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4"/>
  </p:notesMasterIdLst>
  <p:sldIdLst>
    <p:sldId id="257" r:id="rId2"/>
    <p:sldId id="258" r:id="rId3"/>
    <p:sldId id="297" r:id="rId4"/>
    <p:sldId id="259" r:id="rId5"/>
    <p:sldId id="29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98" r:id="rId29"/>
    <p:sldId id="282" r:id="rId30"/>
    <p:sldId id="283" r:id="rId31"/>
    <p:sldId id="284" r:id="rId32"/>
    <p:sldId id="285" r:id="rId33"/>
    <p:sldId id="286" r:id="rId34"/>
    <p:sldId id="29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1889" autoAdjust="0"/>
  </p:normalViewPr>
  <p:slideViewPr>
    <p:cSldViewPr>
      <p:cViewPr varScale="1">
        <p:scale>
          <a:sx n="149" d="100"/>
          <a:sy n="149" d="100"/>
        </p:scale>
        <p:origin x="21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1681CB-5A4F-D3D7-F12F-1F2BFFB2BA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C842-76F9-69F8-89FB-02EBD3F80B2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3ADF07A-CD6C-014A-8B91-726FD00AD7AE}" type="datetimeFigureOut">
              <a:rPr lang="en-US"/>
              <a:t>9/30/2026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8587AAC-DBD9-B415-CDC1-DC74D6EAA0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3801EF1-8188-197A-4F54-495D64ED6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Klicken Sie hier, um die Master-Textformate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BCC88-0D6F-0C0A-2687-050A26BD34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F140D-968D-536F-CA3A-7B54F521B6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6A8C476-DC80-604D-A1C8-586899A3D393}" type="slidenum">
              <a:rPr lang="en-US" altLang="en-US"/>
              <a:t>‹Nr.›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Bis hier 10.09.26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A8C476-DC80-604D-A1C8-586899A3D393}" type="slidenum">
              <a:rPr lang="en-US" altLang="en-US" smtClean="0"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4992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Bis hier 10.09.26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A8C476-DC80-604D-A1C8-586899A3D393}" type="slidenum">
              <a:rPr lang="en-US" altLang="en-US" smtClean="0"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027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>
            <a:extLst>
              <a:ext uri="{FF2B5EF4-FFF2-40B4-BE49-F238E27FC236}">
                <a16:creationId xmlns:a16="http://schemas.microsoft.com/office/drawing/2014/main" id="{00CF7A2B-D17F-94A4-8651-4250AF184A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D623B9F1-DB49-63AA-D1C9-C744123734CC}"/>
              </a:ext>
            </a:extLst>
          </p:cNvPr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4" name="Oval 9">
              <a:extLst>
                <a:ext uri="{FF2B5EF4-FFF2-40B4-BE49-F238E27FC236}">
                  <a16:creationId xmlns:a16="http://schemas.microsoft.com/office/drawing/2014/main" id="{95336E2E-4B6D-EC48-EB4F-09CFB330E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" name="Oval 10">
              <a:extLst>
                <a:ext uri="{FF2B5EF4-FFF2-40B4-BE49-F238E27FC236}">
                  <a16:creationId xmlns:a16="http://schemas.microsoft.com/office/drawing/2014/main" id="{694DB9F8-02DE-D0E8-E9FA-191B0C25D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" name="Oval 11">
              <a:extLst>
                <a:ext uri="{FF2B5EF4-FFF2-40B4-BE49-F238E27FC236}">
                  <a16:creationId xmlns:a16="http://schemas.microsoft.com/office/drawing/2014/main" id="{97764B37-5266-3585-17E8-8029C7BB9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" name="Oval 12">
              <a:extLst>
                <a:ext uri="{FF2B5EF4-FFF2-40B4-BE49-F238E27FC236}">
                  <a16:creationId xmlns:a16="http://schemas.microsoft.com/office/drawing/2014/main" id="{770BFF30-3EEF-32A0-1BA0-E7B2C8807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" name="Oval 13">
              <a:extLst>
                <a:ext uri="{FF2B5EF4-FFF2-40B4-BE49-F238E27FC236}">
                  <a16:creationId xmlns:a16="http://schemas.microsoft.com/office/drawing/2014/main" id="{2B8CD224-1B8C-65D6-9ED4-8F30A9D6CF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" name="Oval 14">
              <a:extLst>
                <a:ext uri="{FF2B5EF4-FFF2-40B4-BE49-F238E27FC236}">
                  <a16:creationId xmlns:a16="http://schemas.microsoft.com/office/drawing/2014/main" id="{51F4CA3C-7F18-8527-BED6-0C25FAE9E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" name="Oval 15">
              <a:extLst>
                <a:ext uri="{FF2B5EF4-FFF2-40B4-BE49-F238E27FC236}">
                  <a16:creationId xmlns:a16="http://schemas.microsoft.com/office/drawing/2014/main" id="{422ABD58-858E-0CEA-00AF-D0F403772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" name="Oval 16">
              <a:extLst>
                <a:ext uri="{FF2B5EF4-FFF2-40B4-BE49-F238E27FC236}">
                  <a16:creationId xmlns:a16="http://schemas.microsoft.com/office/drawing/2014/main" id="{F26A0F62-B85D-56BE-CC68-A41AB59980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" name="Oval 17">
              <a:extLst>
                <a:ext uri="{FF2B5EF4-FFF2-40B4-BE49-F238E27FC236}">
                  <a16:creationId xmlns:a16="http://schemas.microsoft.com/office/drawing/2014/main" id="{2ABCD19D-296A-45B3-43F6-02422CA54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" name="Oval 18">
              <a:extLst>
                <a:ext uri="{FF2B5EF4-FFF2-40B4-BE49-F238E27FC236}">
                  <a16:creationId xmlns:a16="http://schemas.microsoft.com/office/drawing/2014/main" id="{547DBF78-B592-1DEB-3987-D04B2385C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" name="Oval 19">
              <a:extLst>
                <a:ext uri="{FF2B5EF4-FFF2-40B4-BE49-F238E27FC236}">
                  <a16:creationId xmlns:a16="http://schemas.microsoft.com/office/drawing/2014/main" id="{5B44ADAB-4066-4EAE-AEDA-D55B8D58B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" name="Oval 20">
              <a:extLst>
                <a:ext uri="{FF2B5EF4-FFF2-40B4-BE49-F238E27FC236}">
                  <a16:creationId xmlns:a16="http://schemas.microsoft.com/office/drawing/2014/main" id="{9741C82C-B477-5226-2704-FAF79366E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3D03B25C-EE2D-BBFA-EB13-F780D89D4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" name="Oval 22">
              <a:extLst>
                <a:ext uri="{FF2B5EF4-FFF2-40B4-BE49-F238E27FC236}">
                  <a16:creationId xmlns:a16="http://schemas.microsoft.com/office/drawing/2014/main" id="{49E0D7FC-038A-CF41-F496-2E33A5E03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" name="Oval 23">
              <a:extLst>
                <a:ext uri="{FF2B5EF4-FFF2-40B4-BE49-F238E27FC236}">
                  <a16:creationId xmlns:a16="http://schemas.microsoft.com/office/drawing/2014/main" id="{75CAFF6D-1085-8E69-D8F3-074134BCD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" name="Oval 24">
              <a:extLst>
                <a:ext uri="{FF2B5EF4-FFF2-40B4-BE49-F238E27FC236}">
                  <a16:creationId xmlns:a16="http://schemas.microsoft.com/office/drawing/2014/main" id="{3BDA16CF-270C-28FD-DCF8-FC973ECCB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" name="Oval 25">
              <a:extLst>
                <a:ext uri="{FF2B5EF4-FFF2-40B4-BE49-F238E27FC236}">
                  <a16:creationId xmlns:a16="http://schemas.microsoft.com/office/drawing/2014/main" id="{64F67443-54A2-A5B9-6C5D-F37DB1320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" name="Oval 26">
              <a:extLst>
                <a:ext uri="{FF2B5EF4-FFF2-40B4-BE49-F238E27FC236}">
                  <a16:creationId xmlns:a16="http://schemas.microsoft.com/office/drawing/2014/main" id="{5EE1B1EB-27F7-33E2-6C37-5CDE05596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" name="Oval 27">
              <a:extLst>
                <a:ext uri="{FF2B5EF4-FFF2-40B4-BE49-F238E27FC236}">
                  <a16:creationId xmlns:a16="http://schemas.microsoft.com/office/drawing/2014/main" id="{4CD58E3A-4833-661D-8DE6-5CF1BD32F6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" name="Oval 28">
              <a:extLst>
                <a:ext uri="{FF2B5EF4-FFF2-40B4-BE49-F238E27FC236}">
                  <a16:creationId xmlns:a16="http://schemas.microsoft.com/office/drawing/2014/main" id="{F13441F1-F2E3-EF73-874E-93D40F2EE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" name="Oval 29">
              <a:extLst>
                <a:ext uri="{FF2B5EF4-FFF2-40B4-BE49-F238E27FC236}">
                  <a16:creationId xmlns:a16="http://schemas.microsoft.com/office/drawing/2014/main" id="{0D51F32D-96C1-5487-DB97-FE9792DD6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" name="Oval 30">
              <a:extLst>
                <a:ext uri="{FF2B5EF4-FFF2-40B4-BE49-F238E27FC236}">
                  <a16:creationId xmlns:a16="http://schemas.microsoft.com/office/drawing/2014/main" id="{E6CB06CC-E5C1-3D5E-4F4B-B44F74124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" name="Oval 31">
              <a:extLst>
                <a:ext uri="{FF2B5EF4-FFF2-40B4-BE49-F238E27FC236}">
                  <a16:creationId xmlns:a16="http://schemas.microsoft.com/office/drawing/2014/main" id="{19575D1A-55DB-1665-FF70-884A6F876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" name="Oval 32">
              <a:extLst>
                <a:ext uri="{FF2B5EF4-FFF2-40B4-BE49-F238E27FC236}">
                  <a16:creationId xmlns:a16="http://schemas.microsoft.com/office/drawing/2014/main" id="{178796D4-3FD5-CE34-AD33-BA865B9DA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" name="Oval 33">
              <a:extLst>
                <a:ext uri="{FF2B5EF4-FFF2-40B4-BE49-F238E27FC236}">
                  <a16:creationId xmlns:a16="http://schemas.microsoft.com/office/drawing/2014/main" id="{7C8B5298-EB68-6A45-8FFE-0616C33AD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" name="Oval 34">
              <a:extLst>
                <a:ext uri="{FF2B5EF4-FFF2-40B4-BE49-F238E27FC236}">
                  <a16:creationId xmlns:a16="http://schemas.microsoft.com/office/drawing/2014/main" id="{25E5D088-08C4-8FB8-9DC7-0EA2AF6F9A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" name="Oval 35">
              <a:extLst>
                <a:ext uri="{FF2B5EF4-FFF2-40B4-BE49-F238E27FC236}">
                  <a16:creationId xmlns:a16="http://schemas.microsoft.com/office/drawing/2014/main" id="{4FBE73AC-3C61-DF4A-5EF7-591CB38033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" name="Oval 36">
              <a:extLst>
                <a:ext uri="{FF2B5EF4-FFF2-40B4-BE49-F238E27FC236}">
                  <a16:creationId xmlns:a16="http://schemas.microsoft.com/office/drawing/2014/main" id="{7229638A-E035-6127-E0BB-AB2CBDFEA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2" name="Oval 37">
              <a:extLst>
                <a:ext uri="{FF2B5EF4-FFF2-40B4-BE49-F238E27FC236}">
                  <a16:creationId xmlns:a16="http://schemas.microsoft.com/office/drawing/2014/main" id="{73208803-93CB-AFCA-1052-224CED4EA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3" name="Oval 38">
              <a:extLst>
                <a:ext uri="{FF2B5EF4-FFF2-40B4-BE49-F238E27FC236}">
                  <a16:creationId xmlns:a16="http://schemas.microsoft.com/office/drawing/2014/main" id="{60DBE52B-DD40-0FA7-0DC1-50E110FFB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4" name="Oval 39">
              <a:extLst>
                <a:ext uri="{FF2B5EF4-FFF2-40B4-BE49-F238E27FC236}">
                  <a16:creationId xmlns:a16="http://schemas.microsoft.com/office/drawing/2014/main" id="{1D110CA6-1D1B-E83D-7D94-E76F9042E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sp>
        <p:nvSpPr>
          <p:cNvPr id="35" name="Line 40">
            <a:extLst>
              <a:ext uri="{FF2B5EF4-FFF2-40B4-BE49-F238E27FC236}">
                <a16:creationId xmlns:a16="http://schemas.microsoft.com/office/drawing/2014/main" id="{97613E18-FB65-6945-3143-3257154E83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C6A600AE-A203-B646-EDE4-498C90F53D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66E25C3E-C9E8-67E4-063B-A8E5F4DF0F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" name="Rectangle 7">
            <a:extLst>
              <a:ext uri="{FF2B5EF4-FFF2-40B4-BE49-F238E27FC236}">
                <a16:creationId xmlns:a16="http://schemas.microsoft.com/office/drawing/2014/main" id="{13CACEE7-648C-5941-2C33-D3D9F3B1F5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FCFD7FB-047B-F34A-AA7D-0D6B4357C40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676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AD7E9C-4EC1-300E-9C33-CBA5C6CC66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C16312C-843E-4590-AB20-5C46931419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CE1DB56-6A62-F69B-3BE8-AE0A3B7893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3FAFF-2BF1-B149-9C61-82C77A6C83D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023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8740F4D-44B6-90FE-E83B-7E9E5A0819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720C7F6-07D1-D077-8139-3A2EDB9871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5A58918-52ED-F519-D203-0AF357878B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4F16A-FBA6-5D43-BE93-3465B7F4777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74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5902AE-EBC4-4497-7B26-625AF72334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2831CA-77DD-EEC2-C98B-F5EA35378A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88D59EE-A76D-F19E-8732-8FF518432C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D7CA-DE2F-B744-BEA0-9085FC9A971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6694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991450F-B03A-4093-5B58-A28717A9F3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7B4E818-A6B9-87CD-DDFE-5D875D7AA4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B207A0BE-E4AB-8F0B-DE88-4499C94A22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7C7A2-94D0-DB4D-A57E-AF8C8067EE06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0669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35CE404-D28D-ECC8-AD9F-4B23B5B933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4B77850-2719-C590-0B7B-89DA30A2DF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BE032EE-9E44-6C3D-B81C-76C098A352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C7290-D300-5C41-8A2C-556D8818FBB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8145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CDD4DB48-9BC6-E1BE-6CE0-31316EAD51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4290C24-B278-A6F9-19BF-F0F8F03F1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43B7A60-7E11-2985-7749-9C4B30765B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5E93D-B898-5F42-A69B-F81BEC65D213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059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31450F-744A-EC2F-5C82-3E3F6BF715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588736-DA15-56FA-65D6-F76E95BF11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BA15B36-EEAB-D5FC-E702-8619745011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FA3906-973D-2346-B24D-BC15E247DD4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60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0CE11D-F08E-326A-4097-0E34244FBE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6C7598-C719-3580-CBFE-649E2ECD67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9398ECE-18DA-7709-1948-D69E57B694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510F9-A083-7D4D-94EB-C2D23FF070C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097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09CA3E9-18EE-443D-6240-3B2D32C11E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270628D-6C8F-56B5-8E55-05678EA1E9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023E1D1-0BA9-4426-C61C-A66717EF65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1459C-07B1-DF45-859A-FD6F5717F5A6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4039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A0BC307-2F43-295D-A175-1B59778F7F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60BF210-3EB1-DBC2-F4D5-2819ABAC36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7A129B4-0B75-E926-D3A8-AED0ED87B1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9751F-CC58-7A44-9029-8A32FB4DE44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970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3917F8EB-068B-90A2-5D92-D52220385D55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A386CBA-A999-E96D-096A-F008C00DD6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Master-Titelformatvorlage zu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7E4B3DE-CEB1-0A61-E746-D98CB075D6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Master-Textformate zu bearbeiten</a:t>
            </a:r>
          </a:p>
          <a:p>
            <a:pPr lvl="1"/>
            <a:r>
              <a:rPr lang="en-US" altLang="en-US"/>
              <a:t>Zweite Ebene</a:t>
            </a:r>
          </a:p>
          <a:p>
            <a:pPr lvl="2"/>
            <a:r>
              <a:rPr lang="en-US" altLang="en-US"/>
              <a:t>Dritte Ebene</a:t>
            </a:r>
          </a:p>
          <a:p>
            <a:pPr lvl="3"/>
            <a:r>
              <a:rPr lang="en-US" altLang="en-US"/>
              <a:t>Vierte Ebene</a:t>
            </a:r>
          </a:p>
          <a:p>
            <a:pPr lvl="4"/>
            <a:r>
              <a:rPr lang="en-US" altLang="en-US"/>
              <a:t>Fünfte Ebene</a:t>
            </a: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A3677FE2-7309-88E7-2D4D-12E60A43347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id="{56171385-4C5C-552B-9CB2-F2F86E02C3C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3015" name="Rectangle 7">
            <a:extLst>
              <a:ext uri="{FF2B5EF4-FFF2-40B4-BE49-F238E27FC236}">
                <a16:creationId xmlns:a16="http://schemas.microsoft.com/office/drawing/2014/main" id="{E7F32F8B-4E26-02A6-9C89-5800454A0F1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D5F746E1-4374-CF42-B665-7AAA32246301}" type="slidenum">
              <a:rPr lang="en-US" altLang="en-US"/>
              <a:t>‹Nr.›</a:t>
            </a:fld>
            <a:endParaRPr lang="en-US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69F85D18-B4A8-DD21-3A12-F501E5AB1366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BF3CAE09-3CD4-F0B0-0B28-A0B624D02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54F8ADAC-1CF5-9A2B-B4A6-FBE2901699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21F970B2-2326-9C2E-54DD-F121D618A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8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4A0FE6CF-5302-816A-E514-CD96B4A1A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0932122F-6224-FC32-A7E5-7A0BF16F3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C89799A7-6B96-3185-E501-A1E7737FC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8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EBD53262-9FA0-ABD7-ECEB-D93754A127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8" cy="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674DE5E9-8943-62D7-4B31-904078819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EE795120-8508-F7DB-9A15-475178C1B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1BE6CF17-EF60-A980-218D-F08BD5079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8" cy="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843463A0-27E5-79B9-A3F7-489839159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8" cy="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0FF2D555-4A64-9EBF-6AC1-513DA0375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D24E8B8B-564C-7EA9-F076-8FE172D09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11641904-ED40-774E-3438-96282B674A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7AA3A5F6-E651-B782-BCBD-2B7FDBE56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8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6588F26F-6FA2-46EC-BF1B-077A373A0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8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F2309469-72E3-69BA-F2BE-789017367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8074741A-11DB-323A-7B94-21F48E904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FD2FD1AA-1462-E0A5-DFD1-1658288ED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8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DE8902BC-EA04-72D2-330C-BF158D706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8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081ED7F1-0D17-BE0E-4A56-2D6BFDB8F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391A2003-E567-4048-5887-C9EA11A4C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55C14C02-1E65-A991-0194-EAF59B6BC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DC316F1C-0429-E070-CD60-3C739DDF7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8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1181C494-C95C-738C-753E-E3D18A579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8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286B3FAD-9D37-8754-2B9E-2AE5CD771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801E54E0-45E7-5D34-6D01-5F203368E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9F193B91-A57C-6349-2ED6-2DF6DAF60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8" cy="7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B9429A61-A806-F8CA-1D4E-18C9C1998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8" cy="7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039BB247-24A7-CAE7-2C2F-FE7384F25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9F8B7482-5FC6-4CB0-8300-E22EE604B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8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CD87225-6C42-E171-C1FF-6792D9EB453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1905000"/>
            <a:ext cx="6781800" cy="762000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Angulare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Vergrößerung</a:t>
            </a:r>
            <a:endParaRPr lang="en-US" altLang="en-US" sz="1800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08029B9-2A55-7283-5E04-47E826CF89D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/>
              <a:t>Grundlagen der Optik</a:t>
            </a:r>
            <a:r>
              <a:rPr lang="en-US" altLang="en-US" sz="1200"/>
              <a:t>, Kapitel 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5E7479E-2E4A-72D2-3440-AA6439A08A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4530725"/>
          </a:xfrm>
        </p:spPr>
        <p:txBody>
          <a:bodyPr wrap="square" lIns="25400" tIns="12700" rIns="25400" bIns="12700"/>
          <a:lstStyle/>
          <a:p>
            <a:pPr eaLnBrk="1" hangingPunct="1">
              <a:defRPr/>
            </a:pPr>
            <a:r>
              <a:rPr lang="en-US" sz="1200" dirty="0"/>
              <a:t>Doch lassen Sie uns zunächst einige Fakten zur </a:t>
            </a:r>
            <a:r>
              <a:rPr lang="en-US" sz="1200" i="1" dirty="0"/>
              <a:t>transversalen</a:t>
            </a:r>
            <a:r>
              <a:rPr lang="en-US" sz="1200" dirty="0"/>
              <a:t> Vergrößerung in Erinnerung rufen…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9CA5C24-F393-2B33-02F0-5019A41FB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Transversale Vergrößerung</a:t>
            </a:r>
          </a:p>
        </p:txBody>
      </p:sp>
      <p:sp>
        <p:nvSpPr>
          <p:cNvPr id="5124" name="Slide Number Placeholder 1">
            <a:extLst>
              <a:ext uri="{FF2B5EF4-FFF2-40B4-BE49-F238E27FC236}">
                <a16:creationId xmlns:a16="http://schemas.microsoft.com/office/drawing/2014/main" id="{1DDDB557-7C18-BEAE-2112-44D1E5BCD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3804826-51D5-0445-A3EA-0DAFD63B1B52}" type="slidenum">
              <a:rPr lang="en-US" altLang="en-US" sz="1000"/>
              <a:t>2</a:t>
            </a:fld>
            <a:endParaRPr lang="en-US" altLang="en-US"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B60FA4A-F150-3D74-7103-A080A18F03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45307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Doch lassen Sie uns zunächst einige Fakten zur </a:t>
            </a:r>
            <a:r>
              <a:rPr lang="en-US" altLang="en-US" sz="1200" i="1"/>
              <a:t>transversalen</a:t>
            </a:r>
            <a:r>
              <a:rPr lang="en-US" altLang="en-US" sz="1200"/>
              <a:t> Vergrößerung in Erinnerung rufen…</a:t>
            </a:r>
          </a:p>
          <a:p>
            <a:pPr lvl="1" eaLnBrk="1" hangingPunct="1"/>
            <a:r>
              <a:rPr lang="en-US" altLang="en-US" sz="1200"/>
              <a:t>Die transversale Vergrößerung bezieht sich auf die tatsächlichen Größen von Bildern und Objekten, </a:t>
            </a:r>
            <a:r>
              <a:rPr lang="en-US" altLang="en-US" sz="1200" b="1"/>
              <a:t>nicht </a:t>
            </a:r>
            <a:r>
              <a:rPr lang="en-US" altLang="en-US" sz="1200"/>
              <a:t>darauf, wie sie einem Betrachter erscheinen</a:t>
            </a:r>
          </a:p>
          <a:p>
            <a:pPr lvl="2" eaLnBrk="1" hangingPunct="1"/>
            <a:r>
              <a:rPr lang="en-US" altLang="en-US" sz="1200"/>
              <a:t>Wie groß sie </a:t>
            </a:r>
            <a:r>
              <a:rPr lang="en-US" altLang="en-US" sz="1200" i="1"/>
              <a:t>sind</a:t>
            </a:r>
            <a:r>
              <a:rPr lang="en-US" altLang="en-US" sz="1200"/>
              <a:t>, nicht wie groß sie </a:t>
            </a:r>
            <a:r>
              <a:rPr lang="en-US" altLang="en-US" sz="1200" i="1"/>
              <a:t>wirken</a:t>
            </a:r>
          </a:p>
          <a:p>
            <a:pPr eaLnBrk="1" hangingPunct="1"/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23D37CE-23F6-8554-C3E3-0F3B2877B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Transversale Vergrößerung</a:t>
            </a:r>
          </a:p>
        </p:txBody>
      </p:sp>
      <p:sp>
        <p:nvSpPr>
          <p:cNvPr id="6148" name="Slide Number Placeholder 1">
            <a:extLst>
              <a:ext uri="{FF2B5EF4-FFF2-40B4-BE49-F238E27FC236}">
                <a16:creationId xmlns:a16="http://schemas.microsoft.com/office/drawing/2014/main" id="{FFEFBA79-B5F7-05A0-D330-A4B9E3161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8651B13-9B03-3949-9545-AB62E71B0684}" type="slidenum">
              <a:rPr lang="en-US" altLang="en-US" sz="1000"/>
              <a:t>3</a:t>
            </a:fld>
            <a:endParaRPr lang="en-US" altLang="en-US"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>
            <a:extLst>
              <a:ext uri="{FF2B5EF4-FFF2-40B4-BE49-F238E27FC236}">
                <a16:creationId xmlns:a16="http://schemas.microsoft.com/office/drawing/2014/main" id="{7C9C31E7-E7FD-41AA-22BA-521CCED08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7171" name="Text Box 7">
            <a:extLst>
              <a:ext uri="{FF2B5EF4-FFF2-40B4-BE49-F238E27FC236}">
                <a16:creationId xmlns:a16="http://schemas.microsoft.com/office/drawing/2014/main" id="{771C1352-2465-7431-5ECE-A0300087E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300" y="5286375"/>
            <a:ext cx="7380288" cy="3949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Doch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verhält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Objekten und </a:t>
            </a:r>
            <a:r>
              <a:rPr lang="en-US" altLang="en-US" sz="1200" dirty="0" err="1"/>
              <a:t>Bildern</a:t>
            </a:r>
            <a:r>
              <a:rPr lang="en-US" altLang="en-US" sz="1200" dirty="0"/>
              <a:t>, die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im</a:t>
            </a:r>
            <a:endParaRPr lang="en-US" altLang="en-US" sz="12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0000FF"/>
                </a:solidFill>
              </a:rPr>
              <a:t>im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Unendlichen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befinden</a:t>
            </a:r>
            <a:endParaRPr lang="en-US" altLang="en-US" sz="1200" b="1" i="1" dirty="0">
              <a:solidFill>
                <a:srgbClr val="0000FF"/>
              </a:solidFill>
            </a:endParaRPr>
          </a:p>
        </p:txBody>
      </p:sp>
      <p:sp>
        <p:nvSpPr>
          <p:cNvPr id="7172" name="Slide Number Placeholder 1">
            <a:extLst>
              <a:ext uri="{FF2B5EF4-FFF2-40B4-BE49-F238E27FC236}">
                <a16:creationId xmlns:a16="http://schemas.microsoft.com/office/drawing/2014/main" id="{86D2DC28-D6BD-C826-9F49-9D82ABBBE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B0B4AF4-818C-714D-AEA1-3B3C2977FB63}" type="slidenum">
              <a:rPr lang="en-US" altLang="en-US" sz="1000"/>
              <a:t>4</a:t>
            </a:fld>
            <a:endParaRPr lang="en-US" altLang="en-US"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B8B8BE9F-32D7-6094-AD6D-E51343971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2092325"/>
            <a:ext cx="15398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7001EC71-0443-9A6E-2E37-A3C88D7B4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06725"/>
            <a:ext cx="21113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Objektabstand (u)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895FE735-0D26-43DF-4C18-91FF374CA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73288"/>
            <a:ext cx="287020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/>
              <a:t>Transversale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= </a:t>
            </a:r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9D12BAF9-2D7A-0E12-85A8-782DCB357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3124200"/>
            <a:ext cx="425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= 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6238527-6EE7-6551-F5C5-FC109D4B6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39E76535-A654-3898-CFFC-E06CE027C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300" y="5286375"/>
            <a:ext cx="7380288" cy="3949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dirty="0"/>
              <a:t>Aber was ist mit Objekten und Bildern, die sich im</a:t>
            </a:r>
            <a:endParaRPr lang="en-US" altLang="en-US" sz="12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0000FF"/>
                </a:solidFill>
              </a:rPr>
              <a:t>im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Unendlichen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befinden</a:t>
            </a:r>
            <a:endParaRPr lang="en-US" altLang="en-US" sz="1200" b="1" i="1" dirty="0">
              <a:solidFill>
                <a:srgbClr val="0000FF"/>
              </a:solidFill>
            </a:endParaRPr>
          </a:p>
        </p:txBody>
      </p:sp>
      <p:sp>
        <p:nvSpPr>
          <p:cNvPr id="8200" name="Slide Number Placeholder 1">
            <a:extLst>
              <a:ext uri="{FF2B5EF4-FFF2-40B4-BE49-F238E27FC236}">
                <a16:creationId xmlns:a16="http://schemas.microsoft.com/office/drawing/2014/main" id="{4050259C-6E36-A35B-228E-14568409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B0A63ED-94A1-B24A-812C-4675E417F410}" type="slidenum">
              <a:rPr lang="en-US" altLang="en-US" sz="1000"/>
              <a:t>5</a:t>
            </a:fld>
            <a:endParaRPr lang="en-US" altLang="en-US"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EC709985-BE25-6799-ED93-6F10BC0A9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2092325"/>
            <a:ext cx="15398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ABCB969A-FC1F-FFD3-7CDF-0AEDA0AF7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06725"/>
            <a:ext cx="21113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Objektabstand (u)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D678268B-3772-4F1B-693C-0A95EF334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73288"/>
            <a:ext cx="287020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/>
              <a:t>Transversale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= 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F886B698-ED18-0FB2-A34B-134DB381F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3124200"/>
            <a:ext cx="425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= 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9C2FC615-F3A2-FF41-C4C6-02C85C336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5650" y="3917950"/>
            <a:ext cx="3079750" cy="810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Wenn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das </a:t>
            </a:r>
            <a:r>
              <a:rPr lang="en-US" altLang="en-US" sz="1200" dirty="0" err="1"/>
              <a:t>Objekt</a:t>
            </a:r>
            <a:r>
              <a:rPr lang="en-US" altLang="en-US" sz="1200" dirty="0"/>
              <a:t> also </a:t>
            </a: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Unendlichen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befindet</a:t>
            </a:r>
            <a:r>
              <a:rPr lang="en-US" altLang="en-US" sz="1200" dirty="0"/>
              <a:t>,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dann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die </a:t>
            </a:r>
            <a:r>
              <a:rPr lang="en-US" altLang="en-US" sz="1200" dirty="0" err="1"/>
              <a:t>transversale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mathematisch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undefiniert</a:t>
            </a:r>
            <a:endParaRPr lang="en-US" altLang="en-US" sz="1200" i="1" dirty="0"/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und </a:t>
            </a:r>
            <a:r>
              <a:rPr lang="en-US" altLang="en-US" sz="1200" dirty="0" err="1"/>
              <a:t>nähert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</a:t>
            </a:r>
            <a:r>
              <a:rPr lang="en-US" altLang="en-US" sz="1200" i="1" dirty="0"/>
              <a:t>Null. (</a:t>
            </a:r>
            <a:r>
              <a:rPr lang="en-US" altLang="en-US" sz="1200" i="1" dirty="0" err="1"/>
              <a:t>Hä</a:t>
            </a:r>
            <a:r>
              <a:rPr lang="en-US" altLang="en-US" sz="1200" i="1" dirty="0"/>
              <a:t>?)</a:t>
            </a:r>
          </a:p>
        </p:txBody>
      </p:sp>
      <p:sp>
        <p:nvSpPr>
          <p:cNvPr id="9223" name="AutoShape 7">
            <a:extLst>
              <a:ext uri="{FF2B5EF4-FFF2-40B4-BE49-F238E27FC236}">
                <a16:creationId xmlns:a16="http://schemas.microsoft.com/office/drawing/2014/main" id="{545F019B-1269-E721-D3EA-EFF0722D9C02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5638800" y="3352800"/>
            <a:ext cx="4572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520 h 21600"/>
              <a:gd name="T14" fmla="*/ 16230 w 21600"/>
              <a:gd name="T15" fmla="*/ 9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2520"/>
                </a:lnTo>
                <a:cubicBezTo>
                  <a:pt x="5564" y="2520"/>
                  <a:pt x="0" y="6835"/>
                  <a:pt x="0" y="12158"/>
                </a:cubicBezTo>
                <a:lnTo>
                  <a:pt x="0" y="21600"/>
                </a:lnTo>
                <a:lnTo>
                  <a:pt x="7275" y="21600"/>
                </a:lnTo>
                <a:lnTo>
                  <a:pt x="7275" y="12158"/>
                </a:lnTo>
                <a:cubicBezTo>
                  <a:pt x="7275" y="10766"/>
                  <a:pt x="9582" y="9638"/>
                  <a:pt x="12427" y="9638"/>
                </a:cubicBezTo>
                <a:lnTo>
                  <a:pt x="12427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Rectangle 8">
            <a:extLst>
              <a:ext uri="{FF2B5EF4-FFF2-40B4-BE49-F238E27FC236}">
                <a16:creationId xmlns:a16="http://schemas.microsoft.com/office/drawing/2014/main" id="{910AFF0D-941A-2D36-4F91-3C7B3EA62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Transversale Vergrößerung</a:t>
            </a: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BCEF0058-3C57-BF6B-60DF-5999635DF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300" y="5286375"/>
            <a:ext cx="7380288" cy="3949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Aber was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Objekten und </a:t>
            </a:r>
            <a:r>
              <a:rPr lang="en-US" altLang="en-US" sz="1200" dirty="0" err="1"/>
              <a:t>Bildern</a:t>
            </a:r>
            <a:r>
              <a:rPr lang="en-US" altLang="en-US" sz="1200" dirty="0"/>
              <a:t>, die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im</a:t>
            </a:r>
            <a:endParaRPr lang="en-US" altLang="en-US" sz="12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0000FF"/>
                </a:solidFill>
              </a:rPr>
              <a:t>im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Unendlichen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befinden</a:t>
            </a:r>
            <a:r>
              <a:rPr lang="en-US" altLang="en-US" sz="1200" b="1" i="1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AD83FD80-71AA-32F1-4709-CF011726F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313" y="2060575"/>
            <a:ext cx="809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= </a:t>
            </a:r>
            <a:r>
              <a:rPr lang="en-US" altLang="en-US" sz="1200" b="1" i="1"/>
              <a:t>?</a:t>
            </a:r>
            <a:r>
              <a:rPr lang="en-US" altLang="en-US" sz="1200" b="1"/>
              <a:t> </a:t>
            </a:r>
          </a:p>
        </p:txBody>
      </p:sp>
      <p:sp>
        <p:nvSpPr>
          <p:cNvPr id="9227" name="Slide Number Placeholder 1">
            <a:extLst>
              <a:ext uri="{FF2B5EF4-FFF2-40B4-BE49-F238E27FC236}">
                <a16:creationId xmlns:a16="http://schemas.microsoft.com/office/drawing/2014/main" id="{A4CA5CDB-90A2-D5E4-1842-E2646BBBB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F2966C9-B1CD-0645-A730-4E1D50B48B7F}" type="slidenum">
              <a:rPr lang="en-US" altLang="en-US" sz="1000"/>
              <a:t>6</a:t>
            </a:fld>
            <a:endParaRPr lang="en-US" altLang="en-US"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4D2BDB42-C7C4-E059-7B57-051B220C9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2092325"/>
            <a:ext cx="15398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Bildhöhe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Objekthöhe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56EFB093-52C6-A90E-778A-9858BC9A4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06725"/>
            <a:ext cx="2111375" cy="650875"/>
          </a:xfrm>
          <a:prstGeom prst="rect">
            <a:avLst/>
          </a:prstGeom>
          <a:solidFill>
            <a:srgbClr val="66FFFF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Objektabstand (u)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C003DA9C-1383-83C1-AFCF-CC732EB60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73288"/>
            <a:ext cx="287020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/>
              <a:t>Transversale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= 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1BBC0299-8694-AF25-7B1F-8760779AB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3124200"/>
            <a:ext cx="425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= 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57A043AA-F851-D9FD-1778-A9F8E2756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5650" y="1862138"/>
            <a:ext cx="3173413" cy="49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Ebenso</a:t>
            </a:r>
            <a:r>
              <a:rPr lang="en-US" altLang="en-US" sz="1200" dirty="0"/>
              <a:t> gilt: </a:t>
            </a:r>
            <a:r>
              <a:rPr lang="en-US" altLang="en-US" sz="1200" dirty="0" err="1"/>
              <a:t>Befindet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das Bild </a:t>
            </a:r>
            <a:r>
              <a:rPr lang="en-US" altLang="en-US" sz="1200" dirty="0" err="1"/>
              <a:t>im</a:t>
            </a:r>
            <a:endParaRPr lang="en-US" altLang="en-US" sz="1200" dirty="0"/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dirty="0"/>
              <a:t>im Unendlichen, dann ist die </a:t>
            </a:r>
            <a:r>
              <a:rPr lang="en-US" altLang="en-US" sz="1200" dirty="0" err="1"/>
              <a:t>transversale</a:t>
            </a:r>
            <a:endParaRPr lang="en-US" altLang="en-US" sz="1200" dirty="0"/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unendlich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groß</a:t>
            </a:r>
            <a:r>
              <a:rPr lang="en-US" altLang="en-US" sz="1200" i="1" dirty="0"/>
              <a:t>. (</a:t>
            </a:r>
            <a:r>
              <a:rPr lang="en-US" altLang="en-US" sz="1200" i="1" dirty="0" err="1"/>
              <a:t>Hä</a:t>
            </a:r>
            <a:r>
              <a:rPr lang="en-US" altLang="en-US" sz="1200" i="1" dirty="0"/>
              <a:t>?)</a:t>
            </a:r>
            <a:endParaRPr lang="en-US" altLang="en-US" sz="1800" dirty="0"/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2A0202A9-532F-0DA7-6BF4-0EFFE2C84A76}"/>
              </a:ext>
            </a:extLst>
          </p:cNvPr>
          <p:cNvSpPr>
            <a:spLocks noChangeArrowheads="1"/>
          </p:cNvSpPr>
          <p:nvPr/>
        </p:nvSpPr>
        <p:spPr bwMode="auto">
          <a:xfrm rot="5400000" flipH="1">
            <a:off x="5638800" y="2667000"/>
            <a:ext cx="4572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520 h 21600"/>
              <a:gd name="T14" fmla="*/ 16230 w 21600"/>
              <a:gd name="T15" fmla="*/ 9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2520"/>
                </a:lnTo>
                <a:cubicBezTo>
                  <a:pt x="5564" y="2520"/>
                  <a:pt x="0" y="6835"/>
                  <a:pt x="0" y="12158"/>
                </a:cubicBezTo>
                <a:lnTo>
                  <a:pt x="0" y="21600"/>
                </a:lnTo>
                <a:lnTo>
                  <a:pt x="7275" y="21600"/>
                </a:lnTo>
                <a:lnTo>
                  <a:pt x="7275" y="12158"/>
                </a:lnTo>
                <a:cubicBezTo>
                  <a:pt x="7275" y="10766"/>
                  <a:pt x="9582" y="9638"/>
                  <a:pt x="12427" y="9638"/>
                </a:cubicBezTo>
                <a:lnTo>
                  <a:pt x="12427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D4A4D526-879C-0725-0A2E-D5B44CE96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0249" name="Text Box 9">
            <a:extLst>
              <a:ext uri="{FF2B5EF4-FFF2-40B4-BE49-F238E27FC236}">
                <a16:creationId xmlns:a16="http://schemas.microsoft.com/office/drawing/2014/main" id="{958D5C56-C8EF-0AF3-AEF7-A0E707F29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300" y="5286375"/>
            <a:ext cx="7380288" cy="39498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Aber was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Objekten und </a:t>
            </a:r>
            <a:r>
              <a:rPr lang="en-US" altLang="en-US" sz="1200" dirty="0" err="1"/>
              <a:t>Bildern</a:t>
            </a:r>
            <a:r>
              <a:rPr lang="en-US" altLang="en-US" sz="1200" dirty="0"/>
              <a:t>, die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im</a:t>
            </a:r>
            <a:endParaRPr lang="en-US" altLang="en-US" sz="12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0000FF"/>
                </a:solidFill>
              </a:rPr>
              <a:t>im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Unendlichen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befinden</a:t>
            </a:r>
            <a:r>
              <a:rPr lang="en-US" altLang="en-US" sz="1200" b="1" i="1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10250" name="AutoShape 10">
            <a:extLst>
              <a:ext uri="{FF2B5EF4-FFF2-40B4-BE49-F238E27FC236}">
                <a16:creationId xmlns:a16="http://schemas.microsoft.com/office/drawing/2014/main" id="{F18C11C4-D549-59F0-ED89-203F3E1E0F3F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5638800" y="3352800"/>
            <a:ext cx="4572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520 h 21600"/>
              <a:gd name="T14" fmla="*/ 16230 w 21600"/>
              <a:gd name="T15" fmla="*/ 96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2520"/>
                </a:lnTo>
                <a:cubicBezTo>
                  <a:pt x="5564" y="2520"/>
                  <a:pt x="0" y="6835"/>
                  <a:pt x="0" y="12158"/>
                </a:cubicBezTo>
                <a:lnTo>
                  <a:pt x="0" y="21600"/>
                </a:lnTo>
                <a:lnTo>
                  <a:pt x="7275" y="21600"/>
                </a:lnTo>
                <a:lnTo>
                  <a:pt x="7275" y="12158"/>
                </a:lnTo>
                <a:cubicBezTo>
                  <a:pt x="7275" y="10766"/>
                  <a:pt x="9582" y="9638"/>
                  <a:pt x="12427" y="9638"/>
                </a:cubicBezTo>
                <a:lnTo>
                  <a:pt x="12427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Text Box 11">
            <a:extLst>
              <a:ext uri="{FF2B5EF4-FFF2-40B4-BE49-F238E27FC236}">
                <a16:creationId xmlns:a16="http://schemas.microsoft.com/office/drawing/2014/main" id="{874EFD97-4F39-6FE9-D34F-953991A07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5650" y="3917950"/>
            <a:ext cx="3079750" cy="810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Wenn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das </a:t>
            </a:r>
            <a:r>
              <a:rPr lang="en-US" altLang="en-US" sz="1200" dirty="0" err="1"/>
              <a:t>Objekt</a:t>
            </a:r>
            <a:r>
              <a:rPr lang="en-US" altLang="en-US" sz="1200" dirty="0"/>
              <a:t> also </a:t>
            </a: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Unendlichen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befindet</a:t>
            </a:r>
            <a:r>
              <a:rPr lang="en-US" altLang="en-US" sz="1200" dirty="0"/>
              <a:t>,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dann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die </a:t>
            </a:r>
            <a:r>
              <a:rPr lang="en-US" altLang="en-US" sz="1200" dirty="0" err="1"/>
              <a:t>transversale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mathematisch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undefiniert</a:t>
            </a:r>
            <a:endParaRPr lang="en-US" altLang="en-US" sz="1200" i="1" dirty="0"/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und </a:t>
            </a:r>
            <a:r>
              <a:rPr lang="en-US" altLang="en-US" sz="1200" dirty="0" err="1"/>
              <a:t>nähert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</a:t>
            </a:r>
            <a:r>
              <a:rPr lang="en-US" altLang="en-US" sz="1200" i="1" dirty="0"/>
              <a:t>Null. (</a:t>
            </a:r>
            <a:r>
              <a:rPr lang="en-US" altLang="en-US" sz="1200" i="1" dirty="0" err="1"/>
              <a:t>Hä</a:t>
            </a:r>
            <a:r>
              <a:rPr lang="en-US" altLang="en-US" sz="1200" i="1" dirty="0"/>
              <a:t>?)</a:t>
            </a:r>
          </a:p>
        </p:txBody>
      </p:sp>
      <p:sp>
        <p:nvSpPr>
          <p:cNvPr id="10252" name="Text Box 12">
            <a:extLst>
              <a:ext uri="{FF2B5EF4-FFF2-40B4-BE49-F238E27FC236}">
                <a16:creationId xmlns:a16="http://schemas.microsoft.com/office/drawing/2014/main" id="{7C7269F8-B993-D313-0024-C14AEFE52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313" y="2060575"/>
            <a:ext cx="8096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= </a:t>
            </a:r>
            <a:r>
              <a:rPr lang="en-US" altLang="en-US" sz="1200" b="1" i="1"/>
              <a:t>?</a:t>
            </a:r>
            <a:r>
              <a:rPr lang="en-US" altLang="en-US" sz="1200" b="1"/>
              <a:t> </a:t>
            </a:r>
          </a:p>
        </p:txBody>
      </p:sp>
      <p:sp>
        <p:nvSpPr>
          <p:cNvPr id="10253" name="Slide Number Placeholder 1">
            <a:extLst>
              <a:ext uri="{FF2B5EF4-FFF2-40B4-BE49-F238E27FC236}">
                <a16:creationId xmlns:a16="http://schemas.microsoft.com/office/drawing/2014/main" id="{305D543B-BD7D-0A37-B359-9F13F9B4C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2AC95CC-0DC4-EA4B-AAC7-15C500385523}" type="slidenum">
              <a:rPr lang="en-US" altLang="en-US" sz="1000"/>
              <a:t>7</a:t>
            </a:fld>
            <a:endParaRPr lang="en-US" altLang="en-US"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0C3AD4E-0BF3-709A-F585-1BDB1A1C9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1600200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Betrachten Sie darüber hinaus die Optik eines </a:t>
            </a:r>
            <a:r>
              <a:rPr lang="en-US" altLang="en-US" sz="1200" i="1"/>
              <a:t>afokalen Systems </a:t>
            </a:r>
            <a:r>
              <a:rPr lang="en-US" altLang="en-US" sz="1200"/>
              <a:t>(z. B. eines Teleskops)</a:t>
            </a:r>
            <a:endParaRPr lang="en-US" altLang="en-US" b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BBB50E8C-D150-2BCF-83F4-038AB7E4E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3" y="2362200"/>
            <a:ext cx="1347787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von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Objekt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18AEB089-D2D5-360A-DB4F-023FB661A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0588" y="2363788"/>
            <a:ext cx="1160462" cy="76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zu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1B1CC7D7-EB48-DFDD-37F9-A60FE935F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154363"/>
            <a:ext cx="2740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Astronomisches (Kepler-)Teleskop</a:t>
            </a:r>
          </a:p>
        </p:txBody>
      </p:sp>
      <p:sp>
        <p:nvSpPr>
          <p:cNvPr id="11270" name="Oval 6">
            <a:extLst>
              <a:ext uri="{FF2B5EF4-FFF2-40B4-BE49-F238E27FC236}">
                <a16:creationId xmlns:a16="http://schemas.microsoft.com/office/drawing/2014/main" id="{B77BD684-ABE3-83E5-F2A2-D3F27B95F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362200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71" name="Oval 7">
            <a:extLst>
              <a:ext uri="{FF2B5EF4-FFF2-40B4-BE49-F238E27FC236}">
                <a16:creationId xmlns:a16="http://schemas.microsoft.com/office/drawing/2014/main" id="{83AF8F37-028D-9578-AA19-4A073B8AE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489200"/>
            <a:ext cx="3810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72" name="Line 8">
            <a:extLst>
              <a:ext uri="{FF2B5EF4-FFF2-40B4-BE49-F238E27FC236}">
                <a16:creationId xmlns:a16="http://schemas.microsoft.com/office/drawing/2014/main" id="{92AF2EA9-4692-A3C4-C648-F16E1435D6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4384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3" name="Line 9">
            <a:extLst>
              <a:ext uri="{FF2B5EF4-FFF2-40B4-BE49-F238E27FC236}">
                <a16:creationId xmlns:a16="http://schemas.microsoft.com/office/drawing/2014/main" id="{44A75F60-6B8D-DA43-ECAC-0BE0D4D094DD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5654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4" name="Line 10">
            <a:extLst>
              <a:ext uri="{FF2B5EF4-FFF2-40B4-BE49-F238E27FC236}">
                <a16:creationId xmlns:a16="http://schemas.microsoft.com/office/drawing/2014/main" id="{367BEF7D-50E2-408B-2893-4EA17DF433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7178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5" name="Line 11">
            <a:extLst>
              <a:ext uri="{FF2B5EF4-FFF2-40B4-BE49-F238E27FC236}">
                <a16:creationId xmlns:a16="http://schemas.microsoft.com/office/drawing/2014/main" id="{2E91A15B-0EDC-5ACC-83E3-EEA5C101FF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8702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Line 12">
            <a:extLst>
              <a:ext uri="{FF2B5EF4-FFF2-40B4-BE49-F238E27FC236}">
                <a16:creationId xmlns:a16="http://schemas.microsoft.com/office/drawing/2014/main" id="{A95649A7-03FA-0B04-4F82-61450228D9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2717800"/>
            <a:ext cx="2133600" cy="2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7" name="Line 13">
            <a:extLst>
              <a:ext uri="{FF2B5EF4-FFF2-40B4-BE49-F238E27FC236}">
                <a16:creationId xmlns:a16="http://schemas.microsoft.com/office/drawing/2014/main" id="{8F366A2E-B22E-AFB1-0F6A-22AA7B413B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438400"/>
            <a:ext cx="2133600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Line 14">
            <a:extLst>
              <a:ext uri="{FF2B5EF4-FFF2-40B4-BE49-F238E27FC236}">
                <a16:creationId xmlns:a16="http://schemas.microsoft.com/office/drawing/2014/main" id="{F2608631-7D9E-9618-E1E1-20DB7D5256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2565400"/>
            <a:ext cx="2133600" cy="482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9" name="Line 15">
            <a:extLst>
              <a:ext uri="{FF2B5EF4-FFF2-40B4-BE49-F238E27FC236}">
                <a16:creationId xmlns:a16="http://schemas.microsoft.com/office/drawing/2014/main" id="{3372DD47-AB5C-5EBE-0986-D8BE3E1D03F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30480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0" name="Line 16">
            <a:extLst>
              <a:ext uri="{FF2B5EF4-FFF2-40B4-BE49-F238E27FC236}">
                <a16:creationId xmlns:a16="http://schemas.microsoft.com/office/drawing/2014/main" id="{27A1B854-9689-1AF8-C89E-2371E00F7E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7432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1" name="Text Box 17">
            <a:extLst>
              <a:ext uri="{FF2B5EF4-FFF2-40B4-BE49-F238E27FC236}">
                <a16:creationId xmlns:a16="http://schemas.microsoft.com/office/drawing/2014/main" id="{1A6C49A1-CD3B-47EC-E382-44116648D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133600"/>
            <a:ext cx="949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Starke Pluslinse</a:t>
            </a:r>
          </a:p>
        </p:txBody>
      </p:sp>
      <p:sp>
        <p:nvSpPr>
          <p:cNvPr id="11282" name="Text Box 18">
            <a:extLst>
              <a:ext uri="{FF2B5EF4-FFF2-40B4-BE49-F238E27FC236}">
                <a16:creationId xmlns:a16="http://schemas.microsoft.com/office/drawing/2014/main" id="{5B52EDDA-3CCF-2B33-E08A-E9707EC44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133600"/>
            <a:ext cx="977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Starke Pluslinse</a:t>
            </a:r>
          </a:p>
        </p:txBody>
      </p:sp>
      <p:sp>
        <p:nvSpPr>
          <p:cNvPr id="11283" name="Text Box 19">
            <a:extLst>
              <a:ext uri="{FF2B5EF4-FFF2-40B4-BE49-F238E27FC236}">
                <a16:creationId xmlns:a16="http://schemas.microsoft.com/office/drawing/2014/main" id="{04A0B669-D9F2-632A-0B8C-5F2061F83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3" y="3890963"/>
            <a:ext cx="1347787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von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Objekt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1284" name="Text Box 20">
            <a:extLst>
              <a:ext uri="{FF2B5EF4-FFF2-40B4-BE49-F238E27FC236}">
                <a16:creationId xmlns:a16="http://schemas.microsoft.com/office/drawing/2014/main" id="{EB26C524-DB18-295D-3344-B9ECB1B82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3938" y="3892550"/>
            <a:ext cx="1160462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zu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grpSp>
        <p:nvGrpSpPr>
          <p:cNvPr id="11285" name="Group 21">
            <a:extLst>
              <a:ext uri="{FF2B5EF4-FFF2-40B4-BE49-F238E27FC236}">
                <a16:creationId xmlns:a16="http://schemas.microsoft.com/office/drawing/2014/main" id="{D0D62C9E-E780-13BF-4D2C-D8A980D51217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3952875"/>
            <a:ext cx="228600" cy="558800"/>
            <a:chOff x="3072" y="2064"/>
            <a:chExt cx="816" cy="1248"/>
          </a:xfrm>
        </p:grpSpPr>
        <p:sp>
          <p:nvSpPr>
            <p:cNvPr id="11305" name="Freeform 22">
              <a:extLst>
                <a:ext uri="{FF2B5EF4-FFF2-40B4-BE49-F238E27FC236}">
                  <a16:creationId xmlns:a16="http://schemas.microsoft.com/office/drawing/2014/main" id="{C145E24F-2005-3258-2E6A-5F1134CBE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698 w 200"/>
                <a:gd name="T3" fmla="*/ 624 h 1248"/>
                <a:gd name="T4" fmla="*/ 175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6" name="Freeform 23">
              <a:extLst>
                <a:ext uri="{FF2B5EF4-FFF2-40B4-BE49-F238E27FC236}">
                  <a16:creationId xmlns:a16="http://schemas.microsoft.com/office/drawing/2014/main" id="{EADB7405-BCFC-9B29-F72A-96524F65ECD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571 w 200"/>
                <a:gd name="T3" fmla="*/ 624 h 1248"/>
                <a:gd name="T4" fmla="*/ 145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7" name="Line 24">
              <a:extLst>
                <a:ext uri="{FF2B5EF4-FFF2-40B4-BE49-F238E27FC236}">
                  <a16:creationId xmlns:a16="http://schemas.microsoft.com/office/drawing/2014/main" id="{C2F1FFA3-F85C-C6DB-2B72-AB01B3F88B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8" name="Line 25">
              <a:extLst>
                <a:ext uri="{FF2B5EF4-FFF2-40B4-BE49-F238E27FC236}">
                  <a16:creationId xmlns:a16="http://schemas.microsoft.com/office/drawing/2014/main" id="{C9EBFC9B-C419-8E6B-BC04-807A2D2D66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86" name="Line 26">
            <a:extLst>
              <a:ext uri="{FF2B5EF4-FFF2-40B4-BE49-F238E27FC236}">
                <a16:creationId xmlns:a16="http://schemas.microsoft.com/office/drawing/2014/main" id="{866D4382-8039-2678-1820-D0743CAC77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2514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7" name="Oval 27">
            <a:extLst>
              <a:ext uri="{FF2B5EF4-FFF2-40B4-BE49-F238E27FC236}">
                <a16:creationId xmlns:a16="http://schemas.microsoft.com/office/drawing/2014/main" id="{FC855986-9905-F982-9DE0-CD52996D4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876675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88" name="Line 28">
            <a:extLst>
              <a:ext uri="{FF2B5EF4-FFF2-40B4-BE49-F238E27FC236}">
                <a16:creationId xmlns:a16="http://schemas.microsoft.com/office/drawing/2014/main" id="{85C03722-0E25-4DE8-657A-58FC2EC6670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2576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9" name="Line 29">
            <a:extLst>
              <a:ext uri="{FF2B5EF4-FFF2-40B4-BE49-F238E27FC236}">
                <a16:creationId xmlns:a16="http://schemas.microsoft.com/office/drawing/2014/main" id="{B9D31AF5-DCB6-FADE-5B0B-87E14AD5EE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762000" cy="152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0" name="Line 30">
            <a:extLst>
              <a:ext uri="{FF2B5EF4-FFF2-40B4-BE49-F238E27FC236}">
                <a16:creationId xmlns:a16="http://schemas.microsoft.com/office/drawing/2014/main" id="{ECDD456C-E87D-BFB7-4C44-48C7A414F2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4257675"/>
            <a:ext cx="1371600" cy="25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1" name="Line 31">
            <a:extLst>
              <a:ext uri="{FF2B5EF4-FFF2-40B4-BE49-F238E27FC236}">
                <a16:creationId xmlns:a16="http://schemas.microsoft.com/office/drawing/2014/main" id="{969BA020-41C2-2C62-C3D1-0473802E1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257675"/>
            <a:ext cx="2514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2" name="Line 32">
            <a:extLst>
              <a:ext uri="{FF2B5EF4-FFF2-40B4-BE49-F238E27FC236}">
                <a16:creationId xmlns:a16="http://schemas.microsoft.com/office/drawing/2014/main" id="{06913C62-CC3A-FC09-EC64-3AD5AE5CCE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410075"/>
            <a:ext cx="25908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3" name="Line 33">
            <a:extLst>
              <a:ext uri="{FF2B5EF4-FFF2-40B4-BE49-F238E27FC236}">
                <a16:creationId xmlns:a16="http://schemas.microsoft.com/office/drawing/2014/main" id="{51231BCD-AF7B-78F3-B154-BA970F204A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5116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4" name="Line 34">
            <a:extLst>
              <a:ext uri="{FF2B5EF4-FFF2-40B4-BE49-F238E27FC236}">
                <a16:creationId xmlns:a16="http://schemas.microsoft.com/office/drawing/2014/main" id="{0E31056A-5E26-1B15-F537-0BDE112A21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2576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5" name="Line 35">
            <a:extLst>
              <a:ext uri="{FF2B5EF4-FFF2-40B4-BE49-F238E27FC236}">
                <a16:creationId xmlns:a16="http://schemas.microsoft.com/office/drawing/2014/main" id="{34D6ED70-D962-6668-9AB7-40A58D7BE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9528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6" name="Text Box 36">
            <a:extLst>
              <a:ext uri="{FF2B5EF4-FFF2-40B4-BE49-F238E27FC236}">
                <a16:creationId xmlns:a16="http://schemas.microsoft.com/office/drawing/2014/main" id="{E4B0B0CC-4A75-6130-7ADA-7E4B502C0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581400"/>
            <a:ext cx="949325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schwache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Pluslinse</a:t>
            </a:r>
            <a:r>
              <a:rPr lang="en-US" altLang="en-US" sz="1200" dirty="0"/>
              <a:t> </a:t>
            </a:r>
          </a:p>
        </p:txBody>
      </p:sp>
      <p:sp>
        <p:nvSpPr>
          <p:cNvPr id="11297" name="Text Box 37">
            <a:extLst>
              <a:ext uri="{FF2B5EF4-FFF2-40B4-BE49-F238E27FC236}">
                <a16:creationId xmlns:a16="http://schemas.microsoft.com/office/drawing/2014/main" id="{24FF29AA-7CDA-CBBA-672B-B2FE6F1CF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708400"/>
            <a:ext cx="10842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Starke Minuslinse</a:t>
            </a:r>
          </a:p>
        </p:txBody>
      </p:sp>
      <p:sp>
        <p:nvSpPr>
          <p:cNvPr id="11298" name="Text Box 38">
            <a:extLst>
              <a:ext uri="{FF2B5EF4-FFF2-40B4-BE49-F238E27FC236}">
                <a16:creationId xmlns:a16="http://schemas.microsoft.com/office/drawing/2014/main" id="{41F5B50D-2EBE-5D3F-C455-549D6DC1D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622800"/>
            <a:ext cx="2366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Galileisches (terrestrisches) Fernrohr</a:t>
            </a:r>
          </a:p>
        </p:txBody>
      </p:sp>
      <p:sp>
        <p:nvSpPr>
          <p:cNvPr id="11299" name="Line 39">
            <a:extLst>
              <a:ext uri="{FF2B5EF4-FFF2-40B4-BE49-F238E27FC236}">
                <a16:creationId xmlns:a16="http://schemas.microsoft.com/office/drawing/2014/main" id="{FFCA5B7F-CBD2-53F8-54E8-5BE8AC1D0F6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00" name="Line 40">
            <a:extLst>
              <a:ext uri="{FF2B5EF4-FFF2-40B4-BE49-F238E27FC236}">
                <a16:creationId xmlns:a16="http://schemas.microsoft.com/office/drawing/2014/main" id="{766322AF-6C72-4266-D9F7-24FEF17D9F2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257675"/>
            <a:ext cx="609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01" name="Line 41">
            <a:extLst>
              <a:ext uri="{FF2B5EF4-FFF2-40B4-BE49-F238E27FC236}">
                <a16:creationId xmlns:a16="http://schemas.microsoft.com/office/drawing/2014/main" id="{F5BB7174-A141-52CF-5B01-1B71174D42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4410075"/>
            <a:ext cx="609600" cy="10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02" name="Line 42">
            <a:extLst>
              <a:ext uri="{FF2B5EF4-FFF2-40B4-BE49-F238E27FC236}">
                <a16:creationId xmlns:a16="http://schemas.microsoft.com/office/drawing/2014/main" id="{36991945-D2BC-F717-63EE-A74679E9AC4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3952875"/>
            <a:ext cx="6096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03" name="Rectangle 43">
            <a:extLst>
              <a:ext uri="{FF2B5EF4-FFF2-40B4-BE49-F238E27FC236}">
                <a16:creationId xmlns:a16="http://schemas.microsoft.com/office/drawing/2014/main" id="{084F25DD-3A64-F347-5DD1-1AB7C2734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1304" name="Slide Number Placeholder 1">
            <a:extLst>
              <a:ext uri="{FF2B5EF4-FFF2-40B4-BE49-F238E27FC236}">
                <a16:creationId xmlns:a16="http://schemas.microsoft.com/office/drawing/2014/main" id="{2028138B-BBCA-083B-0CE0-774457AC3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E917D61-C1E9-D841-868A-F00F0F9A6DE6}" type="slidenum">
              <a:rPr lang="en-US" altLang="en-US" sz="1000"/>
              <a:t>8</a:t>
            </a:fld>
            <a:endParaRPr lang="en-US" altLang="en-US"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B5E3CBE-4562-A1A2-9E7D-E62FD13D57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1600200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Betrachten Sie darüber hinaus die Optik eines </a:t>
            </a:r>
            <a:r>
              <a:rPr lang="en-US" altLang="en-US" sz="1200" i="1"/>
              <a:t>afokalen Systems </a:t>
            </a:r>
            <a:r>
              <a:rPr lang="en-US" altLang="en-US" sz="1200"/>
              <a:t>(z. B. eines Teleskops)</a:t>
            </a:r>
            <a:endParaRPr lang="en-US" altLang="en-US" b="1"/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0E2572D0-5312-5C1E-99CD-924BCAE45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3" y="2362200"/>
            <a:ext cx="1347787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von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Objekt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8375D269-3A81-D94C-CEB5-F2F663F74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0588" y="2363788"/>
            <a:ext cx="1160462" cy="76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zu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B7318C58-1103-48A3-7909-BEF82A6E1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154363"/>
            <a:ext cx="2740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Astronomisches (Kepler-)Teleskop</a:t>
            </a:r>
          </a:p>
        </p:txBody>
      </p:sp>
      <p:sp>
        <p:nvSpPr>
          <p:cNvPr id="12294" name="Oval 6">
            <a:extLst>
              <a:ext uri="{FF2B5EF4-FFF2-40B4-BE49-F238E27FC236}">
                <a16:creationId xmlns:a16="http://schemas.microsoft.com/office/drawing/2014/main" id="{443844D9-7F1E-679D-1C4D-3920B7CD0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362200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2295" name="Oval 7">
            <a:extLst>
              <a:ext uri="{FF2B5EF4-FFF2-40B4-BE49-F238E27FC236}">
                <a16:creationId xmlns:a16="http://schemas.microsoft.com/office/drawing/2014/main" id="{1E62F510-9EB0-2D1E-42BC-9DDCEF19F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489200"/>
            <a:ext cx="3810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2296" name="Line 8">
            <a:extLst>
              <a:ext uri="{FF2B5EF4-FFF2-40B4-BE49-F238E27FC236}">
                <a16:creationId xmlns:a16="http://schemas.microsoft.com/office/drawing/2014/main" id="{5AC314F4-785B-7FCE-A2B2-D36CAC78E6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4384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Line 9">
            <a:extLst>
              <a:ext uri="{FF2B5EF4-FFF2-40B4-BE49-F238E27FC236}">
                <a16:creationId xmlns:a16="http://schemas.microsoft.com/office/drawing/2014/main" id="{E98C4754-9B9B-F34A-3FF4-29CDB5E9CD15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5654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Line 10">
            <a:extLst>
              <a:ext uri="{FF2B5EF4-FFF2-40B4-BE49-F238E27FC236}">
                <a16:creationId xmlns:a16="http://schemas.microsoft.com/office/drawing/2014/main" id="{B4A56690-E648-1257-3DA8-B9E7987A2DD2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7178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Line 11">
            <a:extLst>
              <a:ext uri="{FF2B5EF4-FFF2-40B4-BE49-F238E27FC236}">
                <a16:creationId xmlns:a16="http://schemas.microsoft.com/office/drawing/2014/main" id="{A4139C9D-AA68-23A0-B206-53F27297A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8702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0" name="Line 12">
            <a:extLst>
              <a:ext uri="{FF2B5EF4-FFF2-40B4-BE49-F238E27FC236}">
                <a16:creationId xmlns:a16="http://schemas.microsoft.com/office/drawing/2014/main" id="{9D119069-A65F-2F71-871E-716EB60E6B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2717800"/>
            <a:ext cx="2133600" cy="2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1" name="Line 13">
            <a:extLst>
              <a:ext uri="{FF2B5EF4-FFF2-40B4-BE49-F238E27FC236}">
                <a16:creationId xmlns:a16="http://schemas.microsoft.com/office/drawing/2014/main" id="{ADFBEB8D-7A46-9B41-5A9E-8664DAC4E1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438400"/>
            <a:ext cx="2133600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2" name="Line 14">
            <a:extLst>
              <a:ext uri="{FF2B5EF4-FFF2-40B4-BE49-F238E27FC236}">
                <a16:creationId xmlns:a16="http://schemas.microsoft.com/office/drawing/2014/main" id="{A0761507-5C85-7EC1-8B78-F4914E53CA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2565400"/>
            <a:ext cx="2133600" cy="482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3" name="Line 15">
            <a:extLst>
              <a:ext uri="{FF2B5EF4-FFF2-40B4-BE49-F238E27FC236}">
                <a16:creationId xmlns:a16="http://schemas.microsoft.com/office/drawing/2014/main" id="{7DC2AE0F-0418-C9C9-9E9F-A60EC93FB1B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30480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4" name="Line 16">
            <a:extLst>
              <a:ext uri="{FF2B5EF4-FFF2-40B4-BE49-F238E27FC236}">
                <a16:creationId xmlns:a16="http://schemas.microsoft.com/office/drawing/2014/main" id="{14349430-401F-3C0D-D120-1485262744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7432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5" name="Text Box 17">
            <a:extLst>
              <a:ext uri="{FF2B5EF4-FFF2-40B4-BE49-F238E27FC236}">
                <a16:creationId xmlns:a16="http://schemas.microsoft.com/office/drawing/2014/main" id="{C47CB0E3-9362-56A9-F1C5-8F0C9B3C9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133600"/>
            <a:ext cx="949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Starke Pluslinse</a:t>
            </a:r>
          </a:p>
        </p:txBody>
      </p:sp>
      <p:sp>
        <p:nvSpPr>
          <p:cNvPr id="12306" name="Text Box 18">
            <a:extLst>
              <a:ext uri="{FF2B5EF4-FFF2-40B4-BE49-F238E27FC236}">
                <a16:creationId xmlns:a16="http://schemas.microsoft.com/office/drawing/2014/main" id="{F7D24BDB-AE96-5E35-AA68-D57158633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133600"/>
            <a:ext cx="977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Starke Pluslinse</a:t>
            </a:r>
          </a:p>
        </p:txBody>
      </p:sp>
      <p:sp>
        <p:nvSpPr>
          <p:cNvPr id="12307" name="Text Box 19">
            <a:extLst>
              <a:ext uri="{FF2B5EF4-FFF2-40B4-BE49-F238E27FC236}">
                <a16:creationId xmlns:a16="http://schemas.microsoft.com/office/drawing/2014/main" id="{646CAB1D-F49E-3CB6-8F16-8D181D7D8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3" y="3890963"/>
            <a:ext cx="1347787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von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Objekt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2308" name="Text Box 20">
            <a:extLst>
              <a:ext uri="{FF2B5EF4-FFF2-40B4-BE49-F238E27FC236}">
                <a16:creationId xmlns:a16="http://schemas.microsoft.com/office/drawing/2014/main" id="{06DB3E2A-2338-9200-5C0B-9D9B3E36C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3938" y="3892550"/>
            <a:ext cx="1160462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zu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grpSp>
        <p:nvGrpSpPr>
          <p:cNvPr id="12309" name="Group 21">
            <a:extLst>
              <a:ext uri="{FF2B5EF4-FFF2-40B4-BE49-F238E27FC236}">
                <a16:creationId xmlns:a16="http://schemas.microsoft.com/office/drawing/2014/main" id="{D9BDF0C9-F297-0388-67BE-B6F1EDD38488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3952875"/>
            <a:ext cx="228600" cy="558800"/>
            <a:chOff x="3072" y="2064"/>
            <a:chExt cx="816" cy="1248"/>
          </a:xfrm>
        </p:grpSpPr>
        <p:sp>
          <p:nvSpPr>
            <p:cNvPr id="12330" name="Freeform 22">
              <a:extLst>
                <a:ext uri="{FF2B5EF4-FFF2-40B4-BE49-F238E27FC236}">
                  <a16:creationId xmlns:a16="http://schemas.microsoft.com/office/drawing/2014/main" id="{674A6DAE-63E8-C7A7-C6A9-5FB6AA211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698 w 200"/>
                <a:gd name="T3" fmla="*/ 624 h 1248"/>
                <a:gd name="T4" fmla="*/ 175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1" name="Freeform 23">
              <a:extLst>
                <a:ext uri="{FF2B5EF4-FFF2-40B4-BE49-F238E27FC236}">
                  <a16:creationId xmlns:a16="http://schemas.microsoft.com/office/drawing/2014/main" id="{731899A0-FB37-84FC-A6C5-B4EA4645FEC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571 w 200"/>
                <a:gd name="T3" fmla="*/ 624 h 1248"/>
                <a:gd name="T4" fmla="*/ 145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2" name="Line 24">
              <a:extLst>
                <a:ext uri="{FF2B5EF4-FFF2-40B4-BE49-F238E27FC236}">
                  <a16:creationId xmlns:a16="http://schemas.microsoft.com/office/drawing/2014/main" id="{DAC9026F-20F4-5F6C-9E00-7F3F4B2F67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3" name="Line 25">
              <a:extLst>
                <a:ext uri="{FF2B5EF4-FFF2-40B4-BE49-F238E27FC236}">
                  <a16:creationId xmlns:a16="http://schemas.microsoft.com/office/drawing/2014/main" id="{1B1B514C-F150-0A96-0ED4-322F103F1E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10" name="Line 26">
            <a:extLst>
              <a:ext uri="{FF2B5EF4-FFF2-40B4-BE49-F238E27FC236}">
                <a16:creationId xmlns:a16="http://schemas.microsoft.com/office/drawing/2014/main" id="{0D33EEFD-F6CE-DE4D-3CF3-349FCB9FB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2514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1" name="Oval 27">
            <a:extLst>
              <a:ext uri="{FF2B5EF4-FFF2-40B4-BE49-F238E27FC236}">
                <a16:creationId xmlns:a16="http://schemas.microsoft.com/office/drawing/2014/main" id="{19FF33D1-E75B-4F92-2CA5-57AE42BAD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876675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2312" name="Line 28">
            <a:extLst>
              <a:ext uri="{FF2B5EF4-FFF2-40B4-BE49-F238E27FC236}">
                <a16:creationId xmlns:a16="http://schemas.microsoft.com/office/drawing/2014/main" id="{986852D4-3094-206A-7BA5-CCBEB1D8B71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2576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3" name="Line 29">
            <a:extLst>
              <a:ext uri="{FF2B5EF4-FFF2-40B4-BE49-F238E27FC236}">
                <a16:creationId xmlns:a16="http://schemas.microsoft.com/office/drawing/2014/main" id="{482C99DC-F950-FD3E-60A1-55C555EE0B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762000" cy="152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4" name="Line 30">
            <a:extLst>
              <a:ext uri="{FF2B5EF4-FFF2-40B4-BE49-F238E27FC236}">
                <a16:creationId xmlns:a16="http://schemas.microsoft.com/office/drawing/2014/main" id="{090E0036-2125-17DD-2A13-944F69529F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4257675"/>
            <a:ext cx="1371600" cy="25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5" name="Line 31">
            <a:extLst>
              <a:ext uri="{FF2B5EF4-FFF2-40B4-BE49-F238E27FC236}">
                <a16:creationId xmlns:a16="http://schemas.microsoft.com/office/drawing/2014/main" id="{7879D562-70DB-1F92-FCDB-F7CAB2213B7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257675"/>
            <a:ext cx="2514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6" name="Line 32">
            <a:extLst>
              <a:ext uri="{FF2B5EF4-FFF2-40B4-BE49-F238E27FC236}">
                <a16:creationId xmlns:a16="http://schemas.microsoft.com/office/drawing/2014/main" id="{0FFD1817-628C-DEC1-B145-EC75960631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410075"/>
            <a:ext cx="25908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7" name="Line 33">
            <a:extLst>
              <a:ext uri="{FF2B5EF4-FFF2-40B4-BE49-F238E27FC236}">
                <a16:creationId xmlns:a16="http://schemas.microsoft.com/office/drawing/2014/main" id="{06D3D58E-F947-8995-6450-F6B3AA645C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5116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8" name="Line 34">
            <a:extLst>
              <a:ext uri="{FF2B5EF4-FFF2-40B4-BE49-F238E27FC236}">
                <a16:creationId xmlns:a16="http://schemas.microsoft.com/office/drawing/2014/main" id="{0C55C103-5DEB-5D68-A290-F8338D7C54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2576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9" name="Line 35">
            <a:extLst>
              <a:ext uri="{FF2B5EF4-FFF2-40B4-BE49-F238E27FC236}">
                <a16:creationId xmlns:a16="http://schemas.microsoft.com/office/drawing/2014/main" id="{4EE696C2-A65C-BCC4-D419-A30D6E829E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9528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0" name="Text Box 36">
            <a:extLst>
              <a:ext uri="{FF2B5EF4-FFF2-40B4-BE49-F238E27FC236}">
                <a16:creationId xmlns:a16="http://schemas.microsoft.com/office/drawing/2014/main" id="{448F271F-B100-B32C-0650-8AB1B6F37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581400"/>
            <a:ext cx="949325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schwache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Pluslinse</a:t>
            </a:r>
            <a:r>
              <a:rPr lang="en-US" altLang="en-US" sz="1200" dirty="0"/>
              <a:t> </a:t>
            </a:r>
          </a:p>
        </p:txBody>
      </p:sp>
      <p:sp>
        <p:nvSpPr>
          <p:cNvPr id="12321" name="Text Box 37">
            <a:extLst>
              <a:ext uri="{FF2B5EF4-FFF2-40B4-BE49-F238E27FC236}">
                <a16:creationId xmlns:a16="http://schemas.microsoft.com/office/drawing/2014/main" id="{13CA1953-3C63-80D3-59F0-3C7E23523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708400"/>
            <a:ext cx="10842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Starke Minuslinse</a:t>
            </a:r>
          </a:p>
        </p:txBody>
      </p:sp>
      <p:sp>
        <p:nvSpPr>
          <p:cNvPr id="12322" name="Text Box 38">
            <a:extLst>
              <a:ext uri="{FF2B5EF4-FFF2-40B4-BE49-F238E27FC236}">
                <a16:creationId xmlns:a16="http://schemas.microsoft.com/office/drawing/2014/main" id="{34BA743D-1BE2-4494-4C43-F8D646195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622800"/>
            <a:ext cx="2366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Galileisches (terrestrisches) Fernrohr</a:t>
            </a:r>
          </a:p>
        </p:txBody>
      </p:sp>
      <p:sp>
        <p:nvSpPr>
          <p:cNvPr id="12323" name="Line 39">
            <a:extLst>
              <a:ext uri="{FF2B5EF4-FFF2-40B4-BE49-F238E27FC236}">
                <a16:creationId xmlns:a16="http://schemas.microsoft.com/office/drawing/2014/main" id="{FFB2DB84-D8C5-895A-146D-79B784437B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4" name="Line 40">
            <a:extLst>
              <a:ext uri="{FF2B5EF4-FFF2-40B4-BE49-F238E27FC236}">
                <a16:creationId xmlns:a16="http://schemas.microsoft.com/office/drawing/2014/main" id="{BCDEDBBD-5CAC-1093-0ADA-76E59AFF04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257675"/>
            <a:ext cx="609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5" name="Line 41">
            <a:extLst>
              <a:ext uri="{FF2B5EF4-FFF2-40B4-BE49-F238E27FC236}">
                <a16:creationId xmlns:a16="http://schemas.microsoft.com/office/drawing/2014/main" id="{B48D9DCE-3EF4-7975-5810-C76F338EE5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4410075"/>
            <a:ext cx="609600" cy="10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6" name="Line 42">
            <a:extLst>
              <a:ext uri="{FF2B5EF4-FFF2-40B4-BE49-F238E27FC236}">
                <a16:creationId xmlns:a16="http://schemas.microsoft.com/office/drawing/2014/main" id="{408B6309-5034-314D-C771-FEBBE9294C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3952875"/>
            <a:ext cx="6096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7" name="Text Box 43">
            <a:extLst>
              <a:ext uri="{FF2B5EF4-FFF2-40B4-BE49-F238E27FC236}">
                <a16:creationId xmlns:a16="http://schemas.microsoft.com/office/drawing/2014/main" id="{11D784CD-E683-49CB-63F8-EF93197E6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8" y="5457825"/>
            <a:ext cx="8301037" cy="33958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Beachten</a:t>
            </a:r>
            <a:r>
              <a:rPr lang="en-US" altLang="en-US" sz="1200" i="1" dirty="0">
                <a:solidFill>
                  <a:srgbClr val="0000FF"/>
                </a:solidFill>
              </a:rPr>
              <a:t> Sie, </a:t>
            </a:r>
            <a:r>
              <a:rPr lang="en-US" altLang="en-US" sz="1200" i="1" dirty="0" err="1">
                <a:solidFill>
                  <a:srgbClr val="0000FF"/>
                </a:solidFill>
              </a:rPr>
              <a:t>dass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fokussierte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Strahlen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keine</a:t>
            </a:r>
            <a:r>
              <a:rPr lang="en-US" altLang="en-US" sz="1200" i="1" dirty="0">
                <a:solidFill>
                  <a:srgbClr val="0000FF"/>
                </a:solidFill>
              </a:rPr>
              <a:t> Rolle </a:t>
            </a:r>
            <a:r>
              <a:rPr lang="en-US" altLang="en-US" sz="1200" i="1" dirty="0" err="1">
                <a:solidFill>
                  <a:srgbClr val="0000FF"/>
                </a:solidFill>
              </a:rPr>
              <a:t>spielen</a:t>
            </a:r>
            <a:r>
              <a:rPr lang="en-US" altLang="en-US" sz="1200" i="1" dirty="0">
                <a:solidFill>
                  <a:srgbClr val="0000FF"/>
                </a:solidFill>
              </a:rPr>
              <a:t> – das </a:t>
            </a:r>
            <a:r>
              <a:rPr lang="en-US" altLang="en-US" sz="1200" i="1" dirty="0" err="1">
                <a:solidFill>
                  <a:srgbClr val="0000FF"/>
                </a:solidFill>
              </a:rPr>
              <a:t>heißt</a:t>
            </a:r>
            <a:r>
              <a:rPr lang="en-US" altLang="en-US" sz="1200" i="1" dirty="0">
                <a:solidFill>
                  <a:srgbClr val="0000FF"/>
                </a:solidFill>
              </a:rPr>
              <a:t>, </a:t>
            </a:r>
            <a:r>
              <a:rPr lang="en-US" altLang="en-US" sz="1200" i="1" dirty="0" err="1">
                <a:solidFill>
                  <a:srgbClr val="0000FF"/>
                </a:solidFill>
              </a:rPr>
              <a:t>dass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Teleskope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sowohl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einfallende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als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auch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ausgehende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parallele</a:t>
            </a:r>
            <a:r>
              <a:rPr lang="en-US" altLang="en-US" sz="1200" i="1" dirty="0">
                <a:solidFill>
                  <a:srgbClr val="0000FF"/>
                </a:solidFill>
              </a:rPr>
              <a:t> (d. h. </a:t>
            </a:r>
            <a:r>
              <a:rPr lang="en-US" altLang="en-US" sz="1200" i="1" dirty="0" err="1">
                <a:solidFill>
                  <a:srgbClr val="0000FF"/>
                </a:solidFill>
              </a:rPr>
              <a:t>afokale</a:t>
            </a:r>
            <a:r>
              <a:rPr lang="en-US" altLang="en-US" sz="1200" i="1" dirty="0">
                <a:solidFill>
                  <a:srgbClr val="0000FF"/>
                </a:solidFill>
              </a:rPr>
              <a:t>) </a:t>
            </a:r>
            <a:r>
              <a:rPr lang="en-US" altLang="en-US" sz="1200" i="1" dirty="0" err="1">
                <a:solidFill>
                  <a:srgbClr val="0000FF"/>
                </a:solidFill>
              </a:rPr>
              <a:t>Strahlen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aufweisen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12328" name="Rectangle 44">
            <a:extLst>
              <a:ext uri="{FF2B5EF4-FFF2-40B4-BE49-F238E27FC236}">
                <a16:creationId xmlns:a16="http://schemas.microsoft.com/office/drawing/2014/main" id="{B09662FD-272C-5829-94DB-323B80491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2329" name="Slide Number Placeholder 1">
            <a:extLst>
              <a:ext uri="{FF2B5EF4-FFF2-40B4-BE49-F238E27FC236}">
                <a16:creationId xmlns:a16="http://schemas.microsoft.com/office/drawing/2014/main" id="{91AF035A-71AA-58D8-6D9A-03BEB9BA2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786AF18-6C35-8548-9A19-AC8235415F07}" type="slidenum">
              <a:rPr lang="en-US" altLang="en-US" sz="1000"/>
              <a:t>9</a:t>
            </a:fld>
            <a:endParaRPr lang="en-US" altLang="en-US"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75D0C6A-7064-1158-1F78-B21F1DFC01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1600200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Betrachten Sie darüber hinaus die Optik eines </a:t>
            </a:r>
            <a:r>
              <a:rPr lang="en-US" altLang="en-US" sz="1200" i="1"/>
              <a:t>afokalen Systems </a:t>
            </a:r>
            <a:r>
              <a:rPr lang="en-US" altLang="en-US" sz="1200"/>
              <a:t>(z. B. eines Teleskops)</a:t>
            </a:r>
            <a:endParaRPr lang="en-US" altLang="en-US" b="1"/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A558EE94-8A31-0A64-4DAE-3E20ED6B2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029200"/>
            <a:ext cx="4030663" cy="64135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Bei Teleskopen scheint die transversale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Vergrößerung wie folgt: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34E250E9-93F6-BF75-D01F-3FBBFD5A3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9425" y="5029200"/>
            <a:ext cx="2101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Objektabstand (u)</a:t>
            </a:r>
          </a:p>
        </p:txBody>
      </p:sp>
      <p:sp>
        <p:nvSpPr>
          <p:cNvPr id="13317" name="Text Box 5">
            <a:extLst>
              <a:ext uri="{FF2B5EF4-FFF2-40B4-BE49-F238E27FC236}">
                <a16:creationId xmlns:a16="http://schemas.microsoft.com/office/drawing/2014/main" id="{366FE688-13BE-9AAB-F328-A572364DE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8" y="5008563"/>
            <a:ext cx="1822450" cy="579437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= </a:t>
            </a:r>
            <a:r>
              <a:rPr lang="en-US" altLang="en-US" sz="1200" b="1">
                <a:solidFill>
                  <a:srgbClr val="0000FF"/>
                </a:solidFill>
              </a:rPr>
              <a:t> ∞/∞ </a:t>
            </a:r>
            <a:r>
              <a:rPr lang="en-US" altLang="en-US" sz="1200" b="1"/>
              <a:t>=</a:t>
            </a:r>
            <a:r>
              <a:rPr lang="en-US" altLang="en-US" sz="1200" b="1">
                <a:solidFill>
                  <a:srgbClr val="0000FF"/>
                </a:solidFill>
              </a:rPr>
              <a:t> 1,0</a:t>
            </a:r>
          </a:p>
        </p:txBody>
      </p:sp>
      <p:sp>
        <p:nvSpPr>
          <p:cNvPr id="13318" name="Text Box 6">
            <a:extLst>
              <a:ext uri="{FF2B5EF4-FFF2-40B4-BE49-F238E27FC236}">
                <a16:creationId xmlns:a16="http://schemas.microsoft.com/office/drawing/2014/main" id="{300B6623-0B4E-CCF4-D644-3E2FCCA9C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0838" y="6010275"/>
            <a:ext cx="2366962" cy="6191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Mit anderen Worten: überhaupt keine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Vergrößerung!</a:t>
            </a: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9E6504B2-9D0E-9075-E5F5-2DCFE1883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3" y="2362200"/>
            <a:ext cx="1347787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von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Objekt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790449C6-527B-5C1D-BF71-AA1E95A81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0588" y="2363788"/>
            <a:ext cx="1160462" cy="76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zu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9A04EC50-2197-2A5A-3C81-D07CE911B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154363"/>
            <a:ext cx="2740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Astronomisches (Kepler-)Teleskop</a:t>
            </a:r>
          </a:p>
        </p:txBody>
      </p:sp>
      <p:sp>
        <p:nvSpPr>
          <p:cNvPr id="13322" name="Oval 10">
            <a:extLst>
              <a:ext uri="{FF2B5EF4-FFF2-40B4-BE49-F238E27FC236}">
                <a16:creationId xmlns:a16="http://schemas.microsoft.com/office/drawing/2014/main" id="{1A121C98-93C5-0943-2BC7-0AF8C5F2D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362200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23" name="Oval 11">
            <a:extLst>
              <a:ext uri="{FF2B5EF4-FFF2-40B4-BE49-F238E27FC236}">
                <a16:creationId xmlns:a16="http://schemas.microsoft.com/office/drawing/2014/main" id="{4473A65B-FEC1-DB7C-52BB-00BD2FB7C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489200"/>
            <a:ext cx="3810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24" name="Line 12">
            <a:extLst>
              <a:ext uri="{FF2B5EF4-FFF2-40B4-BE49-F238E27FC236}">
                <a16:creationId xmlns:a16="http://schemas.microsoft.com/office/drawing/2014/main" id="{858A501C-5A59-370E-271B-CD0C275612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4384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5" name="Line 13">
            <a:extLst>
              <a:ext uri="{FF2B5EF4-FFF2-40B4-BE49-F238E27FC236}">
                <a16:creationId xmlns:a16="http://schemas.microsoft.com/office/drawing/2014/main" id="{C50D9D6F-7520-4834-6BEC-F0338CB2749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5654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Line 14">
            <a:extLst>
              <a:ext uri="{FF2B5EF4-FFF2-40B4-BE49-F238E27FC236}">
                <a16:creationId xmlns:a16="http://schemas.microsoft.com/office/drawing/2014/main" id="{A97D2984-683F-87AA-4D02-E3AC9415395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7178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7" name="Line 15">
            <a:extLst>
              <a:ext uri="{FF2B5EF4-FFF2-40B4-BE49-F238E27FC236}">
                <a16:creationId xmlns:a16="http://schemas.microsoft.com/office/drawing/2014/main" id="{E8A03619-8306-8B52-CB94-2DED17C266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8702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Line 16">
            <a:extLst>
              <a:ext uri="{FF2B5EF4-FFF2-40B4-BE49-F238E27FC236}">
                <a16:creationId xmlns:a16="http://schemas.microsoft.com/office/drawing/2014/main" id="{902CC886-A226-8C67-AB15-41447BDAA7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2717800"/>
            <a:ext cx="2133600" cy="2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9" name="Line 17">
            <a:extLst>
              <a:ext uri="{FF2B5EF4-FFF2-40B4-BE49-F238E27FC236}">
                <a16:creationId xmlns:a16="http://schemas.microsoft.com/office/drawing/2014/main" id="{DB216A3D-0F69-EFB0-A890-E8E6F027EB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438400"/>
            <a:ext cx="2133600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Line 18">
            <a:extLst>
              <a:ext uri="{FF2B5EF4-FFF2-40B4-BE49-F238E27FC236}">
                <a16:creationId xmlns:a16="http://schemas.microsoft.com/office/drawing/2014/main" id="{A913D152-A99D-0006-D921-6D6667DBBA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2565400"/>
            <a:ext cx="2133600" cy="482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Line 19">
            <a:extLst>
              <a:ext uri="{FF2B5EF4-FFF2-40B4-BE49-F238E27FC236}">
                <a16:creationId xmlns:a16="http://schemas.microsoft.com/office/drawing/2014/main" id="{D20B4A10-7806-6B3F-CD58-EB631F6A6C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30480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Line 20">
            <a:extLst>
              <a:ext uri="{FF2B5EF4-FFF2-40B4-BE49-F238E27FC236}">
                <a16:creationId xmlns:a16="http://schemas.microsoft.com/office/drawing/2014/main" id="{B52BA1E3-DAC5-A4D4-1D7C-FDD7DF985CF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7432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3" name="Text Box 21">
            <a:extLst>
              <a:ext uri="{FF2B5EF4-FFF2-40B4-BE49-F238E27FC236}">
                <a16:creationId xmlns:a16="http://schemas.microsoft.com/office/drawing/2014/main" id="{49B6FCA9-645C-3F0C-C23A-409B4631D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133600"/>
            <a:ext cx="949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Starke Pluslinse</a:t>
            </a:r>
          </a:p>
        </p:txBody>
      </p:sp>
      <p:sp>
        <p:nvSpPr>
          <p:cNvPr id="13334" name="Text Box 22">
            <a:extLst>
              <a:ext uri="{FF2B5EF4-FFF2-40B4-BE49-F238E27FC236}">
                <a16:creationId xmlns:a16="http://schemas.microsoft.com/office/drawing/2014/main" id="{D6CD2DD8-3D13-1643-7D94-867EA2E25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133600"/>
            <a:ext cx="977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Starke Pluslinse</a:t>
            </a:r>
          </a:p>
        </p:txBody>
      </p:sp>
      <p:sp>
        <p:nvSpPr>
          <p:cNvPr id="13335" name="Text Box 23">
            <a:extLst>
              <a:ext uri="{FF2B5EF4-FFF2-40B4-BE49-F238E27FC236}">
                <a16:creationId xmlns:a16="http://schemas.microsoft.com/office/drawing/2014/main" id="{73EE83BB-6DD3-0D07-0FA4-2C47CB076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3" y="3890963"/>
            <a:ext cx="1347787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von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Objekt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3336" name="Text Box 24">
            <a:extLst>
              <a:ext uri="{FF2B5EF4-FFF2-40B4-BE49-F238E27FC236}">
                <a16:creationId xmlns:a16="http://schemas.microsoft.com/office/drawing/2014/main" id="{CA65CE53-0E58-458D-4C78-6B7CE9809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3938" y="3892550"/>
            <a:ext cx="1160462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zu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grpSp>
        <p:nvGrpSpPr>
          <p:cNvPr id="13337" name="Group 25">
            <a:extLst>
              <a:ext uri="{FF2B5EF4-FFF2-40B4-BE49-F238E27FC236}">
                <a16:creationId xmlns:a16="http://schemas.microsoft.com/office/drawing/2014/main" id="{82EAA814-EF44-00C3-9E99-3DC78A5E4555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3952875"/>
            <a:ext cx="228600" cy="558800"/>
            <a:chOff x="3072" y="2064"/>
            <a:chExt cx="816" cy="1248"/>
          </a:xfrm>
        </p:grpSpPr>
        <p:sp>
          <p:nvSpPr>
            <p:cNvPr id="13358" name="Freeform 26">
              <a:extLst>
                <a:ext uri="{FF2B5EF4-FFF2-40B4-BE49-F238E27FC236}">
                  <a16:creationId xmlns:a16="http://schemas.microsoft.com/office/drawing/2014/main" id="{EF94CEB7-EB5A-054D-7477-3456A3C1D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698 w 200"/>
                <a:gd name="T3" fmla="*/ 624 h 1248"/>
                <a:gd name="T4" fmla="*/ 175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9" name="Freeform 27">
              <a:extLst>
                <a:ext uri="{FF2B5EF4-FFF2-40B4-BE49-F238E27FC236}">
                  <a16:creationId xmlns:a16="http://schemas.microsoft.com/office/drawing/2014/main" id="{76017C23-B7D7-AE34-EBB6-41C47C7E459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571 w 200"/>
                <a:gd name="T3" fmla="*/ 624 h 1248"/>
                <a:gd name="T4" fmla="*/ 145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0" name="Line 28">
              <a:extLst>
                <a:ext uri="{FF2B5EF4-FFF2-40B4-BE49-F238E27FC236}">
                  <a16:creationId xmlns:a16="http://schemas.microsoft.com/office/drawing/2014/main" id="{F2A33C9D-9C70-8EF1-0B69-D034570C64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1" name="Line 29">
              <a:extLst>
                <a:ext uri="{FF2B5EF4-FFF2-40B4-BE49-F238E27FC236}">
                  <a16:creationId xmlns:a16="http://schemas.microsoft.com/office/drawing/2014/main" id="{066392FE-E465-D065-9878-8911752855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8" name="Line 30">
            <a:extLst>
              <a:ext uri="{FF2B5EF4-FFF2-40B4-BE49-F238E27FC236}">
                <a16:creationId xmlns:a16="http://schemas.microsoft.com/office/drawing/2014/main" id="{C88E0723-6651-C454-9E85-503818D194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2514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9" name="Oval 31">
            <a:extLst>
              <a:ext uri="{FF2B5EF4-FFF2-40B4-BE49-F238E27FC236}">
                <a16:creationId xmlns:a16="http://schemas.microsoft.com/office/drawing/2014/main" id="{B5A9C38D-B2C0-97CC-EDC9-C7F8E6665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876675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40" name="Line 32">
            <a:extLst>
              <a:ext uri="{FF2B5EF4-FFF2-40B4-BE49-F238E27FC236}">
                <a16:creationId xmlns:a16="http://schemas.microsoft.com/office/drawing/2014/main" id="{870B4DBB-A034-5FE0-2933-54D20E11EB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2576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1" name="Line 33">
            <a:extLst>
              <a:ext uri="{FF2B5EF4-FFF2-40B4-BE49-F238E27FC236}">
                <a16:creationId xmlns:a16="http://schemas.microsoft.com/office/drawing/2014/main" id="{107D3891-BE91-949F-7B86-EF694FC3377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762000" cy="152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2" name="Line 34">
            <a:extLst>
              <a:ext uri="{FF2B5EF4-FFF2-40B4-BE49-F238E27FC236}">
                <a16:creationId xmlns:a16="http://schemas.microsoft.com/office/drawing/2014/main" id="{AADA9744-3D53-CBFE-48D3-A02E5C6EB7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4257675"/>
            <a:ext cx="1371600" cy="25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3" name="Line 35">
            <a:extLst>
              <a:ext uri="{FF2B5EF4-FFF2-40B4-BE49-F238E27FC236}">
                <a16:creationId xmlns:a16="http://schemas.microsoft.com/office/drawing/2014/main" id="{4B7A0818-A7A0-7F9D-7757-19E5A944B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257675"/>
            <a:ext cx="2514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4" name="Line 36">
            <a:extLst>
              <a:ext uri="{FF2B5EF4-FFF2-40B4-BE49-F238E27FC236}">
                <a16:creationId xmlns:a16="http://schemas.microsoft.com/office/drawing/2014/main" id="{92A35459-001F-3E29-7827-5CEFD56D4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410075"/>
            <a:ext cx="25908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5" name="Line 37">
            <a:extLst>
              <a:ext uri="{FF2B5EF4-FFF2-40B4-BE49-F238E27FC236}">
                <a16:creationId xmlns:a16="http://schemas.microsoft.com/office/drawing/2014/main" id="{E611DC41-B61D-19A2-4E89-AAAA519C3FD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5116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6" name="Line 38">
            <a:extLst>
              <a:ext uri="{FF2B5EF4-FFF2-40B4-BE49-F238E27FC236}">
                <a16:creationId xmlns:a16="http://schemas.microsoft.com/office/drawing/2014/main" id="{E6D73A56-B7C2-5355-4636-C787F002B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2576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7" name="Line 39">
            <a:extLst>
              <a:ext uri="{FF2B5EF4-FFF2-40B4-BE49-F238E27FC236}">
                <a16:creationId xmlns:a16="http://schemas.microsoft.com/office/drawing/2014/main" id="{9C22F885-8DD7-842D-E1A3-A75E4F5BB8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9528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8" name="Text Box 40">
            <a:extLst>
              <a:ext uri="{FF2B5EF4-FFF2-40B4-BE49-F238E27FC236}">
                <a16:creationId xmlns:a16="http://schemas.microsoft.com/office/drawing/2014/main" id="{91F8397B-B0AC-333F-847F-C1E5A752B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581400"/>
            <a:ext cx="949325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schwache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Pluslinse</a:t>
            </a:r>
            <a:r>
              <a:rPr lang="en-US" altLang="en-US" sz="1200" dirty="0"/>
              <a:t> </a:t>
            </a:r>
          </a:p>
        </p:txBody>
      </p:sp>
      <p:sp>
        <p:nvSpPr>
          <p:cNvPr id="13349" name="Text Box 41">
            <a:extLst>
              <a:ext uri="{FF2B5EF4-FFF2-40B4-BE49-F238E27FC236}">
                <a16:creationId xmlns:a16="http://schemas.microsoft.com/office/drawing/2014/main" id="{6FEA067B-CD15-A0FE-5DF2-F5910366B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708400"/>
            <a:ext cx="10842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Starke </a:t>
            </a:r>
            <a:r>
              <a:rPr lang="en-US" altLang="en-US" sz="1200" dirty="0" err="1"/>
              <a:t>Minuslinse</a:t>
            </a:r>
            <a:endParaRPr lang="en-US" altLang="en-US" sz="1200" dirty="0"/>
          </a:p>
        </p:txBody>
      </p:sp>
      <p:sp>
        <p:nvSpPr>
          <p:cNvPr id="13350" name="Text Box 42">
            <a:extLst>
              <a:ext uri="{FF2B5EF4-FFF2-40B4-BE49-F238E27FC236}">
                <a16:creationId xmlns:a16="http://schemas.microsoft.com/office/drawing/2014/main" id="{A427F690-731C-1124-60E2-44A618693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622800"/>
            <a:ext cx="2366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Galileisches (terrestrisches) Fernrohr</a:t>
            </a:r>
          </a:p>
        </p:txBody>
      </p:sp>
      <p:sp>
        <p:nvSpPr>
          <p:cNvPr id="13351" name="Line 43">
            <a:extLst>
              <a:ext uri="{FF2B5EF4-FFF2-40B4-BE49-F238E27FC236}">
                <a16:creationId xmlns:a16="http://schemas.microsoft.com/office/drawing/2014/main" id="{0D685BF9-4F42-1D0F-1057-DEA05D90A1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2" name="Line 44">
            <a:extLst>
              <a:ext uri="{FF2B5EF4-FFF2-40B4-BE49-F238E27FC236}">
                <a16:creationId xmlns:a16="http://schemas.microsoft.com/office/drawing/2014/main" id="{9331E822-5AE1-FC6F-F82D-EFB73DDF4E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257675"/>
            <a:ext cx="609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3" name="Line 45">
            <a:extLst>
              <a:ext uri="{FF2B5EF4-FFF2-40B4-BE49-F238E27FC236}">
                <a16:creationId xmlns:a16="http://schemas.microsoft.com/office/drawing/2014/main" id="{DB63ECAB-823B-D53C-AD58-2C856DBB45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4410075"/>
            <a:ext cx="609600" cy="10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4" name="Line 46">
            <a:extLst>
              <a:ext uri="{FF2B5EF4-FFF2-40B4-BE49-F238E27FC236}">
                <a16:creationId xmlns:a16="http://schemas.microsoft.com/office/drawing/2014/main" id="{8546BEE5-D83C-E466-1D33-495B9434146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3952875"/>
            <a:ext cx="6096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5" name="Rectangle 47">
            <a:extLst>
              <a:ext uri="{FF2B5EF4-FFF2-40B4-BE49-F238E27FC236}">
                <a16:creationId xmlns:a16="http://schemas.microsoft.com/office/drawing/2014/main" id="{78D117C8-B7B2-421E-4CA3-C195BBC2F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3356" name="Line 48">
            <a:extLst>
              <a:ext uri="{FF2B5EF4-FFF2-40B4-BE49-F238E27FC236}">
                <a16:creationId xmlns:a16="http://schemas.microsoft.com/office/drawing/2014/main" id="{7F84AD12-9592-B0A3-EBCD-7A0FDD3BC6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20038" y="548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7" name="Slide Number Placeholder 1">
            <a:extLst>
              <a:ext uri="{FF2B5EF4-FFF2-40B4-BE49-F238E27FC236}">
                <a16:creationId xmlns:a16="http://schemas.microsoft.com/office/drawing/2014/main" id="{18971965-8EF5-CC23-037C-CCE1B07CA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A674A35-0D8F-BF4D-A875-684A5532AC65}" type="slidenum">
              <a:rPr lang="en-US" altLang="en-US" sz="1000"/>
              <a:t>10</a:t>
            </a:fld>
            <a:endParaRPr lang="en-US" altLang="en-US"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BE4C597-5528-8F2D-F7A8-04EEEE8D9C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1600200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Betrachten Sie darüber hinaus die Optik eines </a:t>
            </a:r>
            <a:r>
              <a:rPr lang="en-US" altLang="en-US" sz="1200" i="1"/>
              <a:t>afokalen Systems </a:t>
            </a:r>
            <a:r>
              <a:rPr lang="en-US" altLang="en-US" sz="1200"/>
              <a:t>(z. B. eines Teleskops)</a:t>
            </a:r>
            <a:endParaRPr lang="en-US" altLang="en-US" b="1"/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507E635E-227E-30A6-FE60-B3A2D42DE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029200"/>
            <a:ext cx="4030663" cy="64135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Bei Teleskopen scheint die transversale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Vergrößerung wie folgt: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9759B65F-8BAD-738A-DD6D-87D8B06BD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9425" y="5029200"/>
            <a:ext cx="2101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u="sng"/>
              <a:t>Bildabstand (v)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Objektabstand (u)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28BB4746-642D-7F39-0A57-137A1DDB5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8" y="5008563"/>
            <a:ext cx="1822450" cy="579437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= </a:t>
            </a:r>
            <a:r>
              <a:rPr lang="en-US" altLang="en-US" sz="1200" b="1">
                <a:solidFill>
                  <a:srgbClr val="0000FF"/>
                </a:solidFill>
              </a:rPr>
              <a:t> ∞/∞ </a:t>
            </a:r>
            <a:r>
              <a:rPr lang="en-US" altLang="en-US" sz="1200" b="1"/>
              <a:t>=</a:t>
            </a:r>
            <a:r>
              <a:rPr lang="en-US" altLang="en-US" sz="1200" b="1">
                <a:solidFill>
                  <a:srgbClr val="0000FF"/>
                </a:solidFill>
              </a:rPr>
              <a:t> 1,0</a:t>
            </a: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B89F283B-B5B2-F33F-CB42-8B7421C81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3" y="2362200"/>
            <a:ext cx="1347787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von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Objekt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110F8675-6E9E-A7F0-F814-CBF6F36F9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0588" y="2363788"/>
            <a:ext cx="1160462" cy="76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zu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4344" name="Text Box 8">
            <a:extLst>
              <a:ext uri="{FF2B5EF4-FFF2-40B4-BE49-F238E27FC236}">
                <a16:creationId xmlns:a16="http://schemas.microsoft.com/office/drawing/2014/main" id="{38EF0309-6150-84B9-A45E-B18F1ED62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154363"/>
            <a:ext cx="2740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Astronomisches (Kepler-)Teleskop</a:t>
            </a:r>
          </a:p>
        </p:txBody>
      </p:sp>
      <p:sp>
        <p:nvSpPr>
          <p:cNvPr id="14345" name="Oval 9">
            <a:extLst>
              <a:ext uri="{FF2B5EF4-FFF2-40B4-BE49-F238E27FC236}">
                <a16:creationId xmlns:a16="http://schemas.microsoft.com/office/drawing/2014/main" id="{E681CDFC-FBEC-8EFB-59C3-AC1B30400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362200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46" name="Oval 10">
            <a:extLst>
              <a:ext uri="{FF2B5EF4-FFF2-40B4-BE49-F238E27FC236}">
                <a16:creationId xmlns:a16="http://schemas.microsoft.com/office/drawing/2014/main" id="{3CC56DFF-3FA0-9CC9-156E-B1A74C484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489200"/>
            <a:ext cx="3810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47" name="Line 11">
            <a:extLst>
              <a:ext uri="{FF2B5EF4-FFF2-40B4-BE49-F238E27FC236}">
                <a16:creationId xmlns:a16="http://schemas.microsoft.com/office/drawing/2014/main" id="{8406E629-A66F-9A67-EB91-809A619E5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4384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8" name="Line 12">
            <a:extLst>
              <a:ext uri="{FF2B5EF4-FFF2-40B4-BE49-F238E27FC236}">
                <a16:creationId xmlns:a16="http://schemas.microsoft.com/office/drawing/2014/main" id="{490E2B60-5B19-418D-3145-9C4F27C546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5654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9" name="Line 13">
            <a:extLst>
              <a:ext uri="{FF2B5EF4-FFF2-40B4-BE49-F238E27FC236}">
                <a16:creationId xmlns:a16="http://schemas.microsoft.com/office/drawing/2014/main" id="{8811EAD5-FEC1-7761-B1A1-C3BEDACB3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7178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0" name="Line 14">
            <a:extLst>
              <a:ext uri="{FF2B5EF4-FFF2-40B4-BE49-F238E27FC236}">
                <a16:creationId xmlns:a16="http://schemas.microsoft.com/office/drawing/2014/main" id="{DEA2768C-8109-8119-0301-7C64C519E5B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870200"/>
            <a:ext cx="914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1" name="Line 15">
            <a:extLst>
              <a:ext uri="{FF2B5EF4-FFF2-40B4-BE49-F238E27FC236}">
                <a16:creationId xmlns:a16="http://schemas.microsoft.com/office/drawing/2014/main" id="{AFD5B151-DEA8-6C67-14A6-0D01DCDB89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2717800"/>
            <a:ext cx="2133600" cy="2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2" name="Line 16">
            <a:extLst>
              <a:ext uri="{FF2B5EF4-FFF2-40B4-BE49-F238E27FC236}">
                <a16:creationId xmlns:a16="http://schemas.microsoft.com/office/drawing/2014/main" id="{59053869-8537-DA1C-50D0-85B37E5170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438400"/>
            <a:ext cx="2133600" cy="431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3" name="Line 17">
            <a:extLst>
              <a:ext uri="{FF2B5EF4-FFF2-40B4-BE49-F238E27FC236}">
                <a16:creationId xmlns:a16="http://schemas.microsoft.com/office/drawing/2014/main" id="{BAE3070B-7AE3-4C47-B404-86BAA41738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2565400"/>
            <a:ext cx="2133600" cy="482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4" name="Line 18">
            <a:extLst>
              <a:ext uri="{FF2B5EF4-FFF2-40B4-BE49-F238E27FC236}">
                <a16:creationId xmlns:a16="http://schemas.microsoft.com/office/drawing/2014/main" id="{0B7935E8-C373-CDB2-4073-33E15CAD2A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30480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5" name="Line 19">
            <a:extLst>
              <a:ext uri="{FF2B5EF4-FFF2-40B4-BE49-F238E27FC236}">
                <a16:creationId xmlns:a16="http://schemas.microsoft.com/office/drawing/2014/main" id="{84EBA684-B692-5B32-A781-EC0ABDD1E91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743200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6" name="Text Box 20">
            <a:extLst>
              <a:ext uri="{FF2B5EF4-FFF2-40B4-BE49-F238E27FC236}">
                <a16:creationId xmlns:a16="http://schemas.microsoft.com/office/drawing/2014/main" id="{2D5124BA-063D-356C-D579-7DC62AE2B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133600"/>
            <a:ext cx="949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Starke Pluslinse</a:t>
            </a:r>
          </a:p>
        </p:txBody>
      </p:sp>
      <p:sp>
        <p:nvSpPr>
          <p:cNvPr id="14357" name="Text Box 21">
            <a:extLst>
              <a:ext uri="{FF2B5EF4-FFF2-40B4-BE49-F238E27FC236}">
                <a16:creationId xmlns:a16="http://schemas.microsoft.com/office/drawing/2014/main" id="{23638C8B-94F9-2460-F16A-C6F186FAD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133600"/>
            <a:ext cx="977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Starke Pluslinse</a:t>
            </a:r>
          </a:p>
        </p:txBody>
      </p:sp>
      <p:sp>
        <p:nvSpPr>
          <p:cNvPr id="14358" name="Text Box 22">
            <a:extLst>
              <a:ext uri="{FF2B5EF4-FFF2-40B4-BE49-F238E27FC236}">
                <a16:creationId xmlns:a16="http://schemas.microsoft.com/office/drawing/2014/main" id="{346DDDEB-7EB1-B371-625F-148BFAA0A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3" y="3890963"/>
            <a:ext cx="1347787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von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Objekt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endParaRPr lang="en-US" altLang="en-US" sz="1200" i="1" dirty="0"/>
          </a:p>
        </p:txBody>
      </p:sp>
      <p:sp>
        <p:nvSpPr>
          <p:cNvPr id="14359" name="Text Box 23">
            <a:extLst>
              <a:ext uri="{FF2B5EF4-FFF2-40B4-BE49-F238E27FC236}">
                <a16:creationId xmlns:a16="http://schemas.microsoft.com/office/drawing/2014/main" id="{558984FA-7CD1-1726-15DC-63637C2E5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3938" y="3892550"/>
            <a:ext cx="1160462" cy="76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Parallelstrahlen</a:t>
            </a:r>
            <a:endParaRPr lang="en-US" altLang="en-US" sz="1200" i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zu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einem</a:t>
            </a:r>
            <a:r>
              <a:rPr lang="en-US" altLang="en-US" sz="1200" i="1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im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Unendlichen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befinden</a:t>
            </a:r>
            <a:endParaRPr lang="en-US" altLang="en-US" sz="1200" i="1" dirty="0"/>
          </a:p>
        </p:txBody>
      </p:sp>
      <p:grpSp>
        <p:nvGrpSpPr>
          <p:cNvPr id="14360" name="Group 24">
            <a:extLst>
              <a:ext uri="{FF2B5EF4-FFF2-40B4-BE49-F238E27FC236}">
                <a16:creationId xmlns:a16="http://schemas.microsoft.com/office/drawing/2014/main" id="{3F2F13EC-0DB5-4B8C-1BAA-23253098473E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3952875"/>
            <a:ext cx="228600" cy="558800"/>
            <a:chOff x="3072" y="2064"/>
            <a:chExt cx="816" cy="1248"/>
          </a:xfrm>
        </p:grpSpPr>
        <p:sp>
          <p:nvSpPr>
            <p:cNvPr id="14381" name="Freeform 25">
              <a:extLst>
                <a:ext uri="{FF2B5EF4-FFF2-40B4-BE49-F238E27FC236}">
                  <a16:creationId xmlns:a16="http://schemas.microsoft.com/office/drawing/2014/main" id="{2E47944E-CF8F-D902-C718-18789A4B9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698 w 200"/>
                <a:gd name="T3" fmla="*/ 624 h 1248"/>
                <a:gd name="T4" fmla="*/ 175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2" name="Freeform 26">
              <a:extLst>
                <a:ext uri="{FF2B5EF4-FFF2-40B4-BE49-F238E27FC236}">
                  <a16:creationId xmlns:a16="http://schemas.microsoft.com/office/drawing/2014/main" id="{1E952969-85FB-0C02-572F-341CE1A65B6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571 w 200"/>
                <a:gd name="T3" fmla="*/ 624 h 1248"/>
                <a:gd name="T4" fmla="*/ 145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3" name="Line 27">
              <a:extLst>
                <a:ext uri="{FF2B5EF4-FFF2-40B4-BE49-F238E27FC236}">
                  <a16:creationId xmlns:a16="http://schemas.microsoft.com/office/drawing/2014/main" id="{35A46E46-C9A8-1BA9-9778-3B1F7BEB0D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4" name="Line 28">
              <a:extLst>
                <a:ext uri="{FF2B5EF4-FFF2-40B4-BE49-F238E27FC236}">
                  <a16:creationId xmlns:a16="http://schemas.microsoft.com/office/drawing/2014/main" id="{C35BDA88-5486-B3C1-92D4-FF5AFD46E6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61" name="Line 29">
            <a:extLst>
              <a:ext uri="{FF2B5EF4-FFF2-40B4-BE49-F238E27FC236}">
                <a16:creationId xmlns:a16="http://schemas.microsoft.com/office/drawing/2014/main" id="{52075E57-8E5D-9036-034B-D0D4E58CD11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2514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2" name="Oval 30">
            <a:extLst>
              <a:ext uri="{FF2B5EF4-FFF2-40B4-BE49-F238E27FC236}">
                <a16:creationId xmlns:a16="http://schemas.microsoft.com/office/drawing/2014/main" id="{967ED197-8F20-8599-DDF6-C1DB2113A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876675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4363" name="Line 31">
            <a:extLst>
              <a:ext uri="{FF2B5EF4-FFF2-40B4-BE49-F238E27FC236}">
                <a16:creationId xmlns:a16="http://schemas.microsoft.com/office/drawing/2014/main" id="{23E2FB95-FD73-3719-AB41-4184541D21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2576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4" name="Line 32">
            <a:extLst>
              <a:ext uri="{FF2B5EF4-FFF2-40B4-BE49-F238E27FC236}">
                <a16:creationId xmlns:a16="http://schemas.microsoft.com/office/drawing/2014/main" id="{D5B7509C-1503-5F38-152B-9575B6856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762000" cy="152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5" name="Line 33">
            <a:extLst>
              <a:ext uri="{FF2B5EF4-FFF2-40B4-BE49-F238E27FC236}">
                <a16:creationId xmlns:a16="http://schemas.microsoft.com/office/drawing/2014/main" id="{CB73152A-A266-44D8-8683-3773612359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4257675"/>
            <a:ext cx="1371600" cy="254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6" name="Line 34">
            <a:extLst>
              <a:ext uri="{FF2B5EF4-FFF2-40B4-BE49-F238E27FC236}">
                <a16:creationId xmlns:a16="http://schemas.microsoft.com/office/drawing/2014/main" id="{18EB77BC-89EE-235D-156E-437F97D76A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257675"/>
            <a:ext cx="2514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7" name="Line 35">
            <a:extLst>
              <a:ext uri="{FF2B5EF4-FFF2-40B4-BE49-F238E27FC236}">
                <a16:creationId xmlns:a16="http://schemas.microsoft.com/office/drawing/2014/main" id="{DA5E7393-6904-A90A-8EDF-2A1287D7395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410075"/>
            <a:ext cx="25908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8" name="Line 36">
            <a:extLst>
              <a:ext uri="{FF2B5EF4-FFF2-40B4-BE49-F238E27FC236}">
                <a16:creationId xmlns:a16="http://schemas.microsoft.com/office/drawing/2014/main" id="{8875AF78-1123-BA30-CC59-0F5736F6FE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5116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9" name="Line 37">
            <a:extLst>
              <a:ext uri="{FF2B5EF4-FFF2-40B4-BE49-F238E27FC236}">
                <a16:creationId xmlns:a16="http://schemas.microsoft.com/office/drawing/2014/main" id="{FEDCA0B3-1142-1C2E-C5DC-FFEFC97FFE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2576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0" name="Line 38">
            <a:extLst>
              <a:ext uri="{FF2B5EF4-FFF2-40B4-BE49-F238E27FC236}">
                <a16:creationId xmlns:a16="http://schemas.microsoft.com/office/drawing/2014/main" id="{1AF3EFB5-EEA1-FD61-FEBC-79945CCE3BB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952875"/>
            <a:ext cx="16002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1" name="Text Box 39">
            <a:extLst>
              <a:ext uri="{FF2B5EF4-FFF2-40B4-BE49-F238E27FC236}">
                <a16:creationId xmlns:a16="http://schemas.microsoft.com/office/drawing/2014/main" id="{1D3A30E1-7F67-A8CF-779C-1B766AB33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581400"/>
            <a:ext cx="949325" cy="3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schwache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Pluslinse</a:t>
            </a:r>
            <a:r>
              <a:rPr lang="en-US" altLang="en-US" sz="1200" dirty="0"/>
              <a:t> </a:t>
            </a:r>
          </a:p>
        </p:txBody>
      </p:sp>
      <p:sp>
        <p:nvSpPr>
          <p:cNvPr id="14372" name="Text Box 40">
            <a:extLst>
              <a:ext uri="{FF2B5EF4-FFF2-40B4-BE49-F238E27FC236}">
                <a16:creationId xmlns:a16="http://schemas.microsoft.com/office/drawing/2014/main" id="{1A7F8C1B-B6F9-59AB-A985-78BE7A1C2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708400"/>
            <a:ext cx="10842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Starke Minuslinse</a:t>
            </a:r>
          </a:p>
        </p:txBody>
      </p:sp>
      <p:sp>
        <p:nvSpPr>
          <p:cNvPr id="14373" name="Text Box 41">
            <a:extLst>
              <a:ext uri="{FF2B5EF4-FFF2-40B4-BE49-F238E27FC236}">
                <a16:creationId xmlns:a16="http://schemas.microsoft.com/office/drawing/2014/main" id="{ADF14310-2F0D-D7E4-F3DA-E686DA146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622800"/>
            <a:ext cx="23669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Galileisches (terrestrisches) Fernrohr</a:t>
            </a:r>
          </a:p>
        </p:txBody>
      </p:sp>
      <p:sp>
        <p:nvSpPr>
          <p:cNvPr id="14374" name="Line 42">
            <a:extLst>
              <a:ext uri="{FF2B5EF4-FFF2-40B4-BE49-F238E27FC236}">
                <a16:creationId xmlns:a16="http://schemas.microsoft.com/office/drawing/2014/main" id="{A04A6F7F-D13A-24C0-2283-A526FAF9EB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052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5" name="Line 43">
            <a:extLst>
              <a:ext uri="{FF2B5EF4-FFF2-40B4-BE49-F238E27FC236}">
                <a16:creationId xmlns:a16="http://schemas.microsoft.com/office/drawing/2014/main" id="{81CBBDCB-B46C-D777-3EF8-36C6B774DA7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257675"/>
            <a:ext cx="6096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6" name="Line 44">
            <a:extLst>
              <a:ext uri="{FF2B5EF4-FFF2-40B4-BE49-F238E27FC236}">
                <a16:creationId xmlns:a16="http://schemas.microsoft.com/office/drawing/2014/main" id="{CD43F024-7F7E-CFB3-CF36-EDCBB0F3AC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4410075"/>
            <a:ext cx="609600" cy="10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7" name="Line 45">
            <a:extLst>
              <a:ext uri="{FF2B5EF4-FFF2-40B4-BE49-F238E27FC236}">
                <a16:creationId xmlns:a16="http://schemas.microsoft.com/office/drawing/2014/main" id="{9E4174EF-EEA8-ED19-9C3C-279BCA7DB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3952875"/>
            <a:ext cx="6096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8" name="Rectangle 46">
            <a:extLst>
              <a:ext uri="{FF2B5EF4-FFF2-40B4-BE49-F238E27FC236}">
                <a16:creationId xmlns:a16="http://schemas.microsoft.com/office/drawing/2014/main" id="{F8C7205B-6A76-FA05-458C-D00ADB005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Transversale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4379" name="Text Box 47">
            <a:extLst>
              <a:ext uri="{FF2B5EF4-FFF2-40B4-BE49-F238E27FC236}">
                <a16:creationId xmlns:a16="http://schemas.microsoft.com/office/drawing/2014/main" id="{7BF62B28-CB4B-851D-1F70-20A2F9581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" y="5984875"/>
            <a:ext cx="8718550" cy="515938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Was nützt ein Teleskop, das nicht vergrößert?</a:t>
            </a:r>
          </a:p>
        </p:txBody>
      </p:sp>
      <p:sp>
        <p:nvSpPr>
          <p:cNvPr id="14380" name="Slide Number Placeholder 1">
            <a:extLst>
              <a:ext uri="{FF2B5EF4-FFF2-40B4-BE49-F238E27FC236}">
                <a16:creationId xmlns:a16="http://schemas.microsoft.com/office/drawing/2014/main" id="{B6931ABE-01B9-F0D6-6B6A-30642979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42787AD-DEFB-D14C-9E79-893CC46BABAC}" type="slidenum">
              <a:rPr lang="en-US" altLang="en-US" sz="1000"/>
              <a:t>11</a:t>
            </a:fld>
            <a:endParaRPr lang="en-US" altLang="en-US"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0E0F768-4F10-026F-1690-84E68AF258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724400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Es ist offensichtlich, dass die transversale Vergrößerung nicht alle unsere „Anforderungen an die Vergrößerung“ erfüllen kann </a:t>
            </a:r>
          </a:p>
          <a:p>
            <a:pPr eaLnBrk="1" hangingPunct="1"/>
            <a:r>
              <a:rPr lang="en-US" altLang="en-US" sz="1200"/>
              <a:t>Wir benötigen zudem eine Maßeinheit, die die </a:t>
            </a:r>
            <a:r>
              <a:rPr lang="en-US" altLang="en-US" sz="1200" b="1"/>
              <a:t>scheinbaren </a:t>
            </a:r>
            <a:r>
              <a:rPr lang="en-US" altLang="en-US" sz="1200"/>
              <a:t>Größen von Objekten und Bildern berücksichtigt, nicht nur die </a:t>
            </a:r>
            <a:r>
              <a:rPr lang="en-US" altLang="en-US" sz="1200" b="1"/>
              <a:t>tatsächlichen </a:t>
            </a:r>
            <a:r>
              <a:rPr lang="en-US" altLang="en-US" sz="1200"/>
              <a:t>Größen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E4D9E34-272B-B351-8F7E-A259F3662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Transversale Vergrößerung</a:t>
            </a:r>
          </a:p>
        </p:txBody>
      </p:sp>
      <p:sp>
        <p:nvSpPr>
          <p:cNvPr id="15364" name="Slide Number Placeholder 1">
            <a:extLst>
              <a:ext uri="{FF2B5EF4-FFF2-40B4-BE49-F238E27FC236}">
                <a16:creationId xmlns:a16="http://schemas.microsoft.com/office/drawing/2014/main" id="{39BD99E0-1044-4733-6A02-21D8CE72F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45039C-565A-7E4E-8F73-4F6B75ED4381}" type="slidenum">
              <a:rPr lang="en-US" altLang="en-US" sz="1000"/>
              <a:t>12</a:t>
            </a:fld>
            <a:endParaRPr lang="en-US" altLang="en-US"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B871F55-9B69-F7C0-7896-E7B086907F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724400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>
                <a:solidFill>
                  <a:srgbClr val="B2B2B2"/>
                </a:solidFill>
              </a:rPr>
              <a:t>Es </a:t>
            </a:r>
            <a:r>
              <a:rPr lang="en-US" altLang="en-US" sz="1200" dirty="0" err="1">
                <a:solidFill>
                  <a:srgbClr val="B2B2B2"/>
                </a:solidFill>
              </a:rPr>
              <a:t>ist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offensichtlich</a:t>
            </a:r>
            <a:r>
              <a:rPr lang="en-US" altLang="en-US" sz="1200" dirty="0">
                <a:solidFill>
                  <a:srgbClr val="B2B2B2"/>
                </a:solidFill>
              </a:rPr>
              <a:t>, </a:t>
            </a:r>
            <a:r>
              <a:rPr lang="en-US" altLang="en-US" sz="1200" dirty="0" err="1">
                <a:solidFill>
                  <a:srgbClr val="B2B2B2"/>
                </a:solidFill>
              </a:rPr>
              <a:t>dass</a:t>
            </a:r>
            <a:r>
              <a:rPr lang="en-US" altLang="en-US" sz="1200" dirty="0">
                <a:solidFill>
                  <a:srgbClr val="B2B2B2"/>
                </a:solidFill>
              </a:rPr>
              <a:t> die </a:t>
            </a:r>
            <a:r>
              <a:rPr lang="en-US" altLang="en-US" sz="1200" dirty="0" err="1">
                <a:solidFill>
                  <a:srgbClr val="B2B2B2"/>
                </a:solidFill>
              </a:rPr>
              <a:t>transversale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nicht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alle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unsere</a:t>
            </a:r>
            <a:r>
              <a:rPr lang="en-US" altLang="en-US" sz="1200" dirty="0">
                <a:solidFill>
                  <a:srgbClr val="B2B2B2"/>
                </a:solidFill>
              </a:rPr>
              <a:t> „</a:t>
            </a:r>
            <a:r>
              <a:rPr lang="en-US" altLang="en-US" sz="1200" dirty="0" err="1">
                <a:solidFill>
                  <a:srgbClr val="B2B2B2"/>
                </a:solidFill>
              </a:rPr>
              <a:t>Anforderungen</a:t>
            </a:r>
            <a:r>
              <a:rPr lang="en-US" altLang="en-US" sz="1200" dirty="0">
                <a:solidFill>
                  <a:srgbClr val="B2B2B2"/>
                </a:solidFill>
              </a:rPr>
              <a:t> an die </a:t>
            </a:r>
            <a:r>
              <a:rPr lang="en-US" altLang="en-US" sz="1200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dirty="0">
                <a:solidFill>
                  <a:srgbClr val="B2B2B2"/>
                </a:solidFill>
              </a:rPr>
              <a:t>“ </a:t>
            </a:r>
            <a:r>
              <a:rPr lang="en-US" altLang="en-US" sz="1200" dirty="0" err="1">
                <a:solidFill>
                  <a:srgbClr val="B2B2B2"/>
                </a:solidFill>
              </a:rPr>
              <a:t>erfüllen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kann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</a:p>
          <a:p>
            <a:pPr eaLnBrk="1" hangingPunct="1"/>
            <a:r>
              <a:rPr lang="en-US" altLang="en-US" sz="1200" dirty="0" err="1">
                <a:solidFill>
                  <a:srgbClr val="B2B2B2"/>
                </a:solidFill>
              </a:rPr>
              <a:t>Wir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benötigen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zudem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eine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Maßeinheit</a:t>
            </a:r>
            <a:r>
              <a:rPr lang="en-US" altLang="en-US" sz="1200" dirty="0">
                <a:solidFill>
                  <a:srgbClr val="B2B2B2"/>
                </a:solidFill>
              </a:rPr>
              <a:t>, die </a:t>
            </a:r>
            <a:r>
              <a:rPr lang="en-US" altLang="en-US" sz="1200" dirty="0" err="1">
                <a:solidFill>
                  <a:srgbClr val="B2B2B2"/>
                </a:solidFill>
              </a:rPr>
              <a:t>die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b="1" dirty="0" err="1">
                <a:solidFill>
                  <a:srgbClr val="B2B2B2"/>
                </a:solidFill>
              </a:rPr>
              <a:t>scheinbaren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Größen</a:t>
            </a:r>
            <a:r>
              <a:rPr lang="en-US" altLang="en-US" sz="1200" dirty="0">
                <a:solidFill>
                  <a:srgbClr val="B2B2B2"/>
                </a:solidFill>
              </a:rPr>
              <a:t> von </a:t>
            </a:r>
            <a:r>
              <a:rPr lang="en-US" altLang="en-US" sz="1200" dirty="0" err="1">
                <a:solidFill>
                  <a:srgbClr val="B2B2B2"/>
                </a:solidFill>
              </a:rPr>
              <a:t>Objekten</a:t>
            </a:r>
            <a:r>
              <a:rPr lang="en-US" altLang="en-US" sz="1200" dirty="0">
                <a:solidFill>
                  <a:srgbClr val="B2B2B2"/>
                </a:solidFill>
              </a:rPr>
              <a:t> und </a:t>
            </a:r>
            <a:r>
              <a:rPr lang="en-US" altLang="en-US" sz="1200" dirty="0" err="1">
                <a:solidFill>
                  <a:srgbClr val="B2B2B2"/>
                </a:solidFill>
              </a:rPr>
              <a:t>Bildern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berücksichtigt</a:t>
            </a:r>
            <a:r>
              <a:rPr lang="en-US" altLang="en-US" sz="1200" dirty="0">
                <a:solidFill>
                  <a:srgbClr val="B2B2B2"/>
                </a:solidFill>
              </a:rPr>
              <a:t>, </a:t>
            </a:r>
            <a:r>
              <a:rPr lang="en-US" altLang="en-US" sz="1200" dirty="0" err="1">
                <a:solidFill>
                  <a:srgbClr val="B2B2B2"/>
                </a:solidFill>
              </a:rPr>
              <a:t>nicht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nur</a:t>
            </a:r>
            <a:r>
              <a:rPr lang="en-US" altLang="en-US" sz="1200" dirty="0">
                <a:solidFill>
                  <a:srgbClr val="B2B2B2"/>
                </a:solidFill>
              </a:rPr>
              <a:t> die </a:t>
            </a:r>
            <a:r>
              <a:rPr lang="en-US" altLang="en-US" sz="1200" b="1" dirty="0" err="1">
                <a:solidFill>
                  <a:srgbClr val="B2B2B2"/>
                </a:solidFill>
              </a:rPr>
              <a:t>tatsächlichen</a:t>
            </a:r>
            <a:r>
              <a:rPr lang="en-US" altLang="en-US" sz="1200" b="1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Größen</a:t>
            </a:r>
            <a:endParaRPr lang="en-US" altLang="en-US" sz="1200" dirty="0">
              <a:solidFill>
                <a:srgbClr val="B2B2B2"/>
              </a:solidFill>
            </a:endParaRPr>
          </a:p>
          <a:p>
            <a:pPr eaLnBrk="1" hangingPunct="1"/>
            <a:r>
              <a:rPr lang="en-US" altLang="en-US" sz="1200" dirty="0"/>
              <a:t>Dieses </a:t>
            </a:r>
            <a:r>
              <a:rPr lang="en-US" altLang="en-US" sz="1200" dirty="0" err="1"/>
              <a:t>Maß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b="1" i="1" dirty="0">
                <a:solidFill>
                  <a:srgbClr val="0000FF"/>
                </a:solidFill>
              </a:rPr>
              <a:t>die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Angulare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Vergrößerung</a:t>
            </a:r>
            <a:endParaRPr lang="en-US" altLang="en-US" sz="1200" b="1" i="1" dirty="0">
              <a:solidFill>
                <a:srgbClr val="0000FF"/>
              </a:solidFill>
            </a:endParaRPr>
          </a:p>
          <a:p>
            <a:pPr lvl="1" eaLnBrk="1" hangingPunct="1"/>
            <a:r>
              <a:rPr lang="en-US" altLang="en-US" sz="1200" dirty="0"/>
              <a:t>Wie </a:t>
            </a:r>
            <a:r>
              <a:rPr lang="en-US" altLang="en-US" sz="1200" dirty="0" err="1"/>
              <a:t>groß</a:t>
            </a:r>
            <a:r>
              <a:rPr lang="en-US" altLang="en-US" sz="1200" dirty="0"/>
              <a:t> </a:t>
            </a:r>
            <a:r>
              <a:rPr lang="en-US" altLang="en-US" sz="1200" dirty="0" err="1"/>
              <a:t>Objekte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wirken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nicht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groß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sie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sind</a:t>
            </a:r>
            <a:endParaRPr lang="en-US" altLang="en-US" sz="1200" i="1" dirty="0"/>
          </a:p>
          <a:p>
            <a:pPr lvl="1" eaLnBrk="1" hangingPunct="1"/>
            <a:endParaRPr lang="en-US" altLang="en-US" i="1" dirty="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A81B6F2-750D-A1BB-292D-2B51EF650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i="1" dirty="0">
                <a:solidFill>
                  <a:schemeClr val="tx2"/>
                </a:solidFill>
              </a:rPr>
              <a:t> </a:t>
            </a:r>
            <a:r>
              <a:rPr lang="en-US" altLang="en-US" sz="1200" i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6388" name="Slide Number Placeholder 1">
            <a:extLst>
              <a:ext uri="{FF2B5EF4-FFF2-40B4-BE49-F238E27FC236}">
                <a16:creationId xmlns:a16="http://schemas.microsoft.com/office/drawing/2014/main" id="{AFC469D3-5CCF-A760-4079-08BC95ADF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3D80F78-06BC-CD48-BEBE-788BA5E6B118}" type="slidenum">
              <a:rPr lang="en-US" altLang="en-US" sz="1000"/>
              <a:t>13</a:t>
            </a:fld>
            <a:endParaRPr lang="en-US" altLang="en-US"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>
            <a:extLst>
              <a:ext uri="{FF2B5EF4-FFF2-40B4-BE49-F238E27FC236}">
                <a16:creationId xmlns:a16="http://schemas.microsoft.com/office/drawing/2014/main" id="{7C3425BE-41D9-FB6F-6E4D-EBA6F79396BA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733800"/>
            <a:ext cx="1752600" cy="1524000"/>
            <a:chOff x="2832" y="1728"/>
            <a:chExt cx="1104" cy="960"/>
          </a:xfrm>
        </p:grpSpPr>
        <p:sp>
          <p:nvSpPr>
            <p:cNvPr id="17428" name="Oval 3">
              <a:extLst>
                <a:ext uri="{FF2B5EF4-FFF2-40B4-BE49-F238E27FC236}">
                  <a16:creationId xmlns:a16="http://schemas.microsoft.com/office/drawing/2014/main" id="{537E3E1C-FB08-6064-0571-DAF739B9F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29" name="Oval 4">
              <a:extLst>
                <a:ext uri="{FF2B5EF4-FFF2-40B4-BE49-F238E27FC236}">
                  <a16:creationId xmlns:a16="http://schemas.microsoft.com/office/drawing/2014/main" id="{E8A25DD8-4B60-799F-A2B9-F2FA6459C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30" name="AutoShape 5">
              <a:extLst>
                <a:ext uri="{FF2B5EF4-FFF2-40B4-BE49-F238E27FC236}">
                  <a16:creationId xmlns:a16="http://schemas.microsoft.com/office/drawing/2014/main" id="{84D5BD88-F3B5-102C-D11C-939AF9897E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7431" name="AutoShape 6">
              <a:extLst>
                <a:ext uri="{FF2B5EF4-FFF2-40B4-BE49-F238E27FC236}">
                  <a16:creationId xmlns:a16="http://schemas.microsoft.com/office/drawing/2014/main" id="{1E04A5DC-4B85-BB8B-6CEB-C214309517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7411" name="Line 7">
            <a:extLst>
              <a:ext uri="{FF2B5EF4-FFF2-40B4-BE49-F238E27FC236}">
                <a16:creationId xmlns:a16="http://schemas.microsoft.com/office/drawing/2014/main" id="{62180F20-15CA-00BA-2AE3-8F98C31BFA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4958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2" name="Line 8">
            <a:extLst>
              <a:ext uri="{FF2B5EF4-FFF2-40B4-BE49-F238E27FC236}">
                <a16:creationId xmlns:a16="http://schemas.microsoft.com/office/drawing/2014/main" id="{44467B18-2E42-9786-D510-FD52298186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4400" y="3429000"/>
            <a:ext cx="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3" name="Line 9">
            <a:extLst>
              <a:ext uri="{FF2B5EF4-FFF2-40B4-BE49-F238E27FC236}">
                <a16:creationId xmlns:a16="http://schemas.microsoft.com/office/drawing/2014/main" id="{9D587E2D-B2E8-4A91-3BEE-6BE1EF4D314D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3429000"/>
            <a:ext cx="71628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4" name="Text Box 10">
            <a:extLst>
              <a:ext uri="{FF2B5EF4-FFF2-40B4-BE49-F238E27FC236}">
                <a16:creationId xmlns:a16="http://schemas.microsoft.com/office/drawing/2014/main" id="{F8355805-92A3-4394-5C67-22E6B68C8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7415" name="Arc 11">
            <a:extLst>
              <a:ext uri="{FF2B5EF4-FFF2-40B4-BE49-F238E27FC236}">
                <a16:creationId xmlns:a16="http://schemas.microsoft.com/office/drawing/2014/main" id="{28412C2F-A2B6-F61C-0D00-AB8D5D59DF8E}"/>
              </a:ext>
            </a:extLst>
          </p:cNvPr>
          <p:cNvSpPr>
            <a:spLocks/>
          </p:cNvSpPr>
          <p:nvPr/>
        </p:nvSpPr>
        <p:spPr bwMode="auto">
          <a:xfrm flipH="1">
            <a:off x="4191000" y="4114800"/>
            <a:ext cx="76200" cy="381000"/>
          </a:xfrm>
          <a:custGeom>
            <a:avLst/>
            <a:gdLst>
              <a:gd name="T0" fmla="*/ 0 w 21600"/>
              <a:gd name="T1" fmla="*/ 0 h 21600"/>
              <a:gd name="T2" fmla="*/ 41635310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Rectangle 12">
            <a:extLst>
              <a:ext uri="{FF2B5EF4-FFF2-40B4-BE49-F238E27FC236}">
                <a16:creationId xmlns:a16="http://schemas.microsoft.com/office/drawing/2014/main" id="{748CB468-AABF-210A-B912-AAFE3B231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>
                <a:solidFill>
                  <a:srgbClr val="0000FF"/>
                </a:solidFill>
              </a:rPr>
              <a:t>Die Winkelgröße </a:t>
            </a:r>
            <a:r>
              <a:rPr lang="en-US" altLang="en-US" sz="1200"/>
              <a:t>wird durch den Winkelbereich bestimmt, den ein Bild auf der Netzhaut einnimmt (</a:t>
            </a:r>
            <a:r>
              <a:rPr lang="en-US" altLang="en-US" sz="1200">
                <a:latin typeface="Symbol" pitchFamily="2" charset="2"/>
              </a:rPr>
              <a:t>q</a:t>
            </a:r>
            <a:r>
              <a:rPr lang="en-US" altLang="en-US" sz="1200"/>
              <a:t>)</a:t>
            </a:r>
          </a:p>
          <a:p>
            <a:pPr lvl="1" eaLnBrk="1" hangingPunct="1"/>
            <a:endParaRPr lang="en-US" altLang="en-US" i="1"/>
          </a:p>
        </p:txBody>
      </p:sp>
      <p:sp>
        <p:nvSpPr>
          <p:cNvPr id="17417" name="Text Box 13">
            <a:extLst>
              <a:ext uri="{FF2B5EF4-FFF2-40B4-BE49-F238E27FC236}">
                <a16:creationId xmlns:a16="http://schemas.microsoft.com/office/drawing/2014/main" id="{D1A5979B-B6A0-E20E-935C-5F0497EDA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988" y="4114800"/>
            <a:ext cx="303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</a:t>
            </a:r>
          </a:p>
        </p:txBody>
      </p:sp>
      <p:sp>
        <p:nvSpPr>
          <p:cNvPr id="17418" name="Text Box 14">
            <a:extLst>
              <a:ext uri="{FF2B5EF4-FFF2-40B4-BE49-F238E27FC236}">
                <a16:creationId xmlns:a16="http://schemas.microsoft.com/office/drawing/2014/main" id="{3A5DC143-EC80-BBF2-BAF9-0C0D6B75A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475" y="5470525"/>
            <a:ext cx="2727325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Genau wie in jedem anderen optischen System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bestimmt der </a:t>
            </a:r>
            <a:r>
              <a:rPr lang="en-US" altLang="en-US" sz="1200" i="1">
                <a:solidFill>
                  <a:srgbClr val="0000FF"/>
                </a:solidFill>
              </a:rPr>
              <a:t>Knotenpunkt des Auges</a:t>
            </a:r>
            <a:r>
              <a:rPr lang="en-US" altLang="en-US" sz="1200">
                <a:solidFill>
                  <a:srgbClr val="0000F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die Bildlage bei der Strahlverfolgung</a:t>
            </a:r>
          </a:p>
        </p:txBody>
      </p:sp>
      <p:sp>
        <p:nvSpPr>
          <p:cNvPr id="17419" name="AutoShape 15">
            <a:extLst>
              <a:ext uri="{FF2B5EF4-FFF2-40B4-BE49-F238E27FC236}">
                <a16:creationId xmlns:a16="http://schemas.microsoft.com/office/drawing/2014/main" id="{2186D236-45CD-A730-1982-096AD3BAE2E7}"/>
              </a:ext>
            </a:extLst>
          </p:cNvPr>
          <p:cNvSpPr>
            <a:spLocks/>
          </p:cNvSpPr>
          <p:nvPr/>
        </p:nvSpPr>
        <p:spPr bwMode="auto">
          <a:xfrm>
            <a:off x="5943600" y="5499100"/>
            <a:ext cx="76200" cy="533400"/>
          </a:xfrm>
          <a:prstGeom prst="leftBracket">
            <a:avLst>
              <a:gd name="adj" fmla="val 58333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420" name="AutoShape 16">
            <a:extLst>
              <a:ext uri="{FF2B5EF4-FFF2-40B4-BE49-F238E27FC236}">
                <a16:creationId xmlns:a16="http://schemas.microsoft.com/office/drawing/2014/main" id="{545A5DFD-0EF8-B991-6912-701CEFDCB4C0}"/>
              </a:ext>
            </a:extLst>
          </p:cNvPr>
          <p:cNvSpPr>
            <a:spLocks/>
          </p:cNvSpPr>
          <p:nvPr/>
        </p:nvSpPr>
        <p:spPr bwMode="auto">
          <a:xfrm flipH="1">
            <a:off x="8550275" y="5499100"/>
            <a:ext cx="76200" cy="533400"/>
          </a:xfrm>
          <a:prstGeom prst="leftBracket">
            <a:avLst>
              <a:gd name="adj" fmla="val 58333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421" name="Line 17">
            <a:extLst>
              <a:ext uri="{FF2B5EF4-FFF2-40B4-BE49-F238E27FC236}">
                <a16:creationId xmlns:a16="http://schemas.microsoft.com/office/drawing/2014/main" id="{19A9CFFB-BE1F-F1EA-1F1D-621BBCF6FCB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53200" y="46482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2" name="Arc 18">
            <a:extLst>
              <a:ext uri="{FF2B5EF4-FFF2-40B4-BE49-F238E27FC236}">
                <a16:creationId xmlns:a16="http://schemas.microsoft.com/office/drawing/2014/main" id="{DC5A8482-4B99-8D5B-70A8-9C7509D27BD9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46029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Text Box 19">
            <a:extLst>
              <a:ext uri="{FF2B5EF4-FFF2-40B4-BE49-F238E27FC236}">
                <a16:creationId xmlns:a16="http://schemas.microsoft.com/office/drawing/2014/main" id="{FF2B7CDF-A074-C2CE-DAB6-02CE43ADD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44958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</a:t>
            </a:r>
          </a:p>
        </p:txBody>
      </p:sp>
      <p:sp>
        <p:nvSpPr>
          <p:cNvPr id="17424" name="Text Box 20">
            <a:extLst>
              <a:ext uri="{FF2B5EF4-FFF2-40B4-BE49-F238E27FC236}">
                <a16:creationId xmlns:a16="http://schemas.microsoft.com/office/drawing/2014/main" id="{E0C2029B-5740-5411-5161-0536357717E0}"/>
              </a:ext>
            </a:extLst>
          </p:cNvPr>
          <p:cNvSpPr txBox="1">
            <a:spLocks noChangeArrowheads="1"/>
          </p:cNvSpPr>
          <p:nvPr/>
        </p:nvSpPr>
        <p:spPr bwMode="auto">
          <a:xfrm rot="613141">
            <a:off x="2149475" y="3473450"/>
            <a:ext cx="912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Knotenstrahl</a:t>
            </a:r>
          </a:p>
        </p:txBody>
      </p:sp>
      <p:sp>
        <p:nvSpPr>
          <p:cNvPr id="17425" name="Oval 21">
            <a:extLst>
              <a:ext uri="{FF2B5EF4-FFF2-40B4-BE49-F238E27FC236}">
                <a16:creationId xmlns:a16="http://schemas.microsoft.com/office/drawing/2014/main" id="{3ED8B9EE-BAE3-EEE0-F0EA-AE07D7C75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7426" name="Rectangle 22">
            <a:extLst>
              <a:ext uri="{FF2B5EF4-FFF2-40B4-BE49-F238E27FC236}">
                <a16:creationId xmlns:a16="http://schemas.microsoft.com/office/drawing/2014/main" id="{7040EC31-6641-4787-F8EB-78FC3367C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7427" name="Slide Number Placeholder 1">
            <a:extLst>
              <a:ext uri="{FF2B5EF4-FFF2-40B4-BE49-F238E27FC236}">
                <a16:creationId xmlns:a16="http://schemas.microsoft.com/office/drawing/2014/main" id="{78B0A377-7535-CEF6-2A80-675092F67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5288C2B-A70D-3245-B8F7-FCAFC0C4F6D3}" type="slidenum">
              <a:rPr lang="en-US" altLang="en-US" sz="1000"/>
              <a:t>14</a:t>
            </a:fld>
            <a:endParaRPr lang="en-US" altLang="en-US"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B91C7AE2-FA95-A7A7-CA1C-9CED449F0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7925" y="4648200"/>
            <a:ext cx="4156075" cy="844550"/>
          </a:xfrm>
          <a:prstGeom prst="rect">
            <a:avLst/>
          </a:prstGeom>
          <a:solidFill>
            <a:srgbClr val="33CC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Wenn </a:t>
            </a:r>
            <a:r>
              <a:rPr lang="en-US" altLang="en-US" sz="1200" i="1" dirty="0" err="1"/>
              <a:t>sich</a:t>
            </a:r>
            <a:r>
              <a:rPr lang="en-US" altLang="en-US" sz="1200" i="1" dirty="0"/>
              <a:t> das </a:t>
            </a:r>
            <a:r>
              <a:rPr lang="en-US" altLang="en-US" sz="1200" i="1" dirty="0" err="1"/>
              <a:t>Objekt</a:t>
            </a:r>
            <a:r>
              <a:rPr lang="en-US" altLang="en-US" sz="1200" i="1" dirty="0"/>
              <a:t> dem Auge </a:t>
            </a:r>
            <a:r>
              <a:rPr lang="en-US" altLang="en-US" sz="1200" i="1" dirty="0" err="1"/>
              <a:t>nähert</a:t>
            </a:r>
            <a:r>
              <a:rPr lang="en-US" altLang="en-US" sz="1200" i="1" dirty="0"/>
              <a:t>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vergrößert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sich</a:t>
            </a:r>
            <a:r>
              <a:rPr lang="en-US" altLang="en-US" sz="1200" i="1" dirty="0"/>
              <a:t> sein </a:t>
            </a:r>
            <a:r>
              <a:rPr lang="en-US" altLang="en-US" sz="1200" i="1" dirty="0" err="1"/>
              <a:t>Winkelmaß</a:t>
            </a:r>
            <a:r>
              <a:rPr lang="en-US" altLang="en-US" sz="1200" i="1" dirty="0"/>
              <a:t> auf der </a:t>
            </a:r>
            <a:r>
              <a:rPr lang="en-US" altLang="en-US" sz="1200" i="1" dirty="0" err="1"/>
              <a:t>Netzhaut</a:t>
            </a:r>
            <a:r>
              <a:rPr lang="en-US" altLang="en-US" sz="1200" i="1" dirty="0"/>
              <a:t>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obwohl</a:t>
            </a:r>
            <a:r>
              <a:rPr lang="en-US" altLang="en-US" sz="1200" i="1" dirty="0"/>
              <a:t> seine </a:t>
            </a:r>
            <a:r>
              <a:rPr lang="en-US" altLang="en-US" sz="1200" i="1" dirty="0" err="1"/>
              <a:t>tatsächliche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Größe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unverändert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bleibt</a:t>
            </a:r>
            <a:endParaRPr lang="en-US" altLang="en-US" sz="1200" i="1" dirty="0"/>
          </a:p>
        </p:txBody>
      </p:sp>
      <p:grpSp>
        <p:nvGrpSpPr>
          <p:cNvPr id="18435" name="Group 3">
            <a:extLst>
              <a:ext uri="{FF2B5EF4-FFF2-40B4-BE49-F238E27FC236}">
                <a16:creationId xmlns:a16="http://schemas.microsoft.com/office/drawing/2014/main" id="{1809D3DA-4B2E-0EAE-B2E2-9A1C8B9918FA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733800"/>
            <a:ext cx="1752600" cy="1524000"/>
            <a:chOff x="2832" y="1728"/>
            <a:chExt cx="1104" cy="960"/>
          </a:xfrm>
        </p:grpSpPr>
        <p:sp>
          <p:nvSpPr>
            <p:cNvPr id="18457" name="Oval 4">
              <a:extLst>
                <a:ext uri="{FF2B5EF4-FFF2-40B4-BE49-F238E27FC236}">
                  <a16:creationId xmlns:a16="http://schemas.microsoft.com/office/drawing/2014/main" id="{262404E9-B101-501B-8B7E-723C7DA32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8458" name="Oval 5">
              <a:extLst>
                <a:ext uri="{FF2B5EF4-FFF2-40B4-BE49-F238E27FC236}">
                  <a16:creationId xmlns:a16="http://schemas.microsoft.com/office/drawing/2014/main" id="{A67D4EDB-468D-3B36-B12E-93E2F5D82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8459" name="AutoShape 6">
              <a:extLst>
                <a:ext uri="{FF2B5EF4-FFF2-40B4-BE49-F238E27FC236}">
                  <a16:creationId xmlns:a16="http://schemas.microsoft.com/office/drawing/2014/main" id="{0B1CC36D-3A20-5306-D34C-E3B8069EC61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8460" name="AutoShape 7">
              <a:extLst>
                <a:ext uri="{FF2B5EF4-FFF2-40B4-BE49-F238E27FC236}">
                  <a16:creationId xmlns:a16="http://schemas.microsoft.com/office/drawing/2014/main" id="{07EEC2D7-F01C-B189-976A-7D43BF3EC38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8436" name="Line 8">
            <a:extLst>
              <a:ext uri="{FF2B5EF4-FFF2-40B4-BE49-F238E27FC236}">
                <a16:creationId xmlns:a16="http://schemas.microsoft.com/office/drawing/2014/main" id="{78DDB743-14F3-33CF-F77E-EADA5D3C13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4958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7" name="Line 9">
            <a:extLst>
              <a:ext uri="{FF2B5EF4-FFF2-40B4-BE49-F238E27FC236}">
                <a16:creationId xmlns:a16="http://schemas.microsoft.com/office/drawing/2014/main" id="{418BF7A6-8411-3BA8-0C02-8E25856E6D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4400" y="34290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8" name="Line 10">
            <a:extLst>
              <a:ext uri="{FF2B5EF4-FFF2-40B4-BE49-F238E27FC236}">
                <a16:creationId xmlns:a16="http://schemas.microsoft.com/office/drawing/2014/main" id="{88B0BEA8-1FD7-15E4-1D44-EAC2B1F5AC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429000"/>
            <a:ext cx="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Line 11">
            <a:extLst>
              <a:ext uri="{FF2B5EF4-FFF2-40B4-BE49-F238E27FC236}">
                <a16:creationId xmlns:a16="http://schemas.microsoft.com/office/drawing/2014/main" id="{BE22EC8D-20FF-5392-EF71-AF5BCAF5ACD7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3429000"/>
            <a:ext cx="7162800" cy="1371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0" name="Line 12">
            <a:extLst>
              <a:ext uri="{FF2B5EF4-FFF2-40B4-BE49-F238E27FC236}">
                <a16:creationId xmlns:a16="http://schemas.microsoft.com/office/drawing/2014/main" id="{760BCDF4-6332-FFBB-1942-4803B2219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429000"/>
            <a:ext cx="4724400" cy="1752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1" name="Arc 13">
            <a:extLst>
              <a:ext uri="{FF2B5EF4-FFF2-40B4-BE49-F238E27FC236}">
                <a16:creationId xmlns:a16="http://schemas.microsoft.com/office/drawing/2014/main" id="{B10B5106-7AD8-08C2-07CF-63923B8E2D55}"/>
              </a:ext>
            </a:extLst>
          </p:cNvPr>
          <p:cNvSpPr>
            <a:spLocks/>
          </p:cNvSpPr>
          <p:nvPr/>
        </p:nvSpPr>
        <p:spPr bwMode="auto">
          <a:xfrm flipH="1">
            <a:off x="4191000" y="4114800"/>
            <a:ext cx="76200" cy="381000"/>
          </a:xfrm>
          <a:custGeom>
            <a:avLst/>
            <a:gdLst>
              <a:gd name="T0" fmla="*/ 0 w 21600"/>
              <a:gd name="T1" fmla="*/ 0 h 21600"/>
              <a:gd name="T2" fmla="*/ 41635310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Arc 14">
            <a:extLst>
              <a:ext uri="{FF2B5EF4-FFF2-40B4-BE49-F238E27FC236}">
                <a16:creationId xmlns:a16="http://schemas.microsoft.com/office/drawing/2014/main" id="{61E2320A-B20E-8C15-8725-63810CB9CB4B}"/>
              </a:ext>
            </a:extLst>
          </p:cNvPr>
          <p:cNvSpPr>
            <a:spLocks/>
          </p:cNvSpPr>
          <p:nvPr/>
        </p:nvSpPr>
        <p:spPr bwMode="auto">
          <a:xfrm flipH="1">
            <a:off x="4876800" y="3962400"/>
            <a:ext cx="152400" cy="5334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Text Box 15">
            <a:extLst>
              <a:ext uri="{FF2B5EF4-FFF2-40B4-BE49-F238E27FC236}">
                <a16:creationId xmlns:a16="http://schemas.microsoft.com/office/drawing/2014/main" id="{A516BD52-2425-EEE4-BB5E-C7C61175C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988" y="4114800"/>
            <a:ext cx="303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</a:t>
            </a:r>
          </a:p>
        </p:txBody>
      </p:sp>
      <p:sp>
        <p:nvSpPr>
          <p:cNvPr id="18444" name="Rectangle 16">
            <a:extLst>
              <a:ext uri="{FF2B5EF4-FFF2-40B4-BE49-F238E27FC236}">
                <a16:creationId xmlns:a16="http://schemas.microsoft.com/office/drawing/2014/main" id="{7745155F-00EC-EA6C-108A-2C1084874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>
                <a:solidFill>
                  <a:srgbClr val="0000FF"/>
                </a:solidFill>
              </a:rPr>
              <a:t>Die Winkelgröße </a:t>
            </a:r>
            <a:r>
              <a:rPr lang="en-US" altLang="en-US" sz="1200"/>
              <a:t>wird durch den Winkelbereich bestimmt, den ein Bild auf der Netzhaut einnimmt (</a:t>
            </a:r>
            <a:r>
              <a:rPr lang="en-US" altLang="en-US" sz="1200">
                <a:latin typeface="Symbol" pitchFamily="2" charset="2"/>
              </a:rPr>
              <a:t>q</a:t>
            </a:r>
            <a:r>
              <a:rPr lang="en-US" altLang="en-US" sz="1200"/>
              <a:t>)</a:t>
            </a:r>
          </a:p>
          <a:p>
            <a:pPr lvl="1" eaLnBrk="1" hangingPunct="1"/>
            <a:endParaRPr lang="en-US" altLang="en-US" i="1"/>
          </a:p>
        </p:txBody>
      </p:sp>
      <p:sp>
        <p:nvSpPr>
          <p:cNvPr id="18445" name="Text Box 17">
            <a:extLst>
              <a:ext uri="{FF2B5EF4-FFF2-40B4-BE49-F238E27FC236}">
                <a16:creationId xmlns:a16="http://schemas.microsoft.com/office/drawing/2014/main" id="{0BDFDDDB-B69D-38E6-6277-98B550451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44958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</a:t>
            </a:r>
          </a:p>
        </p:txBody>
      </p:sp>
      <p:sp>
        <p:nvSpPr>
          <p:cNvPr id="18446" name="Arc 18">
            <a:extLst>
              <a:ext uri="{FF2B5EF4-FFF2-40B4-BE49-F238E27FC236}">
                <a16:creationId xmlns:a16="http://schemas.microsoft.com/office/drawing/2014/main" id="{3B2AC179-8598-3EE1-2F1F-C43D8EEAD320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46029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Arc 19">
            <a:extLst>
              <a:ext uri="{FF2B5EF4-FFF2-40B4-BE49-F238E27FC236}">
                <a16:creationId xmlns:a16="http://schemas.microsoft.com/office/drawing/2014/main" id="{8F3429BE-7CB0-B47B-B932-CB1D303B8B3C}"/>
              </a:ext>
            </a:extLst>
          </p:cNvPr>
          <p:cNvSpPr>
            <a:spLocks/>
          </p:cNvSpPr>
          <p:nvPr/>
        </p:nvSpPr>
        <p:spPr bwMode="auto">
          <a:xfrm rot="3883336">
            <a:off x="7962900" y="4610100"/>
            <a:ext cx="457200" cy="381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AutoShape 20">
            <a:extLst>
              <a:ext uri="{FF2B5EF4-FFF2-40B4-BE49-F238E27FC236}">
                <a16:creationId xmlns:a16="http://schemas.microsoft.com/office/drawing/2014/main" id="{383D802F-E5B0-0A95-F036-00108864D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114800"/>
            <a:ext cx="2514600" cy="152400"/>
          </a:xfrm>
          <a:prstGeom prst="rightArrow">
            <a:avLst>
              <a:gd name="adj1" fmla="val 50000"/>
              <a:gd name="adj2" fmla="val 412500"/>
            </a:avLst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49" name="Oval 21">
            <a:extLst>
              <a:ext uri="{FF2B5EF4-FFF2-40B4-BE49-F238E27FC236}">
                <a16:creationId xmlns:a16="http://schemas.microsoft.com/office/drawing/2014/main" id="{0F6D1029-CA36-914B-7218-16FEF967D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50" name="Text Box 22">
            <a:extLst>
              <a:ext uri="{FF2B5EF4-FFF2-40B4-BE49-F238E27FC236}">
                <a16:creationId xmlns:a16="http://schemas.microsoft.com/office/drawing/2014/main" id="{68AD9013-2E7E-152A-D94C-46F7D44DA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8451" name="Text Box 23">
            <a:extLst>
              <a:ext uri="{FF2B5EF4-FFF2-40B4-BE49-F238E27FC236}">
                <a16:creationId xmlns:a16="http://schemas.microsoft.com/office/drawing/2014/main" id="{7C05B62D-22F1-92A0-6568-97120E878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4648200"/>
            <a:ext cx="646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</a:t>
            </a:r>
            <a:r>
              <a:rPr lang="en-US" altLang="en-US" sz="1200" baseline="-25000"/>
              <a:t>New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18452" name="Text Box 24">
            <a:extLst>
              <a:ext uri="{FF2B5EF4-FFF2-40B4-BE49-F238E27FC236}">
                <a16:creationId xmlns:a16="http://schemas.microsoft.com/office/drawing/2014/main" id="{EF5AACBE-B3AD-DEB5-67AC-0698F854E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038600"/>
            <a:ext cx="747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</a:t>
            </a:r>
            <a:r>
              <a:rPr lang="en-US" altLang="en-US" sz="1200" baseline="-25000"/>
              <a:t>New</a:t>
            </a:r>
            <a:endParaRPr lang="en-US" altLang="en-US" sz="2400">
              <a:latin typeface="Symbol" pitchFamily="2" charset="2"/>
            </a:endParaRPr>
          </a:p>
        </p:txBody>
      </p:sp>
      <p:sp>
        <p:nvSpPr>
          <p:cNvPr id="18453" name="Text Box 25">
            <a:extLst>
              <a:ext uri="{FF2B5EF4-FFF2-40B4-BE49-F238E27FC236}">
                <a16:creationId xmlns:a16="http://schemas.microsoft.com/office/drawing/2014/main" id="{7725ABA0-9434-329A-12F6-035DC5FCB9D8}"/>
              </a:ext>
            </a:extLst>
          </p:cNvPr>
          <p:cNvSpPr txBox="1">
            <a:spLocks noChangeArrowheads="1"/>
          </p:cNvSpPr>
          <p:nvPr/>
        </p:nvSpPr>
        <p:spPr bwMode="auto">
          <a:xfrm rot="613141">
            <a:off x="2149475" y="3473450"/>
            <a:ext cx="912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Knotenstrahl</a:t>
            </a:r>
          </a:p>
        </p:txBody>
      </p:sp>
      <p:sp>
        <p:nvSpPr>
          <p:cNvPr id="18454" name="Text Box 26">
            <a:extLst>
              <a:ext uri="{FF2B5EF4-FFF2-40B4-BE49-F238E27FC236}">
                <a16:creationId xmlns:a16="http://schemas.microsoft.com/office/drawing/2014/main" id="{EF0EFD51-647E-0E3D-7BE6-47EC12963B8D}"/>
              </a:ext>
            </a:extLst>
          </p:cNvPr>
          <p:cNvSpPr txBox="1">
            <a:spLocks noChangeArrowheads="1"/>
          </p:cNvSpPr>
          <p:nvPr/>
        </p:nvSpPr>
        <p:spPr bwMode="auto">
          <a:xfrm rot="934768">
            <a:off x="4192588" y="3505200"/>
            <a:ext cx="9128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Knotenstrahl</a:t>
            </a:r>
          </a:p>
        </p:txBody>
      </p:sp>
      <p:sp>
        <p:nvSpPr>
          <p:cNvPr id="18455" name="Rectangle 27">
            <a:extLst>
              <a:ext uri="{FF2B5EF4-FFF2-40B4-BE49-F238E27FC236}">
                <a16:creationId xmlns:a16="http://schemas.microsoft.com/office/drawing/2014/main" id="{27D2E16D-E7A1-7F35-05B0-A624084E0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8456" name="Slide Number Placeholder 1">
            <a:extLst>
              <a:ext uri="{FF2B5EF4-FFF2-40B4-BE49-F238E27FC236}">
                <a16:creationId xmlns:a16="http://schemas.microsoft.com/office/drawing/2014/main" id="{F2F16AE9-EA9B-61EF-9C5D-584EEE1F7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BA5A106-ADDA-3E4C-8F78-15C66257EC96}" type="slidenum">
              <a:rPr lang="en-US" altLang="en-US" sz="1000"/>
              <a:t>15</a:t>
            </a:fld>
            <a:endParaRPr lang="en-US" altLang="en-US"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>
            <a:extLst>
              <a:ext uri="{FF2B5EF4-FFF2-40B4-BE49-F238E27FC236}">
                <a16:creationId xmlns:a16="http://schemas.microsoft.com/office/drawing/2014/main" id="{42AF16EB-9DCB-DB91-6080-81E9B90BA9BF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733800"/>
            <a:ext cx="1752600" cy="1524000"/>
            <a:chOff x="2832" y="1728"/>
            <a:chExt cx="1104" cy="960"/>
          </a:xfrm>
        </p:grpSpPr>
        <p:sp>
          <p:nvSpPr>
            <p:cNvPr id="19475" name="Oval 3">
              <a:extLst>
                <a:ext uri="{FF2B5EF4-FFF2-40B4-BE49-F238E27FC236}">
                  <a16:creationId xmlns:a16="http://schemas.microsoft.com/office/drawing/2014/main" id="{4520FF39-9BB0-6225-AA9C-1901C8029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9476" name="Oval 4">
              <a:extLst>
                <a:ext uri="{FF2B5EF4-FFF2-40B4-BE49-F238E27FC236}">
                  <a16:creationId xmlns:a16="http://schemas.microsoft.com/office/drawing/2014/main" id="{1A10EDC0-760D-7257-E551-A4E4DBC6F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9477" name="AutoShape 5">
              <a:extLst>
                <a:ext uri="{FF2B5EF4-FFF2-40B4-BE49-F238E27FC236}">
                  <a16:creationId xmlns:a16="http://schemas.microsoft.com/office/drawing/2014/main" id="{A96CAB8E-C5E1-1E23-A582-DE0E2C060D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9478" name="AutoShape 6">
              <a:extLst>
                <a:ext uri="{FF2B5EF4-FFF2-40B4-BE49-F238E27FC236}">
                  <a16:creationId xmlns:a16="http://schemas.microsoft.com/office/drawing/2014/main" id="{1A7E9E29-B00A-7F71-E553-AFA0402E44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9459" name="Line 7">
            <a:extLst>
              <a:ext uri="{FF2B5EF4-FFF2-40B4-BE49-F238E27FC236}">
                <a16:creationId xmlns:a16="http://schemas.microsoft.com/office/drawing/2014/main" id="{C3578DDE-E7C1-DC14-EE2A-7B92636E5B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4958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0" name="Line 8">
            <a:extLst>
              <a:ext uri="{FF2B5EF4-FFF2-40B4-BE49-F238E27FC236}">
                <a16:creationId xmlns:a16="http://schemas.microsoft.com/office/drawing/2014/main" id="{E7B01A26-90D2-A24F-F296-D7267477003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100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1" name="Line 9">
            <a:extLst>
              <a:ext uri="{FF2B5EF4-FFF2-40B4-BE49-F238E27FC236}">
                <a16:creationId xmlns:a16="http://schemas.microsoft.com/office/drawing/2014/main" id="{35622239-BA07-9B64-8D7D-75157851484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5334000" cy="990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2" name="Rectangle 10">
            <a:extLst>
              <a:ext uri="{FF2B5EF4-FFF2-40B4-BE49-F238E27FC236}">
                <a16:creationId xmlns:a16="http://schemas.microsoft.com/office/drawing/2014/main" id="{20C81F45-1542-16E6-9245-52D318708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>
                <a:solidFill>
                  <a:srgbClr val="0000FF"/>
                </a:solidFill>
              </a:rPr>
              <a:t>Die Winkelgröße </a:t>
            </a:r>
            <a:r>
              <a:rPr lang="en-US" altLang="en-US" sz="1200"/>
              <a:t>wird durch den Winkelbereich bestimmt, den ein Bild auf der Netzhaut einnimmt (</a:t>
            </a:r>
            <a:r>
              <a:rPr lang="en-US" altLang="en-US" sz="1200">
                <a:latin typeface="Symbol" pitchFamily="2" charset="2"/>
              </a:rPr>
              <a:t>q</a:t>
            </a:r>
            <a:r>
              <a:rPr lang="en-US" altLang="en-US" sz="1200"/>
              <a:t>)</a:t>
            </a:r>
          </a:p>
          <a:p>
            <a:pPr lvl="1" eaLnBrk="1" hangingPunct="1"/>
            <a:endParaRPr lang="en-US" altLang="en-US" i="1"/>
          </a:p>
        </p:txBody>
      </p:sp>
      <p:sp>
        <p:nvSpPr>
          <p:cNvPr id="19463" name="Text Box 11">
            <a:extLst>
              <a:ext uri="{FF2B5EF4-FFF2-40B4-BE49-F238E27FC236}">
                <a16:creationId xmlns:a16="http://schemas.microsoft.com/office/drawing/2014/main" id="{6C3CACB6-F9F2-1357-E0BD-95BDB2A55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44958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</a:t>
            </a:r>
          </a:p>
        </p:txBody>
      </p:sp>
      <p:sp>
        <p:nvSpPr>
          <p:cNvPr id="19464" name="Arc 12">
            <a:extLst>
              <a:ext uri="{FF2B5EF4-FFF2-40B4-BE49-F238E27FC236}">
                <a16:creationId xmlns:a16="http://schemas.microsoft.com/office/drawing/2014/main" id="{433C1DA9-088D-0068-1E25-8C1BC6218248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46029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Text Box 13">
            <a:extLst>
              <a:ext uri="{FF2B5EF4-FFF2-40B4-BE49-F238E27FC236}">
                <a16:creationId xmlns:a16="http://schemas.microsoft.com/office/drawing/2014/main" id="{734D2A5D-3F5E-FF0A-351C-78359473A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4989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6" name="Oval 14">
            <a:extLst>
              <a:ext uri="{FF2B5EF4-FFF2-40B4-BE49-F238E27FC236}">
                <a16:creationId xmlns:a16="http://schemas.microsoft.com/office/drawing/2014/main" id="{64F2F18C-07CF-3600-68A3-725927CCA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7" name="Text Box 15">
            <a:extLst>
              <a:ext uri="{FF2B5EF4-FFF2-40B4-BE49-F238E27FC236}">
                <a16:creationId xmlns:a16="http://schemas.microsoft.com/office/drawing/2014/main" id="{4BE5A76D-F2C1-E202-08C6-2F7A3116D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19468" name="Rectangle 16">
            <a:extLst>
              <a:ext uri="{FF2B5EF4-FFF2-40B4-BE49-F238E27FC236}">
                <a16:creationId xmlns:a16="http://schemas.microsoft.com/office/drawing/2014/main" id="{8E0A0CB7-73B6-F3DE-0E5C-2C03D2CDA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672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9" name="Line 17">
            <a:extLst>
              <a:ext uri="{FF2B5EF4-FFF2-40B4-BE49-F238E27FC236}">
                <a16:creationId xmlns:a16="http://schemas.microsoft.com/office/drawing/2014/main" id="{65C6D47B-9D2B-806C-F714-6EF3264569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0" name="Line 18">
            <a:extLst>
              <a:ext uri="{FF2B5EF4-FFF2-40B4-BE49-F238E27FC236}">
                <a16:creationId xmlns:a16="http://schemas.microsoft.com/office/drawing/2014/main" id="{90F8A3EB-B6C3-0E41-ECBC-15D1281E27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1" name="Text Box 19">
            <a:extLst>
              <a:ext uri="{FF2B5EF4-FFF2-40B4-BE49-F238E27FC236}">
                <a16:creationId xmlns:a16="http://schemas.microsoft.com/office/drawing/2014/main" id="{C3009B07-21B7-0B00-FD14-F7BFB131A9E6}"/>
              </a:ext>
            </a:extLst>
          </p:cNvPr>
          <p:cNvSpPr txBox="1">
            <a:spLocks noChangeArrowheads="1"/>
          </p:cNvSpPr>
          <p:nvPr/>
        </p:nvSpPr>
        <p:spPr bwMode="auto">
          <a:xfrm rot="613141">
            <a:off x="3582988" y="3733800"/>
            <a:ext cx="9128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Knotenstrahl</a:t>
            </a:r>
          </a:p>
        </p:txBody>
      </p:sp>
      <p:sp>
        <p:nvSpPr>
          <p:cNvPr id="19472" name="Text Box 20">
            <a:extLst>
              <a:ext uri="{FF2B5EF4-FFF2-40B4-BE49-F238E27FC236}">
                <a16:creationId xmlns:a16="http://schemas.microsoft.com/office/drawing/2014/main" id="{A49D5DFA-41BF-3211-7734-4EB3FFDCB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7450" y="5837238"/>
            <a:ext cx="5349875" cy="801687"/>
          </a:xfrm>
          <a:prstGeom prst="rect">
            <a:avLst/>
          </a:prstGeom>
          <a:solidFill>
            <a:srgbClr val="CC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Betrachten Sie dieses optische System… </a:t>
            </a:r>
            <a:r>
              <a:rPr lang="en-US" altLang="en-US" sz="1200">
                <a:solidFill>
                  <a:srgbClr val="CCFFCC"/>
                </a:solidFill>
              </a:rPr>
              <a:t>Was würde geschehen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CCFFCC"/>
                </a:solidFill>
              </a:rPr>
              <a:t>, wenn wir eine Pluslinse so einsetzen würden, dass sich das Objekt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CCFFCC"/>
                </a:solidFill>
              </a:rPr>
              <a:t>in seiner primären Brennebene liegt?</a:t>
            </a:r>
          </a:p>
        </p:txBody>
      </p:sp>
      <p:sp>
        <p:nvSpPr>
          <p:cNvPr id="19473" name="Rectangle 21">
            <a:extLst>
              <a:ext uri="{FF2B5EF4-FFF2-40B4-BE49-F238E27FC236}">
                <a16:creationId xmlns:a16="http://schemas.microsoft.com/office/drawing/2014/main" id="{828DE184-32B9-E0FB-BE46-86A65A2FF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9474" name="Slide Number Placeholder 1">
            <a:extLst>
              <a:ext uri="{FF2B5EF4-FFF2-40B4-BE49-F238E27FC236}">
                <a16:creationId xmlns:a16="http://schemas.microsoft.com/office/drawing/2014/main" id="{E7D784A0-AEB7-F319-4AD7-E96E94A6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C3B33CB-4057-5349-8AE4-F800F0C0504E}" type="slidenum">
              <a:rPr lang="en-US" altLang="en-US" sz="1000"/>
              <a:t>16</a:t>
            </a:fld>
            <a:endParaRPr lang="en-US" altLang="en-US"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2">
            <a:extLst>
              <a:ext uri="{FF2B5EF4-FFF2-40B4-BE49-F238E27FC236}">
                <a16:creationId xmlns:a16="http://schemas.microsoft.com/office/drawing/2014/main" id="{062C635E-CECE-9757-7E94-0FBBCF855B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895600"/>
            <a:ext cx="0" cy="25908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0483" name="Group 3">
            <a:extLst>
              <a:ext uri="{FF2B5EF4-FFF2-40B4-BE49-F238E27FC236}">
                <a16:creationId xmlns:a16="http://schemas.microsoft.com/office/drawing/2014/main" id="{62101E98-35DF-E020-3732-8A522802280D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733800"/>
            <a:ext cx="1752600" cy="1524000"/>
            <a:chOff x="2832" y="1728"/>
            <a:chExt cx="1104" cy="960"/>
          </a:xfrm>
        </p:grpSpPr>
        <p:sp>
          <p:nvSpPr>
            <p:cNvPr id="20512" name="Oval 4">
              <a:extLst>
                <a:ext uri="{FF2B5EF4-FFF2-40B4-BE49-F238E27FC236}">
                  <a16:creationId xmlns:a16="http://schemas.microsoft.com/office/drawing/2014/main" id="{94877517-DCA1-DFB8-BA9B-9E50B321B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0513" name="Oval 5">
              <a:extLst>
                <a:ext uri="{FF2B5EF4-FFF2-40B4-BE49-F238E27FC236}">
                  <a16:creationId xmlns:a16="http://schemas.microsoft.com/office/drawing/2014/main" id="{E7650D6E-D454-4D46-154B-F2155E247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0514" name="AutoShape 6">
              <a:extLst>
                <a:ext uri="{FF2B5EF4-FFF2-40B4-BE49-F238E27FC236}">
                  <a16:creationId xmlns:a16="http://schemas.microsoft.com/office/drawing/2014/main" id="{0EC13544-E902-79A5-F168-82496EEAE0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0515" name="AutoShape 7">
              <a:extLst>
                <a:ext uri="{FF2B5EF4-FFF2-40B4-BE49-F238E27FC236}">
                  <a16:creationId xmlns:a16="http://schemas.microsoft.com/office/drawing/2014/main" id="{A46DF2B9-4A3F-2EB9-E10F-1E8711D3F0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0484" name="Line 8">
            <a:extLst>
              <a:ext uri="{FF2B5EF4-FFF2-40B4-BE49-F238E27FC236}">
                <a16:creationId xmlns:a16="http://schemas.microsoft.com/office/drawing/2014/main" id="{C14E2CD7-16B7-A7E7-975E-3043F62293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4958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5" name="Line 9">
            <a:extLst>
              <a:ext uri="{FF2B5EF4-FFF2-40B4-BE49-F238E27FC236}">
                <a16:creationId xmlns:a16="http://schemas.microsoft.com/office/drawing/2014/main" id="{C7B3F6E4-ABA5-13AD-7BA8-D0584A0FBFC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100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6" name="Line 10">
            <a:extLst>
              <a:ext uri="{FF2B5EF4-FFF2-40B4-BE49-F238E27FC236}">
                <a16:creationId xmlns:a16="http://schemas.microsoft.com/office/drawing/2014/main" id="{F821B48F-B274-2582-3E24-AD291A971C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7" name="Rectangle 11">
            <a:extLst>
              <a:ext uri="{FF2B5EF4-FFF2-40B4-BE49-F238E27FC236}">
                <a16:creationId xmlns:a16="http://schemas.microsoft.com/office/drawing/2014/main" id="{53AFD748-7F1E-62DD-929C-B8915ACFA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>
                <a:solidFill>
                  <a:srgbClr val="0000FF"/>
                </a:solidFill>
              </a:rPr>
              <a:t>Die Winkelgröße </a:t>
            </a:r>
            <a:r>
              <a:rPr lang="en-US" altLang="en-US" sz="1200"/>
              <a:t>wird durch den Winkelbereich bestimmt, den ein Bild auf der Netzhaut einnimmt (</a:t>
            </a:r>
            <a:r>
              <a:rPr lang="en-US" altLang="en-US" sz="1200">
                <a:latin typeface="Symbol" pitchFamily="2" charset="2"/>
              </a:rPr>
              <a:t>q</a:t>
            </a:r>
            <a:r>
              <a:rPr lang="en-US" altLang="en-US" sz="1200"/>
              <a:t>)</a:t>
            </a:r>
          </a:p>
          <a:p>
            <a:pPr lvl="1" eaLnBrk="1" hangingPunct="1"/>
            <a:endParaRPr lang="en-US" altLang="en-US" i="1"/>
          </a:p>
        </p:txBody>
      </p:sp>
      <p:sp>
        <p:nvSpPr>
          <p:cNvPr id="20488" name="Text Box 12">
            <a:extLst>
              <a:ext uri="{FF2B5EF4-FFF2-40B4-BE49-F238E27FC236}">
                <a16:creationId xmlns:a16="http://schemas.microsoft.com/office/drawing/2014/main" id="{A818BF28-3972-7F20-622D-B5724CA87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4989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9" name="Oval 13">
            <a:extLst>
              <a:ext uri="{FF2B5EF4-FFF2-40B4-BE49-F238E27FC236}">
                <a16:creationId xmlns:a16="http://schemas.microsoft.com/office/drawing/2014/main" id="{7A9DF254-CEBF-F129-15DF-B7AE71209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90" name="Text Box 14">
            <a:extLst>
              <a:ext uri="{FF2B5EF4-FFF2-40B4-BE49-F238E27FC236}">
                <a16:creationId xmlns:a16="http://schemas.microsoft.com/office/drawing/2014/main" id="{A59C55E5-091A-9D21-57EC-7365576D3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0491" name="Oval 15">
            <a:extLst>
              <a:ext uri="{FF2B5EF4-FFF2-40B4-BE49-F238E27FC236}">
                <a16:creationId xmlns:a16="http://schemas.microsoft.com/office/drawing/2014/main" id="{E275E859-7F57-89AB-38E1-2BF4652F7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92" name="Text Box 16">
            <a:extLst>
              <a:ext uri="{FF2B5EF4-FFF2-40B4-BE49-F238E27FC236}">
                <a16:creationId xmlns:a16="http://schemas.microsoft.com/office/drawing/2014/main" id="{0EB7DA02-F1EE-B909-B167-45C5633DB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5323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0493" name="Oval 17">
            <a:extLst>
              <a:ext uri="{FF2B5EF4-FFF2-40B4-BE49-F238E27FC236}">
                <a16:creationId xmlns:a16="http://schemas.microsoft.com/office/drawing/2014/main" id="{6FF5D859-F7B4-7E3E-519C-07F9C4483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94" name="Text Box 18">
            <a:extLst>
              <a:ext uri="{FF2B5EF4-FFF2-40B4-BE49-F238E27FC236}">
                <a16:creationId xmlns:a16="http://schemas.microsoft.com/office/drawing/2014/main" id="{7EDDB9E2-2C1B-613F-AF2E-7458898C5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0495" name="Group 19">
            <a:extLst>
              <a:ext uri="{FF2B5EF4-FFF2-40B4-BE49-F238E27FC236}">
                <a16:creationId xmlns:a16="http://schemas.microsoft.com/office/drawing/2014/main" id="{DDA8B49E-D628-3AE6-34FE-5D112E06F30F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3505200"/>
            <a:ext cx="381000" cy="1985963"/>
            <a:chOff x="3696" y="2640"/>
            <a:chExt cx="240" cy="1392"/>
          </a:xfrm>
        </p:grpSpPr>
        <p:sp>
          <p:nvSpPr>
            <p:cNvPr id="20507" name="Oval 20">
              <a:extLst>
                <a:ext uri="{FF2B5EF4-FFF2-40B4-BE49-F238E27FC236}">
                  <a16:creationId xmlns:a16="http://schemas.microsoft.com/office/drawing/2014/main" id="{91C2D1DA-06D1-8E05-AB0B-36031E635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0508" name="Rectangle 21">
              <a:extLst>
                <a:ext uri="{FF2B5EF4-FFF2-40B4-BE49-F238E27FC236}">
                  <a16:creationId xmlns:a16="http://schemas.microsoft.com/office/drawing/2014/main" id="{CC3CD81A-DD22-7B9B-95A1-3260C4B31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0509" name="Oval 22">
              <a:extLst>
                <a:ext uri="{FF2B5EF4-FFF2-40B4-BE49-F238E27FC236}">
                  <a16:creationId xmlns:a16="http://schemas.microsoft.com/office/drawing/2014/main" id="{AC1116A0-5B7D-E7B0-9965-B5727B0B5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0510" name="Rectangle 23">
              <a:extLst>
                <a:ext uri="{FF2B5EF4-FFF2-40B4-BE49-F238E27FC236}">
                  <a16:creationId xmlns:a16="http://schemas.microsoft.com/office/drawing/2014/main" id="{64DF3DFF-A1AE-F572-EAEE-CAC9076ED3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0511" name="Line 24">
              <a:extLst>
                <a:ext uri="{FF2B5EF4-FFF2-40B4-BE49-F238E27FC236}">
                  <a16:creationId xmlns:a16="http://schemas.microsoft.com/office/drawing/2014/main" id="{BBB2E68C-0140-238B-698F-F0C965726F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6" name="Text Box 25">
            <a:extLst>
              <a:ext uri="{FF2B5EF4-FFF2-40B4-BE49-F238E27FC236}">
                <a16:creationId xmlns:a16="http://schemas.microsoft.com/office/drawing/2014/main" id="{74497414-9F19-ECED-C688-E1CDAFA35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75" y="3200400"/>
            <a:ext cx="9048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Pluslinse</a:t>
            </a:r>
          </a:p>
        </p:txBody>
      </p:sp>
      <p:sp>
        <p:nvSpPr>
          <p:cNvPr id="20497" name="Text Box 26">
            <a:extLst>
              <a:ext uri="{FF2B5EF4-FFF2-40B4-BE49-F238E27FC236}">
                <a16:creationId xmlns:a16="http://schemas.microsoft.com/office/drawing/2014/main" id="{1DE89C62-D87F-A78F-D688-4BE10B67F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44958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0498" name="Arc 27">
            <a:extLst>
              <a:ext uri="{FF2B5EF4-FFF2-40B4-BE49-F238E27FC236}">
                <a16:creationId xmlns:a16="http://schemas.microsoft.com/office/drawing/2014/main" id="{89B5DD00-CFF7-5E82-CAC2-C0537684D5E5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46029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Text Box 28">
            <a:extLst>
              <a:ext uri="{FF2B5EF4-FFF2-40B4-BE49-F238E27FC236}">
                <a16:creationId xmlns:a16="http://schemas.microsoft.com/office/drawing/2014/main" id="{AAD50196-4A70-770C-DB9A-BBB0D3819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5580063"/>
            <a:ext cx="1701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Primäre Brennebene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einer Pluslinse</a:t>
            </a:r>
          </a:p>
        </p:txBody>
      </p:sp>
      <p:sp>
        <p:nvSpPr>
          <p:cNvPr id="20500" name="Rectangle 29">
            <a:extLst>
              <a:ext uri="{FF2B5EF4-FFF2-40B4-BE49-F238E27FC236}">
                <a16:creationId xmlns:a16="http://schemas.microsoft.com/office/drawing/2014/main" id="{88FD2265-675B-1558-0358-46B2BF8A0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672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501" name="Line 30">
            <a:extLst>
              <a:ext uri="{FF2B5EF4-FFF2-40B4-BE49-F238E27FC236}">
                <a16:creationId xmlns:a16="http://schemas.microsoft.com/office/drawing/2014/main" id="{83A5AD2B-FBF7-6DC7-B1DF-25F7E4686AF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2" name="Line 31">
            <a:extLst>
              <a:ext uri="{FF2B5EF4-FFF2-40B4-BE49-F238E27FC236}">
                <a16:creationId xmlns:a16="http://schemas.microsoft.com/office/drawing/2014/main" id="{8F1C391A-C9C0-DFA9-3E18-23CD809F06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3" name="Text Box 32">
            <a:extLst>
              <a:ext uri="{FF2B5EF4-FFF2-40B4-BE49-F238E27FC236}">
                <a16:creationId xmlns:a16="http://schemas.microsoft.com/office/drawing/2014/main" id="{38CD7F62-0A45-9791-25B3-4AC32B7C9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7450" y="5837238"/>
            <a:ext cx="5349875" cy="496546"/>
          </a:xfrm>
          <a:prstGeom prst="rect">
            <a:avLst/>
          </a:prstGeom>
          <a:solidFill>
            <a:srgbClr val="CC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Betrachten</a:t>
            </a:r>
            <a:r>
              <a:rPr lang="en-US" altLang="en-US" sz="1200" dirty="0"/>
              <a:t> Sie dieses </a:t>
            </a:r>
            <a:r>
              <a:rPr lang="en-US" altLang="en-US" sz="1200" dirty="0" err="1"/>
              <a:t>optische</a:t>
            </a:r>
            <a:r>
              <a:rPr lang="en-US" altLang="en-US" sz="1200" dirty="0"/>
              <a:t> System… Was </a:t>
            </a:r>
            <a:r>
              <a:rPr lang="en-US" altLang="en-US" sz="1200" dirty="0" err="1"/>
              <a:t>würde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geschehen</a:t>
            </a:r>
            <a:r>
              <a:rPr lang="en-US" altLang="en-US" sz="1200" dirty="0"/>
              <a:t>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, </a:t>
            </a:r>
            <a:r>
              <a:rPr lang="en-US" altLang="en-US" sz="1200" dirty="0" err="1"/>
              <a:t>wenn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</a:t>
            </a:r>
            <a:r>
              <a:rPr lang="en-US" altLang="en-US" sz="1200" dirty="0"/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Pluslinse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/>
              <a:t>so </a:t>
            </a:r>
            <a:r>
              <a:rPr lang="en-US" altLang="en-US" sz="1200" dirty="0" err="1"/>
              <a:t>einsetzen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würden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dass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das </a:t>
            </a:r>
            <a:r>
              <a:rPr lang="en-US" altLang="en-US" sz="1200" dirty="0" err="1"/>
              <a:t>Objekt</a:t>
            </a:r>
            <a:r>
              <a:rPr lang="en-US" altLang="en-US" sz="1200" dirty="0"/>
              <a:t>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in </a:t>
            </a:r>
            <a:r>
              <a:rPr lang="en-US" altLang="en-US" sz="1200" dirty="0" err="1"/>
              <a:t>ihrer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primären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Brennebene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befindet</a:t>
            </a:r>
            <a:r>
              <a:rPr lang="en-US" altLang="en-US" sz="1200" dirty="0"/>
              <a:t>?</a:t>
            </a:r>
          </a:p>
        </p:txBody>
      </p:sp>
      <p:sp>
        <p:nvSpPr>
          <p:cNvPr id="20504" name="Text Box 33">
            <a:extLst>
              <a:ext uri="{FF2B5EF4-FFF2-40B4-BE49-F238E27FC236}">
                <a16:creationId xmlns:a16="http://schemas.microsoft.com/office/drawing/2014/main" id="{33AAD529-510B-97FD-DBD3-2117B2AA8D4B}"/>
              </a:ext>
            </a:extLst>
          </p:cNvPr>
          <p:cNvSpPr txBox="1">
            <a:spLocks noChangeArrowheads="1"/>
          </p:cNvSpPr>
          <p:nvPr/>
        </p:nvSpPr>
        <p:spPr bwMode="auto">
          <a:xfrm rot="613141">
            <a:off x="3582988" y="3733800"/>
            <a:ext cx="9128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Knotenstrahl</a:t>
            </a:r>
          </a:p>
        </p:txBody>
      </p:sp>
      <p:sp>
        <p:nvSpPr>
          <p:cNvPr id="20505" name="Rectangle 34">
            <a:extLst>
              <a:ext uri="{FF2B5EF4-FFF2-40B4-BE49-F238E27FC236}">
                <a16:creationId xmlns:a16="http://schemas.microsoft.com/office/drawing/2014/main" id="{792D5C79-DD23-CFA0-9ED1-8D23A73B4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0506" name="Slide Number Placeholder 1">
            <a:extLst>
              <a:ext uri="{FF2B5EF4-FFF2-40B4-BE49-F238E27FC236}">
                <a16:creationId xmlns:a16="http://schemas.microsoft.com/office/drawing/2014/main" id="{30C57A81-05A1-884C-06DF-5A6A00728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A1E04DD-BF2C-084C-886D-03F4616CAC3A}" type="slidenum">
              <a:rPr lang="en-US" altLang="en-US" sz="1000"/>
              <a:t>17</a:t>
            </a:fld>
            <a:endParaRPr lang="en-US" altLang="en-US"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2">
            <a:extLst>
              <a:ext uri="{FF2B5EF4-FFF2-40B4-BE49-F238E27FC236}">
                <a16:creationId xmlns:a16="http://schemas.microsoft.com/office/drawing/2014/main" id="{4062BF97-9585-17F9-B7BF-99D9F6FC62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895600"/>
            <a:ext cx="0" cy="25908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1507" name="Group 3">
            <a:extLst>
              <a:ext uri="{FF2B5EF4-FFF2-40B4-BE49-F238E27FC236}">
                <a16:creationId xmlns:a16="http://schemas.microsoft.com/office/drawing/2014/main" id="{5A2DFC9E-6469-5CA7-C2B4-FE0D9741E918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733800"/>
            <a:ext cx="1752600" cy="1524000"/>
            <a:chOff x="2832" y="1728"/>
            <a:chExt cx="1104" cy="960"/>
          </a:xfrm>
        </p:grpSpPr>
        <p:sp>
          <p:nvSpPr>
            <p:cNvPr id="21549" name="Oval 4">
              <a:extLst>
                <a:ext uri="{FF2B5EF4-FFF2-40B4-BE49-F238E27FC236}">
                  <a16:creationId xmlns:a16="http://schemas.microsoft.com/office/drawing/2014/main" id="{0BC8A0EC-46B3-106C-429E-B7BAAE664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50" name="Oval 5">
              <a:extLst>
                <a:ext uri="{FF2B5EF4-FFF2-40B4-BE49-F238E27FC236}">
                  <a16:creationId xmlns:a16="http://schemas.microsoft.com/office/drawing/2014/main" id="{8E04D58B-E68F-C699-9FFA-B8BFBC4C9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51" name="AutoShape 6">
              <a:extLst>
                <a:ext uri="{FF2B5EF4-FFF2-40B4-BE49-F238E27FC236}">
                  <a16:creationId xmlns:a16="http://schemas.microsoft.com/office/drawing/2014/main" id="{D5FBDE17-F76D-D817-DA21-EB34FD19B0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52" name="AutoShape 7">
              <a:extLst>
                <a:ext uri="{FF2B5EF4-FFF2-40B4-BE49-F238E27FC236}">
                  <a16:creationId xmlns:a16="http://schemas.microsoft.com/office/drawing/2014/main" id="{7612C24D-EF7F-430C-AA6F-592ED3A404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1508" name="Line 8">
            <a:extLst>
              <a:ext uri="{FF2B5EF4-FFF2-40B4-BE49-F238E27FC236}">
                <a16:creationId xmlns:a16="http://schemas.microsoft.com/office/drawing/2014/main" id="{39D77DAC-515D-5F08-3A13-32F89C3975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4958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9" name="Line 9">
            <a:extLst>
              <a:ext uri="{FF2B5EF4-FFF2-40B4-BE49-F238E27FC236}">
                <a16:creationId xmlns:a16="http://schemas.microsoft.com/office/drawing/2014/main" id="{910C9C52-0552-E386-957C-307589FFFE8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100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0" name="Line 10">
            <a:extLst>
              <a:ext uri="{FF2B5EF4-FFF2-40B4-BE49-F238E27FC236}">
                <a16:creationId xmlns:a16="http://schemas.microsoft.com/office/drawing/2014/main" id="{2B312524-A836-527B-AEE1-5E5791C2F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Rectangle 11">
            <a:extLst>
              <a:ext uri="{FF2B5EF4-FFF2-40B4-BE49-F238E27FC236}">
                <a16:creationId xmlns:a16="http://schemas.microsoft.com/office/drawing/2014/main" id="{750160C5-EA24-2BD1-4C94-81CC5AC2D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>
                <a:solidFill>
                  <a:srgbClr val="0000FF"/>
                </a:solidFill>
              </a:rPr>
              <a:t>Die Winkelgröße </a:t>
            </a:r>
            <a:r>
              <a:rPr lang="en-US" altLang="en-US" sz="1200"/>
              <a:t>wird durch den Winkelbereich bestimmt, den ein Bild auf der Netzhaut einnimmt (</a:t>
            </a:r>
            <a:r>
              <a:rPr lang="en-US" altLang="en-US" sz="1200">
                <a:latin typeface="Symbol" pitchFamily="2" charset="2"/>
              </a:rPr>
              <a:t>q</a:t>
            </a:r>
            <a:r>
              <a:rPr lang="en-US" altLang="en-US" sz="1200"/>
              <a:t>)</a:t>
            </a:r>
          </a:p>
          <a:p>
            <a:pPr lvl="1" eaLnBrk="1" hangingPunct="1"/>
            <a:endParaRPr lang="en-US" altLang="en-US" i="1"/>
          </a:p>
        </p:txBody>
      </p:sp>
      <p:sp>
        <p:nvSpPr>
          <p:cNvPr id="21512" name="Text Box 12">
            <a:extLst>
              <a:ext uri="{FF2B5EF4-FFF2-40B4-BE49-F238E27FC236}">
                <a16:creationId xmlns:a16="http://schemas.microsoft.com/office/drawing/2014/main" id="{4A3DC241-CDAB-7059-4A01-D580AECE9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4989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13" name="Oval 13">
            <a:extLst>
              <a:ext uri="{FF2B5EF4-FFF2-40B4-BE49-F238E27FC236}">
                <a16:creationId xmlns:a16="http://schemas.microsoft.com/office/drawing/2014/main" id="{636EAE33-2B43-0732-26E6-C641C4A07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14" name="Text Box 14">
            <a:extLst>
              <a:ext uri="{FF2B5EF4-FFF2-40B4-BE49-F238E27FC236}">
                <a16:creationId xmlns:a16="http://schemas.microsoft.com/office/drawing/2014/main" id="{39C2B8CD-1580-261E-720B-D043DF192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1515" name="Oval 15">
            <a:extLst>
              <a:ext uri="{FF2B5EF4-FFF2-40B4-BE49-F238E27FC236}">
                <a16:creationId xmlns:a16="http://schemas.microsoft.com/office/drawing/2014/main" id="{44CD8EB8-2926-460D-5A2E-E2E466EEA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16" name="Text Box 16">
            <a:extLst>
              <a:ext uri="{FF2B5EF4-FFF2-40B4-BE49-F238E27FC236}">
                <a16:creationId xmlns:a16="http://schemas.microsoft.com/office/drawing/2014/main" id="{3D7480FD-FF48-3339-5236-E410CCE46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5323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1517" name="Text Box 17">
            <a:extLst>
              <a:ext uri="{FF2B5EF4-FFF2-40B4-BE49-F238E27FC236}">
                <a16:creationId xmlns:a16="http://schemas.microsoft.com/office/drawing/2014/main" id="{C1A068F7-F7AE-6F4A-C031-23D742188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1518" name="Group 18">
            <a:extLst>
              <a:ext uri="{FF2B5EF4-FFF2-40B4-BE49-F238E27FC236}">
                <a16:creationId xmlns:a16="http://schemas.microsoft.com/office/drawing/2014/main" id="{0BC2D9E3-DBE3-06E9-2F59-7B58C544F981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3505200"/>
            <a:ext cx="381000" cy="1985963"/>
            <a:chOff x="3696" y="2640"/>
            <a:chExt cx="240" cy="1392"/>
          </a:xfrm>
        </p:grpSpPr>
        <p:sp>
          <p:nvSpPr>
            <p:cNvPr id="21544" name="Oval 19">
              <a:extLst>
                <a:ext uri="{FF2B5EF4-FFF2-40B4-BE49-F238E27FC236}">
                  <a16:creationId xmlns:a16="http://schemas.microsoft.com/office/drawing/2014/main" id="{82224C43-3143-7CAE-2428-3092FFED8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45" name="Rectangle 20">
              <a:extLst>
                <a:ext uri="{FF2B5EF4-FFF2-40B4-BE49-F238E27FC236}">
                  <a16:creationId xmlns:a16="http://schemas.microsoft.com/office/drawing/2014/main" id="{E788EA2E-EFEA-F661-6982-B8C0C9FE3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46" name="Oval 21">
              <a:extLst>
                <a:ext uri="{FF2B5EF4-FFF2-40B4-BE49-F238E27FC236}">
                  <a16:creationId xmlns:a16="http://schemas.microsoft.com/office/drawing/2014/main" id="{E13224D2-E040-2636-9655-B26C1044C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47" name="Rectangle 22">
              <a:extLst>
                <a:ext uri="{FF2B5EF4-FFF2-40B4-BE49-F238E27FC236}">
                  <a16:creationId xmlns:a16="http://schemas.microsoft.com/office/drawing/2014/main" id="{FF48A2AC-6FAA-14D6-1386-8C4CFDEF1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1548" name="Line 23">
              <a:extLst>
                <a:ext uri="{FF2B5EF4-FFF2-40B4-BE49-F238E27FC236}">
                  <a16:creationId xmlns:a16="http://schemas.microsoft.com/office/drawing/2014/main" id="{3AF3FC03-E0EA-220F-B8E4-80786631C3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19" name="Line 24">
            <a:extLst>
              <a:ext uri="{FF2B5EF4-FFF2-40B4-BE49-F238E27FC236}">
                <a16:creationId xmlns:a16="http://schemas.microsoft.com/office/drawing/2014/main" id="{F997DEB2-019D-75E7-5080-717E0F3BBF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0" name="Line 25">
            <a:extLst>
              <a:ext uri="{FF2B5EF4-FFF2-40B4-BE49-F238E27FC236}">
                <a16:creationId xmlns:a16="http://schemas.microsoft.com/office/drawing/2014/main" id="{A90A6112-F532-19A5-3932-45FF3100D73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6576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1" name="Line 26">
            <a:extLst>
              <a:ext uri="{FF2B5EF4-FFF2-40B4-BE49-F238E27FC236}">
                <a16:creationId xmlns:a16="http://schemas.microsoft.com/office/drawing/2014/main" id="{D96B0D92-20A5-1365-C8B1-3EC7C55470EF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8862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2" name="Line 27">
            <a:extLst>
              <a:ext uri="{FF2B5EF4-FFF2-40B4-BE49-F238E27FC236}">
                <a16:creationId xmlns:a16="http://schemas.microsoft.com/office/drawing/2014/main" id="{1CC72E3F-BB2F-BA21-F166-CC7634C4261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3" name="Line 28">
            <a:extLst>
              <a:ext uri="{FF2B5EF4-FFF2-40B4-BE49-F238E27FC236}">
                <a16:creationId xmlns:a16="http://schemas.microsoft.com/office/drawing/2014/main" id="{73928424-76D9-AE2A-14BF-6ED9669CBA0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1816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4" name="Line 29">
            <a:extLst>
              <a:ext uri="{FF2B5EF4-FFF2-40B4-BE49-F238E27FC236}">
                <a16:creationId xmlns:a16="http://schemas.microsoft.com/office/drawing/2014/main" id="{DD5C2800-CE98-BDE9-FE7C-B78E4D481A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5" name="Line 30">
            <a:extLst>
              <a:ext uri="{FF2B5EF4-FFF2-40B4-BE49-F238E27FC236}">
                <a16:creationId xmlns:a16="http://schemas.microsoft.com/office/drawing/2014/main" id="{D52AA7C4-91C1-F1F4-7A8B-2E8004617AE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6" name="Line 31">
            <a:extLst>
              <a:ext uri="{FF2B5EF4-FFF2-40B4-BE49-F238E27FC236}">
                <a16:creationId xmlns:a16="http://schemas.microsoft.com/office/drawing/2014/main" id="{68F7CB51-CB27-F110-80A7-B5AB267EE2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7" name="Line 32">
            <a:extLst>
              <a:ext uri="{FF2B5EF4-FFF2-40B4-BE49-F238E27FC236}">
                <a16:creationId xmlns:a16="http://schemas.microsoft.com/office/drawing/2014/main" id="{70F46CBD-4DCC-0C19-2A95-6617104C650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8" name="Line 33">
            <a:extLst>
              <a:ext uri="{FF2B5EF4-FFF2-40B4-BE49-F238E27FC236}">
                <a16:creationId xmlns:a16="http://schemas.microsoft.com/office/drawing/2014/main" id="{672609B9-B013-2252-D3E9-A11B10A092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6576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9" name="Text Box 34">
            <a:extLst>
              <a:ext uri="{FF2B5EF4-FFF2-40B4-BE49-F238E27FC236}">
                <a16:creationId xmlns:a16="http://schemas.microsoft.com/office/drawing/2014/main" id="{E3DFCD9F-A509-F940-F7C4-02CFD9810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44958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1530" name="Arc 35">
            <a:extLst>
              <a:ext uri="{FF2B5EF4-FFF2-40B4-BE49-F238E27FC236}">
                <a16:creationId xmlns:a16="http://schemas.microsoft.com/office/drawing/2014/main" id="{916521D1-9243-265F-6FE4-3C70CEAB734E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46029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Rectangle 36">
            <a:extLst>
              <a:ext uri="{FF2B5EF4-FFF2-40B4-BE49-F238E27FC236}">
                <a16:creationId xmlns:a16="http://schemas.microsoft.com/office/drawing/2014/main" id="{267C0E8D-A7CD-4EE1-DD05-5659437FC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672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32" name="Line 37">
            <a:extLst>
              <a:ext uri="{FF2B5EF4-FFF2-40B4-BE49-F238E27FC236}">
                <a16:creationId xmlns:a16="http://schemas.microsoft.com/office/drawing/2014/main" id="{944E8CAD-E4B7-FDAC-AA7A-C842223E9C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3" name="Line 38">
            <a:extLst>
              <a:ext uri="{FF2B5EF4-FFF2-40B4-BE49-F238E27FC236}">
                <a16:creationId xmlns:a16="http://schemas.microsoft.com/office/drawing/2014/main" id="{5855BF91-9A66-4536-F8AF-458C38614BA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4" name="Text Box 39">
            <a:extLst>
              <a:ext uri="{FF2B5EF4-FFF2-40B4-BE49-F238E27FC236}">
                <a16:creationId xmlns:a16="http://schemas.microsoft.com/office/drawing/2014/main" id="{215FDAF7-19CC-C49B-A14C-954E912C7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7450" y="5837238"/>
            <a:ext cx="5349875" cy="496546"/>
          </a:xfrm>
          <a:prstGeom prst="rect">
            <a:avLst/>
          </a:prstGeom>
          <a:solidFill>
            <a:srgbClr val="CC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Betrachten</a:t>
            </a:r>
            <a:r>
              <a:rPr lang="en-US" altLang="en-US" sz="1200" dirty="0"/>
              <a:t> Sie dieses </a:t>
            </a:r>
            <a:r>
              <a:rPr lang="en-US" altLang="en-US" sz="1200" dirty="0" err="1"/>
              <a:t>optische</a:t>
            </a:r>
            <a:r>
              <a:rPr lang="en-US" altLang="en-US" sz="1200" dirty="0"/>
              <a:t> System… Was </a:t>
            </a:r>
            <a:r>
              <a:rPr lang="en-US" altLang="en-US" sz="1200" dirty="0" err="1"/>
              <a:t>würde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geschehen</a:t>
            </a:r>
            <a:r>
              <a:rPr lang="en-US" altLang="en-US" sz="1200" dirty="0"/>
              <a:t>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, </a:t>
            </a:r>
            <a:r>
              <a:rPr lang="en-US" altLang="en-US" sz="1200" dirty="0" err="1"/>
              <a:t>wenn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</a:t>
            </a:r>
            <a:r>
              <a:rPr lang="en-US" altLang="en-US" sz="1200" dirty="0"/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Pluslinse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/>
              <a:t>so </a:t>
            </a:r>
            <a:r>
              <a:rPr lang="en-US" altLang="en-US" sz="1200" dirty="0" err="1"/>
              <a:t>einsetzen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würden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dass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das </a:t>
            </a:r>
            <a:r>
              <a:rPr lang="en-US" altLang="en-US" sz="1200" dirty="0" err="1"/>
              <a:t>Objekt</a:t>
            </a:r>
            <a:r>
              <a:rPr lang="en-US" altLang="en-US" sz="1200" dirty="0"/>
              <a:t>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in </a:t>
            </a:r>
            <a:r>
              <a:rPr lang="en-US" altLang="en-US" sz="1200" dirty="0" err="1"/>
              <a:t>ihrer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primären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Brennebene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befindet</a:t>
            </a:r>
            <a:r>
              <a:rPr lang="en-US" altLang="en-US" sz="1200" dirty="0"/>
              <a:t>?</a:t>
            </a:r>
          </a:p>
        </p:txBody>
      </p:sp>
      <p:sp>
        <p:nvSpPr>
          <p:cNvPr id="21535" name="Line 40">
            <a:extLst>
              <a:ext uri="{FF2B5EF4-FFF2-40B4-BE49-F238E27FC236}">
                <a16:creationId xmlns:a16="http://schemas.microsoft.com/office/drawing/2014/main" id="{C8A08C34-711C-83DD-790F-4FC5D8F25E9F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114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6" name="Text Box 41">
            <a:extLst>
              <a:ext uri="{FF2B5EF4-FFF2-40B4-BE49-F238E27FC236}">
                <a16:creationId xmlns:a16="http://schemas.microsoft.com/office/drawing/2014/main" id="{EAC40894-5AEE-471E-24BC-0AD463974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057400"/>
            <a:ext cx="32956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Alle Strahlen verlassen die Linse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parallel zum Knotenstrahl, und…</a:t>
            </a:r>
          </a:p>
        </p:txBody>
      </p:sp>
      <p:sp>
        <p:nvSpPr>
          <p:cNvPr id="21537" name="Text Box 42">
            <a:extLst>
              <a:ext uri="{FF2B5EF4-FFF2-40B4-BE49-F238E27FC236}">
                <a16:creationId xmlns:a16="http://schemas.microsoft.com/office/drawing/2014/main" id="{5E75BB2B-1B57-31AB-6857-908644D39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75" y="3200400"/>
            <a:ext cx="9048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Pluslinse</a:t>
            </a:r>
          </a:p>
        </p:txBody>
      </p:sp>
      <p:sp>
        <p:nvSpPr>
          <p:cNvPr id="21538" name="Text Box 43">
            <a:extLst>
              <a:ext uri="{FF2B5EF4-FFF2-40B4-BE49-F238E27FC236}">
                <a16:creationId xmlns:a16="http://schemas.microsoft.com/office/drawing/2014/main" id="{B51C4339-156D-C76D-6724-66395932C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5580063"/>
            <a:ext cx="1701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Primäre Brennebene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einer Pluslinse</a:t>
            </a:r>
          </a:p>
        </p:txBody>
      </p:sp>
      <p:sp>
        <p:nvSpPr>
          <p:cNvPr id="21539" name="Oval 44">
            <a:extLst>
              <a:ext uri="{FF2B5EF4-FFF2-40B4-BE49-F238E27FC236}">
                <a16:creationId xmlns:a16="http://schemas.microsoft.com/office/drawing/2014/main" id="{DC749DBC-7FEC-0B67-482F-65EC96F52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1540" name="Text Box 45">
            <a:extLst>
              <a:ext uri="{FF2B5EF4-FFF2-40B4-BE49-F238E27FC236}">
                <a16:creationId xmlns:a16="http://schemas.microsoft.com/office/drawing/2014/main" id="{07432F39-ECEC-2422-B877-9E6852620536}"/>
              </a:ext>
            </a:extLst>
          </p:cNvPr>
          <p:cNvSpPr txBox="1">
            <a:spLocks noChangeArrowheads="1"/>
          </p:cNvSpPr>
          <p:nvPr/>
        </p:nvSpPr>
        <p:spPr bwMode="auto">
          <a:xfrm rot="613141">
            <a:off x="3582988" y="3733800"/>
            <a:ext cx="9128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Knotenstrahl</a:t>
            </a:r>
          </a:p>
        </p:txBody>
      </p:sp>
      <p:sp>
        <p:nvSpPr>
          <p:cNvPr id="21541" name="Text Box 46">
            <a:extLst>
              <a:ext uri="{FF2B5EF4-FFF2-40B4-BE49-F238E27FC236}">
                <a16:creationId xmlns:a16="http://schemas.microsoft.com/office/drawing/2014/main" id="{977A203E-64A2-F2F3-4DDB-7D3F140CD25F}"/>
              </a:ext>
            </a:extLst>
          </p:cNvPr>
          <p:cNvSpPr txBox="1">
            <a:spLocks noChangeArrowheads="1"/>
          </p:cNvSpPr>
          <p:nvPr/>
        </p:nvSpPr>
        <p:spPr bwMode="auto">
          <a:xfrm rot="980246">
            <a:off x="3657600" y="4038600"/>
            <a:ext cx="14049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Knotenstrahl (Linse)</a:t>
            </a:r>
          </a:p>
        </p:txBody>
      </p:sp>
      <p:sp>
        <p:nvSpPr>
          <p:cNvPr id="21542" name="Rectangle 47">
            <a:extLst>
              <a:ext uri="{FF2B5EF4-FFF2-40B4-BE49-F238E27FC236}">
                <a16:creationId xmlns:a16="http://schemas.microsoft.com/office/drawing/2014/main" id="{EDE778AD-E78C-16BA-BC9C-8E9FBAA8E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1543" name="Slide Number Placeholder 1">
            <a:extLst>
              <a:ext uri="{FF2B5EF4-FFF2-40B4-BE49-F238E27FC236}">
                <a16:creationId xmlns:a16="http://schemas.microsoft.com/office/drawing/2014/main" id="{C545BC30-3FA3-2539-6C34-41C3A44A2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AF3070A-55C0-7945-91F6-C992F884879C}" type="slidenum">
              <a:rPr lang="en-US" altLang="en-US" sz="1000"/>
              <a:t>18</a:t>
            </a:fld>
            <a:endParaRPr lang="en-US" altLang="en-US"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>
            <a:extLst>
              <a:ext uri="{FF2B5EF4-FFF2-40B4-BE49-F238E27FC236}">
                <a16:creationId xmlns:a16="http://schemas.microsoft.com/office/drawing/2014/main" id="{731CA51E-3707-2C84-19F7-1D137E36E6E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895600"/>
            <a:ext cx="0" cy="25908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2531" name="Group 3">
            <a:extLst>
              <a:ext uri="{FF2B5EF4-FFF2-40B4-BE49-F238E27FC236}">
                <a16:creationId xmlns:a16="http://schemas.microsoft.com/office/drawing/2014/main" id="{130D52CC-6BA6-EFA6-E720-2862F47A7132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733800"/>
            <a:ext cx="1752600" cy="1524000"/>
            <a:chOff x="2832" y="1728"/>
            <a:chExt cx="1104" cy="960"/>
          </a:xfrm>
        </p:grpSpPr>
        <p:sp>
          <p:nvSpPr>
            <p:cNvPr id="22577" name="Oval 4">
              <a:extLst>
                <a:ext uri="{FF2B5EF4-FFF2-40B4-BE49-F238E27FC236}">
                  <a16:creationId xmlns:a16="http://schemas.microsoft.com/office/drawing/2014/main" id="{ACBE7F02-B18A-AC5F-836F-06AD8C51D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2578" name="Oval 5">
              <a:extLst>
                <a:ext uri="{FF2B5EF4-FFF2-40B4-BE49-F238E27FC236}">
                  <a16:creationId xmlns:a16="http://schemas.microsoft.com/office/drawing/2014/main" id="{9952C642-E8F0-2D7C-CB44-9FDC526B1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2579" name="AutoShape 6">
              <a:extLst>
                <a:ext uri="{FF2B5EF4-FFF2-40B4-BE49-F238E27FC236}">
                  <a16:creationId xmlns:a16="http://schemas.microsoft.com/office/drawing/2014/main" id="{52AE0F9B-DA0A-FD23-DA69-071B36C90A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2580" name="AutoShape 7">
              <a:extLst>
                <a:ext uri="{FF2B5EF4-FFF2-40B4-BE49-F238E27FC236}">
                  <a16:creationId xmlns:a16="http://schemas.microsoft.com/office/drawing/2014/main" id="{8B6FAD08-0957-BF29-CB2E-FD4C181C4B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2532" name="Line 8">
            <a:extLst>
              <a:ext uri="{FF2B5EF4-FFF2-40B4-BE49-F238E27FC236}">
                <a16:creationId xmlns:a16="http://schemas.microsoft.com/office/drawing/2014/main" id="{0E03547E-5454-7D12-CDD2-FC153F39C5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4958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3" name="Line 9">
            <a:extLst>
              <a:ext uri="{FF2B5EF4-FFF2-40B4-BE49-F238E27FC236}">
                <a16:creationId xmlns:a16="http://schemas.microsoft.com/office/drawing/2014/main" id="{9C14171C-2BAD-62ED-C3DA-C4E91E7BAA6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100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4" name="Line 10">
            <a:extLst>
              <a:ext uri="{FF2B5EF4-FFF2-40B4-BE49-F238E27FC236}">
                <a16:creationId xmlns:a16="http://schemas.microsoft.com/office/drawing/2014/main" id="{9C6E222A-5A70-047B-47EA-24467C274C6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5" name="Rectangle 11">
            <a:extLst>
              <a:ext uri="{FF2B5EF4-FFF2-40B4-BE49-F238E27FC236}">
                <a16:creationId xmlns:a16="http://schemas.microsoft.com/office/drawing/2014/main" id="{DF86A208-9AAF-3990-0FCF-1C08BC9BD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>
                <a:solidFill>
                  <a:srgbClr val="0000FF"/>
                </a:solidFill>
              </a:rPr>
              <a:t>Die Winkelgröße </a:t>
            </a:r>
            <a:r>
              <a:rPr lang="en-US" altLang="en-US" sz="1200"/>
              <a:t>wird durch den Winkelbereich bestimmt, den ein Bild auf der Netzhaut einnimmt (</a:t>
            </a:r>
            <a:r>
              <a:rPr lang="en-US" altLang="en-US" sz="1200">
                <a:latin typeface="Symbol" pitchFamily="2" charset="2"/>
              </a:rPr>
              <a:t>q</a:t>
            </a:r>
            <a:r>
              <a:rPr lang="en-US" altLang="en-US" sz="1200"/>
              <a:t>)</a:t>
            </a:r>
          </a:p>
          <a:p>
            <a:pPr lvl="1" eaLnBrk="1" hangingPunct="1"/>
            <a:endParaRPr lang="en-US" altLang="en-US" i="1"/>
          </a:p>
        </p:txBody>
      </p:sp>
      <p:sp>
        <p:nvSpPr>
          <p:cNvPr id="22536" name="Text Box 12">
            <a:extLst>
              <a:ext uri="{FF2B5EF4-FFF2-40B4-BE49-F238E27FC236}">
                <a16:creationId xmlns:a16="http://schemas.microsoft.com/office/drawing/2014/main" id="{FFE32925-95BC-7196-6FAF-7781738E0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4989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2537" name="Text Box 13">
            <a:extLst>
              <a:ext uri="{FF2B5EF4-FFF2-40B4-BE49-F238E27FC236}">
                <a16:creationId xmlns:a16="http://schemas.microsoft.com/office/drawing/2014/main" id="{A86999BE-F721-E705-BF35-C5A5FFC56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2538" name="Oval 14">
            <a:extLst>
              <a:ext uri="{FF2B5EF4-FFF2-40B4-BE49-F238E27FC236}">
                <a16:creationId xmlns:a16="http://schemas.microsoft.com/office/drawing/2014/main" id="{02CA4C0B-B79E-796C-3C8E-83C032942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2539" name="Text Box 15">
            <a:extLst>
              <a:ext uri="{FF2B5EF4-FFF2-40B4-BE49-F238E27FC236}">
                <a16:creationId xmlns:a16="http://schemas.microsoft.com/office/drawing/2014/main" id="{F36CF362-267A-B0D6-9377-ACFBC8676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5323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2540" name="Text Box 16">
            <a:extLst>
              <a:ext uri="{FF2B5EF4-FFF2-40B4-BE49-F238E27FC236}">
                <a16:creationId xmlns:a16="http://schemas.microsoft.com/office/drawing/2014/main" id="{E5F52A1F-44DD-CF17-0450-9DAA0DE80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2541" name="Group 17">
            <a:extLst>
              <a:ext uri="{FF2B5EF4-FFF2-40B4-BE49-F238E27FC236}">
                <a16:creationId xmlns:a16="http://schemas.microsoft.com/office/drawing/2014/main" id="{83FFAB16-8DF5-1FA2-C99B-4194B90500DA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3505200"/>
            <a:ext cx="381000" cy="1985963"/>
            <a:chOff x="3696" y="2640"/>
            <a:chExt cx="240" cy="1392"/>
          </a:xfrm>
        </p:grpSpPr>
        <p:sp>
          <p:nvSpPr>
            <p:cNvPr id="22572" name="Oval 18">
              <a:extLst>
                <a:ext uri="{FF2B5EF4-FFF2-40B4-BE49-F238E27FC236}">
                  <a16:creationId xmlns:a16="http://schemas.microsoft.com/office/drawing/2014/main" id="{F4F304AE-BBB6-34B6-35C9-1F31B10FB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2573" name="Rectangle 19">
              <a:extLst>
                <a:ext uri="{FF2B5EF4-FFF2-40B4-BE49-F238E27FC236}">
                  <a16:creationId xmlns:a16="http://schemas.microsoft.com/office/drawing/2014/main" id="{7CCB6E43-7D4D-62EE-70C0-4DE31DD4B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2574" name="Oval 20">
              <a:extLst>
                <a:ext uri="{FF2B5EF4-FFF2-40B4-BE49-F238E27FC236}">
                  <a16:creationId xmlns:a16="http://schemas.microsoft.com/office/drawing/2014/main" id="{C2E25995-A235-4E4D-553D-0CBE3BE77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2575" name="Rectangle 21">
              <a:extLst>
                <a:ext uri="{FF2B5EF4-FFF2-40B4-BE49-F238E27FC236}">
                  <a16:creationId xmlns:a16="http://schemas.microsoft.com/office/drawing/2014/main" id="{64AB9CA8-6B8A-198B-DDDE-94520D5BC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2576" name="Line 22">
              <a:extLst>
                <a:ext uri="{FF2B5EF4-FFF2-40B4-BE49-F238E27FC236}">
                  <a16:creationId xmlns:a16="http://schemas.microsoft.com/office/drawing/2014/main" id="{DABBDC5A-E7E8-EEC6-EFAB-A06F3C4DA2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42" name="Line 23">
            <a:extLst>
              <a:ext uri="{FF2B5EF4-FFF2-40B4-BE49-F238E27FC236}">
                <a16:creationId xmlns:a16="http://schemas.microsoft.com/office/drawing/2014/main" id="{3F192EFD-EEEB-A99E-D701-0AF8B21BCA9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3124200" cy="914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3" name="Line 24">
            <a:extLst>
              <a:ext uri="{FF2B5EF4-FFF2-40B4-BE49-F238E27FC236}">
                <a16:creationId xmlns:a16="http://schemas.microsoft.com/office/drawing/2014/main" id="{FE89D149-06B7-2B33-E73D-271F656B96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1148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4" name="Line 25">
            <a:extLst>
              <a:ext uri="{FF2B5EF4-FFF2-40B4-BE49-F238E27FC236}">
                <a16:creationId xmlns:a16="http://schemas.microsoft.com/office/drawing/2014/main" id="{77280444-392D-A2B7-616F-0F177095FD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6576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5" name="Line 26">
            <a:extLst>
              <a:ext uri="{FF2B5EF4-FFF2-40B4-BE49-F238E27FC236}">
                <a16:creationId xmlns:a16="http://schemas.microsoft.com/office/drawing/2014/main" id="{907ABDF3-B23A-3E24-4AD9-0FE6D29D7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8862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6" name="Line 27">
            <a:extLst>
              <a:ext uri="{FF2B5EF4-FFF2-40B4-BE49-F238E27FC236}">
                <a16:creationId xmlns:a16="http://schemas.microsoft.com/office/drawing/2014/main" id="{82F2E81A-536B-F545-5EFE-CD0243520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7" name="Line 28">
            <a:extLst>
              <a:ext uri="{FF2B5EF4-FFF2-40B4-BE49-F238E27FC236}">
                <a16:creationId xmlns:a16="http://schemas.microsoft.com/office/drawing/2014/main" id="{DCD8970F-7383-9F51-5161-D559A1D6478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1816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8" name="Line 29">
            <a:extLst>
              <a:ext uri="{FF2B5EF4-FFF2-40B4-BE49-F238E27FC236}">
                <a16:creationId xmlns:a16="http://schemas.microsoft.com/office/drawing/2014/main" id="{7A5CDE43-D04B-F6AA-F2F0-236022CD3C9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9" name="Line 30">
            <a:extLst>
              <a:ext uri="{FF2B5EF4-FFF2-40B4-BE49-F238E27FC236}">
                <a16:creationId xmlns:a16="http://schemas.microsoft.com/office/drawing/2014/main" id="{D676D298-9624-A82B-3785-022ABB0ADF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0" name="Line 31">
            <a:extLst>
              <a:ext uri="{FF2B5EF4-FFF2-40B4-BE49-F238E27FC236}">
                <a16:creationId xmlns:a16="http://schemas.microsoft.com/office/drawing/2014/main" id="{A551E401-5AED-E1CF-1D3B-4821DC68D9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1" name="Line 32">
            <a:extLst>
              <a:ext uri="{FF2B5EF4-FFF2-40B4-BE49-F238E27FC236}">
                <a16:creationId xmlns:a16="http://schemas.microsoft.com/office/drawing/2014/main" id="{044699CB-6207-EB8F-A628-56E3227349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2" name="Line 33">
            <a:extLst>
              <a:ext uri="{FF2B5EF4-FFF2-40B4-BE49-F238E27FC236}">
                <a16:creationId xmlns:a16="http://schemas.microsoft.com/office/drawing/2014/main" id="{FA12DE15-C58C-F05F-2EC0-B7ACF58811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6576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3" name="Text Box 34">
            <a:extLst>
              <a:ext uri="{FF2B5EF4-FFF2-40B4-BE49-F238E27FC236}">
                <a16:creationId xmlns:a16="http://schemas.microsoft.com/office/drawing/2014/main" id="{09F5AF46-342D-A3D8-D26D-F69EF3BA8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44958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2554" name="Arc 35">
            <a:extLst>
              <a:ext uri="{FF2B5EF4-FFF2-40B4-BE49-F238E27FC236}">
                <a16:creationId xmlns:a16="http://schemas.microsoft.com/office/drawing/2014/main" id="{7B3C3C47-E45D-7065-32E4-67F031384024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46029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5" name="Text Box 36">
            <a:extLst>
              <a:ext uri="{FF2B5EF4-FFF2-40B4-BE49-F238E27FC236}">
                <a16:creationId xmlns:a16="http://schemas.microsoft.com/office/drawing/2014/main" id="{2574EB31-FBCB-4011-A68E-2791CDA4F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4572000"/>
            <a:ext cx="37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q’</a:t>
            </a:r>
            <a:endParaRPr lang="en-US" altLang="en-US" sz="2000">
              <a:solidFill>
                <a:srgbClr val="0000FF"/>
              </a:solidFill>
              <a:latin typeface="Symbol" pitchFamily="2" charset="2"/>
            </a:endParaRPr>
          </a:p>
        </p:txBody>
      </p:sp>
      <p:sp>
        <p:nvSpPr>
          <p:cNvPr id="22556" name="Arc 37">
            <a:extLst>
              <a:ext uri="{FF2B5EF4-FFF2-40B4-BE49-F238E27FC236}">
                <a16:creationId xmlns:a16="http://schemas.microsoft.com/office/drawing/2014/main" id="{32DB6BFE-6786-C5B1-9E9E-03B3F6693600}"/>
              </a:ext>
            </a:extLst>
          </p:cNvPr>
          <p:cNvSpPr>
            <a:spLocks/>
          </p:cNvSpPr>
          <p:nvPr/>
        </p:nvSpPr>
        <p:spPr bwMode="auto">
          <a:xfrm rot="3883336">
            <a:off x="8035131" y="4580732"/>
            <a:ext cx="322263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57" name="Rectangle 38">
            <a:extLst>
              <a:ext uri="{FF2B5EF4-FFF2-40B4-BE49-F238E27FC236}">
                <a16:creationId xmlns:a16="http://schemas.microsoft.com/office/drawing/2014/main" id="{C0807060-6436-8CC1-1587-C0B9F1EDD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672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2558" name="Line 39">
            <a:extLst>
              <a:ext uri="{FF2B5EF4-FFF2-40B4-BE49-F238E27FC236}">
                <a16:creationId xmlns:a16="http://schemas.microsoft.com/office/drawing/2014/main" id="{8DF67D7A-5DBA-251A-E853-6C57056155F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9" name="Line 40">
            <a:extLst>
              <a:ext uri="{FF2B5EF4-FFF2-40B4-BE49-F238E27FC236}">
                <a16:creationId xmlns:a16="http://schemas.microsoft.com/office/drawing/2014/main" id="{4F46D91D-E735-4693-214F-BEAB761115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0" name="Text Box 41">
            <a:extLst>
              <a:ext uri="{FF2B5EF4-FFF2-40B4-BE49-F238E27FC236}">
                <a16:creationId xmlns:a16="http://schemas.microsoft.com/office/drawing/2014/main" id="{CFE08424-0FD9-3B27-6CEA-CD9D1E01F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7450" y="5837238"/>
            <a:ext cx="5349875" cy="496546"/>
          </a:xfrm>
          <a:prstGeom prst="rect">
            <a:avLst/>
          </a:prstGeom>
          <a:solidFill>
            <a:srgbClr val="CC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Betrachten</a:t>
            </a:r>
            <a:r>
              <a:rPr lang="en-US" altLang="en-US" sz="1200" dirty="0"/>
              <a:t> Sie dieses </a:t>
            </a:r>
            <a:r>
              <a:rPr lang="en-US" altLang="en-US" sz="1200" dirty="0" err="1"/>
              <a:t>optische</a:t>
            </a:r>
            <a:r>
              <a:rPr lang="en-US" altLang="en-US" sz="1200" dirty="0"/>
              <a:t> System… Was </a:t>
            </a:r>
            <a:r>
              <a:rPr lang="en-US" altLang="en-US" sz="1200" dirty="0" err="1"/>
              <a:t>würde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geschehen</a:t>
            </a:r>
            <a:r>
              <a:rPr lang="en-US" altLang="en-US" sz="1200" dirty="0"/>
              <a:t>,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, </a:t>
            </a:r>
            <a:r>
              <a:rPr lang="en-US" altLang="en-US" sz="1200" dirty="0" err="1"/>
              <a:t>wenn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</a:t>
            </a:r>
            <a:r>
              <a:rPr lang="en-US" altLang="en-US" sz="1200" dirty="0"/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Pluslinse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/>
              <a:t>so </a:t>
            </a:r>
            <a:r>
              <a:rPr lang="en-US" altLang="en-US" sz="1200" dirty="0" err="1"/>
              <a:t>einsetzen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würden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dass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das </a:t>
            </a:r>
            <a:r>
              <a:rPr lang="en-US" altLang="en-US" sz="1200" dirty="0" err="1"/>
              <a:t>Objekt</a:t>
            </a:r>
            <a:r>
              <a:rPr lang="en-US" altLang="en-US" sz="1200" dirty="0"/>
              <a:t>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dirty="0"/>
              <a:t>in ihrer primären Brennebene befindet?</a:t>
            </a:r>
            <a:endParaRPr lang="en-US" altLang="en-US" sz="1200" dirty="0"/>
          </a:p>
        </p:txBody>
      </p:sp>
      <p:sp>
        <p:nvSpPr>
          <p:cNvPr id="22561" name="Text Box 42">
            <a:extLst>
              <a:ext uri="{FF2B5EF4-FFF2-40B4-BE49-F238E27FC236}">
                <a16:creationId xmlns:a16="http://schemas.microsoft.com/office/drawing/2014/main" id="{54E0E4E6-CA5B-1893-48B2-00E7856AF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057400"/>
            <a:ext cx="32956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Alle Strahlen verlassen die Linse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parallel zum Knotenstrahl, und…</a:t>
            </a:r>
          </a:p>
        </p:txBody>
      </p:sp>
      <p:sp>
        <p:nvSpPr>
          <p:cNvPr id="22562" name="Text Box 43">
            <a:extLst>
              <a:ext uri="{FF2B5EF4-FFF2-40B4-BE49-F238E27FC236}">
                <a16:creationId xmlns:a16="http://schemas.microsoft.com/office/drawing/2014/main" id="{97CEE00E-DE5B-B10B-5720-F030A6055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622550"/>
            <a:ext cx="3651250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dieser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Strahlen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wird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durch</a:t>
            </a:r>
            <a:r>
              <a:rPr lang="en-US" altLang="en-US" sz="1200" i="1" dirty="0">
                <a:solidFill>
                  <a:srgbClr val="0000FF"/>
                </a:solidFill>
              </a:rPr>
              <a:t> den </a:t>
            </a:r>
            <a:r>
              <a:rPr lang="en-US" altLang="en-US" sz="1200" i="1" dirty="0" err="1">
                <a:solidFill>
                  <a:srgbClr val="0000FF"/>
                </a:solidFill>
              </a:rPr>
              <a:t>Knotenpunkt</a:t>
            </a:r>
            <a:r>
              <a:rPr lang="en-US" altLang="en-US" sz="1200" i="1" dirty="0">
                <a:solidFill>
                  <a:srgbClr val="0000FF"/>
                </a:solidFill>
              </a:rPr>
              <a:t> des Auges </a:t>
            </a:r>
            <a:r>
              <a:rPr lang="en-US" altLang="en-US" sz="1200" i="1" dirty="0" err="1">
                <a:solidFill>
                  <a:srgbClr val="0000FF"/>
                </a:solidFill>
              </a:rPr>
              <a:t>verlaufen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und </a:t>
            </a:r>
            <a:r>
              <a:rPr lang="en-US" altLang="en-US" sz="1200" i="1" dirty="0" err="1">
                <a:solidFill>
                  <a:srgbClr val="0000FF"/>
                </a:solidFill>
              </a:rPr>
              <a:t>eine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neue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Winkelgröße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einnehmen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22563" name="Text Box 44">
            <a:extLst>
              <a:ext uri="{FF2B5EF4-FFF2-40B4-BE49-F238E27FC236}">
                <a16:creationId xmlns:a16="http://schemas.microsoft.com/office/drawing/2014/main" id="{AEC26FCB-E490-D129-F602-B171224ED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75" y="3200400"/>
            <a:ext cx="9048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Pluslinse</a:t>
            </a:r>
          </a:p>
        </p:txBody>
      </p:sp>
      <p:sp>
        <p:nvSpPr>
          <p:cNvPr id="22564" name="Text Box 45">
            <a:extLst>
              <a:ext uri="{FF2B5EF4-FFF2-40B4-BE49-F238E27FC236}">
                <a16:creationId xmlns:a16="http://schemas.microsoft.com/office/drawing/2014/main" id="{1230940D-B5F5-82AD-9318-CD1300213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5580063"/>
            <a:ext cx="1701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Primäre Brennebene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einer Pluslinse</a:t>
            </a:r>
          </a:p>
        </p:txBody>
      </p:sp>
      <p:sp>
        <p:nvSpPr>
          <p:cNvPr id="22565" name="Oval 46">
            <a:extLst>
              <a:ext uri="{FF2B5EF4-FFF2-40B4-BE49-F238E27FC236}">
                <a16:creationId xmlns:a16="http://schemas.microsoft.com/office/drawing/2014/main" id="{4AE36F66-93D1-504E-CF56-DC8BC9EE5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2566" name="Text Box 47">
            <a:extLst>
              <a:ext uri="{FF2B5EF4-FFF2-40B4-BE49-F238E27FC236}">
                <a16:creationId xmlns:a16="http://schemas.microsoft.com/office/drawing/2014/main" id="{5BCAE626-E41A-E212-D9CD-584A8A3F42EC}"/>
              </a:ext>
            </a:extLst>
          </p:cNvPr>
          <p:cNvSpPr txBox="1">
            <a:spLocks noChangeArrowheads="1"/>
          </p:cNvSpPr>
          <p:nvPr/>
        </p:nvSpPr>
        <p:spPr bwMode="auto">
          <a:xfrm rot="613141">
            <a:off x="3582988" y="3733800"/>
            <a:ext cx="9128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Knotenstrahl</a:t>
            </a:r>
          </a:p>
        </p:txBody>
      </p:sp>
      <p:sp>
        <p:nvSpPr>
          <p:cNvPr id="22567" name="Text Box 48">
            <a:extLst>
              <a:ext uri="{FF2B5EF4-FFF2-40B4-BE49-F238E27FC236}">
                <a16:creationId xmlns:a16="http://schemas.microsoft.com/office/drawing/2014/main" id="{3E53BCF4-1549-9449-4B59-DF2EA71D9B19}"/>
              </a:ext>
            </a:extLst>
          </p:cNvPr>
          <p:cNvSpPr txBox="1">
            <a:spLocks noChangeArrowheads="1"/>
          </p:cNvSpPr>
          <p:nvPr/>
        </p:nvSpPr>
        <p:spPr bwMode="auto">
          <a:xfrm rot="980246">
            <a:off x="5021263" y="4025900"/>
            <a:ext cx="1365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Knotenstrahl (Auge)</a:t>
            </a:r>
          </a:p>
        </p:txBody>
      </p:sp>
      <p:sp>
        <p:nvSpPr>
          <p:cNvPr id="22568" name="Oval 49">
            <a:extLst>
              <a:ext uri="{FF2B5EF4-FFF2-40B4-BE49-F238E27FC236}">
                <a16:creationId xmlns:a16="http://schemas.microsoft.com/office/drawing/2014/main" id="{D197DF21-7867-69D7-F1E0-29778634F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2569" name="Text Box 50">
            <a:extLst>
              <a:ext uri="{FF2B5EF4-FFF2-40B4-BE49-F238E27FC236}">
                <a16:creationId xmlns:a16="http://schemas.microsoft.com/office/drawing/2014/main" id="{A93AE861-7F54-1B90-A52B-B5CBB4494412}"/>
              </a:ext>
            </a:extLst>
          </p:cNvPr>
          <p:cNvSpPr txBox="1">
            <a:spLocks noChangeArrowheads="1"/>
          </p:cNvSpPr>
          <p:nvPr/>
        </p:nvSpPr>
        <p:spPr bwMode="auto">
          <a:xfrm rot="980246">
            <a:off x="3657600" y="4038600"/>
            <a:ext cx="14049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Knotenstrahl (Linse)</a:t>
            </a:r>
          </a:p>
        </p:txBody>
      </p:sp>
      <p:sp>
        <p:nvSpPr>
          <p:cNvPr id="22570" name="Rectangle 51">
            <a:extLst>
              <a:ext uri="{FF2B5EF4-FFF2-40B4-BE49-F238E27FC236}">
                <a16:creationId xmlns:a16="http://schemas.microsoft.com/office/drawing/2014/main" id="{3E14FD16-62E0-1DFE-D9E3-ED039894D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2571" name="Slide Number Placeholder 1">
            <a:extLst>
              <a:ext uri="{FF2B5EF4-FFF2-40B4-BE49-F238E27FC236}">
                <a16:creationId xmlns:a16="http://schemas.microsoft.com/office/drawing/2014/main" id="{D309C485-EB26-A2FE-D6F3-CA4E723E6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3EB0F54-6890-7D47-9312-5AD5269832D1}" type="slidenum">
              <a:rPr lang="en-US" altLang="en-US" sz="1000"/>
              <a:t>19</a:t>
            </a:fld>
            <a:endParaRPr lang="en-US" altLang="en-US"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2">
            <a:extLst>
              <a:ext uri="{FF2B5EF4-FFF2-40B4-BE49-F238E27FC236}">
                <a16:creationId xmlns:a16="http://schemas.microsoft.com/office/drawing/2014/main" id="{C0ED13CE-D61E-65B3-3512-A3A019ED3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895600"/>
            <a:ext cx="0" cy="25908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3555" name="Group 3">
            <a:extLst>
              <a:ext uri="{FF2B5EF4-FFF2-40B4-BE49-F238E27FC236}">
                <a16:creationId xmlns:a16="http://schemas.microsoft.com/office/drawing/2014/main" id="{83B45A3E-7248-B1D7-0326-797D04CDAA50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733800"/>
            <a:ext cx="1752600" cy="1524000"/>
            <a:chOff x="2832" y="1728"/>
            <a:chExt cx="1104" cy="960"/>
          </a:xfrm>
        </p:grpSpPr>
        <p:sp>
          <p:nvSpPr>
            <p:cNvPr id="23606" name="Oval 4">
              <a:extLst>
                <a:ext uri="{FF2B5EF4-FFF2-40B4-BE49-F238E27FC236}">
                  <a16:creationId xmlns:a16="http://schemas.microsoft.com/office/drawing/2014/main" id="{F14C602B-404B-95D4-4223-287CEBAF7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607" name="Oval 5">
              <a:extLst>
                <a:ext uri="{FF2B5EF4-FFF2-40B4-BE49-F238E27FC236}">
                  <a16:creationId xmlns:a16="http://schemas.microsoft.com/office/drawing/2014/main" id="{AEBEF110-9FD7-B3A7-7709-744000BC1C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608" name="AutoShape 6">
              <a:extLst>
                <a:ext uri="{FF2B5EF4-FFF2-40B4-BE49-F238E27FC236}">
                  <a16:creationId xmlns:a16="http://schemas.microsoft.com/office/drawing/2014/main" id="{3232213E-DC52-EA7C-1B2C-AC7C4F85F4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609" name="AutoShape 7">
              <a:extLst>
                <a:ext uri="{FF2B5EF4-FFF2-40B4-BE49-F238E27FC236}">
                  <a16:creationId xmlns:a16="http://schemas.microsoft.com/office/drawing/2014/main" id="{41623495-DEC6-B060-9B25-8A0CAF62E98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3556" name="Line 8">
            <a:extLst>
              <a:ext uri="{FF2B5EF4-FFF2-40B4-BE49-F238E27FC236}">
                <a16:creationId xmlns:a16="http://schemas.microsoft.com/office/drawing/2014/main" id="{0DBA2482-04D5-6167-DCB9-FF035750502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4958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7" name="Line 9">
            <a:extLst>
              <a:ext uri="{FF2B5EF4-FFF2-40B4-BE49-F238E27FC236}">
                <a16:creationId xmlns:a16="http://schemas.microsoft.com/office/drawing/2014/main" id="{D2A01889-E5C2-A5E8-9C9E-0C52632DF12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100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Line 10">
            <a:extLst>
              <a:ext uri="{FF2B5EF4-FFF2-40B4-BE49-F238E27FC236}">
                <a16:creationId xmlns:a16="http://schemas.microsoft.com/office/drawing/2014/main" id="{CD9DEDB6-1792-D946-6C8B-CF237C73E4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Rectangle 11">
            <a:extLst>
              <a:ext uri="{FF2B5EF4-FFF2-40B4-BE49-F238E27FC236}">
                <a16:creationId xmlns:a16="http://schemas.microsoft.com/office/drawing/2014/main" id="{D9BFF4E0-82EE-ADDF-5188-A53CC2109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>
                <a:solidFill>
                  <a:srgbClr val="0000FF"/>
                </a:solidFill>
              </a:rPr>
              <a:t>Die Winkelgröße </a:t>
            </a:r>
            <a:r>
              <a:rPr lang="en-US" altLang="en-US" sz="1200"/>
              <a:t>wird durch den Winkelbereich bestimmt, den ein Bild auf der Netzhaut einnimmt (</a:t>
            </a:r>
            <a:r>
              <a:rPr lang="en-US" altLang="en-US" sz="1200">
                <a:latin typeface="Symbol" pitchFamily="2" charset="2"/>
              </a:rPr>
              <a:t>q</a:t>
            </a:r>
            <a:r>
              <a:rPr lang="en-US" altLang="en-US" sz="1200"/>
              <a:t>)</a:t>
            </a:r>
          </a:p>
          <a:p>
            <a:pPr lvl="1" eaLnBrk="1" hangingPunct="1"/>
            <a:endParaRPr lang="en-US" altLang="en-US" i="1"/>
          </a:p>
        </p:txBody>
      </p:sp>
      <p:sp>
        <p:nvSpPr>
          <p:cNvPr id="23560" name="Text Box 12">
            <a:extLst>
              <a:ext uri="{FF2B5EF4-FFF2-40B4-BE49-F238E27FC236}">
                <a16:creationId xmlns:a16="http://schemas.microsoft.com/office/drawing/2014/main" id="{18810174-1ABC-38D5-943D-38CE94E6D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4989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61" name="Text Box 13">
            <a:extLst>
              <a:ext uri="{FF2B5EF4-FFF2-40B4-BE49-F238E27FC236}">
                <a16:creationId xmlns:a16="http://schemas.microsoft.com/office/drawing/2014/main" id="{4707373D-350B-15FA-D01F-945FA1D56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3562" name="Oval 14">
            <a:extLst>
              <a:ext uri="{FF2B5EF4-FFF2-40B4-BE49-F238E27FC236}">
                <a16:creationId xmlns:a16="http://schemas.microsoft.com/office/drawing/2014/main" id="{C827475E-1516-ECA4-4206-51565000E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63" name="Text Box 15">
            <a:extLst>
              <a:ext uri="{FF2B5EF4-FFF2-40B4-BE49-F238E27FC236}">
                <a16:creationId xmlns:a16="http://schemas.microsoft.com/office/drawing/2014/main" id="{AD0F70B4-6AF1-F1BE-BC1F-1530E9FBE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5323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3564" name="Text Box 16">
            <a:extLst>
              <a:ext uri="{FF2B5EF4-FFF2-40B4-BE49-F238E27FC236}">
                <a16:creationId xmlns:a16="http://schemas.microsoft.com/office/drawing/2014/main" id="{3C3F8A03-2B5E-566D-8C45-94A03CA4E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3565" name="Group 17">
            <a:extLst>
              <a:ext uri="{FF2B5EF4-FFF2-40B4-BE49-F238E27FC236}">
                <a16:creationId xmlns:a16="http://schemas.microsoft.com/office/drawing/2014/main" id="{EF4BDFCC-9ED3-1FFC-2B16-E8A23201A02D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3505200"/>
            <a:ext cx="381000" cy="1985963"/>
            <a:chOff x="3696" y="2640"/>
            <a:chExt cx="240" cy="1392"/>
          </a:xfrm>
        </p:grpSpPr>
        <p:sp>
          <p:nvSpPr>
            <p:cNvPr id="23601" name="Oval 18">
              <a:extLst>
                <a:ext uri="{FF2B5EF4-FFF2-40B4-BE49-F238E27FC236}">
                  <a16:creationId xmlns:a16="http://schemas.microsoft.com/office/drawing/2014/main" id="{C3AAC281-646B-F60C-3093-18608F3EC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602" name="Rectangle 19">
              <a:extLst>
                <a:ext uri="{FF2B5EF4-FFF2-40B4-BE49-F238E27FC236}">
                  <a16:creationId xmlns:a16="http://schemas.microsoft.com/office/drawing/2014/main" id="{5A001A3E-E795-EA1B-3429-0524763CF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603" name="Oval 20">
              <a:extLst>
                <a:ext uri="{FF2B5EF4-FFF2-40B4-BE49-F238E27FC236}">
                  <a16:creationId xmlns:a16="http://schemas.microsoft.com/office/drawing/2014/main" id="{2D63699D-F169-AA36-9F82-CDAE21753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604" name="Rectangle 21">
              <a:extLst>
                <a:ext uri="{FF2B5EF4-FFF2-40B4-BE49-F238E27FC236}">
                  <a16:creationId xmlns:a16="http://schemas.microsoft.com/office/drawing/2014/main" id="{633E4018-3952-D640-75B2-4591CB8F0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3605" name="Line 22">
              <a:extLst>
                <a:ext uri="{FF2B5EF4-FFF2-40B4-BE49-F238E27FC236}">
                  <a16:creationId xmlns:a16="http://schemas.microsoft.com/office/drawing/2014/main" id="{E99B1507-162B-E17F-BBB4-5AD5BBE6A5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6" name="Line 23">
            <a:extLst>
              <a:ext uri="{FF2B5EF4-FFF2-40B4-BE49-F238E27FC236}">
                <a16:creationId xmlns:a16="http://schemas.microsoft.com/office/drawing/2014/main" id="{8A8DBADB-5379-06DA-2D7B-CA2E4375F40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3124200" cy="914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7" name="Line 24">
            <a:extLst>
              <a:ext uri="{FF2B5EF4-FFF2-40B4-BE49-F238E27FC236}">
                <a16:creationId xmlns:a16="http://schemas.microsoft.com/office/drawing/2014/main" id="{1245FDC5-5964-C065-B2D0-A61F0F67664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1148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25">
            <a:extLst>
              <a:ext uri="{FF2B5EF4-FFF2-40B4-BE49-F238E27FC236}">
                <a16:creationId xmlns:a16="http://schemas.microsoft.com/office/drawing/2014/main" id="{951374C4-B4A8-A050-B7F1-A5908A9B5BE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6576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9" name="Line 26">
            <a:extLst>
              <a:ext uri="{FF2B5EF4-FFF2-40B4-BE49-F238E27FC236}">
                <a16:creationId xmlns:a16="http://schemas.microsoft.com/office/drawing/2014/main" id="{7E3EC9BC-5C44-32EB-649E-AAAA6420B3C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8862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0" name="Line 27">
            <a:extLst>
              <a:ext uri="{FF2B5EF4-FFF2-40B4-BE49-F238E27FC236}">
                <a16:creationId xmlns:a16="http://schemas.microsoft.com/office/drawing/2014/main" id="{A9A23AC2-77AB-529E-0E15-BFEA92A835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Line 28">
            <a:extLst>
              <a:ext uri="{FF2B5EF4-FFF2-40B4-BE49-F238E27FC236}">
                <a16:creationId xmlns:a16="http://schemas.microsoft.com/office/drawing/2014/main" id="{74568573-9608-D064-77B3-50907B40DA1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1816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2" name="Line 29">
            <a:extLst>
              <a:ext uri="{FF2B5EF4-FFF2-40B4-BE49-F238E27FC236}">
                <a16:creationId xmlns:a16="http://schemas.microsoft.com/office/drawing/2014/main" id="{AD4D9A64-AD54-9BA5-1C51-86145EBBE5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3" name="Line 30">
            <a:extLst>
              <a:ext uri="{FF2B5EF4-FFF2-40B4-BE49-F238E27FC236}">
                <a16:creationId xmlns:a16="http://schemas.microsoft.com/office/drawing/2014/main" id="{725FB9C2-BB7C-2481-579D-AE3BFE22D90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4" name="Line 31">
            <a:extLst>
              <a:ext uri="{FF2B5EF4-FFF2-40B4-BE49-F238E27FC236}">
                <a16:creationId xmlns:a16="http://schemas.microsoft.com/office/drawing/2014/main" id="{1C2B9B4D-B5DC-D7B9-7FFD-822919C984E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5" name="Line 32">
            <a:extLst>
              <a:ext uri="{FF2B5EF4-FFF2-40B4-BE49-F238E27FC236}">
                <a16:creationId xmlns:a16="http://schemas.microsoft.com/office/drawing/2014/main" id="{CFAA4C6B-347E-6281-A130-DAFA53BE69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6" name="Line 33">
            <a:extLst>
              <a:ext uri="{FF2B5EF4-FFF2-40B4-BE49-F238E27FC236}">
                <a16:creationId xmlns:a16="http://schemas.microsoft.com/office/drawing/2014/main" id="{34BFCA39-C0D9-B800-C6DD-1FCB36D63C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6576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7" name="Text Box 34">
            <a:extLst>
              <a:ext uri="{FF2B5EF4-FFF2-40B4-BE49-F238E27FC236}">
                <a16:creationId xmlns:a16="http://schemas.microsoft.com/office/drawing/2014/main" id="{EE02A7D0-1455-7435-4B11-01375F36B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44958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3578" name="Arc 35">
            <a:extLst>
              <a:ext uri="{FF2B5EF4-FFF2-40B4-BE49-F238E27FC236}">
                <a16:creationId xmlns:a16="http://schemas.microsoft.com/office/drawing/2014/main" id="{7BB75660-1138-781E-2D1F-64C0327BF20B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46029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9" name="Line 36">
            <a:extLst>
              <a:ext uri="{FF2B5EF4-FFF2-40B4-BE49-F238E27FC236}">
                <a16:creationId xmlns:a16="http://schemas.microsoft.com/office/drawing/2014/main" id="{77279444-8D8D-B121-55E9-61CC6B67AA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388620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0" name="Text Box 37">
            <a:extLst>
              <a:ext uri="{FF2B5EF4-FFF2-40B4-BE49-F238E27FC236}">
                <a16:creationId xmlns:a16="http://schemas.microsoft.com/office/drawing/2014/main" id="{95175FD2-40B4-F0F6-D982-3E264BD32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4572000"/>
            <a:ext cx="37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q’</a:t>
            </a:r>
            <a:endParaRPr lang="en-US" altLang="en-US" sz="2000">
              <a:solidFill>
                <a:srgbClr val="0000FF"/>
              </a:solidFill>
              <a:latin typeface="Symbol" pitchFamily="2" charset="2"/>
            </a:endParaRPr>
          </a:p>
        </p:txBody>
      </p:sp>
      <p:sp>
        <p:nvSpPr>
          <p:cNvPr id="23581" name="Arc 38">
            <a:extLst>
              <a:ext uri="{FF2B5EF4-FFF2-40B4-BE49-F238E27FC236}">
                <a16:creationId xmlns:a16="http://schemas.microsoft.com/office/drawing/2014/main" id="{C10B9B4E-EEF5-B652-0DF5-0513A7756B6A}"/>
              </a:ext>
            </a:extLst>
          </p:cNvPr>
          <p:cNvSpPr>
            <a:spLocks/>
          </p:cNvSpPr>
          <p:nvPr/>
        </p:nvSpPr>
        <p:spPr bwMode="auto">
          <a:xfrm rot="3883336">
            <a:off x="8035131" y="4580732"/>
            <a:ext cx="322263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2" name="Rectangle 39">
            <a:extLst>
              <a:ext uri="{FF2B5EF4-FFF2-40B4-BE49-F238E27FC236}">
                <a16:creationId xmlns:a16="http://schemas.microsoft.com/office/drawing/2014/main" id="{376C1168-27C7-A48E-D18F-BD19B0737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672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83" name="Line 40">
            <a:extLst>
              <a:ext uri="{FF2B5EF4-FFF2-40B4-BE49-F238E27FC236}">
                <a16:creationId xmlns:a16="http://schemas.microsoft.com/office/drawing/2014/main" id="{5C0DF881-D9B7-2F87-0C22-6FB56BBF77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4" name="Line 41">
            <a:extLst>
              <a:ext uri="{FF2B5EF4-FFF2-40B4-BE49-F238E27FC236}">
                <a16:creationId xmlns:a16="http://schemas.microsoft.com/office/drawing/2014/main" id="{4D2E4D17-C863-A512-3B48-4803AE0E2F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5" name="Line 42">
            <a:extLst>
              <a:ext uri="{FF2B5EF4-FFF2-40B4-BE49-F238E27FC236}">
                <a16:creationId xmlns:a16="http://schemas.microsoft.com/office/drawing/2014/main" id="{54D4835D-0888-4B6F-5D1D-6C6BE8492E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29718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6" name="Text Box 43">
            <a:extLst>
              <a:ext uri="{FF2B5EF4-FFF2-40B4-BE49-F238E27FC236}">
                <a16:creationId xmlns:a16="http://schemas.microsoft.com/office/drawing/2014/main" id="{1B258544-6C38-8F4B-C792-2164ABF44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55863"/>
            <a:ext cx="1219200" cy="35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Virtuelles</a:t>
            </a:r>
            <a:r>
              <a:rPr lang="en-US" altLang="en-US" sz="1200" dirty="0">
                <a:solidFill>
                  <a:srgbClr val="0000FF"/>
                </a:solidFill>
              </a:rPr>
              <a:t> Bild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im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Unendlichen</a:t>
            </a:r>
            <a:endParaRPr lang="en-US" altLang="en-US" sz="1200" dirty="0">
              <a:solidFill>
                <a:srgbClr val="0000FF"/>
              </a:solidFill>
            </a:endParaRPr>
          </a:p>
        </p:txBody>
      </p:sp>
      <p:sp>
        <p:nvSpPr>
          <p:cNvPr id="23587" name="Text Box 44">
            <a:extLst>
              <a:ext uri="{FF2B5EF4-FFF2-40B4-BE49-F238E27FC236}">
                <a16:creationId xmlns:a16="http://schemas.microsoft.com/office/drawing/2014/main" id="{C236B3EC-DCEE-397A-FF61-05E2B4606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7450" y="5837238"/>
            <a:ext cx="5349875" cy="801687"/>
          </a:xfrm>
          <a:prstGeom prst="rect">
            <a:avLst/>
          </a:prstGeom>
          <a:solidFill>
            <a:srgbClr val="CCFF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Betrachten Sie dieses optische System… Was würde geschehen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, wenn wir eine </a:t>
            </a:r>
            <a:r>
              <a:rPr lang="en-US" altLang="en-US" sz="1200">
                <a:solidFill>
                  <a:srgbClr val="0000FF"/>
                </a:solidFill>
              </a:rPr>
              <a:t>Pluslinse </a:t>
            </a:r>
            <a:r>
              <a:rPr lang="en-US" altLang="en-US" sz="1200"/>
              <a:t>so einsetzen würden, dass sich das Objekt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in ihrer primären Brennebene liegt?</a:t>
            </a:r>
          </a:p>
        </p:txBody>
      </p:sp>
      <p:sp>
        <p:nvSpPr>
          <p:cNvPr id="23588" name="Text Box 45">
            <a:extLst>
              <a:ext uri="{FF2B5EF4-FFF2-40B4-BE49-F238E27FC236}">
                <a16:creationId xmlns:a16="http://schemas.microsoft.com/office/drawing/2014/main" id="{385622F3-6856-E1C3-D6DB-E2A957ACA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057400"/>
            <a:ext cx="32956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Alle Strahlen verlassen die Linse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parallel zum Knotenstrahl, und…</a:t>
            </a:r>
          </a:p>
        </p:txBody>
      </p:sp>
      <p:sp>
        <p:nvSpPr>
          <p:cNvPr id="23589" name="Text Box 46">
            <a:extLst>
              <a:ext uri="{FF2B5EF4-FFF2-40B4-BE49-F238E27FC236}">
                <a16:creationId xmlns:a16="http://schemas.microsoft.com/office/drawing/2014/main" id="{FE11F9E6-56DE-1DAC-BA30-076AB888E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057400"/>
            <a:ext cx="3524250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0000FF"/>
                </a:solidFill>
              </a:rPr>
              <a:t>Wir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können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diesen</a:t>
            </a:r>
            <a:r>
              <a:rPr lang="en-US" altLang="en-US" sz="1200" b="1" i="1" dirty="0">
                <a:solidFill>
                  <a:srgbClr val="0000FF"/>
                </a:solidFill>
              </a:rPr>
              <a:t> Strahl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zurückverfolgen</a:t>
            </a:r>
            <a:r>
              <a:rPr lang="en-US" altLang="en-US" sz="1200" b="1" i="1" dirty="0">
                <a:solidFill>
                  <a:srgbClr val="0000FF"/>
                </a:solidFill>
              </a:rPr>
              <a:t> und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0000FF"/>
                </a:solidFill>
              </a:rPr>
              <a:t>sehen</a:t>
            </a:r>
            <a:r>
              <a:rPr lang="en-US" altLang="en-US" sz="1200" b="1" i="1" dirty="0">
                <a:solidFill>
                  <a:srgbClr val="0000FF"/>
                </a:solidFill>
              </a:rPr>
              <a:t>, wo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sich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ein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vergrößertes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virtuelles</a:t>
            </a:r>
            <a:endParaRPr lang="en-US" altLang="en-US" sz="1200" b="1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>
                <a:solidFill>
                  <a:srgbClr val="0000FF"/>
                </a:solidFill>
              </a:rPr>
              <a:t>Bild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befindet</a:t>
            </a:r>
            <a:endParaRPr lang="en-US" altLang="en-US" sz="1200" b="1" i="1" dirty="0">
              <a:solidFill>
                <a:srgbClr val="0000FF"/>
              </a:solidFill>
            </a:endParaRPr>
          </a:p>
        </p:txBody>
      </p:sp>
      <p:sp>
        <p:nvSpPr>
          <p:cNvPr id="23590" name="Text Box 47">
            <a:extLst>
              <a:ext uri="{FF2B5EF4-FFF2-40B4-BE49-F238E27FC236}">
                <a16:creationId xmlns:a16="http://schemas.microsoft.com/office/drawing/2014/main" id="{DC68525B-2964-414E-CA89-CBF4E6EDC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75" y="3200400"/>
            <a:ext cx="9048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Konvexe Linse</a:t>
            </a:r>
          </a:p>
        </p:txBody>
      </p:sp>
      <p:sp>
        <p:nvSpPr>
          <p:cNvPr id="23591" name="Text Box 48">
            <a:extLst>
              <a:ext uri="{FF2B5EF4-FFF2-40B4-BE49-F238E27FC236}">
                <a16:creationId xmlns:a16="http://schemas.microsoft.com/office/drawing/2014/main" id="{57717EE9-F3AC-E2CB-49C1-85034C754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5580063"/>
            <a:ext cx="1701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Primäre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Brennebene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Pluslinse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23592" name="Oval 49">
            <a:extLst>
              <a:ext uri="{FF2B5EF4-FFF2-40B4-BE49-F238E27FC236}">
                <a16:creationId xmlns:a16="http://schemas.microsoft.com/office/drawing/2014/main" id="{0A49C8BB-0A82-1E45-C73E-6F275252E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93" name="Text Box 50">
            <a:extLst>
              <a:ext uri="{FF2B5EF4-FFF2-40B4-BE49-F238E27FC236}">
                <a16:creationId xmlns:a16="http://schemas.microsoft.com/office/drawing/2014/main" id="{64C28E04-0F2F-7FDF-5D54-87F512D08A20}"/>
              </a:ext>
            </a:extLst>
          </p:cNvPr>
          <p:cNvSpPr txBox="1">
            <a:spLocks noChangeArrowheads="1"/>
          </p:cNvSpPr>
          <p:nvPr/>
        </p:nvSpPr>
        <p:spPr bwMode="auto">
          <a:xfrm rot="613141">
            <a:off x="3582988" y="3733800"/>
            <a:ext cx="9128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Knotenstrahl</a:t>
            </a:r>
          </a:p>
        </p:txBody>
      </p:sp>
      <p:sp>
        <p:nvSpPr>
          <p:cNvPr id="23594" name="Oval 51">
            <a:extLst>
              <a:ext uri="{FF2B5EF4-FFF2-40B4-BE49-F238E27FC236}">
                <a16:creationId xmlns:a16="http://schemas.microsoft.com/office/drawing/2014/main" id="{A4C552F0-E1A2-CFEC-7BD3-29F2368C8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95" name="Text Box 52">
            <a:extLst>
              <a:ext uri="{FF2B5EF4-FFF2-40B4-BE49-F238E27FC236}">
                <a16:creationId xmlns:a16="http://schemas.microsoft.com/office/drawing/2014/main" id="{F74542B9-F906-EFD0-A62B-E104189A46C2}"/>
              </a:ext>
            </a:extLst>
          </p:cNvPr>
          <p:cNvSpPr txBox="1">
            <a:spLocks noChangeArrowheads="1"/>
          </p:cNvSpPr>
          <p:nvPr/>
        </p:nvSpPr>
        <p:spPr bwMode="auto">
          <a:xfrm rot="980246">
            <a:off x="5021263" y="4025900"/>
            <a:ext cx="1365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Knotenstrahl (Auge)</a:t>
            </a:r>
          </a:p>
        </p:txBody>
      </p:sp>
      <p:sp>
        <p:nvSpPr>
          <p:cNvPr id="23596" name="Text Box 53">
            <a:extLst>
              <a:ext uri="{FF2B5EF4-FFF2-40B4-BE49-F238E27FC236}">
                <a16:creationId xmlns:a16="http://schemas.microsoft.com/office/drawing/2014/main" id="{6DA0E36C-7B17-9F2F-BFFB-6F858C5F444F}"/>
              </a:ext>
            </a:extLst>
          </p:cNvPr>
          <p:cNvSpPr txBox="1">
            <a:spLocks noChangeArrowheads="1"/>
          </p:cNvSpPr>
          <p:nvPr/>
        </p:nvSpPr>
        <p:spPr bwMode="auto">
          <a:xfrm rot="980246">
            <a:off x="3657600" y="4038600"/>
            <a:ext cx="14049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Knotenstrahl (Linse)</a:t>
            </a:r>
          </a:p>
        </p:txBody>
      </p:sp>
      <p:sp>
        <p:nvSpPr>
          <p:cNvPr id="23597" name="Text Box 54">
            <a:extLst>
              <a:ext uri="{FF2B5EF4-FFF2-40B4-BE49-F238E27FC236}">
                <a16:creationId xmlns:a16="http://schemas.microsoft.com/office/drawing/2014/main" id="{5931C40F-F46B-B387-71A4-E9FDA6194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622550"/>
            <a:ext cx="3651250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einer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dieser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Strahlen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wird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durch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den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Knotenpunkt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des Auges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verlaufen</a:t>
            </a:r>
            <a:endParaRPr lang="en-US" altLang="en-US" sz="1200" i="1" dirty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und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eine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neue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Winkelgröße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einnehmen</a:t>
            </a:r>
            <a:endParaRPr lang="en-US" altLang="en-US" sz="12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598" name="Text Box 55">
            <a:extLst>
              <a:ext uri="{FF2B5EF4-FFF2-40B4-BE49-F238E27FC236}">
                <a16:creationId xmlns:a16="http://schemas.microsoft.com/office/drawing/2014/main" id="{18F9EE67-4ED8-4CFC-61C1-5A4D9942C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611563"/>
            <a:ext cx="8604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Es erscheint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größer!</a:t>
            </a:r>
          </a:p>
        </p:txBody>
      </p:sp>
      <p:sp>
        <p:nvSpPr>
          <p:cNvPr id="23599" name="Rectangle 56">
            <a:extLst>
              <a:ext uri="{FF2B5EF4-FFF2-40B4-BE49-F238E27FC236}">
                <a16:creationId xmlns:a16="http://schemas.microsoft.com/office/drawing/2014/main" id="{2E4AFCEE-63C5-FDF3-7DEE-6CB655AAD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3600" name="Slide Number Placeholder 1">
            <a:extLst>
              <a:ext uri="{FF2B5EF4-FFF2-40B4-BE49-F238E27FC236}">
                <a16:creationId xmlns:a16="http://schemas.microsoft.com/office/drawing/2014/main" id="{C2BB2C74-079F-EDBD-A323-0C1A2AB4E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293113B-05F5-3141-A09F-D0CE03303212}" type="slidenum">
              <a:rPr lang="en-US" altLang="en-US" sz="1000"/>
              <a:t>20</a:t>
            </a:fld>
            <a:endParaRPr lang="en-US" altLang="en-US"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>
            <a:extLst>
              <a:ext uri="{FF2B5EF4-FFF2-40B4-BE49-F238E27FC236}">
                <a16:creationId xmlns:a16="http://schemas.microsoft.com/office/drawing/2014/main" id="{A670E3AF-4A42-3B00-7E81-8266C7B7F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895600"/>
            <a:ext cx="0" cy="25908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4579" name="Group 3">
            <a:extLst>
              <a:ext uri="{FF2B5EF4-FFF2-40B4-BE49-F238E27FC236}">
                <a16:creationId xmlns:a16="http://schemas.microsoft.com/office/drawing/2014/main" id="{814B4628-2118-7527-B401-C4AAD0B08D26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733800"/>
            <a:ext cx="1752600" cy="1524000"/>
            <a:chOff x="2832" y="1728"/>
            <a:chExt cx="1104" cy="960"/>
          </a:xfrm>
        </p:grpSpPr>
        <p:sp>
          <p:nvSpPr>
            <p:cNvPr id="24630" name="Oval 4">
              <a:extLst>
                <a:ext uri="{FF2B5EF4-FFF2-40B4-BE49-F238E27FC236}">
                  <a16:creationId xmlns:a16="http://schemas.microsoft.com/office/drawing/2014/main" id="{2FA085DF-7668-580B-534D-2D22B704F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631" name="Oval 5">
              <a:extLst>
                <a:ext uri="{FF2B5EF4-FFF2-40B4-BE49-F238E27FC236}">
                  <a16:creationId xmlns:a16="http://schemas.microsoft.com/office/drawing/2014/main" id="{092DD352-792B-F6FB-BA71-9156E10E0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632" name="AutoShape 6">
              <a:extLst>
                <a:ext uri="{FF2B5EF4-FFF2-40B4-BE49-F238E27FC236}">
                  <a16:creationId xmlns:a16="http://schemas.microsoft.com/office/drawing/2014/main" id="{EDDCC0EC-0E3B-F74A-D65A-7190C70576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633" name="AutoShape 7">
              <a:extLst>
                <a:ext uri="{FF2B5EF4-FFF2-40B4-BE49-F238E27FC236}">
                  <a16:creationId xmlns:a16="http://schemas.microsoft.com/office/drawing/2014/main" id="{49A1E718-4C05-762D-54E3-81DE6A8A88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4580" name="Line 8">
            <a:extLst>
              <a:ext uri="{FF2B5EF4-FFF2-40B4-BE49-F238E27FC236}">
                <a16:creationId xmlns:a16="http://schemas.microsoft.com/office/drawing/2014/main" id="{5F4CE04C-2CD2-45D5-F503-903DA86E839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4958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Line 9">
            <a:extLst>
              <a:ext uri="{FF2B5EF4-FFF2-40B4-BE49-F238E27FC236}">
                <a16:creationId xmlns:a16="http://schemas.microsoft.com/office/drawing/2014/main" id="{82D96008-4674-DDAD-1B18-A2904371CB0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100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Line 10">
            <a:extLst>
              <a:ext uri="{FF2B5EF4-FFF2-40B4-BE49-F238E27FC236}">
                <a16:creationId xmlns:a16="http://schemas.microsoft.com/office/drawing/2014/main" id="{9D78C8D0-13E5-E503-022B-7E5DC07495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Rectangle 11">
            <a:extLst>
              <a:ext uri="{FF2B5EF4-FFF2-40B4-BE49-F238E27FC236}">
                <a16:creationId xmlns:a16="http://schemas.microsoft.com/office/drawing/2014/main" id="{317B5B54-6883-4C79-3E7A-1D9330260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>
                <a:solidFill>
                  <a:srgbClr val="0000FF"/>
                </a:solidFill>
              </a:rPr>
              <a:t>Die Winkelgröße </a:t>
            </a:r>
            <a:r>
              <a:rPr lang="en-US" altLang="en-US" sz="1200"/>
              <a:t>wird durch den Winkelbereich bestimmt, den ein Bild auf der Netzhaut einnimmt (</a:t>
            </a:r>
            <a:r>
              <a:rPr lang="en-US" altLang="en-US" sz="1200">
                <a:latin typeface="Symbol" pitchFamily="2" charset="2"/>
              </a:rPr>
              <a:t>q</a:t>
            </a:r>
            <a:r>
              <a:rPr lang="en-US" altLang="en-US" sz="1200"/>
              <a:t>)</a:t>
            </a:r>
          </a:p>
          <a:p>
            <a:pPr lvl="1" eaLnBrk="1" hangingPunct="1"/>
            <a:endParaRPr lang="en-US" altLang="en-US" i="1"/>
          </a:p>
        </p:txBody>
      </p:sp>
      <p:sp>
        <p:nvSpPr>
          <p:cNvPr id="24584" name="Text Box 12">
            <a:extLst>
              <a:ext uri="{FF2B5EF4-FFF2-40B4-BE49-F238E27FC236}">
                <a16:creationId xmlns:a16="http://schemas.microsoft.com/office/drawing/2014/main" id="{6AD037BB-6ADF-B2FF-F6B9-0E24EF6C7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4989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5" name="Text Box 13">
            <a:extLst>
              <a:ext uri="{FF2B5EF4-FFF2-40B4-BE49-F238E27FC236}">
                <a16:creationId xmlns:a16="http://schemas.microsoft.com/office/drawing/2014/main" id="{8B787866-BF3F-BE51-5AB3-EC064DBF9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4586" name="Oval 14">
            <a:extLst>
              <a:ext uri="{FF2B5EF4-FFF2-40B4-BE49-F238E27FC236}">
                <a16:creationId xmlns:a16="http://schemas.microsoft.com/office/drawing/2014/main" id="{A2C0234F-69B3-2216-7D1F-9386CEF56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87" name="Text Box 15">
            <a:extLst>
              <a:ext uri="{FF2B5EF4-FFF2-40B4-BE49-F238E27FC236}">
                <a16:creationId xmlns:a16="http://schemas.microsoft.com/office/drawing/2014/main" id="{F7991F53-B5D8-8F2B-9687-F7954DEE8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5323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4588" name="Text Box 16">
            <a:extLst>
              <a:ext uri="{FF2B5EF4-FFF2-40B4-BE49-F238E27FC236}">
                <a16:creationId xmlns:a16="http://schemas.microsoft.com/office/drawing/2014/main" id="{86FB5B87-5937-EAD8-9F0B-1BF277A78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4532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4589" name="Group 17">
            <a:extLst>
              <a:ext uri="{FF2B5EF4-FFF2-40B4-BE49-F238E27FC236}">
                <a16:creationId xmlns:a16="http://schemas.microsoft.com/office/drawing/2014/main" id="{0DFEE40D-8941-B8EC-E315-3A226A9FCBC7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3505200"/>
            <a:ext cx="381000" cy="1985963"/>
            <a:chOff x="3696" y="2640"/>
            <a:chExt cx="240" cy="1392"/>
          </a:xfrm>
        </p:grpSpPr>
        <p:sp>
          <p:nvSpPr>
            <p:cNvPr id="24625" name="Oval 18">
              <a:extLst>
                <a:ext uri="{FF2B5EF4-FFF2-40B4-BE49-F238E27FC236}">
                  <a16:creationId xmlns:a16="http://schemas.microsoft.com/office/drawing/2014/main" id="{B8CE859C-55B9-2CE6-6750-A41DDD067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626" name="Rectangle 19">
              <a:extLst>
                <a:ext uri="{FF2B5EF4-FFF2-40B4-BE49-F238E27FC236}">
                  <a16:creationId xmlns:a16="http://schemas.microsoft.com/office/drawing/2014/main" id="{2DF52F06-E33C-47A5-60D8-08597F73DE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627" name="Oval 20">
              <a:extLst>
                <a:ext uri="{FF2B5EF4-FFF2-40B4-BE49-F238E27FC236}">
                  <a16:creationId xmlns:a16="http://schemas.microsoft.com/office/drawing/2014/main" id="{E252C2AD-5E7D-4DDB-A02F-36699567C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628" name="Rectangle 21">
              <a:extLst>
                <a:ext uri="{FF2B5EF4-FFF2-40B4-BE49-F238E27FC236}">
                  <a16:creationId xmlns:a16="http://schemas.microsoft.com/office/drawing/2014/main" id="{9D31B310-C39D-5D77-D3CD-D4B36B0A8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4629" name="Line 22">
              <a:extLst>
                <a:ext uri="{FF2B5EF4-FFF2-40B4-BE49-F238E27FC236}">
                  <a16:creationId xmlns:a16="http://schemas.microsoft.com/office/drawing/2014/main" id="{89ADF0D8-656A-2CD8-2E21-A42B17AB6C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590" name="Line 23">
            <a:extLst>
              <a:ext uri="{FF2B5EF4-FFF2-40B4-BE49-F238E27FC236}">
                <a16:creationId xmlns:a16="http://schemas.microsoft.com/office/drawing/2014/main" id="{366AD179-7D6E-903E-59DA-17062C54F2C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3124200" cy="914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1" name="Line 24">
            <a:extLst>
              <a:ext uri="{FF2B5EF4-FFF2-40B4-BE49-F238E27FC236}">
                <a16:creationId xmlns:a16="http://schemas.microsoft.com/office/drawing/2014/main" id="{1F10C917-205D-4C5E-F70D-B94E3FB576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1148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2" name="Line 25">
            <a:extLst>
              <a:ext uri="{FF2B5EF4-FFF2-40B4-BE49-F238E27FC236}">
                <a16:creationId xmlns:a16="http://schemas.microsoft.com/office/drawing/2014/main" id="{F58129C9-FE90-3E3F-F5C6-BF857BE8C16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6576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3" name="Line 26">
            <a:extLst>
              <a:ext uri="{FF2B5EF4-FFF2-40B4-BE49-F238E27FC236}">
                <a16:creationId xmlns:a16="http://schemas.microsoft.com/office/drawing/2014/main" id="{31C713B9-64C0-C9A7-7858-1BF9D9AE7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8862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4" name="Line 27">
            <a:extLst>
              <a:ext uri="{FF2B5EF4-FFF2-40B4-BE49-F238E27FC236}">
                <a16:creationId xmlns:a16="http://schemas.microsoft.com/office/drawing/2014/main" id="{2B5F1C54-7962-E5EF-6CC9-3010A82C72B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5" name="Line 28">
            <a:extLst>
              <a:ext uri="{FF2B5EF4-FFF2-40B4-BE49-F238E27FC236}">
                <a16:creationId xmlns:a16="http://schemas.microsoft.com/office/drawing/2014/main" id="{CA49BE11-2A7D-6F1A-B50C-23AD69A1600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1816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6" name="Line 29">
            <a:extLst>
              <a:ext uri="{FF2B5EF4-FFF2-40B4-BE49-F238E27FC236}">
                <a16:creationId xmlns:a16="http://schemas.microsoft.com/office/drawing/2014/main" id="{9C0C118B-7104-26FC-CFE0-DEFABC4FD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7" name="Line 30">
            <a:extLst>
              <a:ext uri="{FF2B5EF4-FFF2-40B4-BE49-F238E27FC236}">
                <a16:creationId xmlns:a16="http://schemas.microsoft.com/office/drawing/2014/main" id="{20947154-317A-FF75-00FC-1C0A5F3ED6A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8" name="Line 31">
            <a:extLst>
              <a:ext uri="{FF2B5EF4-FFF2-40B4-BE49-F238E27FC236}">
                <a16:creationId xmlns:a16="http://schemas.microsoft.com/office/drawing/2014/main" id="{65ABCBEE-B48A-6724-CE82-18C15BB4D77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9" name="Line 32">
            <a:extLst>
              <a:ext uri="{FF2B5EF4-FFF2-40B4-BE49-F238E27FC236}">
                <a16:creationId xmlns:a16="http://schemas.microsoft.com/office/drawing/2014/main" id="{4C43D716-347B-64F0-8E19-46CCD0E10E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8100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0" name="Line 33">
            <a:extLst>
              <a:ext uri="{FF2B5EF4-FFF2-40B4-BE49-F238E27FC236}">
                <a16:creationId xmlns:a16="http://schemas.microsoft.com/office/drawing/2014/main" id="{1D1C75E1-40A7-AA58-43AE-EED431DCAA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36576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1" name="Text Box 34">
            <a:extLst>
              <a:ext uri="{FF2B5EF4-FFF2-40B4-BE49-F238E27FC236}">
                <a16:creationId xmlns:a16="http://schemas.microsoft.com/office/drawing/2014/main" id="{3DB61061-EF88-6D3C-026D-FD02A5BE2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44958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4602" name="Arc 35">
            <a:extLst>
              <a:ext uri="{FF2B5EF4-FFF2-40B4-BE49-F238E27FC236}">
                <a16:creationId xmlns:a16="http://schemas.microsoft.com/office/drawing/2014/main" id="{BC0AA52C-7E36-2469-EE87-DDA2777A84B0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46029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Line 36">
            <a:extLst>
              <a:ext uri="{FF2B5EF4-FFF2-40B4-BE49-F238E27FC236}">
                <a16:creationId xmlns:a16="http://schemas.microsoft.com/office/drawing/2014/main" id="{74606269-A38D-A373-4F46-786C09A06A0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388620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4" name="Text Box 37">
            <a:extLst>
              <a:ext uri="{FF2B5EF4-FFF2-40B4-BE49-F238E27FC236}">
                <a16:creationId xmlns:a16="http://schemas.microsoft.com/office/drawing/2014/main" id="{1DCB40CF-25CC-0CBE-1E2C-9835A9FE5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4572000"/>
            <a:ext cx="37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q’</a:t>
            </a:r>
            <a:endParaRPr lang="en-US" altLang="en-US" sz="2000">
              <a:solidFill>
                <a:srgbClr val="0000FF"/>
              </a:solidFill>
              <a:latin typeface="Symbol" pitchFamily="2" charset="2"/>
            </a:endParaRPr>
          </a:p>
        </p:txBody>
      </p:sp>
      <p:sp>
        <p:nvSpPr>
          <p:cNvPr id="24605" name="Arc 38">
            <a:extLst>
              <a:ext uri="{FF2B5EF4-FFF2-40B4-BE49-F238E27FC236}">
                <a16:creationId xmlns:a16="http://schemas.microsoft.com/office/drawing/2014/main" id="{2B41C871-C7B0-0EBA-91F1-A20E49C27413}"/>
              </a:ext>
            </a:extLst>
          </p:cNvPr>
          <p:cNvSpPr>
            <a:spLocks/>
          </p:cNvSpPr>
          <p:nvPr/>
        </p:nvSpPr>
        <p:spPr bwMode="auto">
          <a:xfrm rot="3883336">
            <a:off x="8035131" y="4580732"/>
            <a:ext cx="322263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Rectangle 39">
            <a:extLst>
              <a:ext uri="{FF2B5EF4-FFF2-40B4-BE49-F238E27FC236}">
                <a16:creationId xmlns:a16="http://schemas.microsoft.com/office/drawing/2014/main" id="{4717F8B1-4CF9-F3E5-E49E-A791A1596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672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607" name="Line 40">
            <a:extLst>
              <a:ext uri="{FF2B5EF4-FFF2-40B4-BE49-F238E27FC236}">
                <a16:creationId xmlns:a16="http://schemas.microsoft.com/office/drawing/2014/main" id="{3474C3B9-E340-D85C-E2A1-C1EE296CA7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8" name="Line 41">
            <a:extLst>
              <a:ext uri="{FF2B5EF4-FFF2-40B4-BE49-F238E27FC236}">
                <a16:creationId xmlns:a16="http://schemas.microsoft.com/office/drawing/2014/main" id="{7155789D-3DCA-69B6-42FF-62790D0B66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4343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9" name="Line 42">
            <a:extLst>
              <a:ext uri="{FF2B5EF4-FFF2-40B4-BE49-F238E27FC236}">
                <a16:creationId xmlns:a16="http://schemas.microsoft.com/office/drawing/2014/main" id="{78D71C21-9085-659C-832F-77336C76AF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29718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0" name="Text Box 43">
            <a:extLst>
              <a:ext uri="{FF2B5EF4-FFF2-40B4-BE49-F238E27FC236}">
                <a16:creationId xmlns:a16="http://schemas.microsoft.com/office/drawing/2014/main" id="{13EA7554-3775-2522-BE40-3D214237D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55863"/>
            <a:ext cx="1219200" cy="35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Virtuelles</a:t>
            </a:r>
            <a:r>
              <a:rPr lang="en-US" altLang="en-US" sz="1200" dirty="0">
                <a:solidFill>
                  <a:srgbClr val="0000FF"/>
                </a:solidFill>
              </a:rPr>
              <a:t> Bild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im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Unendlichen</a:t>
            </a:r>
            <a:endParaRPr lang="en-US" altLang="en-US" sz="1200" dirty="0">
              <a:solidFill>
                <a:srgbClr val="0000FF"/>
              </a:solidFill>
            </a:endParaRPr>
          </a:p>
        </p:txBody>
      </p:sp>
      <p:sp>
        <p:nvSpPr>
          <p:cNvPr id="24611" name="Text Box 44">
            <a:extLst>
              <a:ext uri="{FF2B5EF4-FFF2-40B4-BE49-F238E27FC236}">
                <a16:creationId xmlns:a16="http://schemas.microsoft.com/office/drawing/2014/main" id="{1EF6265C-37F7-01A2-B5B9-5C09C3799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057400"/>
            <a:ext cx="32956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Alle Strahlen verlassen die Linse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parallel zum Knotenstrahl, und…</a:t>
            </a:r>
          </a:p>
        </p:txBody>
      </p:sp>
      <p:sp>
        <p:nvSpPr>
          <p:cNvPr id="24612" name="Text Box 45">
            <a:extLst>
              <a:ext uri="{FF2B5EF4-FFF2-40B4-BE49-F238E27FC236}">
                <a16:creationId xmlns:a16="http://schemas.microsoft.com/office/drawing/2014/main" id="{6BB1C744-4FA5-5528-919D-429513B47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057400"/>
            <a:ext cx="352425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B2B2B2"/>
                </a:solidFill>
              </a:rPr>
              <a:t>Wir können diesen Strahl zurückverfolgen und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B2B2B2"/>
                </a:solidFill>
              </a:rPr>
              <a:t>sehen, wo sich ein vergrößertes virtuelles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B2B2B2"/>
                </a:solidFill>
              </a:rPr>
              <a:t>Bild befindet</a:t>
            </a:r>
          </a:p>
        </p:txBody>
      </p:sp>
      <p:sp>
        <p:nvSpPr>
          <p:cNvPr id="24613" name="Text Box 46">
            <a:extLst>
              <a:ext uri="{FF2B5EF4-FFF2-40B4-BE49-F238E27FC236}">
                <a16:creationId xmlns:a16="http://schemas.microsoft.com/office/drawing/2014/main" id="{6EA01704-9AFC-7367-537A-F2453E9DD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138" y="5897563"/>
            <a:ext cx="3395662" cy="358047"/>
          </a:xfrm>
          <a:prstGeom prst="rect">
            <a:avLst/>
          </a:prstGeom>
          <a:solidFill>
            <a:srgbClr val="33CCFF"/>
          </a:solidFill>
          <a:ln w="9525">
            <a:solidFill>
              <a:srgbClr val="00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/>
              <a:t>Das </a:t>
            </a:r>
            <a:r>
              <a:rPr lang="en-US" altLang="en-US" sz="1200" i="1" dirty="0" err="1"/>
              <a:t>ist</a:t>
            </a:r>
            <a:r>
              <a:rPr lang="en-US" altLang="en-US" sz="1200" i="1" dirty="0"/>
              <a:t> das </a:t>
            </a:r>
            <a:r>
              <a:rPr lang="en-US" altLang="en-US" sz="1200" i="1" dirty="0" err="1"/>
              <a:t>Wesentliche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eine</a:t>
            </a:r>
            <a:endParaRPr lang="en-US" altLang="en-US" sz="1200" i="1" dirty="0"/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0000FF"/>
                </a:solidFill>
              </a:rPr>
              <a:t>einfache</a:t>
            </a:r>
            <a:r>
              <a:rPr lang="en-US" altLang="en-US" sz="1200" b="1" i="1" dirty="0">
                <a:solidFill>
                  <a:srgbClr val="0000FF"/>
                </a:solidFill>
              </a:rPr>
              <a:t> Lupe</a:t>
            </a:r>
          </a:p>
        </p:txBody>
      </p:sp>
      <p:sp>
        <p:nvSpPr>
          <p:cNvPr id="24614" name="Text Box 47">
            <a:extLst>
              <a:ext uri="{FF2B5EF4-FFF2-40B4-BE49-F238E27FC236}">
                <a16:creationId xmlns:a16="http://schemas.microsoft.com/office/drawing/2014/main" id="{6A3E8870-3897-0489-B9A6-B974CF42A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75" y="3200400"/>
            <a:ext cx="9048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Konvexe Linse</a:t>
            </a:r>
          </a:p>
        </p:txBody>
      </p:sp>
      <p:sp>
        <p:nvSpPr>
          <p:cNvPr id="24615" name="Text Box 48">
            <a:extLst>
              <a:ext uri="{FF2B5EF4-FFF2-40B4-BE49-F238E27FC236}">
                <a16:creationId xmlns:a16="http://schemas.microsoft.com/office/drawing/2014/main" id="{AE2FAFE8-B4F8-6A1E-6746-17073A7BA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5580063"/>
            <a:ext cx="1701800" cy="35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Primäre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Brennebene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Pluslinse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24616" name="Text Box 49">
            <a:extLst>
              <a:ext uri="{FF2B5EF4-FFF2-40B4-BE49-F238E27FC236}">
                <a16:creationId xmlns:a16="http://schemas.microsoft.com/office/drawing/2014/main" id="{20F9C67E-E0FE-8ECA-9971-3E3629099A8B}"/>
              </a:ext>
            </a:extLst>
          </p:cNvPr>
          <p:cNvSpPr txBox="1">
            <a:spLocks noChangeArrowheads="1"/>
          </p:cNvSpPr>
          <p:nvPr/>
        </p:nvSpPr>
        <p:spPr bwMode="auto">
          <a:xfrm rot="613141">
            <a:off x="3582988" y="3733800"/>
            <a:ext cx="9128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Knotenstrahl</a:t>
            </a:r>
          </a:p>
        </p:txBody>
      </p:sp>
      <p:sp>
        <p:nvSpPr>
          <p:cNvPr id="24617" name="Oval 50">
            <a:extLst>
              <a:ext uri="{FF2B5EF4-FFF2-40B4-BE49-F238E27FC236}">
                <a16:creationId xmlns:a16="http://schemas.microsoft.com/office/drawing/2014/main" id="{9A61E7E5-3E48-E666-5A5E-BE3584105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618" name="Text Box 51">
            <a:extLst>
              <a:ext uri="{FF2B5EF4-FFF2-40B4-BE49-F238E27FC236}">
                <a16:creationId xmlns:a16="http://schemas.microsoft.com/office/drawing/2014/main" id="{AEA6446F-D07C-BC4B-820A-AC359FCA1BEB}"/>
              </a:ext>
            </a:extLst>
          </p:cNvPr>
          <p:cNvSpPr txBox="1">
            <a:spLocks noChangeArrowheads="1"/>
          </p:cNvSpPr>
          <p:nvPr/>
        </p:nvSpPr>
        <p:spPr bwMode="auto">
          <a:xfrm rot="980246">
            <a:off x="5021263" y="4025900"/>
            <a:ext cx="1365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Knotenstrahl (Auge)</a:t>
            </a:r>
          </a:p>
        </p:txBody>
      </p:sp>
      <p:sp>
        <p:nvSpPr>
          <p:cNvPr id="24619" name="Text Box 52">
            <a:extLst>
              <a:ext uri="{FF2B5EF4-FFF2-40B4-BE49-F238E27FC236}">
                <a16:creationId xmlns:a16="http://schemas.microsoft.com/office/drawing/2014/main" id="{785BF9C3-FABB-7A3D-5A01-D9A0EFC1942C}"/>
              </a:ext>
            </a:extLst>
          </p:cNvPr>
          <p:cNvSpPr txBox="1">
            <a:spLocks noChangeArrowheads="1"/>
          </p:cNvSpPr>
          <p:nvPr/>
        </p:nvSpPr>
        <p:spPr bwMode="auto">
          <a:xfrm rot="980246">
            <a:off x="3657600" y="4038600"/>
            <a:ext cx="14049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Knotenstrahl (Linse)</a:t>
            </a:r>
          </a:p>
        </p:txBody>
      </p:sp>
      <p:sp>
        <p:nvSpPr>
          <p:cNvPr id="24620" name="Text Box 53">
            <a:extLst>
              <a:ext uri="{FF2B5EF4-FFF2-40B4-BE49-F238E27FC236}">
                <a16:creationId xmlns:a16="http://schemas.microsoft.com/office/drawing/2014/main" id="{B62AE3D6-3FEE-1A47-FEDE-83D5A47F9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622550"/>
            <a:ext cx="3651250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einer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dieser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Strahlen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wird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durch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den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Knotenpunkt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des Auges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verlaufen</a:t>
            </a:r>
            <a:endParaRPr lang="en-US" altLang="en-US" sz="1200" i="1" dirty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und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eine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neue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Winkelgröße</a:t>
            </a:r>
            <a:r>
              <a:rPr lang="en-US" alt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1200" i="1" dirty="0" err="1">
                <a:solidFill>
                  <a:schemeClr val="bg1">
                    <a:lumMod val="65000"/>
                  </a:schemeClr>
                </a:solidFill>
              </a:rPr>
              <a:t>einnehmen</a:t>
            </a:r>
            <a:endParaRPr lang="en-US" altLang="en-US" sz="12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621" name="Rectangle 54">
            <a:extLst>
              <a:ext uri="{FF2B5EF4-FFF2-40B4-BE49-F238E27FC236}">
                <a16:creationId xmlns:a16="http://schemas.microsoft.com/office/drawing/2014/main" id="{3F119D8C-1C1A-D750-B7D2-D16E65993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4622" name="Text Box 55">
            <a:extLst>
              <a:ext uri="{FF2B5EF4-FFF2-40B4-BE49-F238E27FC236}">
                <a16:creationId xmlns:a16="http://schemas.microsoft.com/office/drawing/2014/main" id="{758BC1B1-3C7D-00E7-694A-234619B04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611563"/>
            <a:ext cx="8604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Es erscheint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größer!</a:t>
            </a:r>
          </a:p>
        </p:txBody>
      </p:sp>
      <p:sp>
        <p:nvSpPr>
          <p:cNvPr id="24623" name="Oval 56">
            <a:extLst>
              <a:ext uri="{FF2B5EF4-FFF2-40B4-BE49-F238E27FC236}">
                <a16:creationId xmlns:a16="http://schemas.microsoft.com/office/drawing/2014/main" id="{04F7ED80-7866-505C-0667-27D48BF50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624" name="Slide Number Placeholder 1">
            <a:extLst>
              <a:ext uri="{FF2B5EF4-FFF2-40B4-BE49-F238E27FC236}">
                <a16:creationId xmlns:a16="http://schemas.microsoft.com/office/drawing/2014/main" id="{42ACDB89-4372-1D4B-B4DD-391951C2A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C7261C0-CE66-5441-9CB2-8F4D9B5A51C8}" type="slidenum">
              <a:rPr lang="en-US" altLang="en-US" sz="1000"/>
              <a:t>21</a:t>
            </a:fld>
            <a:endParaRPr lang="en-US" altLang="en-US"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">
            <a:extLst>
              <a:ext uri="{FF2B5EF4-FFF2-40B4-BE49-F238E27FC236}">
                <a16:creationId xmlns:a16="http://schemas.microsoft.com/office/drawing/2014/main" id="{DB9DBAAC-5781-5593-3FEB-88C64C77DC8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609600"/>
            <a:ext cx="0" cy="21336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5603" name="Group 3">
            <a:extLst>
              <a:ext uri="{FF2B5EF4-FFF2-40B4-BE49-F238E27FC236}">
                <a16:creationId xmlns:a16="http://schemas.microsoft.com/office/drawing/2014/main" id="{C8E7A6C3-937F-09FB-91D7-B3135A8B6CDC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371600"/>
            <a:ext cx="1752600" cy="1524000"/>
            <a:chOff x="2832" y="1728"/>
            <a:chExt cx="1104" cy="960"/>
          </a:xfrm>
        </p:grpSpPr>
        <p:sp>
          <p:nvSpPr>
            <p:cNvPr id="25684" name="Oval 4">
              <a:extLst>
                <a:ext uri="{FF2B5EF4-FFF2-40B4-BE49-F238E27FC236}">
                  <a16:creationId xmlns:a16="http://schemas.microsoft.com/office/drawing/2014/main" id="{A2C08D49-5DB6-4F1C-D1DF-3708E77BB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5" name="Oval 5">
              <a:extLst>
                <a:ext uri="{FF2B5EF4-FFF2-40B4-BE49-F238E27FC236}">
                  <a16:creationId xmlns:a16="http://schemas.microsoft.com/office/drawing/2014/main" id="{F591CE9D-31B4-3FF3-90BF-0BC098758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6" name="AutoShape 6">
              <a:extLst>
                <a:ext uri="{FF2B5EF4-FFF2-40B4-BE49-F238E27FC236}">
                  <a16:creationId xmlns:a16="http://schemas.microsoft.com/office/drawing/2014/main" id="{1A3B7ACC-DFD0-2F07-B580-03A55F3CA19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7" name="AutoShape 7">
              <a:extLst>
                <a:ext uri="{FF2B5EF4-FFF2-40B4-BE49-F238E27FC236}">
                  <a16:creationId xmlns:a16="http://schemas.microsoft.com/office/drawing/2014/main" id="{3FF94A58-01C5-552D-6E05-A6688267F6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5604" name="Line 8">
            <a:extLst>
              <a:ext uri="{FF2B5EF4-FFF2-40B4-BE49-F238E27FC236}">
                <a16:creationId xmlns:a16="http://schemas.microsoft.com/office/drawing/2014/main" id="{DAF53BA1-5DA8-8F9F-DFF5-AF094E3F060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2133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5" name="Line 9">
            <a:extLst>
              <a:ext uri="{FF2B5EF4-FFF2-40B4-BE49-F238E27FC236}">
                <a16:creationId xmlns:a16="http://schemas.microsoft.com/office/drawing/2014/main" id="{A9DFFD5B-1775-E2BB-8B61-7EAA5E474EB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14478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6" name="Line 10">
            <a:extLst>
              <a:ext uri="{FF2B5EF4-FFF2-40B4-BE49-F238E27FC236}">
                <a16:creationId xmlns:a16="http://schemas.microsoft.com/office/drawing/2014/main" id="{869D4D12-BD23-1359-F2B5-90EB64E0477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Text Box 11">
            <a:extLst>
              <a:ext uri="{FF2B5EF4-FFF2-40B4-BE49-F238E27FC236}">
                <a16:creationId xmlns:a16="http://schemas.microsoft.com/office/drawing/2014/main" id="{BBE0CA41-1AF8-C68D-5359-C59251E9F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2627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08" name="Text Box 12">
            <a:extLst>
              <a:ext uri="{FF2B5EF4-FFF2-40B4-BE49-F238E27FC236}">
                <a16:creationId xmlns:a16="http://schemas.microsoft.com/office/drawing/2014/main" id="{7A790F1A-7B46-F07F-287C-48CEABAC8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170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5609" name="Oval 13">
            <a:extLst>
              <a:ext uri="{FF2B5EF4-FFF2-40B4-BE49-F238E27FC236}">
                <a16:creationId xmlns:a16="http://schemas.microsoft.com/office/drawing/2014/main" id="{B889892F-464B-617D-5971-DD0391B8D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057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10" name="Text Box 14">
            <a:extLst>
              <a:ext uri="{FF2B5EF4-FFF2-40B4-BE49-F238E27FC236}">
                <a16:creationId xmlns:a16="http://schemas.microsoft.com/office/drawing/2014/main" id="{EDABF5A1-794A-DEDE-E091-6A96E5194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1701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5611" name="Text Box 15">
            <a:extLst>
              <a:ext uri="{FF2B5EF4-FFF2-40B4-BE49-F238E27FC236}">
                <a16:creationId xmlns:a16="http://schemas.microsoft.com/office/drawing/2014/main" id="{3F1C2EF9-1541-CA8D-E90A-978FC8BC2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2170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5612" name="Group 16">
            <a:extLst>
              <a:ext uri="{FF2B5EF4-FFF2-40B4-BE49-F238E27FC236}">
                <a16:creationId xmlns:a16="http://schemas.microsoft.com/office/drawing/2014/main" id="{F56DDC36-3BB0-647E-F055-A5DACAFBCCCE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1143000"/>
            <a:ext cx="381000" cy="1985963"/>
            <a:chOff x="3696" y="2640"/>
            <a:chExt cx="240" cy="1392"/>
          </a:xfrm>
        </p:grpSpPr>
        <p:sp>
          <p:nvSpPr>
            <p:cNvPr id="25679" name="Oval 17">
              <a:extLst>
                <a:ext uri="{FF2B5EF4-FFF2-40B4-BE49-F238E27FC236}">
                  <a16:creationId xmlns:a16="http://schemas.microsoft.com/office/drawing/2014/main" id="{460DCD1F-DCF3-4265-47A3-707E535B9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0" name="Rectangle 18">
              <a:extLst>
                <a:ext uri="{FF2B5EF4-FFF2-40B4-BE49-F238E27FC236}">
                  <a16:creationId xmlns:a16="http://schemas.microsoft.com/office/drawing/2014/main" id="{DF5193A3-599B-EE25-32BC-5C293576F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1" name="Oval 19">
              <a:extLst>
                <a:ext uri="{FF2B5EF4-FFF2-40B4-BE49-F238E27FC236}">
                  <a16:creationId xmlns:a16="http://schemas.microsoft.com/office/drawing/2014/main" id="{76447D6E-4021-5C2B-BB4F-E93371807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2" name="Rectangle 20">
              <a:extLst>
                <a:ext uri="{FF2B5EF4-FFF2-40B4-BE49-F238E27FC236}">
                  <a16:creationId xmlns:a16="http://schemas.microsoft.com/office/drawing/2014/main" id="{5C759A0B-6744-16CC-C510-CE9EFA59A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3" name="Line 21">
              <a:extLst>
                <a:ext uri="{FF2B5EF4-FFF2-40B4-BE49-F238E27FC236}">
                  <a16:creationId xmlns:a16="http://schemas.microsoft.com/office/drawing/2014/main" id="{A0C1BF91-4560-440B-8E32-D74FFC5AED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13" name="Line 22">
            <a:extLst>
              <a:ext uri="{FF2B5EF4-FFF2-40B4-BE49-F238E27FC236}">
                <a16:creationId xmlns:a16="http://schemas.microsoft.com/office/drawing/2014/main" id="{651BB322-CC28-F7F6-69E2-5197D326D0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4" name="Line 23">
            <a:extLst>
              <a:ext uri="{FF2B5EF4-FFF2-40B4-BE49-F238E27FC236}">
                <a16:creationId xmlns:a16="http://schemas.microsoft.com/office/drawing/2014/main" id="{34A27DF7-1342-BB45-5837-D6A1433D456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7526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5" name="Line 24">
            <a:extLst>
              <a:ext uri="{FF2B5EF4-FFF2-40B4-BE49-F238E27FC236}">
                <a16:creationId xmlns:a16="http://schemas.microsoft.com/office/drawing/2014/main" id="{653F3630-A781-78BD-9B4D-65090B98C8D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2954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6" name="Line 25">
            <a:extLst>
              <a:ext uri="{FF2B5EF4-FFF2-40B4-BE49-F238E27FC236}">
                <a16:creationId xmlns:a16="http://schemas.microsoft.com/office/drawing/2014/main" id="{F5A1E16D-8D56-38CB-A64A-B62820B1BC5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5240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7" name="Line 26">
            <a:extLst>
              <a:ext uri="{FF2B5EF4-FFF2-40B4-BE49-F238E27FC236}">
                <a16:creationId xmlns:a16="http://schemas.microsoft.com/office/drawing/2014/main" id="{BD9AC903-3EB4-A10B-FBEF-843AE24E76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5146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8" name="Line 27">
            <a:extLst>
              <a:ext uri="{FF2B5EF4-FFF2-40B4-BE49-F238E27FC236}">
                <a16:creationId xmlns:a16="http://schemas.microsoft.com/office/drawing/2014/main" id="{A7781BE7-FFB8-49F4-8D94-2385804C7CC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8194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9" name="Line 28">
            <a:extLst>
              <a:ext uri="{FF2B5EF4-FFF2-40B4-BE49-F238E27FC236}">
                <a16:creationId xmlns:a16="http://schemas.microsoft.com/office/drawing/2014/main" id="{5B5065C2-4658-9F14-B7B8-FB11542222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0" name="Line 29">
            <a:extLst>
              <a:ext uri="{FF2B5EF4-FFF2-40B4-BE49-F238E27FC236}">
                <a16:creationId xmlns:a16="http://schemas.microsoft.com/office/drawing/2014/main" id="{D37DD6F6-CF9D-7DD2-ECFB-F70C9EE475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1" name="Line 30">
            <a:extLst>
              <a:ext uri="{FF2B5EF4-FFF2-40B4-BE49-F238E27FC236}">
                <a16:creationId xmlns:a16="http://schemas.microsoft.com/office/drawing/2014/main" id="{1F323C30-099B-A057-739F-9527CDC5B3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2" name="Line 31">
            <a:extLst>
              <a:ext uri="{FF2B5EF4-FFF2-40B4-BE49-F238E27FC236}">
                <a16:creationId xmlns:a16="http://schemas.microsoft.com/office/drawing/2014/main" id="{7906613D-0E53-56DA-7799-C725047A32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3" name="Line 32">
            <a:extLst>
              <a:ext uri="{FF2B5EF4-FFF2-40B4-BE49-F238E27FC236}">
                <a16:creationId xmlns:a16="http://schemas.microsoft.com/office/drawing/2014/main" id="{53C29535-4A71-481E-9485-22E7E8FB32A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12954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4" name="Text Box 33">
            <a:extLst>
              <a:ext uri="{FF2B5EF4-FFF2-40B4-BE49-F238E27FC236}">
                <a16:creationId xmlns:a16="http://schemas.microsoft.com/office/drawing/2014/main" id="{9C542E79-E672-6783-7B31-D35D80E97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21336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5625" name="Arc 34">
            <a:extLst>
              <a:ext uri="{FF2B5EF4-FFF2-40B4-BE49-F238E27FC236}">
                <a16:creationId xmlns:a16="http://schemas.microsoft.com/office/drawing/2014/main" id="{1D181A03-91F3-0B49-587D-9D3E519E9B12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22407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6" name="Line 35">
            <a:extLst>
              <a:ext uri="{FF2B5EF4-FFF2-40B4-BE49-F238E27FC236}">
                <a16:creationId xmlns:a16="http://schemas.microsoft.com/office/drawing/2014/main" id="{03ED2571-4692-B74F-5F78-1E2E2AED6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609600"/>
            <a:ext cx="388620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7" name="Text Box 36">
            <a:extLst>
              <a:ext uri="{FF2B5EF4-FFF2-40B4-BE49-F238E27FC236}">
                <a16:creationId xmlns:a16="http://schemas.microsoft.com/office/drawing/2014/main" id="{985B32A4-289B-3D2C-4895-784995227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2209800"/>
            <a:ext cx="37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25628" name="Arc 37">
            <a:extLst>
              <a:ext uri="{FF2B5EF4-FFF2-40B4-BE49-F238E27FC236}">
                <a16:creationId xmlns:a16="http://schemas.microsoft.com/office/drawing/2014/main" id="{6834A6EC-9EE1-54A4-9C6C-2F65BBB7FC44}"/>
              </a:ext>
            </a:extLst>
          </p:cNvPr>
          <p:cNvSpPr>
            <a:spLocks/>
          </p:cNvSpPr>
          <p:nvPr/>
        </p:nvSpPr>
        <p:spPr bwMode="auto">
          <a:xfrm rot="3883336">
            <a:off x="8035131" y="2218532"/>
            <a:ext cx="322263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9" name="Rectangle 38">
            <a:extLst>
              <a:ext uri="{FF2B5EF4-FFF2-40B4-BE49-F238E27FC236}">
                <a16:creationId xmlns:a16="http://schemas.microsoft.com/office/drawing/2014/main" id="{2538DF1A-515A-2FF6-6ABB-7240A3157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9050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30" name="Line 39">
            <a:extLst>
              <a:ext uri="{FF2B5EF4-FFF2-40B4-BE49-F238E27FC236}">
                <a16:creationId xmlns:a16="http://schemas.microsoft.com/office/drawing/2014/main" id="{CE3A02A6-6875-3769-053B-678CF7F0D7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19812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1" name="Line 40">
            <a:extLst>
              <a:ext uri="{FF2B5EF4-FFF2-40B4-BE49-F238E27FC236}">
                <a16:creationId xmlns:a16="http://schemas.microsoft.com/office/drawing/2014/main" id="{3EA7C4A6-74B4-B78B-EA1A-BCC2780AC0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19812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2" name="Line 41">
            <a:extLst>
              <a:ext uri="{FF2B5EF4-FFF2-40B4-BE49-F238E27FC236}">
                <a16:creationId xmlns:a16="http://schemas.microsoft.com/office/drawing/2014/main" id="{A7BD93A5-C96E-8E21-5A83-CE194FE3F0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6096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3" name="Text Box 42">
            <a:extLst>
              <a:ext uri="{FF2B5EF4-FFF2-40B4-BE49-F238E27FC236}">
                <a16:creationId xmlns:a16="http://schemas.microsoft.com/office/drawing/2014/main" id="{10415B55-5653-2B8B-745A-A2CD8BC7B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3663"/>
            <a:ext cx="1219200" cy="35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Virtuelles</a:t>
            </a:r>
            <a:r>
              <a:rPr lang="en-US" altLang="en-US" sz="1200" dirty="0"/>
              <a:t> Bild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Unendlichen</a:t>
            </a:r>
            <a:endParaRPr lang="en-US" altLang="en-US" sz="1200" dirty="0"/>
          </a:p>
        </p:txBody>
      </p:sp>
      <p:grpSp>
        <p:nvGrpSpPr>
          <p:cNvPr id="25634" name="Group 43">
            <a:extLst>
              <a:ext uri="{FF2B5EF4-FFF2-40B4-BE49-F238E27FC236}">
                <a16:creationId xmlns:a16="http://schemas.microsoft.com/office/drawing/2014/main" id="{252B6605-9EFD-FF7A-00D4-7DFAF31802B6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648200"/>
            <a:ext cx="1752600" cy="1524000"/>
            <a:chOff x="2832" y="1728"/>
            <a:chExt cx="1104" cy="960"/>
          </a:xfrm>
        </p:grpSpPr>
        <p:sp>
          <p:nvSpPr>
            <p:cNvPr id="25675" name="Oval 44">
              <a:extLst>
                <a:ext uri="{FF2B5EF4-FFF2-40B4-BE49-F238E27FC236}">
                  <a16:creationId xmlns:a16="http://schemas.microsoft.com/office/drawing/2014/main" id="{3ED2A558-0AFA-C751-6CA0-7BBA913E8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6" name="Oval 45">
              <a:extLst>
                <a:ext uri="{FF2B5EF4-FFF2-40B4-BE49-F238E27FC236}">
                  <a16:creationId xmlns:a16="http://schemas.microsoft.com/office/drawing/2014/main" id="{43555994-AB9F-5A7A-AD77-FDE7114A3D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7" name="AutoShape 46">
              <a:extLst>
                <a:ext uri="{FF2B5EF4-FFF2-40B4-BE49-F238E27FC236}">
                  <a16:creationId xmlns:a16="http://schemas.microsoft.com/office/drawing/2014/main" id="{618D9E11-330C-5E0C-4EF3-6FE0E52F7A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8" name="AutoShape 47">
              <a:extLst>
                <a:ext uri="{FF2B5EF4-FFF2-40B4-BE49-F238E27FC236}">
                  <a16:creationId xmlns:a16="http://schemas.microsoft.com/office/drawing/2014/main" id="{3AD5EB6B-6B4E-1EB7-B946-CD85BFF11F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5635" name="Line 48">
            <a:extLst>
              <a:ext uri="{FF2B5EF4-FFF2-40B4-BE49-F238E27FC236}">
                <a16:creationId xmlns:a16="http://schemas.microsoft.com/office/drawing/2014/main" id="{4C8159EF-2D2A-68B5-3306-1C627ED839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54102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36" name="Text Box 49">
            <a:extLst>
              <a:ext uri="{FF2B5EF4-FFF2-40B4-BE49-F238E27FC236}">
                <a16:creationId xmlns:a16="http://schemas.microsoft.com/office/drawing/2014/main" id="{B9152ADB-128E-87CB-7F94-7EC4BEA88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4467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5637" name="Oval 50">
            <a:extLst>
              <a:ext uri="{FF2B5EF4-FFF2-40B4-BE49-F238E27FC236}">
                <a16:creationId xmlns:a16="http://schemas.microsoft.com/office/drawing/2014/main" id="{B7857079-EAF9-3F8E-7B54-B7CBDA32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38" name="Text Box 51">
            <a:extLst>
              <a:ext uri="{FF2B5EF4-FFF2-40B4-BE49-F238E27FC236}">
                <a16:creationId xmlns:a16="http://schemas.microsoft.com/office/drawing/2014/main" id="{58CB5424-A59E-2BDA-1CED-78B6F8A6D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613" y="5446713"/>
            <a:ext cx="4079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5639" name="Text Box 52">
            <a:extLst>
              <a:ext uri="{FF2B5EF4-FFF2-40B4-BE49-F238E27FC236}">
                <a16:creationId xmlns:a16="http://schemas.microsoft.com/office/drawing/2014/main" id="{4E1CA600-6BB1-E234-4B93-A541E6646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54467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5640" name="Group 53">
            <a:extLst>
              <a:ext uri="{FF2B5EF4-FFF2-40B4-BE49-F238E27FC236}">
                <a16:creationId xmlns:a16="http://schemas.microsoft.com/office/drawing/2014/main" id="{4884D06A-9D0C-75F8-9313-067BF83AFE3B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4419600"/>
            <a:ext cx="381000" cy="1985963"/>
            <a:chOff x="3696" y="2640"/>
            <a:chExt cx="240" cy="1392"/>
          </a:xfrm>
        </p:grpSpPr>
        <p:sp>
          <p:nvSpPr>
            <p:cNvPr id="25670" name="Oval 54">
              <a:extLst>
                <a:ext uri="{FF2B5EF4-FFF2-40B4-BE49-F238E27FC236}">
                  <a16:creationId xmlns:a16="http://schemas.microsoft.com/office/drawing/2014/main" id="{69BE7248-C3F0-673D-596A-52321FB19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1" name="Rectangle 55">
              <a:extLst>
                <a:ext uri="{FF2B5EF4-FFF2-40B4-BE49-F238E27FC236}">
                  <a16:creationId xmlns:a16="http://schemas.microsoft.com/office/drawing/2014/main" id="{2CFFB9FD-20EB-CEF1-657E-83D0C1F73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2" name="Oval 56">
              <a:extLst>
                <a:ext uri="{FF2B5EF4-FFF2-40B4-BE49-F238E27FC236}">
                  <a16:creationId xmlns:a16="http://schemas.microsoft.com/office/drawing/2014/main" id="{0D06A0D4-ABA1-B683-B69F-DA37911DA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3" name="Rectangle 57">
              <a:extLst>
                <a:ext uri="{FF2B5EF4-FFF2-40B4-BE49-F238E27FC236}">
                  <a16:creationId xmlns:a16="http://schemas.microsoft.com/office/drawing/2014/main" id="{FE09501E-ECB7-DE8D-243A-0146A5827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4" name="Line 58">
              <a:extLst>
                <a:ext uri="{FF2B5EF4-FFF2-40B4-BE49-F238E27FC236}">
                  <a16:creationId xmlns:a16="http://schemas.microsoft.com/office/drawing/2014/main" id="{389ADF51-77A7-4470-4B0E-C334450AA9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41" name="Text Box 59">
            <a:extLst>
              <a:ext uri="{FF2B5EF4-FFF2-40B4-BE49-F238E27FC236}">
                <a16:creationId xmlns:a16="http://schemas.microsoft.com/office/drawing/2014/main" id="{8BC9D3A2-3C1E-2487-9AED-629E7FC95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54102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5642" name="Arc 60">
            <a:extLst>
              <a:ext uri="{FF2B5EF4-FFF2-40B4-BE49-F238E27FC236}">
                <a16:creationId xmlns:a16="http://schemas.microsoft.com/office/drawing/2014/main" id="{CC89AD27-7E70-4D05-DA53-C10194E402A0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55173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43" name="Text Box 61">
            <a:extLst>
              <a:ext uri="{FF2B5EF4-FFF2-40B4-BE49-F238E27FC236}">
                <a16:creationId xmlns:a16="http://schemas.microsoft.com/office/drawing/2014/main" id="{BE9FF470-1BF8-A341-1076-6FBA3BA83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5638800"/>
            <a:ext cx="3730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25644" name="Arc 62">
            <a:extLst>
              <a:ext uri="{FF2B5EF4-FFF2-40B4-BE49-F238E27FC236}">
                <a16:creationId xmlns:a16="http://schemas.microsoft.com/office/drawing/2014/main" id="{B0E11D04-CDAF-3184-2A0A-2C7B54A70317}"/>
              </a:ext>
            </a:extLst>
          </p:cNvPr>
          <p:cNvSpPr>
            <a:spLocks/>
          </p:cNvSpPr>
          <p:nvPr/>
        </p:nvSpPr>
        <p:spPr bwMode="auto">
          <a:xfrm rot="4568963">
            <a:off x="7886700" y="5600700"/>
            <a:ext cx="533400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45" name="Rectangle 63">
            <a:extLst>
              <a:ext uri="{FF2B5EF4-FFF2-40B4-BE49-F238E27FC236}">
                <a16:creationId xmlns:a16="http://schemas.microsoft.com/office/drawing/2014/main" id="{C2E9664C-C663-94B1-9261-552EE0986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1816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46" name="Line 64">
            <a:extLst>
              <a:ext uri="{FF2B5EF4-FFF2-40B4-BE49-F238E27FC236}">
                <a16:creationId xmlns:a16="http://schemas.microsoft.com/office/drawing/2014/main" id="{D29975F6-662F-D513-026E-32388CE1F7A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52578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47" name="Line 65">
            <a:extLst>
              <a:ext uri="{FF2B5EF4-FFF2-40B4-BE49-F238E27FC236}">
                <a16:creationId xmlns:a16="http://schemas.microsoft.com/office/drawing/2014/main" id="{DA5F305F-3973-23A2-BF93-4AF8C589B5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52578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48" name="Line 66">
            <a:extLst>
              <a:ext uri="{FF2B5EF4-FFF2-40B4-BE49-F238E27FC236}">
                <a16:creationId xmlns:a16="http://schemas.microsoft.com/office/drawing/2014/main" id="{F7006FF9-44A6-5581-B425-9546608F9F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304800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49" name="Line 67">
            <a:extLst>
              <a:ext uri="{FF2B5EF4-FFF2-40B4-BE49-F238E27FC236}">
                <a16:creationId xmlns:a16="http://schemas.microsoft.com/office/drawing/2014/main" id="{71FD180A-EA97-1CBA-C72A-6AC05121A69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7244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0" name="Oval 68">
            <a:extLst>
              <a:ext uri="{FF2B5EF4-FFF2-40B4-BE49-F238E27FC236}">
                <a16:creationId xmlns:a16="http://schemas.microsoft.com/office/drawing/2014/main" id="{D5A9254A-6AA2-AC06-305B-B5F3C67C7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51" name="Line 69">
            <a:extLst>
              <a:ext uri="{FF2B5EF4-FFF2-40B4-BE49-F238E27FC236}">
                <a16:creationId xmlns:a16="http://schemas.microsoft.com/office/drawing/2014/main" id="{3433B5DA-F3B4-5671-3B18-E666F8445EA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495800"/>
            <a:ext cx="914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2" name="Line 70">
            <a:extLst>
              <a:ext uri="{FF2B5EF4-FFF2-40B4-BE49-F238E27FC236}">
                <a16:creationId xmlns:a16="http://schemas.microsoft.com/office/drawing/2014/main" id="{75DC2348-D079-F123-BC1A-306BF092C81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791200"/>
            <a:ext cx="914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3" name="Line 71">
            <a:extLst>
              <a:ext uri="{FF2B5EF4-FFF2-40B4-BE49-F238E27FC236}">
                <a16:creationId xmlns:a16="http://schemas.microsoft.com/office/drawing/2014/main" id="{AE147B1B-A18E-75F9-2FD4-2568315BBF4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172200"/>
            <a:ext cx="914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4" name="Line 72">
            <a:extLst>
              <a:ext uri="{FF2B5EF4-FFF2-40B4-BE49-F238E27FC236}">
                <a16:creationId xmlns:a16="http://schemas.microsoft.com/office/drawing/2014/main" id="{2111A255-8CBF-97FF-546A-86EA218C13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4495800"/>
            <a:ext cx="1295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5" name="Line 73">
            <a:extLst>
              <a:ext uri="{FF2B5EF4-FFF2-40B4-BE49-F238E27FC236}">
                <a16:creationId xmlns:a16="http://schemas.microsoft.com/office/drawing/2014/main" id="{F0DDA18D-2CE1-F77D-59EB-324903B1C4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1295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6" name="Line 74">
            <a:extLst>
              <a:ext uri="{FF2B5EF4-FFF2-40B4-BE49-F238E27FC236}">
                <a16:creationId xmlns:a16="http://schemas.microsoft.com/office/drawing/2014/main" id="{39AE1BFA-001E-9914-337A-A0C2324611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1295400" cy="914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7" name="Line 75">
            <a:extLst>
              <a:ext uri="{FF2B5EF4-FFF2-40B4-BE49-F238E27FC236}">
                <a16:creationId xmlns:a16="http://schemas.microsoft.com/office/drawing/2014/main" id="{68226036-278D-5F62-86CD-A19C8D87517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1295400" cy="129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8" name="Line 76">
            <a:extLst>
              <a:ext uri="{FF2B5EF4-FFF2-40B4-BE49-F238E27FC236}">
                <a16:creationId xmlns:a16="http://schemas.microsoft.com/office/drawing/2014/main" id="{2698D017-0CBB-BC2E-214C-0C19A365F1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2590800" cy="1066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59" name="Line 77">
            <a:extLst>
              <a:ext uri="{FF2B5EF4-FFF2-40B4-BE49-F238E27FC236}">
                <a16:creationId xmlns:a16="http://schemas.microsoft.com/office/drawing/2014/main" id="{903B9801-CA40-2376-6334-27A077B70E1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10000" y="48768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60" name="Text Box 78">
            <a:extLst>
              <a:ext uri="{FF2B5EF4-FFF2-40B4-BE49-F238E27FC236}">
                <a16:creationId xmlns:a16="http://schemas.microsoft.com/office/drawing/2014/main" id="{7A9E7C8B-E589-F828-D07B-F031A4AF4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2760663"/>
            <a:ext cx="1701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Primäre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Brennebene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des </a:t>
            </a:r>
            <a:r>
              <a:rPr lang="en-US" altLang="en-US" sz="1200" i="1" dirty="0" err="1">
                <a:solidFill>
                  <a:srgbClr val="0000FF"/>
                </a:solidFill>
              </a:rPr>
              <a:t>Vergrößerungsglases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25661" name="Text Box 79">
            <a:extLst>
              <a:ext uri="{FF2B5EF4-FFF2-40B4-BE49-F238E27FC236}">
                <a16:creationId xmlns:a16="http://schemas.microsoft.com/office/drawing/2014/main" id="{4897067C-394D-FED9-434A-6080DA372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635000"/>
            <a:ext cx="9128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Pluslinse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Lupe</a:t>
            </a:r>
          </a:p>
        </p:txBody>
      </p:sp>
      <p:sp>
        <p:nvSpPr>
          <p:cNvPr id="25662" name="Text Box 80">
            <a:extLst>
              <a:ext uri="{FF2B5EF4-FFF2-40B4-BE49-F238E27FC236}">
                <a16:creationId xmlns:a16="http://schemas.microsoft.com/office/drawing/2014/main" id="{0E2EE95B-2A91-6760-B234-888578C0F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6400" y="6037263"/>
            <a:ext cx="1701800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Primäre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Brennebene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des </a:t>
            </a:r>
            <a:r>
              <a:rPr lang="en-US" altLang="en-US" sz="1200" i="1" dirty="0" err="1">
                <a:solidFill>
                  <a:srgbClr val="0000FF"/>
                </a:solidFill>
              </a:rPr>
              <a:t>Vergrößerungsglases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25663" name="Text Box 81">
            <a:extLst>
              <a:ext uri="{FF2B5EF4-FFF2-40B4-BE49-F238E27FC236}">
                <a16:creationId xmlns:a16="http://schemas.microsoft.com/office/drawing/2014/main" id="{9E84AA43-4D0D-2BC5-8C85-86CE3A0C8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8800" y="3741738"/>
            <a:ext cx="1479550" cy="68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St</a:t>
            </a:r>
            <a:r>
              <a:rPr lang="en-US" altLang="en-US" sz="1200" b="1" i="1"/>
              <a:t>ärkere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Pluslinse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Vergrößerungsglas</a:t>
            </a:r>
          </a:p>
        </p:txBody>
      </p:sp>
      <p:sp>
        <p:nvSpPr>
          <p:cNvPr id="25664" name="Line 82">
            <a:extLst>
              <a:ext uri="{FF2B5EF4-FFF2-40B4-BE49-F238E27FC236}">
                <a16:creationId xmlns:a16="http://schemas.microsoft.com/office/drawing/2014/main" id="{E8DE069B-293F-0885-8094-CE3841C9E25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114800"/>
            <a:ext cx="0" cy="19050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65" name="Oval 83">
            <a:extLst>
              <a:ext uri="{FF2B5EF4-FFF2-40B4-BE49-F238E27FC236}">
                <a16:creationId xmlns:a16="http://schemas.microsoft.com/office/drawing/2014/main" id="{2BC2A1CE-3B14-D248-2306-9E4E5F434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057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66" name="Oval 84">
            <a:extLst>
              <a:ext uri="{FF2B5EF4-FFF2-40B4-BE49-F238E27FC236}">
                <a16:creationId xmlns:a16="http://schemas.microsoft.com/office/drawing/2014/main" id="{00C2D86E-FCB6-17D1-3122-DA5BC7AE5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67" name="Oval 85">
            <a:extLst>
              <a:ext uri="{FF2B5EF4-FFF2-40B4-BE49-F238E27FC236}">
                <a16:creationId xmlns:a16="http://schemas.microsoft.com/office/drawing/2014/main" id="{74A70B77-5A31-3CC0-C89B-EEDC22924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2057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68" name="Text Box 86">
            <a:extLst>
              <a:ext uri="{FF2B5EF4-FFF2-40B4-BE49-F238E27FC236}">
                <a16:creationId xmlns:a16="http://schemas.microsoft.com/office/drawing/2014/main" id="{0FFDD7D5-7830-CEB1-87CB-15BDDD1C5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216275"/>
            <a:ext cx="2714625" cy="9747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Eine Erhöhung der dioptrischen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Stärke der Pluslinse…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CCFFCC"/>
                </a:solidFill>
              </a:rPr>
              <a:t>erhöht die </a:t>
            </a:r>
            <a:r>
              <a:rPr lang="en-US" altLang="en-US" sz="1200" b="1" i="1">
                <a:solidFill>
                  <a:srgbClr val="CCFFCC"/>
                </a:solidFill>
              </a:rPr>
              <a:t>Winkelgröße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CCFFCC"/>
                </a:solidFill>
              </a:rPr>
              <a:t>des Bildes</a:t>
            </a:r>
          </a:p>
        </p:txBody>
      </p:sp>
      <p:sp>
        <p:nvSpPr>
          <p:cNvPr id="25669" name="Slide Number Placeholder 1">
            <a:extLst>
              <a:ext uri="{FF2B5EF4-FFF2-40B4-BE49-F238E27FC236}">
                <a16:creationId xmlns:a16="http://schemas.microsoft.com/office/drawing/2014/main" id="{49E969C0-8ECD-6A27-B8DA-3B36F5529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DED8FEF-0FC1-A744-BF2E-A57F5215FFE6}" type="slidenum">
              <a:rPr lang="en-US" altLang="en-US" sz="1000"/>
              <a:t>22</a:t>
            </a:fld>
            <a:endParaRPr lang="en-US" altLang="en-US"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>
            <a:extLst>
              <a:ext uri="{FF2B5EF4-FFF2-40B4-BE49-F238E27FC236}">
                <a16:creationId xmlns:a16="http://schemas.microsoft.com/office/drawing/2014/main" id="{271F76CA-4505-FEB7-B64B-0988EF92EA4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609600"/>
            <a:ext cx="0" cy="21336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6627" name="Group 3">
            <a:extLst>
              <a:ext uri="{FF2B5EF4-FFF2-40B4-BE49-F238E27FC236}">
                <a16:creationId xmlns:a16="http://schemas.microsoft.com/office/drawing/2014/main" id="{F59649EC-C28D-BB41-E873-63B52B7590CC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371600"/>
            <a:ext cx="1752600" cy="1524000"/>
            <a:chOff x="2832" y="1728"/>
            <a:chExt cx="1104" cy="960"/>
          </a:xfrm>
        </p:grpSpPr>
        <p:sp>
          <p:nvSpPr>
            <p:cNvPr id="26711" name="Oval 4">
              <a:extLst>
                <a:ext uri="{FF2B5EF4-FFF2-40B4-BE49-F238E27FC236}">
                  <a16:creationId xmlns:a16="http://schemas.microsoft.com/office/drawing/2014/main" id="{AFE04225-8A33-A3E6-E1C3-580B611E3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12" name="Oval 5">
              <a:extLst>
                <a:ext uri="{FF2B5EF4-FFF2-40B4-BE49-F238E27FC236}">
                  <a16:creationId xmlns:a16="http://schemas.microsoft.com/office/drawing/2014/main" id="{922CB198-9522-DE13-ECAE-000A154C7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13" name="AutoShape 6">
              <a:extLst>
                <a:ext uri="{FF2B5EF4-FFF2-40B4-BE49-F238E27FC236}">
                  <a16:creationId xmlns:a16="http://schemas.microsoft.com/office/drawing/2014/main" id="{D0911AEE-F3F8-9C33-8D49-15D33E172F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14" name="AutoShape 7">
              <a:extLst>
                <a:ext uri="{FF2B5EF4-FFF2-40B4-BE49-F238E27FC236}">
                  <a16:creationId xmlns:a16="http://schemas.microsoft.com/office/drawing/2014/main" id="{BC8A0BE9-2607-8AD8-748A-034BF72B27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6628" name="Line 8">
            <a:extLst>
              <a:ext uri="{FF2B5EF4-FFF2-40B4-BE49-F238E27FC236}">
                <a16:creationId xmlns:a16="http://schemas.microsoft.com/office/drawing/2014/main" id="{325448B7-A9B2-6E5A-E8D4-B3260BD70E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2133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9" name="Line 9">
            <a:extLst>
              <a:ext uri="{FF2B5EF4-FFF2-40B4-BE49-F238E27FC236}">
                <a16:creationId xmlns:a16="http://schemas.microsoft.com/office/drawing/2014/main" id="{7D12652C-2920-6301-C54B-4B0FCB551DB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14478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Line 10">
            <a:extLst>
              <a:ext uri="{FF2B5EF4-FFF2-40B4-BE49-F238E27FC236}">
                <a16:creationId xmlns:a16="http://schemas.microsoft.com/office/drawing/2014/main" id="{9D28C2CE-0171-8A3B-F559-43018AC280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1" name="Text Box 11">
            <a:extLst>
              <a:ext uri="{FF2B5EF4-FFF2-40B4-BE49-F238E27FC236}">
                <a16:creationId xmlns:a16="http://schemas.microsoft.com/office/drawing/2014/main" id="{8D8401D7-B904-D804-AC1A-1A0036855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2627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32" name="Text Box 12">
            <a:extLst>
              <a:ext uri="{FF2B5EF4-FFF2-40B4-BE49-F238E27FC236}">
                <a16:creationId xmlns:a16="http://schemas.microsoft.com/office/drawing/2014/main" id="{496E0CF6-37DA-BAA6-FC7D-DE6AF45D5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170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6633" name="Oval 13">
            <a:extLst>
              <a:ext uri="{FF2B5EF4-FFF2-40B4-BE49-F238E27FC236}">
                <a16:creationId xmlns:a16="http://schemas.microsoft.com/office/drawing/2014/main" id="{45FBF1DF-5617-5730-9925-DF09B9BDC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057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34" name="Text Box 14">
            <a:extLst>
              <a:ext uri="{FF2B5EF4-FFF2-40B4-BE49-F238E27FC236}">
                <a16:creationId xmlns:a16="http://schemas.microsoft.com/office/drawing/2014/main" id="{F020368C-C257-B132-2DC0-851A3CFC5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1701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6635" name="Text Box 15">
            <a:extLst>
              <a:ext uri="{FF2B5EF4-FFF2-40B4-BE49-F238E27FC236}">
                <a16:creationId xmlns:a16="http://schemas.microsoft.com/office/drawing/2014/main" id="{03124E06-1A4F-91C7-2927-5A6CBA459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2170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6636" name="Group 16">
            <a:extLst>
              <a:ext uri="{FF2B5EF4-FFF2-40B4-BE49-F238E27FC236}">
                <a16:creationId xmlns:a16="http://schemas.microsoft.com/office/drawing/2014/main" id="{188D2056-84CF-46D1-6932-43FB07A95C6A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1143000"/>
            <a:ext cx="381000" cy="1985963"/>
            <a:chOff x="3696" y="2640"/>
            <a:chExt cx="240" cy="1392"/>
          </a:xfrm>
        </p:grpSpPr>
        <p:sp>
          <p:nvSpPr>
            <p:cNvPr id="26706" name="Oval 17">
              <a:extLst>
                <a:ext uri="{FF2B5EF4-FFF2-40B4-BE49-F238E27FC236}">
                  <a16:creationId xmlns:a16="http://schemas.microsoft.com/office/drawing/2014/main" id="{3DCD9923-057F-6AF7-9686-92AD75F7F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7" name="Rectangle 18">
              <a:extLst>
                <a:ext uri="{FF2B5EF4-FFF2-40B4-BE49-F238E27FC236}">
                  <a16:creationId xmlns:a16="http://schemas.microsoft.com/office/drawing/2014/main" id="{1854926F-8409-D770-B433-4117FBAC3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8" name="Oval 19">
              <a:extLst>
                <a:ext uri="{FF2B5EF4-FFF2-40B4-BE49-F238E27FC236}">
                  <a16:creationId xmlns:a16="http://schemas.microsoft.com/office/drawing/2014/main" id="{BD099065-1CB7-1526-06F7-E29A86D4F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9" name="Rectangle 20">
              <a:extLst>
                <a:ext uri="{FF2B5EF4-FFF2-40B4-BE49-F238E27FC236}">
                  <a16:creationId xmlns:a16="http://schemas.microsoft.com/office/drawing/2014/main" id="{DBAA2CCC-E433-96BA-53E0-DF371D3A2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10" name="Line 21">
              <a:extLst>
                <a:ext uri="{FF2B5EF4-FFF2-40B4-BE49-F238E27FC236}">
                  <a16:creationId xmlns:a16="http://schemas.microsoft.com/office/drawing/2014/main" id="{284F5D2A-6E7F-CCDE-D35A-B5F5FC2808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7" name="Line 22">
            <a:extLst>
              <a:ext uri="{FF2B5EF4-FFF2-40B4-BE49-F238E27FC236}">
                <a16:creationId xmlns:a16="http://schemas.microsoft.com/office/drawing/2014/main" id="{9ACFF206-826A-4A21-58CE-484C833BD8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Line 23">
            <a:extLst>
              <a:ext uri="{FF2B5EF4-FFF2-40B4-BE49-F238E27FC236}">
                <a16:creationId xmlns:a16="http://schemas.microsoft.com/office/drawing/2014/main" id="{7088CA55-92BF-E42F-F182-BBC9B87E6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7526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9" name="Line 24">
            <a:extLst>
              <a:ext uri="{FF2B5EF4-FFF2-40B4-BE49-F238E27FC236}">
                <a16:creationId xmlns:a16="http://schemas.microsoft.com/office/drawing/2014/main" id="{9AFE9492-630E-E0EB-2758-6E7A031CC0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2954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0" name="Line 25">
            <a:extLst>
              <a:ext uri="{FF2B5EF4-FFF2-40B4-BE49-F238E27FC236}">
                <a16:creationId xmlns:a16="http://schemas.microsoft.com/office/drawing/2014/main" id="{0CC7BA09-93E6-0F7A-FFD6-CCC4741F5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5240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1" name="Line 26">
            <a:extLst>
              <a:ext uri="{FF2B5EF4-FFF2-40B4-BE49-F238E27FC236}">
                <a16:creationId xmlns:a16="http://schemas.microsoft.com/office/drawing/2014/main" id="{2BAB65F7-8462-2397-4B8A-B0A42729037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5146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2" name="Line 27">
            <a:extLst>
              <a:ext uri="{FF2B5EF4-FFF2-40B4-BE49-F238E27FC236}">
                <a16:creationId xmlns:a16="http://schemas.microsoft.com/office/drawing/2014/main" id="{3AD6155C-49D5-0A1C-9965-138F91C90C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8194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3" name="Line 28">
            <a:extLst>
              <a:ext uri="{FF2B5EF4-FFF2-40B4-BE49-F238E27FC236}">
                <a16:creationId xmlns:a16="http://schemas.microsoft.com/office/drawing/2014/main" id="{6FCCE4EE-6245-6EEF-AA7F-163FB590473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4" name="Line 29">
            <a:extLst>
              <a:ext uri="{FF2B5EF4-FFF2-40B4-BE49-F238E27FC236}">
                <a16:creationId xmlns:a16="http://schemas.microsoft.com/office/drawing/2014/main" id="{5B29AF6B-E24D-5D76-086A-FC10D68D02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5" name="Line 30">
            <a:extLst>
              <a:ext uri="{FF2B5EF4-FFF2-40B4-BE49-F238E27FC236}">
                <a16:creationId xmlns:a16="http://schemas.microsoft.com/office/drawing/2014/main" id="{57BD31AA-C823-9D59-6D0B-D41404D249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6" name="Line 31">
            <a:extLst>
              <a:ext uri="{FF2B5EF4-FFF2-40B4-BE49-F238E27FC236}">
                <a16:creationId xmlns:a16="http://schemas.microsoft.com/office/drawing/2014/main" id="{A1A384E0-AAEA-E41F-6E69-68CB596769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7" name="Line 32">
            <a:extLst>
              <a:ext uri="{FF2B5EF4-FFF2-40B4-BE49-F238E27FC236}">
                <a16:creationId xmlns:a16="http://schemas.microsoft.com/office/drawing/2014/main" id="{409125AD-61C6-B808-74E1-968F2B54CA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12954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8" name="Text Box 33">
            <a:extLst>
              <a:ext uri="{FF2B5EF4-FFF2-40B4-BE49-F238E27FC236}">
                <a16:creationId xmlns:a16="http://schemas.microsoft.com/office/drawing/2014/main" id="{96542535-285A-4E82-20B1-74F72F29C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21336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6649" name="Arc 34">
            <a:extLst>
              <a:ext uri="{FF2B5EF4-FFF2-40B4-BE49-F238E27FC236}">
                <a16:creationId xmlns:a16="http://schemas.microsoft.com/office/drawing/2014/main" id="{522692CA-1F68-98E4-8C59-9F166A8184C2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22407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0" name="Line 35">
            <a:extLst>
              <a:ext uri="{FF2B5EF4-FFF2-40B4-BE49-F238E27FC236}">
                <a16:creationId xmlns:a16="http://schemas.microsoft.com/office/drawing/2014/main" id="{EBB91084-994B-FEBC-5BB1-3C4252849C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609600"/>
            <a:ext cx="388620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1" name="Text Box 36">
            <a:extLst>
              <a:ext uri="{FF2B5EF4-FFF2-40B4-BE49-F238E27FC236}">
                <a16:creationId xmlns:a16="http://schemas.microsoft.com/office/drawing/2014/main" id="{0663E776-A79B-EC68-7715-AB14B455D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2209800"/>
            <a:ext cx="37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26652" name="Arc 37">
            <a:extLst>
              <a:ext uri="{FF2B5EF4-FFF2-40B4-BE49-F238E27FC236}">
                <a16:creationId xmlns:a16="http://schemas.microsoft.com/office/drawing/2014/main" id="{7A58A486-86D3-F758-E7F7-BA5DD3E80593}"/>
              </a:ext>
            </a:extLst>
          </p:cNvPr>
          <p:cNvSpPr>
            <a:spLocks/>
          </p:cNvSpPr>
          <p:nvPr/>
        </p:nvSpPr>
        <p:spPr bwMode="auto">
          <a:xfrm rot="3883336">
            <a:off x="8035131" y="2218532"/>
            <a:ext cx="322263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3" name="Rectangle 38">
            <a:extLst>
              <a:ext uri="{FF2B5EF4-FFF2-40B4-BE49-F238E27FC236}">
                <a16:creationId xmlns:a16="http://schemas.microsoft.com/office/drawing/2014/main" id="{B749FB7F-568A-21E0-BEC3-58CDA1C8E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9050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54" name="Line 39">
            <a:extLst>
              <a:ext uri="{FF2B5EF4-FFF2-40B4-BE49-F238E27FC236}">
                <a16:creationId xmlns:a16="http://schemas.microsoft.com/office/drawing/2014/main" id="{0C055724-3032-EAF5-A816-9215AE915C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19812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5" name="Line 40">
            <a:extLst>
              <a:ext uri="{FF2B5EF4-FFF2-40B4-BE49-F238E27FC236}">
                <a16:creationId xmlns:a16="http://schemas.microsoft.com/office/drawing/2014/main" id="{4A20FCF7-F322-ACD7-2313-132C675C400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19812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6" name="Line 41">
            <a:extLst>
              <a:ext uri="{FF2B5EF4-FFF2-40B4-BE49-F238E27FC236}">
                <a16:creationId xmlns:a16="http://schemas.microsoft.com/office/drawing/2014/main" id="{DB66CA7A-19FC-6A25-0F00-B00F55F62A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6096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7" name="Text Box 42">
            <a:extLst>
              <a:ext uri="{FF2B5EF4-FFF2-40B4-BE49-F238E27FC236}">
                <a16:creationId xmlns:a16="http://schemas.microsoft.com/office/drawing/2014/main" id="{A5898EAB-FB89-E18B-846D-B85EE1C46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3663"/>
            <a:ext cx="1219200" cy="35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Virtuelles</a:t>
            </a:r>
            <a:r>
              <a:rPr lang="en-US" altLang="en-US" sz="1200" dirty="0"/>
              <a:t> Bild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Unendlichen</a:t>
            </a:r>
            <a:endParaRPr lang="en-US" altLang="en-US" sz="1200" dirty="0"/>
          </a:p>
        </p:txBody>
      </p:sp>
      <p:grpSp>
        <p:nvGrpSpPr>
          <p:cNvPr id="26658" name="Group 43">
            <a:extLst>
              <a:ext uri="{FF2B5EF4-FFF2-40B4-BE49-F238E27FC236}">
                <a16:creationId xmlns:a16="http://schemas.microsoft.com/office/drawing/2014/main" id="{6990AB79-2E00-6D3F-EFB9-82D3A4A1907C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648200"/>
            <a:ext cx="1752600" cy="1524000"/>
            <a:chOff x="2832" y="1728"/>
            <a:chExt cx="1104" cy="960"/>
          </a:xfrm>
        </p:grpSpPr>
        <p:sp>
          <p:nvSpPr>
            <p:cNvPr id="26702" name="Oval 44">
              <a:extLst>
                <a:ext uri="{FF2B5EF4-FFF2-40B4-BE49-F238E27FC236}">
                  <a16:creationId xmlns:a16="http://schemas.microsoft.com/office/drawing/2014/main" id="{B6F68DFA-F63C-380E-5AAF-4A0624E2C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3" name="Oval 45">
              <a:extLst>
                <a:ext uri="{FF2B5EF4-FFF2-40B4-BE49-F238E27FC236}">
                  <a16:creationId xmlns:a16="http://schemas.microsoft.com/office/drawing/2014/main" id="{47D36A7E-5E3F-874F-9EE5-2C8E3A111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4" name="AutoShape 46">
              <a:extLst>
                <a:ext uri="{FF2B5EF4-FFF2-40B4-BE49-F238E27FC236}">
                  <a16:creationId xmlns:a16="http://schemas.microsoft.com/office/drawing/2014/main" id="{97657B88-699B-DA20-178F-F65C77AB4E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5" name="AutoShape 47">
              <a:extLst>
                <a:ext uri="{FF2B5EF4-FFF2-40B4-BE49-F238E27FC236}">
                  <a16:creationId xmlns:a16="http://schemas.microsoft.com/office/drawing/2014/main" id="{551EA674-6194-02A9-1B9D-88AF5240BD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6659" name="Line 48">
            <a:extLst>
              <a:ext uri="{FF2B5EF4-FFF2-40B4-BE49-F238E27FC236}">
                <a16:creationId xmlns:a16="http://schemas.microsoft.com/office/drawing/2014/main" id="{A61B4000-9B29-9126-A410-52E19E8DB3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54102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60" name="Text Box 49">
            <a:extLst>
              <a:ext uri="{FF2B5EF4-FFF2-40B4-BE49-F238E27FC236}">
                <a16:creationId xmlns:a16="http://schemas.microsoft.com/office/drawing/2014/main" id="{B2517A4A-4935-1B8A-3559-BF396A3AF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4467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6661" name="Oval 50">
            <a:extLst>
              <a:ext uri="{FF2B5EF4-FFF2-40B4-BE49-F238E27FC236}">
                <a16:creationId xmlns:a16="http://schemas.microsoft.com/office/drawing/2014/main" id="{737D108F-160E-FAFE-C671-6E5567607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62" name="Text Box 51">
            <a:extLst>
              <a:ext uri="{FF2B5EF4-FFF2-40B4-BE49-F238E27FC236}">
                <a16:creationId xmlns:a16="http://schemas.microsoft.com/office/drawing/2014/main" id="{45C922C3-0EB9-5E42-EB92-A3487EACE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613" y="5446713"/>
            <a:ext cx="4079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6663" name="Text Box 52">
            <a:extLst>
              <a:ext uri="{FF2B5EF4-FFF2-40B4-BE49-F238E27FC236}">
                <a16:creationId xmlns:a16="http://schemas.microsoft.com/office/drawing/2014/main" id="{C299478B-1E6B-4325-B0F7-F299C4E8A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54467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6664" name="Group 53">
            <a:extLst>
              <a:ext uri="{FF2B5EF4-FFF2-40B4-BE49-F238E27FC236}">
                <a16:creationId xmlns:a16="http://schemas.microsoft.com/office/drawing/2014/main" id="{122BB460-E63F-AC11-D4D5-8C0CF44E263A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4419600"/>
            <a:ext cx="381000" cy="1985963"/>
            <a:chOff x="3696" y="2640"/>
            <a:chExt cx="240" cy="1392"/>
          </a:xfrm>
        </p:grpSpPr>
        <p:sp>
          <p:nvSpPr>
            <p:cNvPr id="26697" name="Oval 54">
              <a:extLst>
                <a:ext uri="{FF2B5EF4-FFF2-40B4-BE49-F238E27FC236}">
                  <a16:creationId xmlns:a16="http://schemas.microsoft.com/office/drawing/2014/main" id="{F5C37D92-C474-8CAB-36FF-85013ECFD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8" name="Rectangle 55">
              <a:extLst>
                <a:ext uri="{FF2B5EF4-FFF2-40B4-BE49-F238E27FC236}">
                  <a16:creationId xmlns:a16="http://schemas.microsoft.com/office/drawing/2014/main" id="{0B6F6206-1FAB-CABD-4A7C-FFC13B5F7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9" name="Oval 56">
              <a:extLst>
                <a:ext uri="{FF2B5EF4-FFF2-40B4-BE49-F238E27FC236}">
                  <a16:creationId xmlns:a16="http://schemas.microsoft.com/office/drawing/2014/main" id="{605CA136-5B91-FFBE-5E61-F9EAEA4E6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0" name="Rectangle 57">
              <a:extLst>
                <a:ext uri="{FF2B5EF4-FFF2-40B4-BE49-F238E27FC236}">
                  <a16:creationId xmlns:a16="http://schemas.microsoft.com/office/drawing/2014/main" id="{22B26BAB-F47F-FAE4-868A-F79E2A93C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1" name="Line 58">
              <a:extLst>
                <a:ext uri="{FF2B5EF4-FFF2-40B4-BE49-F238E27FC236}">
                  <a16:creationId xmlns:a16="http://schemas.microsoft.com/office/drawing/2014/main" id="{AE80DC1A-8362-038B-92DE-27F6E83222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65" name="Text Box 59">
            <a:extLst>
              <a:ext uri="{FF2B5EF4-FFF2-40B4-BE49-F238E27FC236}">
                <a16:creationId xmlns:a16="http://schemas.microsoft.com/office/drawing/2014/main" id="{1ACBB5C3-1E75-667B-4559-B960CA1D2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54102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6666" name="Arc 60">
            <a:extLst>
              <a:ext uri="{FF2B5EF4-FFF2-40B4-BE49-F238E27FC236}">
                <a16:creationId xmlns:a16="http://schemas.microsoft.com/office/drawing/2014/main" id="{5BB3F6E3-3877-3086-BA47-C1E53E469924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55173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7" name="Text Box 61">
            <a:extLst>
              <a:ext uri="{FF2B5EF4-FFF2-40B4-BE49-F238E27FC236}">
                <a16:creationId xmlns:a16="http://schemas.microsoft.com/office/drawing/2014/main" id="{76DEDE14-1E33-E4E3-0EB0-7DE14940A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5638800"/>
            <a:ext cx="3730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26668" name="Arc 62">
            <a:extLst>
              <a:ext uri="{FF2B5EF4-FFF2-40B4-BE49-F238E27FC236}">
                <a16:creationId xmlns:a16="http://schemas.microsoft.com/office/drawing/2014/main" id="{19334A58-FCE4-20D2-88FD-CB163E799922}"/>
              </a:ext>
            </a:extLst>
          </p:cNvPr>
          <p:cNvSpPr>
            <a:spLocks/>
          </p:cNvSpPr>
          <p:nvPr/>
        </p:nvSpPr>
        <p:spPr bwMode="auto">
          <a:xfrm rot="4568963">
            <a:off x="7886700" y="5600700"/>
            <a:ext cx="533400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9" name="Rectangle 63">
            <a:extLst>
              <a:ext uri="{FF2B5EF4-FFF2-40B4-BE49-F238E27FC236}">
                <a16:creationId xmlns:a16="http://schemas.microsoft.com/office/drawing/2014/main" id="{C7CDB8AF-A589-DD8A-ED28-0F0367B31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1816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70" name="Line 64">
            <a:extLst>
              <a:ext uri="{FF2B5EF4-FFF2-40B4-BE49-F238E27FC236}">
                <a16:creationId xmlns:a16="http://schemas.microsoft.com/office/drawing/2014/main" id="{57FAAA6C-0656-80A4-9CB4-8E7CFA1ACB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52578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1" name="Line 65">
            <a:extLst>
              <a:ext uri="{FF2B5EF4-FFF2-40B4-BE49-F238E27FC236}">
                <a16:creationId xmlns:a16="http://schemas.microsoft.com/office/drawing/2014/main" id="{1C7830BA-6235-0D13-158B-FCFC49A9BB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52578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2" name="Line 66">
            <a:extLst>
              <a:ext uri="{FF2B5EF4-FFF2-40B4-BE49-F238E27FC236}">
                <a16:creationId xmlns:a16="http://schemas.microsoft.com/office/drawing/2014/main" id="{AE4D13B5-82C3-C1E8-CAAB-0534A89F60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304800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3" name="Line 67">
            <a:extLst>
              <a:ext uri="{FF2B5EF4-FFF2-40B4-BE49-F238E27FC236}">
                <a16:creationId xmlns:a16="http://schemas.microsoft.com/office/drawing/2014/main" id="{21840500-4F2F-AB3E-7AEC-2CD95736B7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7244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4" name="Oval 68">
            <a:extLst>
              <a:ext uri="{FF2B5EF4-FFF2-40B4-BE49-F238E27FC236}">
                <a16:creationId xmlns:a16="http://schemas.microsoft.com/office/drawing/2014/main" id="{8E8F1909-84D3-BC66-D2B8-75BCB84DF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75" name="Line 69">
            <a:extLst>
              <a:ext uri="{FF2B5EF4-FFF2-40B4-BE49-F238E27FC236}">
                <a16:creationId xmlns:a16="http://schemas.microsoft.com/office/drawing/2014/main" id="{30FA4A8F-97E1-84D2-59F4-880F48FBE63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495800"/>
            <a:ext cx="914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6" name="Line 70">
            <a:extLst>
              <a:ext uri="{FF2B5EF4-FFF2-40B4-BE49-F238E27FC236}">
                <a16:creationId xmlns:a16="http://schemas.microsoft.com/office/drawing/2014/main" id="{9773B381-2E3C-DD46-6E08-C17DE697AB6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791200"/>
            <a:ext cx="914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7" name="Line 71">
            <a:extLst>
              <a:ext uri="{FF2B5EF4-FFF2-40B4-BE49-F238E27FC236}">
                <a16:creationId xmlns:a16="http://schemas.microsoft.com/office/drawing/2014/main" id="{FD4BCDBA-289C-88D3-FF0C-6A65A73C4ED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172200"/>
            <a:ext cx="914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8" name="Line 72">
            <a:extLst>
              <a:ext uri="{FF2B5EF4-FFF2-40B4-BE49-F238E27FC236}">
                <a16:creationId xmlns:a16="http://schemas.microsoft.com/office/drawing/2014/main" id="{BC738BB1-0DDD-A8E8-E2F2-BFD8698378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4495800"/>
            <a:ext cx="1295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79" name="Line 73">
            <a:extLst>
              <a:ext uri="{FF2B5EF4-FFF2-40B4-BE49-F238E27FC236}">
                <a16:creationId xmlns:a16="http://schemas.microsoft.com/office/drawing/2014/main" id="{542CB260-3568-9FA3-483B-96770A2609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1295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0" name="Line 74">
            <a:extLst>
              <a:ext uri="{FF2B5EF4-FFF2-40B4-BE49-F238E27FC236}">
                <a16:creationId xmlns:a16="http://schemas.microsoft.com/office/drawing/2014/main" id="{FBF3E9B7-009A-AA34-D6D5-2B3F37987C4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1295400" cy="914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1" name="Line 75">
            <a:extLst>
              <a:ext uri="{FF2B5EF4-FFF2-40B4-BE49-F238E27FC236}">
                <a16:creationId xmlns:a16="http://schemas.microsoft.com/office/drawing/2014/main" id="{856F65AD-73A0-9DDC-78CD-00CB54AECE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1295400" cy="129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2" name="Line 76">
            <a:extLst>
              <a:ext uri="{FF2B5EF4-FFF2-40B4-BE49-F238E27FC236}">
                <a16:creationId xmlns:a16="http://schemas.microsoft.com/office/drawing/2014/main" id="{0A391A0F-D34B-9E74-E04E-3C731D0663D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19200" y="3276600"/>
            <a:ext cx="388620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3" name="Line 77">
            <a:extLst>
              <a:ext uri="{FF2B5EF4-FFF2-40B4-BE49-F238E27FC236}">
                <a16:creationId xmlns:a16="http://schemas.microsoft.com/office/drawing/2014/main" id="{734FD9EF-FB6A-0549-3F9C-0212EBCF6D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3276600"/>
            <a:ext cx="0" cy="213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4" name="Line 78">
            <a:extLst>
              <a:ext uri="{FF2B5EF4-FFF2-40B4-BE49-F238E27FC236}">
                <a16:creationId xmlns:a16="http://schemas.microsoft.com/office/drawing/2014/main" id="{0BE2B9D3-BA65-03C6-D83A-1C0CE72F7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2590800" cy="1066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5" name="Line 79">
            <a:extLst>
              <a:ext uri="{FF2B5EF4-FFF2-40B4-BE49-F238E27FC236}">
                <a16:creationId xmlns:a16="http://schemas.microsoft.com/office/drawing/2014/main" id="{77B3140F-47A0-A8E0-6C33-30F05593C48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10000" y="48768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6" name="Text Box 80">
            <a:extLst>
              <a:ext uri="{FF2B5EF4-FFF2-40B4-BE49-F238E27FC236}">
                <a16:creationId xmlns:a16="http://schemas.microsoft.com/office/drawing/2014/main" id="{817D9F5C-A0E0-B6E9-0B8B-A58D38E56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2760663"/>
            <a:ext cx="1701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Primäre Brennebene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des Vergrößerungsglases</a:t>
            </a:r>
          </a:p>
        </p:txBody>
      </p:sp>
      <p:sp>
        <p:nvSpPr>
          <p:cNvPr id="26687" name="Text Box 81">
            <a:extLst>
              <a:ext uri="{FF2B5EF4-FFF2-40B4-BE49-F238E27FC236}">
                <a16:creationId xmlns:a16="http://schemas.microsoft.com/office/drawing/2014/main" id="{942F64EE-3788-ED69-9684-1F8A9B800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635000"/>
            <a:ext cx="9128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Pluslinse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Lupe</a:t>
            </a:r>
          </a:p>
        </p:txBody>
      </p:sp>
      <p:sp>
        <p:nvSpPr>
          <p:cNvPr id="26688" name="Text Box 82">
            <a:extLst>
              <a:ext uri="{FF2B5EF4-FFF2-40B4-BE49-F238E27FC236}">
                <a16:creationId xmlns:a16="http://schemas.microsoft.com/office/drawing/2014/main" id="{6B5361B8-7B14-7B90-25E2-ABDA3818F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6400" y="6037263"/>
            <a:ext cx="1701800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Primäre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Brennebene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des </a:t>
            </a:r>
            <a:r>
              <a:rPr lang="en-US" altLang="en-US" sz="1200" i="1" dirty="0" err="1">
                <a:solidFill>
                  <a:srgbClr val="0000FF"/>
                </a:solidFill>
              </a:rPr>
              <a:t>Vergrößerungsglases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26689" name="Text Box 83">
            <a:extLst>
              <a:ext uri="{FF2B5EF4-FFF2-40B4-BE49-F238E27FC236}">
                <a16:creationId xmlns:a16="http://schemas.microsoft.com/office/drawing/2014/main" id="{8DCC4F49-BC17-9E1A-E5ED-C68C972A9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8800" y="3741738"/>
            <a:ext cx="1479550" cy="68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/>
              <a:t>St</a:t>
            </a:r>
            <a:r>
              <a:rPr lang="en-US" altLang="en-US" sz="1200" b="1" i="1" dirty="0" err="1"/>
              <a:t>ärkere</a:t>
            </a:r>
            <a:endParaRPr lang="en-US" altLang="en-US" sz="1200" b="1" i="1" dirty="0"/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/>
              <a:t>Pluslinse</a:t>
            </a:r>
            <a:endParaRPr lang="en-US" altLang="en-US" sz="1200" b="1" dirty="0"/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/>
              <a:t>Vergrößerungsglas</a:t>
            </a:r>
            <a:endParaRPr lang="en-US" altLang="en-US" sz="1200" b="1" dirty="0"/>
          </a:p>
        </p:txBody>
      </p:sp>
      <p:sp>
        <p:nvSpPr>
          <p:cNvPr id="26690" name="Line 84">
            <a:extLst>
              <a:ext uri="{FF2B5EF4-FFF2-40B4-BE49-F238E27FC236}">
                <a16:creationId xmlns:a16="http://schemas.microsoft.com/office/drawing/2014/main" id="{641EE3A4-8F19-AE8E-B552-1E51D5EEAD3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114800"/>
            <a:ext cx="0" cy="19050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91" name="Oval 85">
            <a:extLst>
              <a:ext uri="{FF2B5EF4-FFF2-40B4-BE49-F238E27FC236}">
                <a16:creationId xmlns:a16="http://schemas.microsoft.com/office/drawing/2014/main" id="{F4D7E845-0A14-F650-DDB4-24F40FD61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057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92" name="Oval 86">
            <a:extLst>
              <a:ext uri="{FF2B5EF4-FFF2-40B4-BE49-F238E27FC236}">
                <a16:creationId xmlns:a16="http://schemas.microsoft.com/office/drawing/2014/main" id="{77D7E4C5-899D-13E1-0D73-BF634E096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93" name="Oval 87">
            <a:extLst>
              <a:ext uri="{FF2B5EF4-FFF2-40B4-BE49-F238E27FC236}">
                <a16:creationId xmlns:a16="http://schemas.microsoft.com/office/drawing/2014/main" id="{436A5DF6-DF8B-951D-3FED-4DD17C29B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2057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94" name="Text Box 88">
            <a:extLst>
              <a:ext uri="{FF2B5EF4-FFF2-40B4-BE49-F238E27FC236}">
                <a16:creationId xmlns:a16="http://schemas.microsoft.com/office/drawing/2014/main" id="{0D03474C-8403-AF2A-0F51-0EE57F42F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216275"/>
            <a:ext cx="2714625" cy="9747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Eine Erhöhung der dioptrischen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Stärke der Pluslinse…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0000FF"/>
                </a:solidFill>
              </a:rPr>
              <a:t>erhöht die </a:t>
            </a:r>
            <a:r>
              <a:rPr lang="en-US" altLang="en-US" sz="1200" b="1" i="1">
                <a:solidFill>
                  <a:srgbClr val="0000FF"/>
                </a:solidFill>
              </a:rPr>
              <a:t>Winkelgröße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0000FF"/>
                </a:solidFill>
              </a:rPr>
              <a:t>des Bildes</a:t>
            </a:r>
          </a:p>
        </p:txBody>
      </p:sp>
      <p:sp>
        <p:nvSpPr>
          <p:cNvPr id="26695" name="Text Box 89">
            <a:extLst>
              <a:ext uri="{FF2B5EF4-FFF2-40B4-BE49-F238E27FC236}">
                <a16:creationId xmlns:a16="http://schemas.microsoft.com/office/drawing/2014/main" id="{44907A4C-F032-3FF9-B9FF-5D583CE6B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2536825"/>
            <a:ext cx="1189037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/>
              <a:t>Größeres</a:t>
            </a:r>
            <a:endParaRPr lang="en-US" altLang="en-US" sz="1200" b="1" dirty="0"/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virtuelles</a:t>
            </a:r>
            <a:r>
              <a:rPr lang="en-US" altLang="en-US" sz="1200" dirty="0"/>
              <a:t> Bild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Unendlichen</a:t>
            </a:r>
            <a:endParaRPr lang="en-US" altLang="en-US" sz="1200" dirty="0"/>
          </a:p>
        </p:txBody>
      </p:sp>
      <p:sp>
        <p:nvSpPr>
          <p:cNvPr id="26696" name="Slide Number Placeholder 1">
            <a:extLst>
              <a:ext uri="{FF2B5EF4-FFF2-40B4-BE49-F238E27FC236}">
                <a16:creationId xmlns:a16="http://schemas.microsoft.com/office/drawing/2014/main" id="{9751D6DE-91AC-6127-7624-014CB069C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7269C0D-7FF8-C941-9A2A-8F59F44913E7}" type="slidenum">
              <a:rPr lang="en-US" altLang="en-US" sz="1000"/>
              <a:t>23</a:t>
            </a:fld>
            <a:endParaRPr lang="en-US" altLang="en-US"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Line 2">
            <a:extLst>
              <a:ext uri="{FF2B5EF4-FFF2-40B4-BE49-F238E27FC236}">
                <a16:creationId xmlns:a16="http://schemas.microsoft.com/office/drawing/2014/main" id="{4EA8CDED-56A3-6787-AA53-F69D56CBD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609600"/>
            <a:ext cx="0" cy="21336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7651" name="Group 3">
            <a:extLst>
              <a:ext uri="{FF2B5EF4-FFF2-40B4-BE49-F238E27FC236}">
                <a16:creationId xmlns:a16="http://schemas.microsoft.com/office/drawing/2014/main" id="{9B8E37A0-9004-4CB1-E6E4-F798046D40ED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371600"/>
            <a:ext cx="1752600" cy="1524000"/>
            <a:chOff x="2832" y="1728"/>
            <a:chExt cx="1104" cy="960"/>
          </a:xfrm>
        </p:grpSpPr>
        <p:sp>
          <p:nvSpPr>
            <p:cNvPr id="27735" name="Oval 4">
              <a:extLst>
                <a:ext uri="{FF2B5EF4-FFF2-40B4-BE49-F238E27FC236}">
                  <a16:creationId xmlns:a16="http://schemas.microsoft.com/office/drawing/2014/main" id="{73536D0D-8860-0DFD-523A-04E43CFDE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36" name="Oval 5">
              <a:extLst>
                <a:ext uri="{FF2B5EF4-FFF2-40B4-BE49-F238E27FC236}">
                  <a16:creationId xmlns:a16="http://schemas.microsoft.com/office/drawing/2014/main" id="{DCB6B61C-6DE9-70B7-C6EC-4164369B8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37" name="AutoShape 6">
              <a:extLst>
                <a:ext uri="{FF2B5EF4-FFF2-40B4-BE49-F238E27FC236}">
                  <a16:creationId xmlns:a16="http://schemas.microsoft.com/office/drawing/2014/main" id="{4B817F69-C862-D536-37C7-075FB2A25B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38" name="AutoShape 7">
              <a:extLst>
                <a:ext uri="{FF2B5EF4-FFF2-40B4-BE49-F238E27FC236}">
                  <a16:creationId xmlns:a16="http://schemas.microsoft.com/office/drawing/2014/main" id="{1FC1C632-3D51-973C-F93C-2A4B80CB30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7652" name="Line 8">
            <a:extLst>
              <a:ext uri="{FF2B5EF4-FFF2-40B4-BE49-F238E27FC236}">
                <a16:creationId xmlns:a16="http://schemas.microsoft.com/office/drawing/2014/main" id="{E4989DFB-638F-55A3-F7E5-02EDA77898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2133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3" name="Line 9">
            <a:extLst>
              <a:ext uri="{FF2B5EF4-FFF2-40B4-BE49-F238E27FC236}">
                <a16:creationId xmlns:a16="http://schemas.microsoft.com/office/drawing/2014/main" id="{4F8E5584-7529-30FA-AD1B-01ACBE70AEB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14478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4" name="Line 10">
            <a:extLst>
              <a:ext uri="{FF2B5EF4-FFF2-40B4-BE49-F238E27FC236}">
                <a16:creationId xmlns:a16="http://schemas.microsoft.com/office/drawing/2014/main" id="{0A28520B-5A01-1193-6E9C-94CEDBFBD3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Text Box 11">
            <a:extLst>
              <a:ext uri="{FF2B5EF4-FFF2-40B4-BE49-F238E27FC236}">
                <a16:creationId xmlns:a16="http://schemas.microsoft.com/office/drawing/2014/main" id="{B1AD8F9E-64CF-97B0-67AF-E02F5F8C0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2627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6" name="Oval 12">
            <a:extLst>
              <a:ext uri="{FF2B5EF4-FFF2-40B4-BE49-F238E27FC236}">
                <a16:creationId xmlns:a16="http://schemas.microsoft.com/office/drawing/2014/main" id="{1A7039B4-6E6C-B3DD-12AB-D57232ECC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057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7" name="Text Box 13">
            <a:extLst>
              <a:ext uri="{FF2B5EF4-FFF2-40B4-BE49-F238E27FC236}">
                <a16:creationId xmlns:a16="http://schemas.microsoft.com/office/drawing/2014/main" id="{A02B5289-1765-EE99-3F2E-1EAC99780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1701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7658" name="Text Box 14">
            <a:extLst>
              <a:ext uri="{FF2B5EF4-FFF2-40B4-BE49-F238E27FC236}">
                <a16:creationId xmlns:a16="http://schemas.microsoft.com/office/drawing/2014/main" id="{39261215-F716-04DC-44DF-206CC726B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2170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7659" name="Group 15">
            <a:extLst>
              <a:ext uri="{FF2B5EF4-FFF2-40B4-BE49-F238E27FC236}">
                <a16:creationId xmlns:a16="http://schemas.microsoft.com/office/drawing/2014/main" id="{5D4BC02D-C7B2-A3C9-CCF9-D050B58C392B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1143000"/>
            <a:ext cx="381000" cy="1985963"/>
            <a:chOff x="3696" y="2640"/>
            <a:chExt cx="240" cy="1392"/>
          </a:xfrm>
        </p:grpSpPr>
        <p:sp>
          <p:nvSpPr>
            <p:cNvPr id="27730" name="Oval 16">
              <a:extLst>
                <a:ext uri="{FF2B5EF4-FFF2-40B4-BE49-F238E27FC236}">
                  <a16:creationId xmlns:a16="http://schemas.microsoft.com/office/drawing/2014/main" id="{E38DCECD-E5A0-7B2A-81F4-13DA36BE6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31" name="Rectangle 17">
              <a:extLst>
                <a:ext uri="{FF2B5EF4-FFF2-40B4-BE49-F238E27FC236}">
                  <a16:creationId xmlns:a16="http://schemas.microsoft.com/office/drawing/2014/main" id="{B437E41D-E776-3D35-2EDB-B932EAD86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32" name="Oval 18">
              <a:extLst>
                <a:ext uri="{FF2B5EF4-FFF2-40B4-BE49-F238E27FC236}">
                  <a16:creationId xmlns:a16="http://schemas.microsoft.com/office/drawing/2014/main" id="{CD9B8240-1B42-1388-907C-9C0667332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33" name="Rectangle 19">
              <a:extLst>
                <a:ext uri="{FF2B5EF4-FFF2-40B4-BE49-F238E27FC236}">
                  <a16:creationId xmlns:a16="http://schemas.microsoft.com/office/drawing/2014/main" id="{8FE8CB25-FA04-21D8-16DB-EC8CCFBF7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34" name="Line 20">
              <a:extLst>
                <a:ext uri="{FF2B5EF4-FFF2-40B4-BE49-F238E27FC236}">
                  <a16:creationId xmlns:a16="http://schemas.microsoft.com/office/drawing/2014/main" id="{9D18E893-F71F-FDAF-B7B2-B2516A8F62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0" name="Text Box 21">
            <a:extLst>
              <a:ext uri="{FF2B5EF4-FFF2-40B4-BE49-F238E27FC236}">
                <a16:creationId xmlns:a16="http://schemas.microsoft.com/office/drawing/2014/main" id="{69AC7212-8527-C75C-929C-BC237D729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635000"/>
            <a:ext cx="9128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Plus-Linse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Lupe</a:t>
            </a:r>
          </a:p>
        </p:txBody>
      </p:sp>
      <p:sp>
        <p:nvSpPr>
          <p:cNvPr id="27661" name="Line 22">
            <a:extLst>
              <a:ext uri="{FF2B5EF4-FFF2-40B4-BE49-F238E27FC236}">
                <a16:creationId xmlns:a16="http://schemas.microsoft.com/office/drawing/2014/main" id="{00AAAA85-F0AB-251E-1ACE-2885EE96C9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Line 23">
            <a:extLst>
              <a:ext uri="{FF2B5EF4-FFF2-40B4-BE49-F238E27FC236}">
                <a16:creationId xmlns:a16="http://schemas.microsoft.com/office/drawing/2014/main" id="{C07BA75B-3B94-93C5-0F1B-25A9BB544AC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7526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Line 24">
            <a:extLst>
              <a:ext uri="{FF2B5EF4-FFF2-40B4-BE49-F238E27FC236}">
                <a16:creationId xmlns:a16="http://schemas.microsoft.com/office/drawing/2014/main" id="{272D95DF-69CC-D306-3EB6-DCEC0E298E2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2954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4" name="Line 25">
            <a:extLst>
              <a:ext uri="{FF2B5EF4-FFF2-40B4-BE49-F238E27FC236}">
                <a16:creationId xmlns:a16="http://schemas.microsoft.com/office/drawing/2014/main" id="{D3D8D89A-55C9-E621-BFBA-AC94943B3F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5240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Line 26">
            <a:extLst>
              <a:ext uri="{FF2B5EF4-FFF2-40B4-BE49-F238E27FC236}">
                <a16:creationId xmlns:a16="http://schemas.microsoft.com/office/drawing/2014/main" id="{61E00422-3F07-188A-DD3F-BA6F6EFCF46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5146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6" name="Line 27">
            <a:extLst>
              <a:ext uri="{FF2B5EF4-FFF2-40B4-BE49-F238E27FC236}">
                <a16:creationId xmlns:a16="http://schemas.microsoft.com/office/drawing/2014/main" id="{AFC0EAFD-0C24-3EFF-C001-2844C1CCD7A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8194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7" name="Line 28">
            <a:extLst>
              <a:ext uri="{FF2B5EF4-FFF2-40B4-BE49-F238E27FC236}">
                <a16:creationId xmlns:a16="http://schemas.microsoft.com/office/drawing/2014/main" id="{9C6460C3-C65B-832C-E6C3-63A36AA0EA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8" name="Line 29">
            <a:extLst>
              <a:ext uri="{FF2B5EF4-FFF2-40B4-BE49-F238E27FC236}">
                <a16:creationId xmlns:a16="http://schemas.microsoft.com/office/drawing/2014/main" id="{A3D21B79-350D-2089-EC5A-9097F38EF4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9" name="Line 30">
            <a:extLst>
              <a:ext uri="{FF2B5EF4-FFF2-40B4-BE49-F238E27FC236}">
                <a16:creationId xmlns:a16="http://schemas.microsoft.com/office/drawing/2014/main" id="{3095F411-DF2B-AFF7-F4F9-608538BA74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0" name="Line 31">
            <a:extLst>
              <a:ext uri="{FF2B5EF4-FFF2-40B4-BE49-F238E27FC236}">
                <a16:creationId xmlns:a16="http://schemas.microsoft.com/office/drawing/2014/main" id="{26393853-80B6-FE98-D947-54C3F452701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478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Line 32">
            <a:extLst>
              <a:ext uri="{FF2B5EF4-FFF2-40B4-BE49-F238E27FC236}">
                <a16:creationId xmlns:a16="http://schemas.microsoft.com/office/drawing/2014/main" id="{8AC1959D-F0BD-9FE1-F6DA-AB6002A172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12954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2" name="Text Box 33">
            <a:extLst>
              <a:ext uri="{FF2B5EF4-FFF2-40B4-BE49-F238E27FC236}">
                <a16:creationId xmlns:a16="http://schemas.microsoft.com/office/drawing/2014/main" id="{4547D578-66D3-660B-E8FD-1E96F6B57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21336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7673" name="Arc 34">
            <a:extLst>
              <a:ext uri="{FF2B5EF4-FFF2-40B4-BE49-F238E27FC236}">
                <a16:creationId xmlns:a16="http://schemas.microsoft.com/office/drawing/2014/main" id="{2876410F-8F11-5E0A-19DD-8FD02D7833A1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22407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4" name="Line 35">
            <a:extLst>
              <a:ext uri="{FF2B5EF4-FFF2-40B4-BE49-F238E27FC236}">
                <a16:creationId xmlns:a16="http://schemas.microsoft.com/office/drawing/2014/main" id="{8AEC6F48-F44B-A454-9FFE-45DEC8A5080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609600"/>
            <a:ext cx="388620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Text Box 36">
            <a:extLst>
              <a:ext uri="{FF2B5EF4-FFF2-40B4-BE49-F238E27FC236}">
                <a16:creationId xmlns:a16="http://schemas.microsoft.com/office/drawing/2014/main" id="{0817417A-40E4-A47A-D607-3A4A165E0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2209800"/>
            <a:ext cx="37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27676" name="Arc 37">
            <a:extLst>
              <a:ext uri="{FF2B5EF4-FFF2-40B4-BE49-F238E27FC236}">
                <a16:creationId xmlns:a16="http://schemas.microsoft.com/office/drawing/2014/main" id="{1D6131F6-37B6-5BD3-650B-B8A4EE4F7A6A}"/>
              </a:ext>
            </a:extLst>
          </p:cNvPr>
          <p:cNvSpPr>
            <a:spLocks/>
          </p:cNvSpPr>
          <p:nvPr/>
        </p:nvSpPr>
        <p:spPr bwMode="auto">
          <a:xfrm rot="3883336">
            <a:off x="8035131" y="2218532"/>
            <a:ext cx="322263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7" name="Rectangle 38">
            <a:extLst>
              <a:ext uri="{FF2B5EF4-FFF2-40B4-BE49-F238E27FC236}">
                <a16:creationId xmlns:a16="http://schemas.microsoft.com/office/drawing/2014/main" id="{2A083C89-4138-A0FE-CEDD-D9B2A325A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9050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8" name="Line 39">
            <a:extLst>
              <a:ext uri="{FF2B5EF4-FFF2-40B4-BE49-F238E27FC236}">
                <a16:creationId xmlns:a16="http://schemas.microsoft.com/office/drawing/2014/main" id="{1694F682-2110-DF42-A9DD-B5FF1A0D0D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19812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9" name="Line 40">
            <a:extLst>
              <a:ext uri="{FF2B5EF4-FFF2-40B4-BE49-F238E27FC236}">
                <a16:creationId xmlns:a16="http://schemas.microsoft.com/office/drawing/2014/main" id="{A18935F2-BC8E-3860-E04F-F111E93F43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19812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0" name="Line 41">
            <a:extLst>
              <a:ext uri="{FF2B5EF4-FFF2-40B4-BE49-F238E27FC236}">
                <a16:creationId xmlns:a16="http://schemas.microsoft.com/office/drawing/2014/main" id="{2F9002B1-F35A-E7B1-FF82-A34612ED30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6096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1" name="Text Box 42">
            <a:extLst>
              <a:ext uri="{FF2B5EF4-FFF2-40B4-BE49-F238E27FC236}">
                <a16:creationId xmlns:a16="http://schemas.microsoft.com/office/drawing/2014/main" id="{CF58585C-C4E0-30E6-2DE3-3CCD6535F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3663"/>
            <a:ext cx="1219200" cy="35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Virtuelles</a:t>
            </a:r>
            <a:r>
              <a:rPr lang="en-US" altLang="en-US" sz="1200" dirty="0"/>
              <a:t> Bild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Unendlichen</a:t>
            </a:r>
            <a:endParaRPr lang="en-US" altLang="en-US" sz="1200" dirty="0"/>
          </a:p>
        </p:txBody>
      </p:sp>
      <p:grpSp>
        <p:nvGrpSpPr>
          <p:cNvPr id="27682" name="Group 43">
            <a:extLst>
              <a:ext uri="{FF2B5EF4-FFF2-40B4-BE49-F238E27FC236}">
                <a16:creationId xmlns:a16="http://schemas.microsoft.com/office/drawing/2014/main" id="{00DCE839-F8C9-4E5E-6AF7-39FD702EC1C3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648200"/>
            <a:ext cx="1752600" cy="1524000"/>
            <a:chOff x="2832" y="1728"/>
            <a:chExt cx="1104" cy="960"/>
          </a:xfrm>
        </p:grpSpPr>
        <p:sp>
          <p:nvSpPr>
            <p:cNvPr id="27726" name="Oval 44">
              <a:extLst>
                <a:ext uri="{FF2B5EF4-FFF2-40B4-BE49-F238E27FC236}">
                  <a16:creationId xmlns:a16="http://schemas.microsoft.com/office/drawing/2014/main" id="{C16653D2-06B1-44E2-A15A-946E95ED4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27" name="Oval 45">
              <a:extLst>
                <a:ext uri="{FF2B5EF4-FFF2-40B4-BE49-F238E27FC236}">
                  <a16:creationId xmlns:a16="http://schemas.microsoft.com/office/drawing/2014/main" id="{857787B2-4F90-D5CC-D4A2-29F6F0C8E5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28" name="AutoShape 46">
              <a:extLst>
                <a:ext uri="{FF2B5EF4-FFF2-40B4-BE49-F238E27FC236}">
                  <a16:creationId xmlns:a16="http://schemas.microsoft.com/office/drawing/2014/main" id="{CDF57891-599C-4632-A268-D88A116880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29" name="AutoShape 47">
              <a:extLst>
                <a:ext uri="{FF2B5EF4-FFF2-40B4-BE49-F238E27FC236}">
                  <a16:creationId xmlns:a16="http://schemas.microsoft.com/office/drawing/2014/main" id="{6EDC4C82-F32C-C7E1-3454-6F225063136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7683" name="Line 48">
            <a:extLst>
              <a:ext uri="{FF2B5EF4-FFF2-40B4-BE49-F238E27FC236}">
                <a16:creationId xmlns:a16="http://schemas.microsoft.com/office/drawing/2014/main" id="{64929BC7-53A4-BC7E-F478-E59A2D456A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54102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4" name="Text Box 49">
            <a:extLst>
              <a:ext uri="{FF2B5EF4-FFF2-40B4-BE49-F238E27FC236}">
                <a16:creationId xmlns:a16="http://schemas.microsoft.com/office/drawing/2014/main" id="{10A0E25F-2F1A-7364-842D-D6B865C90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4467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7685" name="Oval 50">
            <a:extLst>
              <a:ext uri="{FF2B5EF4-FFF2-40B4-BE49-F238E27FC236}">
                <a16:creationId xmlns:a16="http://schemas.microsoft.com/office/drawing/2014/main" id="{E0B33CC1-4F32-B870-4D23-F80904B1A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6" name="Text Box 51">
            <a:extLst>
              <a:ext uri="{FF2B5EF4-FFF2-40B4-BE49-F238E27FC236}">
                <a16:creationId xmlns:a16="http://schemas.microsoft.com/office/drawing/2014/main" id="{C1D18C56-6DDB-C387-54C2-A5E381917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54467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7687" name="Group 52">
            <a:extLst>
              <a:ext uri="{FF2B5EF4-FFF2-40B4-BE49-F238E27FC236}">
                <a16:creationId xmlns:a16="http://schemas.microsoft.com/office/drawing/2014/main" id="{800A4566-F1D4-BDEE-CC5B-9643B438135F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4419600"/>
            <a:ext cx="381000" cy="1985963"/>
            <a:chOff x="3696" y="2640"/>
            <a:chExt cx="240" cy="1392"/>
          </a:xfrm>
        </p:grpSpPr>
        <p:sp>
          <p:nvSpPr>
            <p:cNvPr id="27721" name="Oval 53">
              <a:extLst>
                <a:ext uri="{FF2B5EF4-FFF2-40B4-BE49-F238E27FC236}">
                  <a16:creationId xmlns:a16="http://schemas.microsoft.com/office/drawing/2014/main" id="{A8C8D2F5-B0F9-6187-916D-3982CA267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22" name="Rectangle 54">
              <a:extLst>
                <a:ext uri="{FF2B5EF4-FFF2-40B4-BE49-F238E27FC236}">
                  <a16:creationId xmlns:a16="http://schemas.microsoft.com/office/drawing/2014/main" id="{8E9C60D4-20A8-956F-DD05-D41710013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23" name="Oval 55">
              <a:extLst>
                <a:ext uri="{FF2B5EF4-FFF2-40B4-BE49-F238E27FC236}">
                  <a16:creationId xmlns:a16="http://schemas.microsoft.com/office/drawing/2014/main" id="{C39E0344-DE80-DF65-DE5A-543340110B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24" name="Rectangle 56">
              <a:extLst>
                <a:ext uri="{FF2B5EF4-FFF2-40B4-BE49-F238E27FC236}">
                  <a16:creationId xmlns:a16="http://schemas.microsoft.com/office/drawing/2014/main" id="{A82CE0AE-9300-6D71-C9FF-037F85A40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7725" name="Line 57">
              <a:extLst>
                <a:ext uri="{FF2B5EF4-FFF2-40B4-BE49-F238E27FC236}">
                  <a16:creationId xmlns:a16="http://schemas.microsoft.com/office/drawing/2014/main" id="{984B8D1A-7B0D-11B6-A4CE-2009D300E4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88" name="Text Box 58">
            <a:extLst>
              <a:ext uri="{FF2B5EF4-FFF2-40B4-BE49-F238E27FC236}">
                <a16:creationId xmlns:a16="http://schemas.microsoft.com/office/drawing/2014/main" id="{CE78992E-EB8B-414A-C254-B9424745E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54102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7689" name="Arc 59">
            <a:extLst>
              <a:ext uri="{FF2B5EF4-FFF2-40B4-BE49-F238E27FC236}">
                <a16:creationId xmlns:a16="http://schemas.microsoft.com/office/drawing/2014/main" id="{6307CAC6-1EEC-B30F-A57C-BFBD1D512BE9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55173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90" name="Text Box 60">
            <a:extLst>
              <a:ext uri="{FF2B5EF4-FFF2-40B4-BE49-F238E27FC236}">
                <a16:creationId xmlns:a16="http://schemas.microsoft.com/office/drawing/2014/main" id="{667CA1C8-9454-198A-618F-8332B4718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5638800"/>
            <a:ext cx="3730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27691" name="Arc 61">
            <a:extLst>
              <a:ext uri="{FF2B5EF4-FFF2-40B4-BE49-F238E27FC236}">
                <a16:creationId xmlns:a16="http://schemas.microsoft.com/office/drawing/2014/main" id="{21825EB4-38C9-FD8B-9C51-85A68A81FA0C}"/>
              </a:ext>
            </a:extLst>
          </p:cNvPr>
          <p:cNvSpPr>
            <a:spLocks/>
          </p:cNvSpPr>
          <p:nvPr/>
        </p:nvSpPr>
        <p:spPr bwMode="auto">
          <a:xfrm rot="4568963">
            <a:off x="7886700" y="5600700"/>
            <a:ext cx="533400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92" name="Rectangle 62">
            <a:extLst>
              <a:ext uri="{FF2B5EF4-FFF2-40B4-BE49-F238E27FC236}">
                <a16:creationId xmlns:a16="http://schemas.microsoft.com/office/drawing/2014/main" id="{C28E0330-5F2A-C191-F00D-29E8A7646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1816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3" name="Line 63">
            <a:extLst>
              <a:ext uri="{FF2B5EF4-FFF2-40B4-BE49-F238E27FC236}">
                <a16:creationId xmlns:a16="http://schemas.microsoft.com/office/drawing/2014/main" id="{C780EAAB-1F4E-8EF0-3E74-3ABFA85A252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52578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4" name="Line 64">
            <a:extLst>
              <a:ext uri="{FF2B5EF4-FFF2-40B4-BE49-F238E27FC236}">
                <a16:creationId xmlns:a16="http://schemas.microsoft.com/office/drawing/2014/main" id="{AB123FB1-C95C-8E9E-0E7D-8A371BA6C3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52578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5" name="Line 65">
            <a:extLst>
              <a:ext uri="{FF2B5EF4-FFF2-40B4-BE49-F238E27FC236}">
                <a16:creationId xmlns:a16="http://schemas.microsoft.com/office/drawing/2014/main" id="{5C2E8F5D-6093-46EE-5FEA-F10DD4CB75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304800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6" name="Line 66">
            <a:extLst>
              <a:ext uri="{FF2B5EF4-FFF2-40B4-BE49-F238E27FC236}">
                <a16:creationId xmlns:a16="http://schemas.microsoft.com/office/drawing/2014/main" id="{5DFEA6AF-AC51-5702-88A8-F4AC023B597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7244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7" name="Oval 67">
            <a:extLst>
              <a:ext uri="{FF2B5EF4-FFF2-40B4-BE49-F238E27FC236}">
                <a16:creationId xmlns:a16="http://schemas.microsoft.com/office/drawing/2014/main" id="{5BEB784E-342E-C867-37A3-1D96A99AB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8" name="Line 68">
            <a:extLst>
              <a:ext uri="{FF2B5EF4-FFF2-40B4-BE49-F238E27FC236}">
                <a16:creationId xmlns:a16="http://schemas.microsoft.com/office/drawing/2014/main" id="{A8EC65B1-477C-4684-C0E4-1573A7DE051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495800"/>
            <a:ext cx="914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9" name="Line 69">
            <a:extLst>
              <a:ext uri="{FF2B5EF4-FFF2-40B4-BE49-F238E27FC236}">
                <a16:creationId xmlns:a16="http://schemas.microsoft.com/office/drawing/2014/main" id="{707B42A9-D4B7-6914-E550-77731ACD4AC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791200"/>
            <a:ext cx="914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0" name="Line 70">
            <a:extLst>
              <a:ext uri="{FF2B5EF4-FFF2-40B4-BE49-F238E27FC236}">
                <a16:creationId xmlns:a16="http://schemas.microsoft.com/office/drawing/2014/main" id="{BF8AF06D-4992-668F-9099-5D3F64DF58C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172200"/>
            <a:ext cx="914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1" name="Line 71">
            <a:extLst>
              <a:ext uri="{FF2B5EF4-FFF2-40B4-BE49-F238E27FC236}">
                <a16:creationId xmlns:a16="http://schemas.microsoft.com/office/drawing/2014/main" id="{EBFEF970-F427-C264-917E-ED7F52397A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4495800"/>
            <a:ext cx="12954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2" name="Line 72">
            <a:extLst>
              <a:ext uri="{FF2B5EF4-FFF2-40B4-BE49-F238E27FC236}">
                <a16:creationId xmlns:a16="http://schemas.microsoft.com/office/drawing/2014/main" id="{1449C792-2442-C518-7106-9268829586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12954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3" name="Line 73">
            <a:extLst>
              <a:ext uri="{FF2B5EF4-FFF2-40B4-BE49-F238E27FC236}">
                <a16:creationId xmlns:a16="http://schemas.microsoft.com/office/drawing/2014/main" id="{02CCE40D-A4AB-9E99-20D2-EEAACCB9FE9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1295400" cy="914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4" name="Line 74">
            <a:extLst>
              <a:ext uri="{FF2B5EF4-FFF2-40B4-BE49-F238E27FC236}">
                <a16:creationId xmlns:a16="http://schemas.microsoft.com/office/drawing/2014/main" id="{9E964324-4244-4E56-63BA-271E378EB2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1295400" cy="129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5" name="Line 75">
            <a:extLst>
              <a:ext uri="{FF2B5EF4-FFF2-40B4-BE49-F238E27FC236}">
                <a16:creationId xmlns:a16="http://schemas.microsoft.com/office/drawing/2014/main" id="{9D9F9F15-891A-D3BF-A45C-E9D5D98C3F8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219200" y="3276600"/>
            <a:ext cx="388620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6" name="Line 76">
            <a:extLst>
              <a:ext uri="{FF2B5EF4-FFF2-40B4-BE49-F238E27FC236}">
                <a16:creationId xmlns:a16="http://schemas.microsoft.com/office/drawing/2014/main" id="{87F4D2EB-2555-73E7-EF3F-5A7471A1A0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3276600"/>
            <a:ext cx="0" cy="213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7" name="Line 77">
            <a:extLst>
              <a:ext uri="{FF2B5EF4-FFF2-40B4-BE49-F238E27FC236}">
                <a16:creationId xmlns:a16="http://schemas.microsoft.com/office/drawing/2014/main" id="{CAF3570C-069A-6399-8457-60A71F394D91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76800"/>
            <a:ext cx="2590800" cy="1066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8" name="Line 78">
            <a:extLst>
              <a:ext uri="{FF2B5EF4-FFF2-40B4-BE49-F238E27FC236}">
                <a16:creationId xmlns:a16="http://schemas.microsoft.com/office/drawing/2014/main" id="{05117177-442A-3E5A-0A72-821250EE055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10000" y="48768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9" name="Text Box 79">
            <a:extLst>
              <a:ext uri="{FF2B5EF4-FFF2-40B4-BE49-F238E27FC236}">
                <a16:creationId xmlns:a16="http://schemas.microsoft.com/office/drawing/2014/main" id="{DB595D36-24EB-38C4-ECDB-E764800AB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2760663"/>
            <a:ext cx="1701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Primäre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Brennebene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des </a:t>
            </a:r>
            <a:r>
              <a:rPr lang="en-US" altLang="en-US" sz="1200" i="1" dirty="0" err="1">
                <a:solidFill>
                  <a:srgbClr val="0000FF"/>
                </a:solidFill>
              </a:rPr>
              <a:t>Vergrößerungsglases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27710" name="Text Box 80">
            <a:extLst>
              <a:ext uri="{FF2B5EF4-FFF2-40B4-BE49-F238E27FC236}">
                <a16:creationId xmlns:a16="http://schemas.microsoft.com/office/drawing/2014/main" id="{8525AC8C-4EA8-100C-5A35-238564847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6400" y="6037263"/>
            <a:ext cx="1701800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Primäre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Brennebene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des </a:t>
            </a:r>
            <a:r>
              <a:rPr lang="en-US" altLang="en-US" sz="1200" i="1" dirty="0" err="1">
                <a:solidFill>
                  <a:srgbClr val="0000FF"/>
                </a:solidFill>
              </a:rPr>
              <a:t>Vergrößerungsglases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27711" name="Text Box 81">
            <a:extLst>
              <a:ext uri="{FF2B5EF4-FFF2-40B4-BE49-F238E27FC236}">
                <a16:creationId xmlns:a16="http://schemas.microsoft.com/office/drawing/2014/main" id="{9C32FC38-FAD4-336D-689C-693DB6467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8800" y="3741738"/>
            <a:ext cx="1479550" cy="49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/>
              <a:t>St</a:t>
            </a:r>
            <a:r>
              <a:rPr lang="en-US" altLang="en-US" sz="1200" b="1" i="1" dirty="0" err="1"/>
              <a:t>ärkere</a:t>
            </a:r>
            <a:endParaRPr lang="en-US" altLang="en-US" sz="1200" b="1" i="1" dirty="0"/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/>
              <a:t>Pluslinse</a:t>
            </a:r>
            <a:endParaRPr lang="en-US" altLang="en-US" sz="1200" b="1" dirty="0"/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/>
              <a:t>Vergrößerungsglas</a:t>
            </a:r>
            <a:endParaRPr lang="en-US" altLang="en-US" sz="1200" b="1" dirty="0"/>
          </a:p>
        </p:txBody>
      </p:sp>
      <p:sp>
        <p:nvSpPr>
          <p:cNvPr id="27712" name="Line 82">
            <a:extLst>
              <a:ext uri="{FF2B5EF4-FFF2-40B4-BE49-F238E27FC236}">
                <a16:creationId xmlns:a16="http://schemas.microsoft.com/office/drawing/2014/main" id="{7E3AE085-A06B-B38B-9438-D5EC78D681F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114800"/>
            <a:ext cx="0" cy="19050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13" name="Text Box 83">
            <a:extLst>
              <a:ext uri="{FF2B5EF4-FFF2-40B4-BE49-F238E27FC236}">
                <a16:creationId xmlns:a16="http://schemas.microsoft.com/office/drawing/2014/main" id="{D76F74A0-95FF-5957-0EBE-85B59D1D1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613" y="5446713"/>
            <a:ext cx="4079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7714" name="Oval 84">
            <a:extLst>
              <a:ext uri="{FF2B5EF4-FFF2-40B4-BE49-F238E27FC236}">
                <a16:creationId xmlns:a16="http://schemas.microsoft.com/office/drawing/2014/main" id="{D7DED11A-5B40-72A2-D2D3-78A7CAB1E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057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5" name="Oval 85">
            <a:extLst>
              <a:ext uri="{FF2B5EF4-FFF2-40B4-BE49-F238E27FC236}">
                <a16:creationId xmlns:a16="http://schemas.microsoft.com/office/drawing/2014/main" id="{E1948CC6-A4D4-C39F-ADEE-50527673A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6" name="Oval 86">
            <a:extLst>
              <a:ext uri="{FF2B5EF4-FFF2-40B4-BE49-F238E27FC236}">
                <a16:creationId xmlns:a16="http://schemas.microsoft.com/office/drawing/2014/main" id="{1913C562-D922-8A93-1E04-26A860555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2057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7" name="Text Box 87">
            <a:extLst>
              <a:ext uri="{FF2B5EF4-FFF2-40B4-BE49-F238E27FC236}">
                <a16:creationId xmlns:a16="http://schemas.microsoft.com/office/drawing/2014/main" id="{F56FFACB-C674-35D9-74ED-4CFCE2C4C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170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7718" name="Text Box 88">
            <a:extLst>
              <a:ext uri="{FF2B5EF4-FFF2-40B4-BE49-F238E27FC236}">
                <a16:creationId xmlns:a16="http://schemas.microsoft.com/office/drawing/2014/main" id="{CF7C72C4-E497-E344-53A2-20BAD3A9C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216275"/>
            <a:ext cx="2714625" cy="9747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Eine Erhöhung der dioptrischen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Stärke der Pluslinse…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0000FF"/>
                </a:solidFill>
              </a:rPr>
              <a:t>erhöht die </a:t>
            </a:r>
            <a:r>
              <a:rPr lang="en-US" altLang="en-US" sz="1200" b="1" i="1">
                <a:solidFill>
                  <a:srgbClr val="0000FF"/>
                </a:solidFill>
              </a:rPr>
              <a:t>Winkelgröße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0000FF"/>
                </a:solidFill>
              </a:rPr>
              <a:t>des Bildes</a:t>
            </a:r>
          </a:p>
        </p:txBody>
      </p:sp>
      <p:sp>
        <p:nvSpPr>
          <p:cNvPr id="27719" name="Text Box 89">
            <a:extLst>
              <a:ext uri="{FF2B5EF4-FFF2-40B4-BE49-F238E27FC236}">
                <a16:creationId xmlns:a16="http://schemas.microsoft.com/office/drawing/2014/main" id="{E7C65C89-68A6-FB35-E3E4-F12F73454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4200525"/>
            <a:ext cx="3224212" cy="704850"/>
          </a:xfrm>
          <a:prstGeom prst="rect">
            <a:avLst/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Winkelgröße </a:t>
            </a:r>
            <a:r>
              <a:rPr lang="en-US" altLang="en-US" sz="1200" b="1"/>
              <a:t>(q’) </a:t>
            </a:r>
            <a:r>
              <a:rPr lang="en-US" altLang="en-US" sz="1200"/>
              <a:t>=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Objektgröße </a:t>
            </a:r>
            <a:r>
              <a:rPr lang="en-US" altLang="en-US" sz="1200"/>
              <a:t>× </a:t>
            </a:r>
            <a:r>
              <a:rPr lang="en-US" altLang="en-US" sz="1200" i="1"/>
              <a:t>Linsenstärke</a:t>
            </a:r>
          </a:p>
        </p:txBody>
      </p:sp>
      <p:sp>
        <p:nvSpPr>
          <p:cNvPr id="27720" name="Slide Number Placeholder 1">
            <a:extLst>
              <a:ext uri="{FF2B5EF4-FFF2-40B4-BE49-F238E27FC236}">
                <a16:creationId xmlns:a16="http://schemas.microsoft.com/office/drawing/2014/main" id="{676B54D9-3780-A578-F7D2-7E3F003E0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A394656-0829-2844-B803-F17F5C3EE393}" type="slidenum">
              <a:rPr lang="en-US" altLang="en-US" sz="1000"/>
              <a:t>24</a:t>
            </a:fld>
            <a:endParaRPr lang="en-US" altLang="en-US"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A6129C2-A849-B9B4-84CD-D74C13E56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6002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382DC749-9AB4-5CD4-40D4-E06756782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6868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/>
              <a:t>Die Winkelgröße wird also durch den Winkelbereich bestimmt, den ein Bild auf der Netzhaut einnimmt (</a:t>
            </a:r>
            <a:r>
              <a:rPr lang="en-US" altLang="en-US" sz="1200">
                <a:latin typeface="Symbol" pitchFamily="2" charset="2"/>
              </a:rPr>
              <a:t>q</a:t>
            </a:r>
            <a:r>
              <a:rPr lang="en-US" altLang="en-US" sz="1200"/>
              <a:t>)</a:t>
            </a:r>
          </a:p>
          <a:p>
            <a:pPr lvl="1" eaLnBrk="1" hangingPunct="1"/>
            <a:r>
              <a:rPr lang="en-US" altLang="en-US" sz="1200"/>
              <a:t>Was, wie wir gerade gesehen haben, eine Funktion der </a:t>
            </a:r>
            <a:r>
              <a:rPr lang="en-US" altLang="en-US" sz="1200">
                <a:solidFill>
                  <a:srgbClr val="0000FF"/>
                </a:solidFill>
              </a:rPr>
              <a:t>Objektgröße </a:t>
            </a:r>
            <a:r>
              <a:rPr lang="en-US" altLang="en-US" sz="1200"/>
              <a:t>und </a:t>
            </a:r>
            <a:r>
              <a:rPr lang="en-US" altLang="en-US" sz="1200">
                <a:solidFill>
                  <a:srgbClr val="0000FF"/>
                </a:solidFill>
              </a:rPr>
              <a:t>der Linsenstärke </a:t>
            </a:r>
            <a:r>
              <a:rPr lang="en-US" altLang="en-US" sz="1200"/>
              <a:t>ist</a:t>
            </a:r>
          </a:p>
          <a:p>
            <a:pPr lvl="1" eaLnBrk="1" hangingPunct="1"/>
            <a:endParaRPr lang="en-US" altLang="en-US">
              <a:solidFill>
                <a:srgbClr val="0000FF"/>
              </a:solidFill>
            </a:endParaRPr>
          </a:p>
          <a:p>
            <a:pPr lvl="1" eaLnBrk="1" hangingPunct="1"/>
            <a:endParaRPr lang="en-US" altLang="en-US" i="1">
              <a:solidFill>
                <a:srgbClr val="0000FF"/>
              </a:solidFill>
            </a:endParaRPr>
          </a:p>
        </p:txBody>
      </p:sp>
      <p:grpSp>
        <p:nvGrpSpPr>
          <p:cNvPr id="28676" name="Group 4">
            <a:extLst>
              <a:ext uri="{FF2B5EF4-FFF2-40B4-BE49-F238E27FC236}">
                <a16:creationId xmlns:a16="http://schemas.microsoft.com/office/drawing/2014/main" id="{A955AF3E-23D7-091F-C5F8-1D07D4727D22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953000"/>
            <a:ext cx="1752600" cy="1524000"/>
            <a:chOff x="2832" y="1728"/>
            <a:chExt cx="1104" cy="960"/>
          </a:xfrm>
        </p:grpSpPr>
        <p:sp>
          <p:nvSpPr>
            <p:cNvPr id="28719" name="Oval 5">
              <a:extLst>
                <a:ext uri="{FF2B5EF4-FFF2-40B4-BE49-F238E27FC236}">
                  <a16:creationId xmlns:a16="http://schemas.microsoft.com/office/drawing/2014/main" id="{17E6F388-429F-F82C-96B2-1C9D2E383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8720" name="Oval 6">
              <a:extLst>
                <a:ext uri="{FF2B5EF4-FFF2-40B4-BE49-F238E27FC236}">
                  <a16:creationId xmlns:a16="http://schemas.microsoft.com/office/drawing/2014/main" id="{03D047AE-F883-9542-351F-9C561A007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8721" name="AutoShape 7">
              <a:extLst>
                <a:ext uri="{FF2B5EF4-FFF2-40B4-BE49-F238E27FC236}">
                  <a16:creationId xmlns:a16="http://schemas.microsoft.com/office/drawing/2014/main" id="{CCB54EC3-6E45-D9D9-4CC3-63CF6F2028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8722" name="AutoShape 8">
              <a:extLst>
                <a:ext uri="{FF2B5EF4-FFF2-40B4-BE49-F238E27FC236}">
                  <a16:creationId xmlns:a16="http://schemas.microsoft.com/office/drawing/2014/main" id="{EE795568-5F7E-AD24-0F81-ACAD635847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8677" name="Line 9">
            <a:extLst>
              <a:ext uri="{FF2B5EF4-FFF2-40B4-BE49-F238E27FC236}">
                <a16:creationId xmlns:a16="http://schemas.microsoft.com/office/drawing/2014/main" id="{99DA01EC-09D2-0A42-0D60-85ED17FE212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57150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8" name="Line 10">
            <a:extLst>
              <a:ext uri="{FF2B5EF4-FFF2-40B4-BE49-F238E27FC236}">
                <a16:creationId xmlns:a16="http://schemas.microsoft.com/office/drawing/2014/main" id="{ACF25DCC-8070-06FF-AA0C-142EBBC962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50292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9" name="Line 11">
            <a:extLst>
              <a:ext uri="{FF2B5EF4-FFF2-40B4-BE49-F238E27FC236}">
                <a16:creationId xmlns:a16="http://schemas.microsoft.com/office/drawing/2014/main" id="{732219C0-D6F2-501C-5B76-4B6120F72C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0" name="Text Box 12">
            <a:extLst>
              <a:ext uri="{FF2B5EF4-FFF2-40B4-BE49-F238E27FC236}">
                <a16:creationId xmlns:a16="http://schemas.microsoft.com/office/drawing/2014/main" id="{8A939E5A-AA9C-BA6B-A1A7-060B742C9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7515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8681" name="Oval 13">
            <a:extLst>
              <a:ext uri="{FF2B5EF4-FFF2-40B4-BE49-F238E27FC236}">
                <a16:creationId xmlns:a16="http://schemas.microsoft.com/office/drawing/2014/main" id="{9E2759E1-47E0-B76C-1EE4-0832ADE90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2" name="Text Box 14">
            <a:extLst>
              <a:ext uri="{FF2B5EF4-FFF2-40B4-BE49-F238E27FC236}">
                <a16:creationId xmlns:a16="http://schemas.microsoft.com/office/drawing/2014/main" id="{33A9E664-3871-102D-06BC-E055C4661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7515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8683" name="Text Box 15">
            <a:extLst>
              <a:ext uri="{FF2B5EF4-FFF2-40B4-BE49-F238E27FC236}">
                <a16:creationId xmlns:a16="http://schemas.microsoft.com/office/drawing/2014/main" id="{034B10C2-0605-F986-5423-5097BF40E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57515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8684" name="Group 16">
            <a:extLst>
              <a:ext uri="{FF2B5EF4-FFF2-40B4-BE49-F238E27FC236}">
                <a16:creationId xmlns:a16="http://schemas.microsoft.com/office/drawing/2014/main" id="{4C255E6D-DB27-1BD5-E059-0D790B6607DE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4724400"/>
            <a:ext cx="381000" cy="1985963"/>
            <a:chOff x="3696" y="2640"/>
            <a:chExt cx="240" cy="1392"/>
          </a:xfrm>
        </p:grpSpPr>
        <p:sp>
          <p:nvSpPr>
            <p:cNvPr id="28714" name="Oval 17">
              <a:extLst>
                <a:ext uri="{FF2B5EF4-FFF2-40B4-BE49-F238E27FC236}">
                  <a16:creationId xmlns:a16="http://schemas.microsoft.com/office/drawing/2014/main" id="{3C1D6D1D-A31C-28C5-E8A7-1EEF2945C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8715" name="Rectangle 18">
              <a:extLst>
                <a:ext uri="{FF2B5EF4-FFF2-40B4-BE49-F238E27FC236}">
                  <a16:creationId xmlns:a16="http://schemas.microsoft.com/office/drawing/2014/main" id="{B37BFAAD-959F-3463-44C7-573CACA65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8716" name="Oval 19">
              <a:extLst>
                <a:ext uri="{FF2B5EF4-FFF2-40B4-BE49-F238E27FC236}">
                  <a16:creationId xmlns:a16="http://schemas.microsoft.com/office/drawing/2014/main" id="{21F2A1D9-EA4B-BFFB-0BEA-B23E392AD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8717" name="Rectangle 20">
              <a:extLst>
                <a:ext uri="{FF2B5EF4-FFF2-40B4-BE49-F238E27FC236}">
                  <a16:creationId xmlns:a16="http://schemas.microsoft.com/office/drawing/2014/main" id="{67AEFF58-FC98-4D79-FEDE-C26F6CA324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8718" name="Line 21">
              <a:extLst>
                <a:ext uri="{FF2B5EF4-FFF2-40B4-BE49-F238E27FC236}">
                  <a16:creationId xmlns:a16="http://schemas.microsoft.com/office/drawing/2014/main" id="{948C7718-77A1-1C30-B7CE-82665D77FD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5" name="Text Box 22">
            <a:extLst>
              <a:ext uri="{FF2B5EF4-FFF2-40B4-BE49-F238E27FC236}">
                <a16:creationId xmlns:a16="http://schemas.microsoft.com/office/drawing/2014/main" id="{452AD913-54D0-6D7F-A3E2-B708B661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191000"/>
            <a:ext cx="9128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Pluslinse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Lupe</a:t>
            </a:r>
          </a:p>
        </p:txBody>
      </p:sp>
      <p:sp>
        <p:nvSpPr>
          <p:cNvPr id="28686" name="Line 23">
            <a:extLst>
              <a:ext uri="{FF2B5EF4-FFF2-40B4-BE49-F238E27FC236}">
                <a16:creationId xmlns:a16="http://schemas.microsoft.com/office/drawing/2014/main" id="{044C3D10-88B4-54DF-AA28-EE1B14EAD9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7" name="Line 24">
            <a:extLst>
              <a:ext uri="{FF2B5EF4-FFF2-40B4-BE49-F238E27FC236}">
                <a16:creationId xmlns:a16="http://schemas.microsoft.com/office/drawing/2014/main" id="{66576464-955F-CA0E-4565-8A42F3DFC9B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3340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Line 25">
            <a:extLst>
              <a:ext uri="{FF2B5EF4-FFF2-40B4-BE49-F238E27FC236}">
                <a16:creationId xmlns:a16="http://schemas.microsoft.com/office/drawing/2014/main" id="{1E3E68F4-E60B-A0C5-F008-4B3A3CFE2C0C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9" name="Line 26">
            <a:extLst>
              <a:ext uri="{FF2B5EF4-FFF2-40B4-BE49-F238E27FC236}">
                <a16:creationId xmlns:a16="http://schemas.microsoft.com/office/drawing/2014/main" id="{BC9A66C6-FF9B-C43F-4D82-9C2CBE26525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1054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0" name="Line 27">
            <a:extLst>
              <a:ext uri="{FF2B5EF4-FFF2-40B4-BE49-F238E27FC236}">
                <a16:creationId xmlns:a16="http://schemas.microsoft.com/office/drawing/2014/main" id="{C369F903-27A3-511F-5C1E-EA03B1E2920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0960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1" name="Line 28">
            <a:extLst>
              <a:ext uri="{FF2B5EF4-FFF2-40B4-BE49-F238E27FC236}">
                <a16:creationId xmlns:a16="http://schemas.microsoft.com/office/drawing/2014/main" id="{18F571AD-50E2-305A-6458-265AB6DB598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400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2" name="Line 29">
            <a:extLst>
              <a:ext uri="{FF2B5EF4-FFF2-40B4-BE49-F238E27FC236}">
                <a16:creationId xmlns:a16="http://schemas.microsoft.com/office/drawing/2014/main" id="{C0D6AC66-16AB-63FD-D4B0-E272D0CFDC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3" name="Line 30">
            <a:extLst>
              <a:ext uri="{FF2B5EF4-FFF2-40B4-BE49-F238E27FC236}">
                <a16:creationId xmlns:a16="http://schemas.microsoft.com/office/drawing/2014/main" id="{80609BB5-12C1-C149-EE52-00BCF603AE2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4" name="Line 31">
            <a:extLst>
              <a:ext uri="{FF2B5EF4-FFF2-40B4-BE49-F238E27FC236}">
                <a16:creationId xmlns:a16="http://schemas.microsoft.com/office/drawing/2014/main" id="{03790E9D-B80F-BBC5-615F-3D3A32EEF8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5" name="Line 32">
            <a:extLst>
              <a:ext uri="{FF2B5EF4-FFF2-40B4-BE49-F238E27FC236}">
                <a16:creationId xmlns:a16="http://schemas.microsoft.com/office/drawing/2014/main" id="{6E0C10BC-602E-A002-0CC2-F6C75B7BB9D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6" name="Line 33">
            <a:extLst>
              <a:ext uri="{FF2B5EF4-FFF2-40B4-BE49-F238E27FC236}">
                <a16:creationId xmlns:a16="http://schemas.microsoft.com/office/drawing/2014/main" id="{196F6F40-6968-2892-C6DC-F5385F200A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48768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7" name="Text Box 34">
            <a:extLst>
              <a:ext uri="{FF2B5EF4-FFF2-40B4-BE49-F238E27FC236}">
                <a16:creationId xmlns:a16="http://schemas.microsoft.com/office/drawing/2014/main" id="{CF2D3C21-3479-76C6-B67C-AB2F83711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57150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8698" name="Arc 35">
            <a:extLst>
              <a:ext uri="{FF2B5EF4-FFF2-40B4-BE49-F238E27FC236}">
                <a16:creationId xmlns:a16="http://schemas.microsoft.com/office/drawing/2014/main" id="{A147811B-D399-92E6-6E86-4FC3ECE39293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58221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99" name="Line 36">
            <a:extLst>
              <a:ext uri="{FF2B5EF4-FFF2-40B4-BE49-F238E27FC236}">
                <a16:creationId xmlns:a16="http://schemas.microsoft.com/office/drawing/2014/main" id="{96A6FFDA-E220-D3E0-9476-4EFDD2325EE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191000"/>
            <a:ext cx="388620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0" name="Text Box 37">
            <a:extLst>
              <a:ext uri="{FF2B5EF4-FFF2-40B4-BE49-F238E27FC236}">
                <a16:creationId xmlns:a16="http://schemas.microsoft.com/office/drawing/2014/main" id="{847EF5DE-8324-3C02-2B4F-E8BDA0920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5791200"/>
            <a:ext cx="37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28701" name="Arc 38">
            <a:extLst>
              <a:ext uri="{FF2B5EF4-FFF2-40B4-BE49-F238E27FC236}">
                <a16:creationId xmlns:a16="http://schemas.microsoft.com/office/drawing/2014/main" id="{B0D1C04E-D150-0159-95BF-834C1DDF083A}"/>
              </a:ext>
            </a:extLst>
          </p:cNvPr>
          <p:cNvSpPr>
            <a:spLocks/>
          </p:cNvSpPr>
          <p:nvPr/>
        </p:nvSpPr>
        <p:spPr bwMode="auto">
          <a:xfrm rot="3883336">
            <a:off x="8035131" y="5799932"/>
            <a:ext cx="322263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702" name="Rectangle 39">
            <a:extLst>
              <a:ext uri="{FF2B5EF4-FFF2-40B4-BE49-F238E27FC236}">
                <a16:creationId xmlns:a16="http://schemas.microsoft.com/office/drawing/2014/main" id="{6B730EBD-4377-FAEB-BD99-D92BE332A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4864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3" name="Line 40">
            <a:extLst>
              <a:ext uri="{FF2B5EF4-FFF2-40B4-BE49-F238E27FC236}">
                <a16:creationId xmlns:a16="http://schemas.microsoft.com/office/drawing/2014/main" id="{C15FB84A-90FC-3EE2-6B6F-BE2D8D614F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5562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4" name="Line 41">
            <a:extLst>
              <a:ext uri="{FF2B5EF4-FFF2-40B4-BE49-F238E27FC236}">
                <a16:creationId xmlns:a16="http://schemas.microsoft.com/office/drawing/2014/main" id="{599D363C-6196-CF27-105E-45788CD6F6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5562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5" name="Line 42">
            <a:extLst>
              <a:ext uri="{FF2B5EF4-FFF2-40B4-BE49-F238E27FC236}">
                <a16:creationId xmlns:a16="http://schemas.microsoft.com/office/drawing/2014/main" id="{85802F76-0C7B-2321-16B6-5483BCA9E0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41910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6" name="Text Box 43">
            <a:extLst>
              <a:ext uri="{FF2B5EF4-FFF2-40B4-BE49-F238E27FC236}">
                <a16:creationId xmlns:a16="http://schemas.microsoft.com/office/drawing/2014/main" id="{0061F965-5171-34F5-620A-4610231A4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733800"/>
            <a:ext cx="1069975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Virtuelles</a:t>
            </a:r>
            <a:r>
              <a:rPr lang="en-US" altLang="en-US" sz="1200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Unendlichen</a:t>
            </a:r>
            <a:endParaRPr lang="en-US" altLang="en-US" sz="1200" dirty="0"/>
          </a:p>
        </p:txBody>
      </p:sp>
      <p:sp>
        <p:nvSpPr>
          <p:cNvPr id="28707" name="Line 44">
            <a:extLst>
              <a:ext uri="{FF2B5EF4-FFF2-40B4-BE49-F238E27FC236}">
                <a16:creationId xmlns:a16="http://schemas.microsoft.com/office/drawing/2014/main" id="{85ADEAF7-BD3D-BBA0-C31A-C547995F84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114800"/>
            <a:ext cx="0" cy="21336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8" name="Text Box 45">
            <a:extLst>
              <a:ext uri="{FF2B5EF4-FFF2-40B4-BE49-F238E27FC236}">
                <a16:creationId xmlns:a16="http://schemas.microsoft.com/office/drawing/2014/main" id="{45DD0152-041A-46A4-0930-30680AEF6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6350000"/>
            <a:ext cx="1701800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Primäre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Brennebene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des </a:t>
            </a:r>
            <a:r>
              <a:rPr lang="en-US" altLang="en-US" sz="1200" i="1" dirty="0" err="1">
                <a:solidFill>
                  <a:srgbClr val="0000FF"/>
                </a:solidFill>
              </a:rPr>
              <a:t>Vergrößerungsglases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28709" name="Oval 46">
            <a:extLst>
              <a:ext uri="{FF2B5EF4-FFF2-40B4-BE49-F238E27FC236}">
                <a16:creationId xmlns:a16="http://schemas.microsoft.com/office/drawing/2014/main" id="{65E12B39-9ABB-7BC8-7449-33F6234EB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0" name="Oval 47">
            <a:extLst>
              <a:ext uri="{FF2B5EF4-FFF2-40B4-BE49-F238E27FC236}">
                <a16:creationId xmlns:a16="http://schemas.microsoft.com/office/drawing/2014/main" id="{14B1ABD9-9514-1C3E-AE87-3D584DF30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1" name="Rectangle 48">
            <a:extLst>
              <a:ext uri="{FF2B5EF4-FFF2-40B4-BE49-F238E27FC236}">
                <a16:creationId xmlns:a16="http://schemas.microsoft.com/office/drawing/2014/main" id="{4B70F392-5A27-5E51-A9F3-5CEF4FC2B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8712" name="Text Box 49">
            <a:extLst>
              <a:ext uri="{FF2B5EF4-FFF2-40B4-BE49-F238E27FC236}">
                <a16:creationId xmlns:a16="http://schemas.microsoft.com/office/drawing/2014/main" id="{5D4355D1-5FF8-4314-7655-E1F706A7A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4200525"/>
            <a:ext cx="3224212" cy="704850"/>
          </a:xfrm>
          <a:prstGeom prst="rect">
            <a:avLst/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Winkelgröße </a:t>
            </a:r>
            <a:r>
              <a:rPr lang="en-US" altLang="en-US" sz="1200" b="1"/>
              <a:t>(q’) </a:t>
            </a:r>
            <a:r>
              <a:rPr lang="en-US" altLang="en-US" sz="1200"/>
              <a:t>=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Objektgröße </a:t>
            </a:r>
            <a:r>
              <a:rPr lang="en-US" altLang="en-US" sz="1200"/>
              <a:t>× </a:t>
            </a:r>
            <a:r>
              <a:rPr lang="en-US" altLang="en-US" sz="1200" i="1"/>
              <a:t>Linsenstärke</a:t>
            </a:r>
          </a:p>
        </p:txBody>
      </p:sp>
      <p:sp>
        <p:nvSpPr>
          <p:cNvPr id="28713" name="Slide Number Placeholder 1">
            <a:extLst>
              <a:ext uri="{FF2B5EF4-FFF2-40B4-BE49-F238E27FC236}">
                <a16:creationId xmlns:a16="http://schemas.microsoft.com/office/drawing/2014/main" id="{C167DA29-EF62-60FA-EDD7-C7FB38810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60CB5B7-CF34-484A-AB9C-A58C3B1A4A52}" type="slidenum">
              <a:rPr lang="en-US" altLang="en-US" sz="1000"/>
              <a:t>25</a:t>
            </a:fld>
            <a:endParaRPr lang="en-US" altLang="en-US" sz="1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94E5A53E-2168-09AA-4D3F-AFE78E192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6868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en-US" sz="1200" dirty="0"/>
              <a:t>Aber wie verhält es sich mit der Angulare Vergrößerung</a:t>
            </a:r>
            <a:r>
              <a:rPr lang="en-US" altLang="en-US" sz="1200" dirty="0"/>
              <a:t>?</a:t>
            </a:r>
          </a:p>
        </p:txBody>
      </p:sp>
      <p:grpSp>
        <p:nvGrpSpPr>
          <p:cNvPr id="29699" name="Group 3">
            <a:extLst>
              <a:ext uri="{FF2B5EF4-FFF2-40B4-BE49-F238E27FC236}">
                <a16:creationId xmlns:a16="http://schemas.microsoft.com/office/drawing/2014/main" id="{FB4FE91A-ABB2-DA73-B899-8DE4750C9220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953000"/>
            <a:ext cx="1752600" cy="1524000"/>
            <a:chOff x="2832" y="1728"/>
            <a:chExt cx="1104" cy="960"/>
          </a:xfrm>
        </p:grpSpPr>
        <p:sp>
          <p:nvSpPr>
            <p:cNvPr id="29746" name="Oval 4">
              <a:extLst>
                <a:ext uri="{FF2B5EF4-FFF2-40B4-BE49-F238E27FC236}">
                  <a16:creationId xmlns:a16="http://schemas.microsoft.com/office/drawing/2014/main" id="{BB16D877-E021-27CF-6F0A-36A4BA2DD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747" name="Oval 5">
              <a:extLst>
                <a:ext uri="{FF2B5EF4-FFF2-40B4-BE49-F238E27FC236}">
                  <a16:creationId xmlns:a16="http://schemas.microsoft.com/office/drawing/2014/main" id="{1D2CC4EE-44F7-7832-EE2B-EF676EAD3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748" name="AutoShape 6">
              <a:extLst>
                <a:ext uri="{FF2B5EF4-FFF2-40B4-BE49-F238E27FC236}">
                  <a16:creationId xmlns:a16="http://schemas.microsoft.com/office/drawing/2014/main" id="{BF7CA378-9163-35DA-52CE-9982BDD0F8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749" name="AutoShape 7">
              <a:extLst>
                <a:ext uri="{FF2B5EF4-FFF2-40B4-BE49-F238E27FC236}">
                  <a16:creationId xmlns:a16="http://schemas.microsoft.com/office/drawing/2014/main" id="{166084B8-04F7-D5A3-8604-76CDDF6744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9700" name="Line 8">
            <a:extLst>
              <a:ext uri="{FF2B5EF4-FFF2-40B4-BE49-F238E27FC236}">
                <a16:creationId xmlns:a16="http://schemas.microsoft.com/office/drawing/2014/main" id="{A88C06D6-A3F4-4F71-69C3-0D2B0E56BB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57150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1" name="Line 9">
            <a:extLst>
              <a:ext uri="{FF2B5EF4-FFF2-40B4-BE49-F238E27FC236}">
                <a16:creationId xmlns:a16="http://schemas.microsoft.com/office/drawing/2014/main" id="{3B4DE3F7-8F27-BED2-5829-1410B94463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50292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2" name="Line 10">
            <a:extLst>
              <a:ext uri="{FF2B5EF4-FFF2-40B4-BE49-F238E27FC236}">
                <a16:creationId xmlns:a16="http://schemas.microsoft.com/office/drawing/2014/main" id="{BE8BD806-3C1E-8FBB-0733-3D64D433E4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Text Box 11">
            <a:extLst>
              <a:ext uri="{FF2B5EF4-FFF2-40B4-BE49-F238E27FC236}">
                <a16:creationId xmlns:a16="http://schemas.microsoft.com/office/drawing/2014/main" id="{2DD1D155-4BE1-2BB7-9A45-C7B482C7D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7515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29704" name="Oval 12">
            <a:extLst>
              <a:ext uri="{FF2B5EF4-FFF2-40B4-BE49-F238E27FC236}">
                <a16:creationId xmlns:a16="http://schemas.microsoft.com/office/drawing/2014/main" id="{D5A68C69-E30F-6457-31B8-30E4F9CE3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5" name="Text Box 13">
            <a:extLst>
              <a:ext uri="{FF2B5EF4-FFF2-40B4-BE49-F238E27FC236}">
                <a16:creationId xmlns:a16="http://schemas.microsoft.com/office/drawing/2014/main" id="{C0CD559C-2E5F-408A-F994-6D4F9BE06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7515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29706" name="Text Box 14">
            <a:extLst>
              <a:ext uri="{FF2B5EF4-FFF2-40B4-BE49-F238E27FC236}">
                <a16:creationId xmlns:a16="http://schemas.microsoft.com/office/drawing/2014/main" id="{0DD9F048-0EB2-F165-E556-9DCFDD47E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57515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29707" name="Group 15">
            <a:extLst>
              <a:ext uri="{FF2B5EF4-FFF2-40B4-BE49-F238E27FC236}">
                <a16:creationId xmlns:a16="http://schemas.microsoft.com/office/drawing/2014/main" id="{BA8EDBA4-9B7C-A8CB-A424-CDEA106B5D9E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4724400"/>
            <a:ext cx="381000" cy="1985963"/>
            <a:chOff x="3696" y="2640"/>
            <a:chExt cx="240" cy="1392"/>
          </a:xfrm>
        </p:grpSpPr>
        <p:sp>
          <p:nvSpPr>
            <p:cNvPr id="29741" name="Oval 16">
              <a:extLst>
                <a:ext uri="{FF2B5EF4-FFF2-40B4-BE49-F238E27FC236}">
                  <a16:creationId xmlns:a16="http://schemas.microsoft.com/office/drawing/2014/main" id="{5C47AAFA-C35E-1977-3B76-E61EC24F5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742" name="Rectangle 17">
              <a:extLst>
                <a:ext uri="{FF2B5EF4-FFF2-40B4-BE49-F238E27FC236}">
                  <a16:creationId xmlns:a16="http://schemas.microsoft.com/office/drawing/2014/main" id="{B15A4C6A-10B2-C3E9-5774-923D638C1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743" name="Oval 18">
              <a:extLst>
                <a:ext uri="{FF2B5EF4-FFF2-40B4-BE49-F238E27FC236}">
                  <a16:creationId xmlns:a16="http://schemas.microsoft.com/office/drawing/2014/main" id="{7883F628-EF21-5335-0BC2-BD9F4AF91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744" name="Rectangle 19">
              <a:extLst>
                <a:ext uri="{FF2B5EF4-FFF2-40B4-BE49-F238E27FC236}">
                  <a16:creationId xmlns:a16="http://schemas.microsoft.com/office/drawing/2014/main" id="{51399E14-7060-0F1A-80F9-3445140F1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9745" name="Line 20">
              <a:extLst>
                <a:ext uri="{FF2B5EF4-FFF2-40B4-BE49-F238E27FC236}">
                  <a16:creationId xmlns:a16="http://schemas.microsoft.com/office/drawing/2014/main" id="{762C8250-3559-CB7B-5D2B-E8A921299E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8" name="Text Box 21">
            <a:extLst>
              <a:ext uri="{FF2B5EF4-FFF2-40B4-BE49-F238E27FC236}">
                <a16:creationId xmlns:a16="http://schemas.microsoft.com/office/drawing/2014/main" id="{F8622BBB-FA9A-B383-2372-0C1EDDD5A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191000"/>
            <a:ext cx="9128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Pluslinse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Lupe</a:t>
            </a:r>
          </a:p>
        </p:txBody>
      </p:sp>
      <p:sp>
        <p:nvSpPr>
          <p:cNvPr id="29709" name="Line 22">
            <a:extLst>
              <a:ext uri="{FF2B5EF4-FFF2-40B4-BE49-F238E27FC236}">
                <a16:creationId xmlns:a16="http://schemas.microsoft.com/office/drawing/2014/main" id="{DE8F79CE-9F7C-7D13-BB00-22106551EA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0" name="Line 23">
            <a:extLst>
              <a:ext uri="{FF2B5EF4-FFF2-40B4-BE49-F238E27FC236}">
                <a16:creationId xmlns:a16="http://schemas.microsoft.com/office/drawing/2014/main" id="{0A4FF681-5C0F-5729-F256-84FA993B17C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3340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Line 24">
            <a:extLst>
              <a:ext uri="{FF2B5EF4-FFF2-40B4-BE49-F238E27FC236}">
                <a16:creationId xmlns:a16="http://schemas.microsoft.com/office/drawing/2014/main" id="{627466F6-DD8F-D541-9430-BF1B6C922A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2" name="Line 25">
            <a:extLst>
              <a:ext uri="{FF2B5EF4-FFF2-40B4-BE49-F238E27FC236}">
                <a16:creationId xmlns:a16="http://schemas.microsoft.com/office/drawing/2014/main" id="{CD36088B-A0BB-3DF0-14BE-5D7C0B9A21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1054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3" name="Line 26">
            <a:extLst>
              <a:ext uri="{FF2B5EF4-FFF2-40B4-BE49-F238E27FC236}">
                <a16:creationId xmlns:a16="http://schemas.microsoft.com/office/drawing/2014/main" id="{188B6FD8-47E7-497F-40F7-00D176E428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0960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Line 27">
            <a:extLst>
              <a:ext uri="{FF2B5EF4-FFF2-40B4-BE49-F238E27FC236}">
                <a16:creationId xmlns:a16="http://schemas.microsoft.com/office/drawing/2014/main" id="{E0D95531-36F0-32C4-D033-4DA1633FD9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400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5" name="Line 28">
            <a:extLst>
              <a:ext uri="{FF2B5EF4-FFF2-40B4-BE49-F238E27FC236}">
                <a16:creationId xmlns:a16="http://schemas.microsoft.com/office/drawing/2014/main" id="{10814B68-0574-B61B-B310-8787D99186D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6" name="Line 29">
            <a:extLst>
              <a:ext uri="{FF2B5EF4-FFF2-40B4-BE49-F238E27FC236}">
                <a16:creationId xmlns:a16="http://schemas.microsoft.com/office/drawing/2014/main" id="{61B78420-C78C-0790-453D-EBDF26F8DA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7" name="Line 30">
            <a:extLst>
              <a:ext uri="{FF2B5EF4-FFF2-40B4-BE49-F238E27FC236}">
                <a16:creationId xmlns:a16="http://schemas.microsoft.com/office/drawing/2014/main" id="{06E7CFA1-2762-2871-B16E-5E8F8726B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8" name="Line 31">
            <a:extLst>
              <a:ext uri="{FF2B5EF4-FFF2-40B4-BE49-F238E27FC236}">
                <a16:creationId xmlns:a16="http://schemas.microsoft.com/office/drawing/2014/main" id="{210087D2-EAAD-0E90-0F3E-E3D4C0B2B1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9" name="Line 32">
            <a:extLst>
              <a:ext uri="{FF2B5EF4-FFF2-40B4-BE49-F238E27FC236}">
                <a16:creationId xmlns:a16="http://schemas.microsoft.com/office/drawing/2014/main" id="{532CA584-DE63-2F83-28C9-84CE0586DB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48768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0" name="Text Box 33">
            <a:extLst>
              <a:ext uri="{FF2B5EF4-FFF2-40B4-BE49-F238E27FC236}">
                <a16:creationId xmlns:a16="http://schemas.microsoft.com/office/drawing/2014/main" id="{03C3E21D-088C-BF2D-5EF7-A3846D99D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57150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29721" name="Arc 34">
            <a:extLst>
              <a:ext uri="{FF2B5EF4-FFF2-40B4-BE49-F238E27FC236}">
                <a16:creationId xmlns:a16="http://schemas.microsoft.com/office/drawing/2014/main" id="{5C586F23-B3DD-2473-D8F0-9C52B3A663FB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58221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2" name="Line 35">
            <a:extLst>
              <a:ext uri="{FF2B5EF4-FFF2-40B4-BE49-F238E27FC236}">
                <a16:creationId xmlns:a16="http://schemas.microsoft.com/office/drawing/2014/main" id="{E37DBB71-0F15-933F-BD8C-3BD4E14CEF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191000"/>
            <a:ext cx="388620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3" name="Text Box 36">
            <a:extLst>
              <a:ext uri="{FF2B5EF4-FFF2-40B4-BE49-F238E27FC236}">
                <a16:creationId xmlns:a16="http://schemas.microsoft.com/office/drawing/2014/main" id="{DF942BBB-0038-5492-C3FB-D486BD8BB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5791200"/>
            <a:ext cx="37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29724" name="Arc 37">
            <a:extLst>
              <a:ext uri="{FF2B5EF4-FFF2-40B4-BE49-F238E27FC236}">
                <a16:creationId xmlns:a16="http://schemas.microsoft.com/office/drawing/2014/main" id="{B98BB66A-1B8F-2D5F-4AE6-95A58DFB9578}"/>
              </a:ext>
            </a:extLst>
          </p:cNvPr>
          <p:cNvSpPr>
            <a:spLocks/>
          </p:cNvSpPr>
          <p:nvPr/>
        </p:nvSpPr>
        <p:spPr bwMode="auto">
          <a:xfrm rot="3883336">
            <a:off x="8035131" y="5799932"/>
            <a:ext cx="322263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5" name="Rectangle 38">
            <a:extLst>
              <a:ext uri="{FF2B5EF4-FFF2-40B4-BE49-F238E27FC236}">
                <a16:creationId xmlns:a16="http://schemas.microsoft.com/office/drawing/2014/main" id="{1CFB4031-58D4-65C0-21CB-29248C7CD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4864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6" name="Line 39">
            <a:extLst>
              <a:ext uri="{FF2B5EF4-FFF2-40B4-BE49-F238E27FC236}">
                <a16:creationId xmlns:a16="http://schemas.microsoft.com/office/drawing/2014/main" id="{440CCACC-B184-3E9B-8C6E-DB91492DF4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5562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7" name="Line 40">
            <a:extLst>
              <a:ext uri="{FF2B5EF4-FFF2-40B4-BE49-F238E27FC236}">
                <a16:creationId xmlns:a16="http://schemas.microsoft.com/office/drawing/2014/main" id="{E082F810-0A0E-CA59-3A56-FBA7EE6678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5562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8" name="Line 41">
            <a:extLst>
              <a:ext uri="{FF2B5EF4-FFF2-40B4-BE49-F238E27FC236}">
                <a16:creationId xmlns:a16="http://schemas.microsoft.com/office/drawing/2014/main" id="{D8F70071-606C-0143-E6A8-10931D1C6E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41910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9" name="Text Box 42">
            <a:extLst>
              <a:ext uri="{FF2B5EF4-FFF2-40B4-BE49-F238E27FC236}">
                <a16:creationId xmlns:a16="http://schemas.microsoft.com/office/drawing/2014/main" id="{2D5C4497-6FEF-C811-71D4-93AAD9F80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733800"/>
            <a:ext cx="1069975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Virtuelles</a:t>
            </a:r>
            <a:r>
              <a:rPr lang="en-US" altLang="en-US" sz="1200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Unendlichen</a:t>
            </a:r>
            <a:endParaRPr lang="en-US" altLang="en-US" sz="1200" dirty="0"/>
          </a:p>
        </p:txBody>
      </p:sp>
      <p:sp>
        <p:nvSpPr>
          <p:cNvPr id="29730" name="Line 43">
            <a:extLst>
              <a:ext uri="{FF2B5EF4-FFF2-40B4-BE49-F238E27FC236}">
                <a16:creationId xmlns:a16="http://schemas.microsoft.com/office/drawing/2014/main" id="{43AF05EC-095C-AEAF-34D1-0D62F42340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114800"/>
            <a:ext cx="0" cy="21336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1" name="Text Box 44">
            <a:extLst>
              <a:ext uri="{FF2B5EF4-FFF2-40B4-BE49-F238E27FC236}">
                <a16:creationId xmlns:a16="http://schemas.microsoft.com/office/drawing/2014/main" id="{A64C0CEA-6187-495F-8E27-0C4D725AB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6350000"/>
            <a:ext cx="1701800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Primäre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Brennebene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des </a:t>
            </a:r>
            <a:r>
              <a:rPr lang="en-US" altLang="en-US" sz="1200" i="1" dirty="0" err="1">
                <a:solidFill>
                  <a:srgbClr val="0000FF"/>
                </a:solidFill>
              </a:rPr>
              <a:t>Vergrößerungsglases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29732" name="Oval 45">
            <a:extLst>
              <a:ext uri="{FF2B5EF4-FFF2-40B4-BE49-F238E27FC236}">
                <a16:creationId xmlns:a16="http://schemas.microsoft.com/office/drawing/2014/main" id="{8CAE3CE3-A584-009A-B606-435E86F95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3" name="Oval 46">
            <a:extLst>
              <a:ext uri="{FF2B5EF4-FFF2-40B4-BE49-F238E27FC236}">
                <a16:creationId xmlns:a16="http://schemas.microsoft.com/office/drawing/2014/main" id="{A75CF698-2D25-FF01-852B-BDA146484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4" name="Rectangle 47">
            <a:extLst>
              <a:ext uri="{FF2B5EF4-FFF2-40B4-BE49-F238E27FC236}">
                <a16:creationId xmlns:a16="http://schemas.microsoft.com/office/drawing/2014/main" id="{53A20F66-8F9A-FC70-710D-61148E70B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29735" name="Text Box 48">
            <a:extLst>
              <a:ext uri="{FF2B5EF4-FFF2-40B4-BE49-F238E27FC236}">
                <a16:creationId xmlns:a16="http://schemas.microsoft.com/office/drawing/2014/main" id="{D7A15685-56F2-0A5F-A31F-796D4875F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4200525"/>
            <a:ext cx="3224212" cy="704850"/>
          </a:xfrm>
          <a:prstGeom prst="rect">
            <a:avLst/>
          </a:prstGeom>
          <a:solidFill>
            <a:srgbClr val="99C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Winkelgröße </a:t>
            </a:r>
            <a:r>
              <a:rPr lang="en-US" altLang="en-US" sz="1200" b="1"/>
              <a:t>(q’) </a:t>
            </a:r>
            <a:r>
              <a:rPr lang="en-US" altLang="en-US" sz="1200"/>
              <a:t>= ?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99CCFF"/>
                </a:solidFill>
              </a:rPr>
              <a:t>Objektgröße </a:t>
            </a:r>
            <a:r>
              <a:rPr lang="en-US" altLang="en-US" sz="1200">
                <a:solidFill>
                  <a:srgbClr val="99CCFF"/>
                </a:solidFill>
              </a:rPr>
              <a:t>× </a:t>
            </a:r>
            <a:r>
              <a:rPr lang="en-US" altLang="en-US" sz="1200" i="1">
                <a:solidFill>
                  <a:srgbClr val="99CCFF"/>
                </a:solidFill>
              </a:rPr>
              <a:t>Linsenstärke</a:t>
            </a:r>
          </a:p>
        </p:txBody>
      </p:sp>
      <p:sp>
        <p:nvSpPr>
          <p:cNvPr id="29736" name="Line 49">
            <a:extLst>
              <a:ext uri="{FF2B5EF4-FFF2-40B4-BE49-F238E27FC236}">
                <a16:creationId xmlns:a16="http://schemas.microsoft.com/office/drawing/2014/main" id="{178A7AA8-E5C5-4D39-8EAF-49C77FF033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4343400"/>
            <a:ext cx="1066800" cy="152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7" name="Text Box 50">
            <a:extLst>
              <a:ext uri="{FF2B5EF4-FFF2-40B4-BE49-F238E27FC236}">
                <a16:creationId xmlns:a16="http://schemas.microsoft.com/office/drawing/2014/main" id="{1D997725-622D-E968-7260-ED61C7825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810000"/>
            <a:ext cx="25273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  <a:latin typeface="Segoe Script" panose="020B0804020000000003" pitchFamily="34" charset="0"/>
              </a:rPr>
              <a:t>Vergrößerung</a:t>
            </a:r>
          </a:p>
        </p:txBody>
      </p:sp>
      <p:sp>
        <p:nvSpPr>
          <p:cNvPr id="29738" name="Text Box 51">
            <a:extLst>
              <a:ext uri="{FF2B5EF4-FFF2-40B4-BE49-F238E27FC236}">
                <a16:creationId xmlns:a16="http://schemas.microsoft.com/office/drawing/2014/main" id="{B5E71EE7-88D3-5526-E22A-27D35B714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175" y="4343400"/>
            <a:ext cx="327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^</a:t>
            </a:r>
          </a:p>
        </p:txBody>
      </p:sp>
      <p:sp>
        <p:nvSpPr>
          <p:cNvPr id="29739" name="Text Box 52">
            <a:extLst>
              <a:ext uri="{FF2B5EF4-FFF2-40B4-BE49-F238E27FC236}">
                <a16:creationId xmlns:a16="http://schemas.microsoft.com/office/drawing/2014/main" id="{950FD1B3-4ADE-DD54-AD26-E464E4DD5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828800"/>
            <a:ext cx="625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(Beachten Sie: Größe und Vergrößerung sind nicht dasselbe!)</a:t>
            </a:r>
          </a:p>
        </p:txBody>
      </p:sp>
      <p:sp>
        <p:nvSpPr>
          <p:cNvPr id="29740" name="Slide Number Placeholder 1">
            <a:extLst>
              <a:ext uri="{FF2B5EF4-FFF2-40B4-BE49-F238E27FC236}">
                <a16:creationId xmlns:a16="http://schemas.microsoft.com/office/drawing/2014/main" id="{33AC7B74-167A-5951-F6E3-0F45C66AF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25ED0C6-0D0B-0D4D-9BC1-051ABCD33B50}" type="slidenum">
              <a:rPr lang="en-US" altLang="en-US" sz="1000"/>
              <a:t>26</a:t>
            </a:fld>
            <a:endParaRPr lang="en-US" altLang="en-US" sz="1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B3B36321-975A-28F1-E75B-F00B5AF70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6002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912E43A-C72B-58A1-204B-8317B7151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/>
              <a:t>Aber </a:t>
            </a:r>
            <a:r>
              <a:rPr lang="en-US" altLang="en-US" sz="1200" dirty="0" err="1"/>
              <a:t>wie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verhält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</a:t>
            </a:r>
            <a:r>
              <a:rPr lang="en-US" altLang="en-US" sz="1200" b="1" i="1" dirty="0"/>
              <a:t>der </a:t>
            </a: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dirty="0"/>
              <a:t>?</a:t>
            </a:r>
          </a:p>
          <a:p>
            <a:pPr lvl="1" eaLnBrk="1" hangingPunct="1"/>
            <a:r>
              <a:rPr lang="en-US" altLang="en-US" sz="1200" dirty="0"/>
              <a:t>„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“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relativer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Begriff</a:t>
            </a:r>
            <a:r>
              <a:rPr lang="en-US" altLang="en-US" sz="1200" dirty="0"/>
              <a:t>, d. h., das </a:t>
            </a:r>
            <a:r>
              <a:rPr lang="en-US" altLang="en-US" sz="1200" dirty="0" err="1"/>
              <a:t>Netzhautbild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Verhältnis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zu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etwas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größer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oder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kleiner</a:t>
            </a:r>
            <a:endParaRPr lang="en-US" altLang="en-US" sz="1200" dirty="0"/>
          </a:p>
          <a:p>
            <a:pPr lvl="1" eaLnBrk="1" hangingPunct="1"/>
            <a:endParaRPr lang="en-US" altLang="en-US" dirty="0"/>
          </a:p>
          <a:p>
            <a:pPr lvl="1" eaLnBrk="1" hangingPunct="1"/>
            <a:endParaRPr lang="en-US" altLang="en-US" dirty="0"/>
          </a:p>
          <a:p>
            <a:pPr lvl="1" eaLnBrk="1" hangingPunct="1"/>
            <a:endParaRPr lang="en-US" altLang="en-US" i="1" dirty="0"/>
          </a:p>
        </p:txBody>
      </p:sp>
      <p:grpSp>
        <p:nvGrpSpPr>
          <p:cNvPr id="30724" name="Group 4">
            <a:extLst>
              <a:ext uri="{FF2B5EF4-FFF2-40B4-BE49-F238E27FC236}">
                <a16:creationId xmlns:a16="http://schemas.microsoft.com/office/drawing/2014/main" id="{C6ABB0C5-BE3E-7BC1-EC51-63B1126BE21D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953000"/>
            <a:ext cx="1752600" cy="1524000"/>
            <a:chOff x="2832" y="1728"/>
            <a:chExt cx="1104" cy="960"/>
          </a:xfrm>
        </p:grpSpPr>
        <p:sp>
          <p:nvSpPr>
            <p:cNvPr id="30770" name="Oval 5">
              <a:extLst>
                <a:ext uri="{FF2B5EF4-FFF2-40B4-BE49-F238E27FC236}">
                  <a16:creationId xmlns:a16="http://schemas.microsoft.com/office/drawing/2014/main" id="{B56E6BBD-BDF8-E001-51C0-451A0FB5E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0771" name="Oval 6">
              <a:extLst>
                <a:ext uri="{FF2B5EF4-FFF2-40B4-BE49-F238E27FC236}">
                  <a16:creationId xmlns:a16="http://schemas.microsoft.com/office/drawing/2014/main" id="{0147DF4C-4D70-EF6B-A308-35D726A89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0772" name="AutoShape 7">
              <a:extLst>
                <a:ext uri="{FF2B5EF4-FFF2-40B4-BE49-F238E27FC236}">
                  <a16:creationId xmlns:a16="http://schemas.microsoft.com/office/drawing/2014/main" id="{AA4D0CB7-D900-4A47-AE7B-FCB17AD3B9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0773" name="AutoShape 8">
              <a:extLst>
                <a:ext uri="{FF2B5EF4-FFF2-40B4-BE49-F238E27FC236}">
                  <a16:creationId xmlns:a16="http://schemas.microsoft.com/office/drawing/2014/main" id="{5093FE4E-EE9F-5CF7-D39A-C6CA1B81B11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0725" name="Line 9">
            <a:extLst>
              <a:ext uri="{FF2B5EF4-FFF2-40B4-BE49-F238E27FC236}">
                <a16:creationId xmlns:a16="http://schemas.microsoft.com/office/drawing/2014/main" id="{FCCB3DD5-67D7-B935-665A-2AA11D8AC7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57150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6" name="Line 10">
            <a:extLst>
              <a:ext uri="{FF2B5EF4-FFF2-40B4-BE49-F238E27FC236}">
                <a16:creationId xmlns:a16="http://schemas.microsoft.com/office/drawing/2014/main" id="{47E2CD5A-6E61-C3B2-7D6D-C485399A781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50292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7" name="Line 11">
            <a:extLst>
              <a:ext uri="{FF2B5EF4-FFF2-40B4-BE49-F238E27FC236}">
                <a16:creationId xmlns:a16="http://schemas.microsoft.com/office/drawing/2014/main" id="{492F78C6-FF5E-AC0C-FA64-584BB95E3B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8" name="Text Box 12">
            <a:extLst>
              <a:ext uri="{FF2B5EF4-FFF2-40B4-BE49-F238E27FC236}">
                <a16:creationId xmlns:a16="http://schemas.microsoft.com/office/drawing/2014/main" id="{9DD4EA56-AA45-545A-6054-D5A8808D0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7515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30729" name="Oval 13">
            <a:extLst>
              <a:ext uri="{FF2B5EF4-FFF2-40B4-BE49-F238E27FC236}">
                <a16:creationId xmlns:a16="http://schemas.microsoft.com/office/drawing/2014/main" id="{5D1647EA-ED16-AAE8-1B4E-556901411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0" name="Text Box 14">
            <a:extLst>
              <a:ext uri="{FF2B5EF4-FFF2-40B4-BE49-F238E27FC236}">
                <a16:creationId xmlns:a16="http://schemas.microsoft.com/office/drawing/2014/main" id="{75E657DF-4C0E-CBD6-ECFA-B02182613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7515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30731" name="Text Box 15">
            <a:extLst>
              <a:ext uri="{FF2B5EF4-FFF2-40B4-BE49-F238E27FC236}">
                <a16:creationId xmlns:a16="http://schemas.microsoft.com/office/drawing/2014/main" id="{A9DDB298-F959-6B3A-CCD4-FA12695A0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57515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30732" name="Group 16">
            <a:extLst>
              <a:ext uri="{FF2B5EF4-FFF2-40B4-BE49-F238E27FC236}">
                <a16:creationId xmlns:a16="http://schemas.microsoft.com/office/drawing/2014/main" id="{E3A2E332-8942-F711-89B7-838B9607A5C5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4724400"/>
            <a:ext cx="381000" cy="1985963"/>
            <a:chOff x="3696" y="2640"/>
            <a:chExt cx="240" cy="1392"/>
          </a:xfrm>
        </p:grpSpPr>
        <p:sp>
          <p:nvSpPr>
            <p:cNvPr id="30765" name="Oval 17">
              <a:extLst>
                <a:ext uri="{FF2B5EF4-FFF2-40B4-BE49-F238E27FC236}">
                  <a16:creationId xmlns:a16="http://schemas.microsoft.com/office/drawing/2014/main" id="{1DD735CE-740D-F8E7-3733-04183236CE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0766" name="Rectangle 18">
              <a:extLst>
                <a:ext uri="{FF2B5EF4-FFF2-40B4-BE49-F238E27FC236}">
                  <a16:creationId xmlns:a16="http://schemas.microsoft.com/office/drawing/2014/main" id="{48856B07-E1FC-84F0-4AF3-D0B553673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0767" name="Oval 19">
              <a:extLst>
                <a:ext uri="{FF2B5EF4-FFF2-40B4-BE49-F238E27FC236}">
                  <a16:creationId xmlns:a16="http://schemas.microsoft.com/office/drawing/2014/main" id="{0B4A2D2B-B57C-4567-58A4-FB3B00C46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0768" name="Rectangle 20">
              <a:extLst>
                <a:ext uri="{FF2B5EF4-FFF2-40B4-BE49-F238E27FC236}">
                  <a16:creationId xmlns:a16="http://schemas.microsoft.com/office/drawing/2014/main" id="{714A54F5-4956-38EF-66EE-7B7600D05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0769" name="Line 21">
              <a:extLst>
                <a:ext uri="{FF2B5EF4-FFF2-40B4-BE49-F238E27FC236}">
                  <a16:creationId xmlns:a16="http://schemas.microsoft.com/office/drawing/2014/main" id="{6DEB6C16-3870-F89B-5F14-FF29561966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33" name="Text Box 22">
            <a:extLst>
              <a:ext uri="{FF2B5EF4-FFF2-40B4-BE49-F238E27FC236}">
                <a16:creationId xmlns:a16="http://schemas.microsoft.com/office/drawing/2014/main" id="{D8F28C20-B982-F8BB-9C55-929A916F6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191000"/>
            <a:ext cx="9128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Pluslinse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Lupe</a:t>
            </a:r>
          </a:p>
        </p:txBody>
      </p:sp>
      <p:sp>
        <p:nvSpPr>
          <p:cNvPr id="30734" name="Line 23">
            <a:extLst>
              <a:ext uri="{FF2B5EF4-FFF2-40B4-BE49-F238E27FC236}">
                <a16:creationId xmlns:a16="http://schemas.microsoft.com/office/drawing/2014/main" id="{A9C99841-6BD9-09B1-0A0C-EA60487F727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5" name="Line 24">
            <a:extLst>
              <a:ext uri="{FF2B5EF4-FFF2-40B4-BE49-F238E27FC236}">
                <a16:creationId xmlns:a16="http://schemas.microsoft.com/office/drawing/2014/main" id="{57D7C82C-81E4-4E33-9218-2B4197C6570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3340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6" name="Line 25">
            <a:extLst>
              <a:ext uri="{FF2B5EF4-FFF2-40B4-BE49-F238E27FC236}">
                <a16:creationId xmlns:a16="http://schemas.microsoft.com/office/drawing/2014/main" id="{3C3DF9AC-BD8F-9111-008F-09EEDA6A81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7" name="Line 26">
            <a:extLst>
              <a:ext uri="{FF2B5EF4-FFF2-40B4-BE49-F238E27FC236}">
                <a16:creationId xmlns:a16="http://schemas.microsoft.com/office/drawing/2014/main" id="{3010B274-88E9-2372-9ACE-532E31D1B69F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1054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8" name="Line 27">
            <a:extLst>
              <a:ext uri="{FF2B5EF4-FFF2-40B4-BE49-F238E27FC236}">
                <a16:creationId xmlns:a16="http://schemas.microsoft.com/office/drawing/2014/main" id="{B04026B6-BCB4-3D0C-C9F8-0BE9B98E596C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0960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9" name="Line 28">
            <a:extLst>
              <a:ext uri="{FF2B5EF4-FFF2-40B4-BE49-F238E27FC236}">
                <a16:creationId xmlns:a16="http://schemas.microsoft.com/office/drawing/2014/main" id="{B3CF15B1-5724-F98A-ADA1-09212DF374A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400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0" name="Line 29">
            <a:extLst>
              <a:ext uri="{FF2B5EF4-FFF2-40B4-BE49-F238E27FC236}">
                <a16:creationId xmlns:a16="http://schemas.microsoft.com/office/drawing/2014/main" id="{13A1C929-0B4E-E017-AFFE-1B9F22EEEB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1" name="Line 30">
            <a:extLst>
              <a:ext uri="{FF2B5EF4-FFF2-40B4-BE49-F238E27FC236}">
                <a16:creationId xmlns:a16="http://schemas.microsoft.com/office/drawing/2014/main" id="{F783013C-40DE-036E-3804-C1901313BC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2" name="Line 31">
            <a:extLst>
              <a:ext uri="{FF2B5EF4-FFF2-40B4-BE49-F238E27FC236}">
                <a16:creationId xmlns:a16="http://schemas.microsoft.com/office/drawing/2014/main" id="{382DA784-2DE3-A1E6-2BA4-FF0C28974B1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3" name="Line 32">
            <a:extLst>
              <a:ext uri="{FF2B5EF4-FFF2-40B4-BE49-F238E27FC236}">
                <a16:creationId xmlns:a16="http://schemas.microsoft.com/office/drawing/2014/main" id="{17AFBE0B-D9C4-73D1-B0BB-889A6C21C0E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4" name="Line 33">
            <a:extLst>
              <a:ext uri="{FF2B5EF4-FFF2-40B4-BE49-F238E27FC236}">
                <a16:creationId xmlns:a16="http://schemas.microsoft.com/office/drawing/2014/main" id="{D700CA65-3C22-59C5-1FEE-26767C2270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48768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5" name="Text Box 34">
            <a:extLst>
              <a:ext uri="{FF2B5EF4-FFF2-40B4-BE49-F238E27FC236}">
                <a16:creationId xmlns:a16="http://schemas.microsoft.com/office/drawing/2014/main" id="{B5CC46A1-1DD8-396C-906B-0A896986B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57150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30746" name="Arc 35">
            <a:extLst>
              <a:ext uri="{FF2B5EF4-FFF2-40B4-BE49-F238E27FC236}">
                <a16:creationId xmlns:a16="http://schemas.microsoft.com/office/drawing/2014/main" id="{B4582BC3-20C6-90A7-11B9-9381CD9A7F10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58221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7" name="Line 36">
            <a:extLst>
              <a:ext uri="{FF2B5EF4-FFF2-40B4-BE49-F238E27FC236}">
                <a16:creationId xmlns:a16="http://schemas.microsoft.com/office/drawing/2014/main" id="{71BF62FC-B84A-3A6B-B664-73FB933B9F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191000"/>
            <a:ext cx="388620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8" name="Text Box 37">
            <a:extLst>
              <a:ext uri="{FF2B5EF4-FFF2-40B4-BE49-F238E27FC236}">
                <a16:creationId xmlns:a16="http://schemas.microsoft.com/office/drawing/2014/main" id="{D246178D-9E59-F039-8CC8-73AA75C6E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5791200"/>
            <a:ext cx="37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30749" name="Arc 38">
            <a:extLst>
              <a:ext uri="{FF2B5EF4-FFF2-40B4-BE49-F238E27FC236}">
                <a16:creationId xmlns:a16="http://schemas.microsoft.com/office/drawing/2014/main" id="{DB42FC85-7526-7AF0-EFBF-05EB95C611C8}"/>
              </a:ext>
            </a:extLst>
          </p:cNvPr>
          <p:cNvSpPr>
            <a:spLocks/>
          </p:cNvSpPr>
          <p:nvPr/>
        </p:nvSpPr>
        <p:spPr bwMode="auto">
          <a:xfrm rot="3883336">
            <a:off x="8035131" y="5799932"/>
            <a:ext cx="322263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0" name="Rectangle 39">
            <a:extLst>
              <a:ext uri="{FF2B5EF4-FFF2-40B4-BE49-F238E27FC236}">
                <a16:creationId xmlns:a16="http://schemas.microsoft.com/office/drawing/2014/main" id="{A78B8D0E-D35D-C55D-DC71-4FB8D7705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4864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51" name="Line 40">
            <a:extLst>
              <a:ext uri="{FF2B5EF4-FFF2-40B4-BE49-F238E27FC236}">
                <a16:creationId xmlns:a16="http://schemas.microsoft.com/office/drawing/2014/main" id="{A1D937A8-697B-60F2-633C-27AF16F1DB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5562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52" name="Line 41">
            <a:extLst>
              <a:ext uri="{FF2B5EF4-FFF2-40B4-BE49-F238E27FC236}">
                <a16:creationId xmlns:a16="http://schemas.microsoft.com/office/drawing/2014/main" id="{2452F4B5-7BFE-B39B-846E-C2BC6DC79B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5562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53" name="Line 42">
            <a:extLst>
              <a:ext uri="{FF2B5EF4-FFF2-40B4-BE49-F238E27FC236}">
                <a16:creationId xmlns:a16="http://schemas.microsoft.com/office/drawing/2014/main" id="{634131EC-A49D-A3A7-D897-6CE8C7B637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41910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54" name="Text Box 43">
            <a:extLst>
              <a:ext uri="{FF2B5EF4-FFF2-40B4-BE49-F238E27FC236}">
                <a16:creationId xmlns:a16="http://schemas.microsoft.com/office/drawing/2014/main" id="{222B8C7C-9569-4F97-794A-124105984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733800"/>
            <a:ext cx="1069975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Virtuelles</a:t>
            </a:r>
            <a:r>
              <a:rPr lang="en-US" altLang="en-US" sz="1200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Unendlichen</a:t>
            </a:r>
            <a:endParaRPr lang="en-US" altLang="en-US" sz="1200" dirty="0"/>
          </a:p>
        </p:txBody>
      </p:sp>
      <p:sp>
        <p:nvSpPr>
          <p:cNvPr id="30755" name="Text Box 44">
            <a:extLst>
              <a:ext uri="{FF2B5EF4-FFF2-40B4-BE49-F238E27FC236}">
                <a16:creationId xmlns:a16="http://schemas.microsoft.com/office/drawing/2014/main" id="{0E25AD17-10BE-A9BA-4EC1-4691270AC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25146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808080"/>
                </a:solidFill>
                <a:latin typeface="Symbol" pitchFamily="2" charset="2"/>
              </a:rPr>
              <a:t>q’/q</a:t>
            </a:r>
          </a:p>
        </p:txBody>
      </p:sp>
      <p:sp>
        <p:nvSpPr>
          <p:cNvPr id="30756" name="Text Box 45">
            <a:extLst>
              <a:ext uri="{FF2B5EF4-FFF2-40B4-BE49-F238E27FC236}">
                <a16:creationId xmlns:a16="http://schemas.microsoft.com/office/drawing/2014/main" id="{03C8BE33-46F9-EB0D-0683-95A1AE071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150" y="2765425"/>
            <a:ext cx="22542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</a:t>
            </a:r>
            <a:r>
              <a:rPr lang="en-US" altLang="en-US" sz="1200" i="1"/>
              <a:t>ver</a:t>
            </a:r>
            <a:r>
              <a:rPr lang="en-US" altLang="en-US" sz="1200" b="1" i="1"/>
              <a:t>größerte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</a:t>
            </a:r>
          </a:p>
        </p:txBody>
      </p:sp>
      <p:sp>
        <p:nvSpPr>
          <p:cNvPr id="30757" name="Line 46">
            <a:extLst>
              <a:ext uri="{FF2B5EF4-FFF2-40B4-BE49-F238E27FC236}">
                <a16:creationId xmlns:a16="http://schemas.microsoft.com/office/drawing/2014/main" id="{BA99F7EF-6728-A60E-7A4C-CFEBD6104FC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58" name="Line 47">
            <a:extLst>
              <a:ext uri="{FF2B5EF4-FFF2-40B4-BE49-F238E27FC236}">
                <a16:creationId xmlns:a16="http://schemas.microsoft.com/office/drawing/2014/main" id="{2A96D103-8442-429A-0B8E-2CCE1E315E7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114800"/>
            <a:ext cx="0" cy="21336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59" name="Text Box 48">
            <a:extLst>
              <a:ext uri="{FF2B5EF4-FFF2-40B4-BE49-F238E27FC236}">
                <a16:creationId xmlns:a16="http://schemas.microsoft.com/office/drawing/2014/main" id="{009F696F-A2F0-EA0E-6096-AF81B0D55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6350000"/>
            <a:ext cx="17018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Primäre Brennebene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des Vergrößerungsglases</a:t>
            </a:r>
          </a:p>
        </p:txBody>
      </p:sp>
      <p:sp>
        <p:nvSpPr>
          <p:cNvPr id="30760" name="Oval 51">
            <a:extLst>
              <a:ext uri="{FF2B5EF4-FFF2-40B4-BE49-F238E27FC236}">
                <a16:creationId xmlns:a16="http://schemas.microsoft.com/office/drawing/2014/main" id="{3E35BD5F-EA5C-B3D3-4F2C-AFC439FB6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1" name="Oval 52">
            <a:extLst>
              <a:ext uri="{FF2B5EF4-FFF2-40B4-BE49-F238E27FC236}">
                <a16:creationId xmlns:a16="http://schemas.microsoft.com/office/drawing/2014/main" id="{638357EE-1541-2F5D-929E-D5FB828E6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2" name="Line 53">
            <a:extLst>
              <a:ext uri="{FF2B5EF4-FFF2-40B4-BE49-F238E27FC236}">
                <a16:creationId xmlns:a16="http://schemas.microsoft.com/office/drawing/2014/main" id="{8D4D5DD5-D64F-6636-A28E-D5265A26F5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3200400"/>
            <a:ext cx="312420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3" name="Rectangle 55">
            <a:extLst>
              <a:ext uri="{FF2B5EF4-FFF2-40B4-BE49-F238E27FC236}">
                <a16:creationId xmlns:a16="http://schemas.microsoft.com/office/drawing/2014/main" id="{C4897471-E53E-AE81-25FF-CE65394AA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0764" name="Slide Number Placeholder 1">
            <a:extLst>
              <a:ext uri="{FF2B5EF4-FFF2-40B4-BE49-F238E27FC236}">
                <a16:creationId xmlns:a16="http://schemas.microsoft.com/office/drawing/2014/main" id="{BD0DF0F8-72EE-C161-9E4B-B1BBCC8A4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21851EB-69A8-3F47-B82C-0B7235E221C8}" type="slidenum">
              <a:rPr lang="en-US" altLang="en-US" sz="1000"/>
              <a:t>27</a:t>
            </a:fld>
            <a:endParaRPr lang="en-US" altLang="en-US" sz="1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57A07EE-D20B-D910-B928-F623A6E40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6002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627C876-65D8-143E-3097-C0BDEC5CE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/>
              <a:t>Aber </a:t>
            </a:r>
            <a:r>
              <a:rPr lang="en-US" altLang="en-US" sz="1200" dirty="0" err="1"/>
              <a:t>wie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verhält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</a:t>
            </a:r>
            <a:r>
              <a:rPr lang="en-US" altLang="en-US" sz="1200" b="1" i="1" dirty="0"/>
              <a:t>der </a:t>
            </a: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dirty="0"/>
              <a:t>?</a:t>
            </a:r>
          </a:p>
          <a:p>
            <a:pPr lvl="1" eaLnBrk="1" hangingPunct="1"/>
            <a:r>
              <a:rPr lang="en-US" altLang="en-US" sz="1200" dirty="0"/>
              <a:t>„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“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relativer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Begriff</a:t>
            </a:r>
            <a:r>
              <a:rPr lang="en-US" altLang="en-US" sz="1200" dirty="0"/>
              <a:t>, d. h., das </a:t>
            </a:r>
            <a:r>
              <a:rPr lang="en-US" altLang="en-US" sz="1200" dirty="0" err="1"/>
              <a:t>Netzhautbild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Verhältnis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zu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etwas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größer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oder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kleiner</a:t>
            </a:r>
            <a:endParaRPr lang="en-US" altLang="en-US" sz="1200" dirty="0"/>
          </a:p>
          <a:p>
            <a:pPr lvl="1" eaLnBrk="1" hangingPunct="1"/>
            <a:endParaRPr lang="en-US" altLang="en-US" dirty="0"/>
          </a:p>
          <a:p>
            <a:pPr lvl="1" eaLnBrk="1" hangingPunct="1"/>
            <a:endParaRPr lang="en-US" altLang="en-US" dirty="0"/>
          </a:p>
          <a:p>
            <a:pPr lvl="1" eaLnBrk="1" hangingPunct="1"/>
            <a:endParaRPr lang="en-US" altLang="en-US" i="1" dirty="0"/>
          </a:p>
        </p:txBody>
      </p:sp>
      <p:grpSp>
        <p:nvGrpSpPr>
          <p:cNvPr id="31748" name="Group 4">
            <a:extLst>
              <a:ext uri="{FF2B5EF4-FFF2-40B4-BE49-F238E27FC236}">
                <a16:creationId xmlns:a16="http://schemas.microsoft.com/office/drawing/2014/main" id="{109C98F7-EBD0-0290-81EA-23B9103DBC7E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953000"/>
            <a:ext cx="1752600" cy="1524000"/>
            <a:chOff x="2832" y="1728"/>
            <a:chExt cx="1104" cy="960"/>
          </a:xfrm>
        </p:grpSpPr>
        <p:sp>
          <p:nvSpPr>
            <p:cNvPr id="31797" name="Oval 5">
              <a:extLst>
                <a:ext uri="{FF2B5EF4-FFF2-40B4-BE49-F238E27FC236}">
                  <a16:creationId xmlns:a16="http://schemas.microsoft.com/office/drawing/2014/main" id="{F066568A-32BB-D279-AD06-1687CFC78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8" name="Oval 6">
              <a:extLst>
                <a:ext uri="{FF2B5EF4-FFF2-40B4-BE49-F238E27FC236}">
                  <a16:creationId xmlns:a16="http://schemas.microsoft.com/office/drawing/2014/main" id="{998AB6F9-EC58-86AB-17B6-BF0F251C2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9" name="AutoShape 7">
              <a:extLst>
                <a:ext uri="{FF2B5EF4-FFF2-40B4-BE49-F238E27FC236}">
                  <a16:creationId xmlns:a16="http://schemas.microsoft.com/office/drawing/2014/main" id="{2E526271-F593-BE03-3B1B-4BB7D07B41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00" name="AutoShape 8">
              <a:extLst>
                <a:ext uri="{FF2B5EF4-FFF2-40B4-BE49-F238E27FC236}">
                  <a16:creationId xmlns:a16="http://schemas.microsoft.com/office/drawing/2014/main" id="{F7AFC66C-03CC-2E2B-B2C8-C3AB7E89DA8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1749" name="Line 9">
            <a:extLst>
              <a:ext uri="{FF2B5EF4-FFF2-40B4-BE49-F238E27FC236}">
                <a16:creationId xmlns:a16="http://schemas.microsoft.com/office/drawing/2014/main" id="{36E9B2F8-6E40-05DE-11E5-4B963DC505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57150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0" name="Line 10">
            <a:extLst>
              <a:ext uri="{FF2B5EF4-FFF2-40B4-BE49-F238E27FC236}">
                <a16:creationId xmlns:a16="http://schemas.microsoft.com/office/drawing/2014/main" id="{5BCE28B2-9A34-B812-8D2C-362AE9EAA55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50292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Line 11">
            <a:extLst>
              <a:ext uri="{FF2B5EF4-FFF2-40B4-BE49-F238E27FC236}">
                <a16:creationId xmlns:a16="http://schemas.microsoft.com/office/drawing/2014/main" id="{A93C8A52-94AC-9C69-3D9E-9B119F7147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Text Box 12">
            <a:extLst>
              <a:ext uri="{FF2B5EF4-FFF2-40B4-BE49-F238E27FC236}">
                <a16:creationId xmlns:a16="http://schemas.microsoft.com/office/drawing/2014/main" id="{F702C099-37B8-BCE7-38DE-147292ABC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7515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31753" name="Oval 13">
            <a:extLst>
              <a:ext uri="{FF2B5EF4-FFF2-40B4-BE49-F238E27FC236}">
                <a16:creationId xmlns:a16="http://schemas.microsoft.com/office/drawing/2014/main" id="{4CA4CC9F-7676-03B1-7071-863D59862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1754" name="Text Box 14">
            <a:extLst>
              <a:ext uri="{FF2B5EF4-FFF2-40B4-BE49-F238E27FC236}">
                <a16:creationId xmlns:a16="http://schemas.microsoft.com/office/drawing/2014/main" id="{87DB42EF-F4B5-EC8A-C284-9373BC3E1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7515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31755" name="Text Box 15">
            <a:extLst>
              <a:ext uri="{FF2B5EF4-FFF2-40B4-BE49-F238E27FC236}">
                <a16:creationId xmlns:a16="http://schemas.microsoft.com/office/drawing/2014/main" id="{E0FFDC50-D888-FC6C-B5CD-24DF734D2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57515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31756" name="Group 16">
            <a:extLst>
              <a:ext uri="{FF2B5EF4-FFF2-40B4-BE49-F238E27FC236}">
                <a16:creationId xmlns:a16="http://schemas.microsoft.com/office/drawing/2014/main" id="{6FDA550C-287D-1BD1-064B-9C3A0E54989F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4724400"/>
            <a:ext cx="381000" cy="1985963"/>
            <a:chOff x="3696" y="2640"/>
            <a:chExt cx="240" cy="1392"/>
          </a:xfrm>
        </p:grpSpPr>
        <p:sp>
          <p:nvSpPr>
            <p:cNvPr id="31792" name="Oval 17">
              <a:extLst>
                <a:ext uri="{FF2B5EF4-FFF2-40B4-BE49-F238E27FC236}">
                  <a16:creationId xmlns:a16="http://schemas.microsoft.com/office/drawing/2014/main" id="{4D9456A9-CCCA-AC81-0143-B6D1B2ABE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3" name="Rectangle 18">
              <a:extLst>
                <a:ext uri="{FF2B5EF4-FFF2-40B4-BE49-F238E27FC236}">
                  <a16:creationId xmlns:a16="http://schemas.microsoft.com/office/drawing/2014/main" id="{646AD6D7-439A-B183-8818-1AA117D287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4" name="Oval 19">
              <a:extLst>
                <a:ext uri="{FF2B5EF4-FFF2-40B4-BE49-F238E27FC236}">
                  <a16:creationId xmlns:a16="http://schemas.microsoft.com/office/drawing/2014/main" id="{57ACB094-3B81-6928-A8C1-8941C0761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5" name="Rectangle 20">
              <a:extLst>
                <a:ext uri="{FF2B5EF4-FFF2-40B4-BE49-F238E27FC236}">
                  <a16:creationId xmlns:a16="http://schemas.microsoft.com/office/drawing/2014/main" id="{E4C91EF2-0051-38D0-843F-735A534B5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6" name="Line 21">
              <a:extLst>
                <a:ext uri="{FF2B5EF4-FFF2-40B4-BE49-F238E27FC236}">
                  <a16:creationId xmlns:a16="http://schemas.microsoft.com/office/drawing/2014/main" id="{E8A34503-C779-8578-6F93-147C775F1C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7" name="Text Box 22">
            <a:extLst>
              <a:ext uri="{FF2B5EF4-FFF2-40B4-BE49-F238E27FC236}">
                <a16:creationId xmlns:a16="http://schemas.microsoft.com/office/drawing/2014/main" id="{0652917F-AC77-0D44-BC7D-D524E4D5C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191000"/>
            <a:ext cx="9128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Pluslinse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Lupe</a:t>
            </a:r>
          </a:p>
        </p:txBody>
      </p:sp>
      <p:sp>
        <p:nvSpPr>
          <p:cNvPr id="31758" name="Line 23">
            <a:extLst>
              <a:ext uri="{FF2B5EF4-FFF2-40B4-BE49-F238E27FC236}">
                <a16:creationId xmlns:a16="http://schemas.microsoft.com/office/drawing/2014/main" id="{281A81E4-2598-565B-3260-1D1D70E9CB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9" name="Line 24">
            <a:extLst>
              <a:ext uri="{FF2B5EF4-FFF2-40B4-BE49-F238E27FC236}">
                <a16:creationId xmlns:a16="http://schemas.microsoft.com/office/drawing/2014/main" id="{01C3E887-AEC8-854F-C7A7-422EC8EFB55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3340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0" name="Line 25">
            <a:extLst>
              <a:ext uri="{FF2B5EF4-FFF2-40B4-BE49-F238E27FC236}">
                <a16:creationId xmlns:a16="http://schemas.microsoft.com/office/drawing/2014/main" id="{2D8784E2-0994-106D-9BFD-54E153853A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1" name="Line 26">
            <a:extLst>
              <a:ext uri="{FF2B5EF4-FFF2-40B4-BE49-F238E27FC236}">
                <a16:creationId xmlns:a16="http://schemas.microsoft.com/office/drawing/2014/main" id="{29373E87-DC0B-AEE9-62CA-01E6BE09D7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1054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2" name="Line 27">
            <a:extLst>
              <a:ext uri="{FF2B5EF4-FFF2-40B4-BE49-F238E27FC236}">
                <a16:creationId xmlns:a16="http://schemas.microsoft.com/office/drawing/2014/main" id="{D4C71C1D-2352-FE4C-E609-EE154AF2B6A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0960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3" name="Line 28">
            <a:extLst>
              <a:ext uri="{FF2B5EF4-FFF2-40B4-BE49-F238E27FC236}">
                <a16:creationId xmlns:a16="http://schemas.microsoft.com/office/drawing/2014/main" id="{77E4A98D-7379-3632-64D2-66DDB43DEE5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400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4" name="Line 29">
            <a:extLst>
              <a:ext uri="{FF2B5EF4-FFF2-40B4-BE49-F238E27FC236}">
                <a16:creationId xmlns:a16="http://schemas.microsoft.com/office/drawing/2014/main" id="{91C78A93-D649-6453-B01B-BD3F305DE88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5" name="Line 30">
            <a:extLst>
              <a:ext uri="{FF2B5EF4-FFF2-40B4-BE49-F238E27FC236}">
                <a16:creationId xmlns:a16="http://schemas.microsoft.com/office/drawing/2014/main" id="{20778DCF-5322-E755-2CBC-63A6E20456C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6" name="Line 31">
            <a:extLst>
              <a:ext uri="{FF2B5EF4-FFF2-40B4-BE49-F238E27FC236}">
                <a16:creationId xmlns:a16="http://schemas.microsoft.com/office/drawing/2014/main" id="{EEDB15D5-59DB-2C00-2E75-A6E8759642B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7" name="Line 32">
            <a:extLst>
              <a:ext uri="{FF2B5EF4-FFF2-40B4-BE49-F238E27FC236}">
                <a16:creationId xmlns:a16="http://schemas.microsoft.com/office/drawing/2014/main" id="{EF0E7ACC-25C1-D8EB-72A0-69E5631A120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Line 33">
            <a:extLst>
              <a:ext uri="{FF2B5EF4-FFF2-40B4-BE49-F238E27FC236}">
                <a16:creationId xmlns:a16="http://schemas.microsoft.com/office/drawing/2014/main" id="{1F6AE4ED-CC3E-43FC-6CAC-5F6FE6F4FA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48768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9" name="Text Box 34">
            <a:extLst>
              <a:ext uri="{FF2B5EF4-FFF2-40B4-BE49-F238E27FC236}">
                <a16:creationId xmlns:a16="http://schemas.microsoft.com/office/drawing/2014/main" id="{1B0A069E-54D8-4D38-DEC4-FDFE8C9AD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57150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31770" name="Arc 35">
            <a:extLst>
              <a:ext uri="{FF2B5EF4-FFF2-40B4-BE49-F238E27FC236}">
                <a16:creationId xmlns:a16="http://schemas.microsoft.com/office/drawing/2014/main" id="{A9E95BE6-5707-4A02-127C-CBE7A57B1439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58221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1" name="Line 36">
            <a:extLst>
              <a:ext uri="{FF2B5EF4-FFF2-40B4-BE49-F238E27FC236}">
                <a16:creationId xmlns:a16="http://schemas.microsoft.com/office/drawing/2014/main" id="{21F914C5-F072-C56F-D26E-CDB2FB26E8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191000"/>
            <a:ext cx="388620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Text Box 37">
            <a:extLst>
              <a:ext uri="{FF2B5EF4-FFF2-40B4-BE49-F238E27FC236}">
                <a16:creationId xmlns:a16="http://schemas.microsoft.com/office/drawing/2014/main" id="{78A3F9A0-F864-CCDD-33BF-4E524E3FE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5791200"/>
            <a:ext cx="37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31773" name="Arc 38">
            <a:extLst>
              <a:ext uri="{FF2B5EF4-FFF2-40B4-BE49-F238E27FC236}">
                <a16:creationId xmlns:a16="http://schemas.microsoft.com/office/drawing/2014/main" id="{66C8D8BC-8752-321B-561F-E9DFF0A71AB1}"/>
              </a:ext>
            </a:extLst>
          </p:cNvPr>
          <p:cNvSpPr>
            <a:spLocks/>
          </p:cNvSpPr>
          <p:nvPr/>
        </p:nvSpPr>
        <p:spPr bwMode="auto">
          <a:xfrm rot="3883336">
            <a:off x="8035131" y="5799932"/>
            <a:ext cx="322263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4" name="Rectangle 39">
            <a:extLst>
              <a:ext uri="{FF2B5EF4-FFF2-40B4-BE49-F238E27FC236}">
                <a16:creationId xmlns:a16="http://schemas.microsoft.com/office/drawing/2014/main" id="{E6C61B12-074B-E726-300B-FB4F8F8AF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4864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1775" name="Line 40">
            <a:extLst>
              <a:ext uri="{FF2B5EF4-FFF2-40B4-BE49-F238E27FC236}">
                <a16:creationId xmlns:a16="http://schemas.microsoft.com/office/drawing/2014/main" id="{4F6BB5B1-E1D5-DEC0-2362-78A8B75376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5562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Line 41">
            <a:extLst>
              <a:ext uri="{FF2B5EF4-FFF2-40B4-BE49-F238E27FC236}">
                <a16:creationId xmlns:a16="http://schemas.microsoft.com/office/drawing/2014/main" id="{549EBA61-70BD-8012-8FFC-17A138B4C54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5562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7" name="Line 42">
            <a:extLst>
              <a:ext uri="{FF2B5EF4-FFF2-40B4-BE49-F238E27FC236}">
                <a16:creationId xmlns:a16="http://schemas.microsoft.com/office/drawing/2014/main" id="{14C4B22F-DB7F-1E04-45A7-008BE929D1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41910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8" name="Text Box 43">
            <a:extLst>
              <a:ext uri="{FF2B5EF4-FFF2-40B4-BE49-F238E27FC236}">
                <a16:creationId xmlns:a16="http://schemas.microsoft.com/office/drawing/2014/main" id="{654CDBD2-95CA-0131-3541-68887AAFC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733800"/>
            <a:ext cx="1069975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Virtuelles</a:t>
            </a:r>
            <a:r>
              <a:rPr lang="en-US" altLang="en-US" sz="1200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Unendlichen</a:t>
            </a:r>
            <a:endParaRPr lang="en-US" altLang="en-US" sz="1200" dirty="0"/>
          </a:p>
        </p:txBody>
      </p:sp>
      <p:sp>
        <p:nvSpPr>
          <p:cNvPr id="31779" name="Text Box 44">
            <a:extLst>
              <a:ext uri="{FF2B5EF4-FFF2-40B4-BE49-F238E27FC236}">
                <a16:creationId xmlns:a16="http://schemas.microsoft.com/office/drawing/2014/main" id="{0D4CB56A-99E7-109C-9F06-986EA31B2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25146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808080"/>
                </a:solidFill>
                <a:latin typeface="Symbol" pitchFamily="2" charset="2"/>
              </a:rPr>
              <a:t>q’/q</a:t>
            </a:r>
          </a:p>
        </p:txBody>
      </p:sp>
      <p:sp>
        <p:nvSpPr>
          <p:cNvPr id="31780" name="Text Box 45">
            <a:extLst>
              <a:ext uri="{FF2B5EF4-FFF2-40B4-BE49-F238E27FC236}">
                <a16:creationId xmlns:a16="http://schemas.microsoft.com/office/drawing/2014/main" id="{15B2FD00-0D73-23C3-8EA0-054EF7131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150" y="2765425"/>
            <a:ext cx="22542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</a:t>
            </a:r>
            <a:r>
              <a:rPr lang="en-US" altLang="en-US" sz="1200" i="1"/>
              <a:t>ver</a:t>
            </a:r>
            <a:r>
              <a:rPr lang="en-US" altLang="en-US" sz="1200" b="1" i="1"/>
              <a:t>größerte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</a:t>
            </a:r>
          </a:p>
        </p:txBody>
      </p:sp>
      <p:sp>
        <p:nvSpPr>
          <p:cNvPr id="31781" name="Line 46">
            <a:extLst>
              <a:ext uri="{FF2B5EF4-FFF2-40B4-BE49-F238E27FC236}">
                <a16:creationId xmlns:a16="http://schemas.microsoft.com/office/drawing/2014/main" id="{70748388-33B5-BC94-C273-604834E41DB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2" name="Line 47">
            <a:extLst>
              <a:ext uri="{FF2B5EF4-FFF2-40B4-BE49-F238E27FC236}">
                <a16:creationId xmlns:a16="http://schemas.microsoft.com/office/drawing/2014/main" id="{D2357268-66DD-1565-AC16-F1375BAD115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114800"/>
            <a:ext cx="0" cy="21336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3" name="Text Box 48">
            <a:extLst>
              <a:ext uri="{FF2B5EF4-FFF2-40B4-BE49-F238E27FC236}">
                <a16:creationId xmlns:a16="http://schemas.microsoft.com/office/drawing/2014/main" id="{CE7735B5-7872-B8D1-C850-02DCD0144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6350000"/>
            <a:ext cx="17018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Primäre Brennebene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des Vergrößerungsglases</a:t>
            </a:r>
          </a:p>
        </p:txBody>
      </p:sp>
      <p:sp>
        <p:nvSpPr>
          <p:cNvPr id="31784" name="Text Box 49">
            <a:extLst>
              <a:ext uri="{FF2B5EF4-FFF2-40B4-BE49-F238E27FC236}">
                <a16:creationId xmlns:a16="http://schemas.microsoft.com/office/drawing/2014/main" id="{AF6DB654-D424-A23B-5FAC-DDFE5E7C9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2765425"/>
            <a:ext cx="19367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Ver</a:t>
            </a:r>
            <a:r>
              <a:rPr lang="en-US" altLang="en-US" sz="1200" i="1"/>
              <a:t>größ</a:t>
            </a:r>
            <a:r>
              <a:rPr lang="en-US" altLang="en-US" sz="1200" b="1" i="1"/>
              <a:t>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</a:t>
            </a:r>
          </a:p>
        </p:txBody>
      </p:sp>
      <p:sp>
        <p:nvSpPr>
          <p:cNvPr id="31785" name="Line 50">
            <a:extLst>
              <a:ext uri="{FF2B5EF4-FFF2-40B4-BE49-F238E27FC236}">
                <a16:creationId xmlns:a16="http://schemas.microsoft.com/office/drawing/2014/main" id="{5C8A8B97-615D-E87F-BE54-8A1CCDF008A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6" name="Oval 51">
            <a:extLst>
              <a:ext uri="{FF2B5EF4-FFF2-40B4-BE49-F238E27FC236}">
                <a16:creationId xmlns:a16="http://schemas.microsoft.com/office/drawing/2014/main" id="{2661B490-AD5B-45AB-B3E8-7D445719C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1787" name="Oval 52">
            <a:extLst>
              <a:ext uri="{FF2B5EF4-FFF2-40B4-BE49-F238E27FC236}">
                <a16:creationId xmlns:a16="http://schemas.microsoft.com/office/drawing/2014/main" id="{66938A5B-2D77-E6E0-BF47-4C8FC382C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1788" name="Line 53">
            <a:extLst>
              <a:ext uri="{FF2B5EF4-FFF2-40B4-BE49-F238E27FC236}">
                <a16:creationId xmlns:a16="http://schemas.microsoft.com/office/drawing/2014/main" id="{C0A21B1E-6E4A-6F6A-5EFF-D6B50C4259D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3200400"/>
            <a:ext cx="312420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9" name="Line 54">
            <a:extLst>
              <a:ext uri="{FF2B5EF4-FFF2-40B4-BE49-F238E27FC236}">
                <a16:creationId xmlns:a16="http://schemas.microsoft.com/office/drawing/2014/main" id="{A01AC7F5-B8C9-72B1-EF37-0E51AFA1B8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200400"/>
            <a:ext cx="396240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90" name="Rectangle 55">
            <a:extLst>
              <a:ext uri="{FF2B5EF4-FFF2-40B4-BE49-F238E27FC236}">
                <a16:creationId xmlns:a16="http://schemas.microsoft.com/office/drawing/2014/main" id="{2D32F391-6994-C733-A3F0-ABD1E7581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1791" name="Slide Number Placeholder 1">
            <a:extLst>
              <a:ext uri="{FF2B5EF4-FFF2-40B4-BE49-F238E27FC236}">
                <a16:creationId xmlns:a16="http://schemas.microsoft.com/office/drawing/2014/main" id="{404E24EF-92C3-2115-146B-9E7BCADB9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558C65A-1814-D040-A330-BE93965F4173}" type="slidenum">
              <a:rPr lang="en-US" altLang="en-US" sz="1000"/>
              <a:t>28</a:t>
            </a:fld>
            <a:endParaRPr lang="en-US" altLang="en-US" sz="1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BDC0D93-00E7-3DB7-D390-02D732744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6002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3D0194E8-1BCD-621B-E50C-434E233CD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/>
              <a:t>Aber </a:t>
            </a:r>
            <a:r>
              <a:rPr lang="en-US" altLang="en-US" sz="1200" dirty="0" err="1"/>
              <a:t>wie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verhält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</a:t>
            </a:r>
            <a:r>
              <a:rPr lang="en-US" altLang="en-US" sz="1200" b="1" i="1" dirty="0"/>
              <a:t>der </a:t>
            </a: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dirty="0"/>
              <a:t>?</a:t>
            </a:r>
          </a:p>
          <a:p>
            <a:pPr lvl="1" eaLnBrk="1" hangingPunct="1"/>
            <a:r>
              <a:rPr lang="en-US" altLang="en-US" sz="1200" dirty="0"/>
              <a:t>„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“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relativer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Begriff</a:t>
            </a:r>
            <a:r>
              <a:rPr lang="en-US" altLang="en-US" sz="1200" dirty="0"/>
              <a:t>, d. h., das </a:t>
            </a:r>
            <a:r>
              <a:rPr lang="en-US" altLang="en-US" sz="1200" dirty="0" err="1"/>
              <a:t>Netzhautbild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Verhältnis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zu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etwas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größer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oder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kleiner</a:t>
            </a:r>
            <a:endParaRPr lang="en-US" altLang="en-US" sz="1200" dirty="0"/>
          </a:p>
          <a:p>
            <a:pPr lvl="1" eaLnBrk="1" hangingPunct="1"/>
            <a:endParaRPr lang="en-US" altLang="en-US" dirty="0"/>
          </a:p>
          <a:p>
            <a:pPr lvl="1" eaLnBrk="1" hangingPunct="1"/>
            <a:endParaRPr lang="en-US" altLang="en-US" dirty="0"/>
          </a:p>
          <a:p>
            <a:pPr lvl="1" eaLnBrk="1" hangingPunct="1"/>
            <a:endParaRPr lang="en-US" altLang="en-US" i="1" dirty="0"/>
          </a:p>
        </p:txBody>
      </p:sp>
      <p:grpSp>
        <p:nvGrpSpPr>
          <p:cNvPr id="32772" name="Group 4">
            <a:extLst>
              <a:ext uri="{FF2B5EF4-FFF2-40B4-BE49-F238E27FC236}">
                <a16:creationId xmlns:a16="http://schemas.microsoft.com/office/drawing/2014/main" id="{D5E7B629-D865-AE26-65D0-96BC863751D1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953000"/>
            <a:ext cx="1752600" cy="1524000"/>
            <a:chOff x="2832" y="1728"/>
            <a:chExt cx="1104" cy="960"/>
          </a:xfrm>
        </p:grpSpPr>
        <p:sp>
          <p:nvSpPr>
            <p:cNvPr id="32820" name="Oval 5">
              <a:extLst>
                <a:ext uri="{FF2B5EF4-FFF2-40B4-BE49-F238E27FC236}">
                  <a16:creationId xmlns:a16="http://schemas.microsoft.com/office/drawing/2014/main" id="{4CA6A4E3-F8FE-0336-1A3A-B21A2B0EB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1" name="Oval 6">
              <a:extLst>
                <a:ext uri="{FF2B5EF4-FFF2-40B4-BE49-F238E27FC236}">
                  <a16:creationId xmlns:a16="http://schemas.microsoft.com/office/drawing/2014/main" id="{BF81F5A7-53C6-0B36-3FB2-D39A6BB5C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2" name="AutoShape 7">
              <a:extLst>
                <a:ext uri="{FF2B5EF4-FFF2-40B4-BE49-F238E27FC236}">
                  <a16:creationId xmlns:a16="http://schemas.microsoft.com/office/drawing/2014/main" id="{2EB89DC8-4814-8632-62F5-FD35B50B348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3" name="AutoShape 8">
              <a:extLst>
                <a:ext uri="{FF2B5EF4-FFF2-40B4-BE49-F238E27FC236}">
                  <a16:creationId xmlns:a16="http://schemas.microsoft.com/office/drawing/2014/main" id="{0907F2A6-BC93-0506-A8C2-7CB6021C79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2773" name="Line 9">
            <a:extLst>
              <a:ext uri="{FF2B5EF4-FFF2-40B4-BE49-F238E27FC236}">
                <a16:creationId xmlns:a16="http://schemas.microsoft.com/office/drawing/2014/main" id="{F95A5AD8-25EC-866A-3DE8-9F0720F2D3A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57150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Line 10">
            <a:extLst>
              <a:ext uri="{FF2B5EF4-FFF2-40B4-BE49-F238E27FC236}">
                <a16:creationId xmlns:a16="http://schemas.microsoft.com/office/drawing/2014/main" id="{EFC7D918-DD16-00C0-069F-30585447E05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50292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Line 11">
            <a:extLst>
              <a:ext uri="{FF2B5EF4-FFF2-40B4-BE49-F238E27FC236}">
                <a16:creationId xmlns:a16="http://schemas.microsoft.com/office/drawing/2014/main" id="{54C53E04-BD69-72FD-CCE7-DA17589B6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5334000" cy="99060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Text Box 12">
            <a:extLst>
              <a:ext uri="{FF2B5EF4-FFF2-40B4-BE49-F238E27FC236}">
                <a16:creationId xmlns:a16="http://schemas.microsoft.com/office/drawing/2014/main" id="{F0E3D627-C472-8396-0A89-E3DA6B776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7515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32777" name="Oval 13">
            <a:extLst>
              <a:ext uri="{FF2B5EF4-FFF2-40B4-BE49-F238E27FC236}">
                <a16:creationId xmlns:a16="http://schemas.microsoft.com/office/drawing/2014/main" id="{D828DE30-4C8F-B736-9755-DE02A3BFB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2778" name="Text Box 14">
            <a:extLst>
              <a:ext uri="{FF2B5EF4-FFF2-40B4-BE49-F238E27FC236}">
                <a16:creationId xmlns:a16="http://schemas.microsoft.com/office/drawing/2014/main" id="{87970AE7-4C57-7A23-EA34-EE084ACDA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751513"/>
            <a:ext cx="407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F</a:t>
            </a:r>
            <a:r>
              <a:rPr lang="en-US" altLang="en-US" sz="1200" baseline="-25000"/>
              <a:t>1</a:t>
            </a:r>
            <a:endParaRPr lang="en-US" altLang="en-US" sz="1800"/>
          </a:p>
        </p:txBody>
      </p:sp>
      <p:sp>
        <p:nvSpPr>
          <p:cNvPr id="32779" name="Text Box 15">
            <a:extLst>
              <a:ext uri="{FF2B5EF4-FFF2-40B4-BE49-F238E27FC236}">
                <a16:creationId xmlns:a16="http://schemas.microsoft.com/office/drawing/2014/main" id="{123B3CDD-DF11-1A8E-BD6E-0028C80D6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75" y="57515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grpSp>
        <p:nvGrpSpPr>
          <p:cNvPr id="32780" name="Group 16">
            <a:extLst>
              <a:ext uri="{FF2B5EF4-FFF2-40B4-BE49-F238E27FC236}">
                <a16:creationId xmlns:a16="http://schemas.microsoft.com/office/drawing/2014/main" id="{70E5D890-28E1-A626-A8A5-CB74431DDC79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4724400"/>
            <a:ext cx="381000" cy="1985963"/>
            <a:chOff x="3696" y="2640"/>
            <a:chExt cx="240" cy="1392"/>
          </a:xfrm>
        </p:grpSpPr>
        <p:sp>
          <p:nvSpPr>
            <p:cNvPr id="32815" name="Oval 17">
              <a:extLst>
                <a:ext uri="{FF2B5EF4-FFF2-40B4-BE49-F238E27FC236}">
                  <a16:creationId xmlns:a16="http://schemas.microsoft.com/office/drawing/2014/main" id="{B2E6DA82-A7A5-1B72-A50A-5A908F95A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6" name="Rectangle 18">
              <a:extLst>
                <a:ext uri="{FF2B5EF4-FFF2-40B4-BE49-F238E27FC236}">
                  <a16:creationId xmlns:a16="http://schemas.microsoft.com/office/drawing/2014/main" id="{4435E882-9772-03A1-A602-B5C5DDD48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273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7" name="Oval 19">
              <a:extLst>
                <a:ext uri="{FF2B5EF4-FFF2-40B4-BE49-F238E27FC236}">
                  <a16:creationId xmlns:a16="http://schemas.microsoft.com/office/drawing/2014/main" id="{0AE12E4E-1752-524E-6651-641DA9FF7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8" name="Rectangle 20">
              <a:extLst>
                <a:ext uri="{FF2B5EF4-FFF2-40B4-BE49-F238E27FC236}">
                  <a16:creationId xmlns:a16="http://schemas.microsoft.com/office/drawing/2014/main" id="{736550F0-BF42-A1B7-0399-FF812F122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696"/>
              <a:ext cx="240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9" name="Line 21">
              <a:extLst>
                <a:ext uri="{FF2B5EF4-FFF2-40B4-BE49-F238E27FC236}">
                  <a16:creationId xmlns:a16="http://schemas.microsoft.com/office/drawing/2014/main" id="{FD8C76D8-5CB4-F2AB-9E08-500BC9A92F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640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81" name="Text Box 22">
            <a:extLst>
              <a:ext uri="{FF2B5EF4-FFF2-40B4-BE49-F238E27FC236}">
                <a16:creationId xmlns:a16="http://schemas.microsoft.com/office/drawing/2014/main" id="{533C0758-A910-7F13-22DF-21B987755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191000"/>
            <a:ext cx="9128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Pluslinse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Lupe</a:t>
            </a:r>
          </a:p>
        </p:txBody>
      </p:sp>
      <p:sp>
        <p:nvSpPr>
          <p:cNvPr id="32782" name="Line 23">
            <a:extLst>
              <a:ext uri="{FF2B5EF4-FFF2-40B4-BE49-F238E27FC236}">
                <a16:creationId xmlns:a16="http://schemas.microsoft.com/office/drawing/2014/main" id="{7FE83964-BDE9-8168-13EE-D412B93227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3" name="Line 24">
            <a:extLst>
              <a:ext uri="{FF2B5EF4-FFF2-40B4-BE49-F238E27FC236}">
                <a16:creationId xmlns:a16="http://schemas.microsoft.com/office/drawing/2014/main" id="{39323257-B2CE-3C37-8F32-9B7C0900F1A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334000"/>
            <a:ext cx="31242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4" name="Line 25">
            <a:extLst>
              <a:ext uri="{FF2B5EF4-FFF2-40B4-BE49-F238E27FC236}">
                <a16:creationId xmlns:a16="http://schemas.microsoft.com/office/drawing/2014/main" id="{4C1E84A3-8AC9-F748-06C8-DF0F0C7610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876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5" name="Line 26">
            <a:extLst>
              <a:ext uri="{FF2B5EF4-FFF2-40B4-BE49-F238E27FC236}">
                <a16:creationId xmlns:a16="http://schemas.microsoft.com/office/drawing/2014/main" id="{DE3FE2A4-D298-C08B-8F68-CC27CB0D02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1054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6" name="Line 27">
            <a:extLst>
              <a:ext uri="{FF2B5EF4-FFF2-40B4-BE49-F238E27FC236}">
                <a16:creationId xmlns:a16="http://schemas.microsoft.com/office/drawing/2014/main" id="{F47002F0-D1CB-5565-0613-A6FA67E9E4C7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0960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7" name="Line 28">
            <a:extLst>
              <a:ext uri="{FF2B5EF4-FFF2-40B4-BE49-F238E27FC236}">
                <a16:creationId xmlns:a16="http://schemas.microsoft.com/office/drawing/2014/main" id="{B9D7DD63-03B1-7E21-C1B8-16400C2A5B1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400800"/>
            <a:ext cx="10668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8" name="Line 29">
            <a:extLst>
              <a:ext uri="{FF2B5EF4-FFF2-40B4-BE49-F238E27FC236}">
                <a16:creationId xmlns:a16="http://schemas.microsoft.com/office/drawing/2014/main" id="{54F7B963-8AB0-B974-6C5B-EBDE0EBFE2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9" name="Line 30">
            <a:extLst>
              <a:ext uri="{FF2B5EF4-FFF2-40B4-BE49-F238E27FC236}">
                <a16:creationId xmlns:a16="http://schemas.microsoft.com/office/drawing/2014/main" id="{D0E175CB-3493-38AB-4528-B0624657F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1066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0" name="Line 31">
            <a:extLst>
              <a:ext uri="{FF2B5EF4-FFF2-40B4-BE49-F238E27FC236}">
                <a16:creationId xmlns:a16="http://schemas.microsoft.com/office/drawing/2014/main" id="{90B31F48-25AE-814A-E851-C452423F38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304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1" name="Line 32">
            <a:extLst>
              <a:ext uri="{FF2B5EF4-FFF2-40B4-BE49-F238E27FC236}">
                <a16:creationId xmlns:a16="http://schemas.microsoft.com/office/drawing/2014/main" id="{60A0866F-1805-11AA-2B11-19F08086FC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029200"/>
            <a:ext cx="2362200" cy="762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2" name="Line 33">
            <a:extLst>
              <a:ext uri="{FF2B5EF4-FFF2-40B4-BE49-F238E27FC236}">
                <a16:creationId xmlns:a16="http://schemas.microsoft.com/office/drawing/2014/main" id="{89703C82-857F-BE37-B900-FB7768AD49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43200" y="4876800"/>
            <a:ext cx="2362200" cy="152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3" name="Text Box 34">
            <a:extLst>
              <a:ext uri="{FF2B5EF4-FFF2-40B4-BE49-F238E27FC236}">
                <a16:creationId xmlns:a16="http://schemas.microsoft.com/office/drawing/2014/main" id="{98F53FBE-A6DC-C13E-E251-871157757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57150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32794" name="Arc 35">
            <a:extLst>
              <a:ext uri="{FF2B5EF4-FFF2-40B4-BE49-F238E27FC236}">
                <a16:creationId xmlns:a16="http://schemas.microsoft.com/office/drawing/2014/main" id="{9EFBAD4E-ABED-96AB-6539-F1EAF05ED15F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58221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969696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5" name="Line 36">
            <a:extLst>
              <a:ext uri="{FF2B5EF4-FFF2-40B4-BE49-F238E27FC236}">
                <a16:creationId xmlns:a16="http://schemas.microsoft.com/office/drawing/2014/main" id="{CCF79D2F-7105-A543-9AB0-9E9629AE50F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191000"/>
            <a:ext cx="3886200" cy="1143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6" name="Text Box 37">
            <a:extLst>
              <a:ext uri="{FF2B5EF4-FFF2-40B4-BE49-F238E27FC236}">
                <a16:creationId xmlns:a16="http://schemas.microsoft.com/office/drawing/2014/main" id="{8C0B8716-3A07-7C1B-06F4-D69D205CE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5791200"/>
            <a:ext cx="37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</a:t>
            </a:r>
            <a:endParaRPr lang="en-US" altLang="en-US" sz="2000">
              <a:latin typeface="Symbol" pitchFamily="2" charset="2"/>
            </a:endParaRPr>
          </a:p>
        </p:txBody>
      </p:sp>
      <p:sp>
        <p:nvSpPr>
          <p:cNvPr id="32797" name="Arc 38">
            <a:extLst>
              <a:ext uri="{FF2B5EF4-FFF2-40B4-BE49-F238E27FC236}">
                <a16:creationId xmlns:a16="http://schemas.microsoft.com/office/drawing/2014/main" id="{37BE50C7-05B3-B37B-2F86-920B82D8E239}"/>
              </a:ext>
            </a:extLst>
          </p:cNvPr>
          <p:cNvSpPr>
            <a:spLocks/>
          </p:cNvSpPr>
          <p:nvPr/>
        </p:nvSpPr>
        <p:spPr bwMode="auto">
          <a:xfrm rot="3883336">
            <a:off x="8035131" y="5799932"/>
            <a:ext cx="322263" cy="3048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8" name="Rectangle 39">
            <a:extLst>
              <a:ext uri="{FF2B5EF4-FFF2-40B4-BE49-F238E27FC236}">
                <a16:creationId xmlns:a16="http://schemas.microsoft.com/office/drawing/2014/main" id="{809ED623-9B90-9F55-39E9-72764E3E9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486400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2799" name="Line 40">
            <a:extLst>
              <a:ext uri="{FF2B5EF4-FFF2-40B4-BE49-F238E27FC236}">
                <a16:creationId xmlns:a16="http://schemas.microsoft.com/office/drawing/2014/main" id="{0737CB69-9AF7-6004-DC49-DEDC2A04B0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47800" y="5562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0" name="Line 41">
            <a:extLst>
              <a:ext uri="{FF2B5EF4-FFF2-40B4-BE49-F238E27FC236}">
                <a16:creationId xmlns:a16="http://schemas.microsoft.com/office/drawing/2014/main" id="{E08F33C1-36FA-3752-781C-EB63BEE2C2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2600" y="55626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1" name="Line 42">
            <a:extLst>
              <a:ext uri="{FF2B5EF4-FFF2-40B4-BE49-F238E27FC236}">
                <a16:creationId xmlns:a16="http://schemas.microsoft.com/office/drawing/2014/main" id="{680F84B5-2030-0C11-65C0-8E4509F6EB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4191000"/>
            <a:ext cx="0" cy="152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2" name="Text Box 43">
            <a:extLst>
              <a:ext uri="{FF2B5EF4-FFF2-40B4-BE49-F238E27FC236}">
                <a16:creationId xmlns:a16="http://schemas.microsoft.com/office/drawing/2014/main" id="{C1109916-40E2-7B79-2A7F-5D308642A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733800"/>
            <a:ext cx="1069975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Virtuelles</a:t>
            </a:r>
            <a:r>
              <a:rPr lang="en-US" altLang="en-US" sz="1200" dirty="0"/>
              <a:t> Bild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im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Unendlichen</a:t>
            </a:r>
            <a:endParaRPr lang="en-US" altLang="en-US" sz="1200" dirty="0"/>
          </a:p>
        </p:txBody>
      </p:sp>
      <p:sp>
        <p:nvSpPr>
          <p:cNvPr id="32803" name="Text Box 44">
            <a:extLst>
              <a:ext uri="{FF2B5EF4-FFF2-40B4-BE49-F238E27FC236}">
                <a16:creationId xmlns:a16="http://schemas.microsoft.com/office/drawing/2014/main" id="{48DE1413-9FCF-0FE3-CC9E-0370548A0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25146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808080"/>
                </a:solidFill>
                <a:latin typeface="Symbol" pitchFamily="2" charset="2"/>
              </a:rPr>
              <a:t>q’/q</a:t>
            </a:r>
          </a:p>
        </p:txBody>
      </p:sp>
      <p:sp>
        <p:nvSpPr>
          <p:cNvPr id="32804" name="Line 45">
            <a:extLst>
              <a:ext uri="{FF2B5EF4-FFF2-40B4-BE49-F238E27FC236}">
                <a16:creationId xmlns:a16="http://schemas.microsoft.com/office/drawing/2014/main" id="{FA2B395A-3002-1EF7-0159-DAA838D4176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5" name="Line 46">
            <a:extLst>
              <a:ext uri="{FF2B5EF4-FFF2-40B4-BE49-F238E27FC236}">
                <a16:creationId xmlns:a16="http://schemas.microsoft.com/office/drawing/2014/main" id="{974008BB-736D-FC93-9E78-D90A6D899C7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114800"/>
            <a:ext cx="0" cy="2133600"/>
          </a:xfrm>
          <a:prstGeom prst="line">
            <a:avLst/>
          </a:prstGeom>
          <a:noFill/>
          <a:ln w="9525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6" name="Text Box 47">
            <a:extLst>
              <a:ext uri="{FF2B5EF4-FFF2-40B4-BE49-F238E27FC236}">
                <a16:creationId xmlns:a16="http://schemas.microsoft.com/office/drawing/2014/main" id="{4D045FBA-49FE-42A0-37ED-FFDBF04D0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6350000"/>
            <a:ext cx="1701800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Primäre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Brennebene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des </a:t>
            </a:r>
            <a:r>
              <a:rPr lang="en-US" altLang="en-US" sz="1200" i="1" dirty="0" err="1">
                <a:solidFill>
                  <a:srgbClr val="0000FF"/>
                </a:solidFill>
              </a:rPr>
              <a:t>Vergrößerungsglases</a:t>
            </a:r>
            <a:endParaRPr lang="en-US" altLang="en-US" sz="1200" i="1" dirty="0">
              <a:solidFill>
                <a:srgbClr val="0000FF"/>
              </a:solidFill>
            </a:endParaRPr>
          </a:p>
        </p:txBody>
      </p:sp>
      <p:sp>
        <p:nvSpPr>
          <p:cNvPr id="32807" name="Line 48">
            <a:extLst>
              <a:ext uri="{FF2B5EF4-FFF2-40B4-BE49-F238E27FC236}">
                <a16:creationId xmlns:a16="http://schemas.microsoft.com/office/drawing/2014/main" id="{A11A0B81-8A5E-1FF5-3B4F-EC8CCB94F36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8" name="Text Box 49">
            <a:extLst>
              <a:ext uri="{FF2B5EF4-FFF2-40B4-BE49-F238E27FC236}">
                <a16:creationId xmlns:a16="http://schemas.microsoft.com/office/drawing/2014/main" id="{83F13243-4537-4F6D-B46C-01221E3EE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429000"/>
            <a:ext cx="3621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Aber es gibt ein Problem…</a:t>
            </a:r>
          </a:p>
        </p:txBody>
      </p:sp>
      <p:sp>
        <p:nvSpPr>
          <p:cNvPr id="32809" name="Text Box 50">
            <a:extLst>
              <a:ext uri="{FF2B5EF4-FFF2-40B4-BE49-F238E27FC236}">
                <a16:creationId xmlns:a16="http://schemas.microsoft.com/office/drawing/2014/main" id="{EED84150-31ED-F242-07E8-F5D07EFD8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150" y="2765425"/>
            <a:ext cx="22542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</a:t>
            </a:r>
            <a:r>
              <a:rPr lang="en-US" altLang="en-US" sz="1200" i="1"/>
              <a:t>ver</a:t>
            </a:r>
            <a:r>
              <a:rPr lang="en-US" altLang="en-US" sz="1200" b="1" i="1"/>
              <a:t>größerte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</a:t>
            </a:r>
          </a:p>
        </p:txBody>
      </p:sp>
      <p:sp>
        <p:nvSpPr>
          <p:cNvPr id="32810" name="Text Box 51">
            <a:extLst>
              <a:ext uri="{FF2B5EF4-FFF2-40B4-BE49-F238E27FC236}">
                <a16:creationId xmlns:a16="http://schemas.microsoft.com/office/drawing/2014/main" id="{7000EB8D-59CF-DBFB-556C-02E99735A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2765425"/>
            <a:ext cx="1936750" cy="35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Vergrößerte</a:t>
            </a:r>
            <a:endParaRPr lang="en-US" altLang="en-US" sz="1200" i="1" dirty="0"/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Winkelgröße</a:t>
            </a:r>
            <a:endParaRPr lang="en-US" altLang="en-US" sz="1200" i="1" dirty="0"/>
          </a:p>
        </p:txBody>
      </p:sp>
      <p:sp>
        <p:nvSpPr>
          <p:cNvPr id="32811" name="Oval 52">
            <a:extLst>
              <a:ext uri="{FF2B5EF4-FFF2-40B4-BE49-F238E27FC236}">
                <a16:creationId xmlns:a16="http://schemas.microsoft.com/office/drawing/2014/main" id="{99020B15-5852-A4B5-6D20-6CD1F34BA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2812" name="Oval 53">
            <a:extLst>
              <a:ext uri="{FF2B5EF4-FFF2-40B4-BE49-F238E27FC236}">
                <a16:creationId xmlns:a16="http://schemas.microsoft.com/office/drawing/2014/main" id="{787F7758-810F-903E-596F-5856CA991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2813" name="Rectangle 54">
            <a:extLst>
              <a:ext uri="{FF2B5EF4-FFF2-40B4-BE49-F238E27FC236}">
                <a16:creationId xmlns:a16="http://schemas.microsoft.com/office/drawing/2014/main" id="{342B901B-08BE-62B0-BE69-834F71D8A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2814" name="Slide Number Placeholder 1">
            <a:extLst>
              <a:ext uri="{FF2B5EF4-FFF2-40B4-BE49-F238E27FC236}">
                <a16:creationId xmlns:a16="http://schemas.microsoft.com/office/drawing/2014/main" id="{C5069C99-3B3D-8E48-5389-2109D2699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5E4A52A-B53D-8A41-B24D-C163490984DA}" type="slidenum">
              <a:rPr lang="en-US" altLang="en-US" sz="1000"/>
              <a:t>29</a:t>
            </a:fld>
            <a:endParaRPr lang="en-US" altLang="en-US" sz="1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1292348-C5E5-6A1E-6D41-72ED5928F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6002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F314186-4DE6-4FCB-B63A-7CF997646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en-US" sz="1200" dirty="0">
                <a:solidFill>
                  <a:srgbClr val="B2B2B2"/>
                </a:solidFill>
              </a:rPr>
              <a:t>Aber wie verhält es sich mit der Angulare Vergrößerung</a:t>
            </a:r>
            <a:r>
              <a:rPr lang="en-US" altLang="en-US" sz="1200" dirty="0">
                <a:solidFill>
                  <a:srgbClr val="B2B2B2"/>
                </a:solidFill>
              </a:rPr>
              <a:t>?</a:t>
            </a:r>
          </a:p>
          <a:p>
            <a:pPr lvl="1" eaLnBrk="1" hangingPunct="1"/>
            <a:r>
              <a:rPr lang="en-US" altLang="en-US" sz="1200" dirty="0">
                <a:solidFill>
                  <a:srgbClr val="B2B2B2"/>
                </a:solidFill>
              </a:rPr>
              <a:t>„</a:t>
            </a:r>
            <a:r>
              <a:rPr lang="en-US" altLang="en-US" sz="1200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dirty="0">
                <a:solidFill>
                  <a:srgbClr val="B2B2B2"/>
                </a:solidFill>
              </a:rPr>
              <a:t>“ </a:t>
            </a:r>
            <a:r>
              <a:rPr lang="en-US" altLang="en-US" sz="1200" dirty="0" err="1">
                <a:solidFill>
                  <a:srgbClr val="B2B2B2"/>
                </a:solidFill>
              </a:rPr>
              <a:t>ist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ein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relativer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Begriff</a:t>
            </a:r>
            <a:r>
              <a:rPr lang="en-US" altLang="en-US" sz="1200" dirty="0">
                <a:solidFill>
                  <a:srgbClr val="B2B2B2"/>
                </a:solidFill>
              </a:rPr>
              <a:t>, d. h., das </a:t>
            </a:r>
            <a:r>
              <a:rPr lang="en-US" altLang="en-US" sz="1200" dirty="0" err="1">
                <a:solidFill>
                  <a:srgbClr val="B2B2B2"/>
                </a:solidFill>
              </a:rPr>
              <a:t>Netzhautbild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ist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im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Verhältnis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zu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etwas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größer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oder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kleiner</a:t>
            </a:r>
            <a:endParaRPr lang="en-US" altLang="en-US" sz="1200" dirty="0">
              <a:solidFill>
                <a:srgbClr val="B2B2B2"/>
              </a:solidFill>
            </a:endParaRPr>
          </a:p>
          <a:p>
            <a:pPr lvl="1" eaLnBrk="1" hangingPunct="1"/>
            <a:endParaRPr lang="en-US" altLang="en-US" dirty="0">
              <a:solidFill>
                <a:srgbClr val="B2B2B2"/>
              </a:solidFill>
            </a:endParaRPr>
          </a:p>
          <a:p>
            <a:pPr lvl="1" eaLnBrk="1" hangingPunct="1"/>
            <a:endParaRPr lang="en-US" altLang="en-US" dirty="0">
              <a:solidFill>
                <a:srgbClr val="B2B2B2"/>
              </a:solidFill>
            </a:endParaRPr>
          </a:p>
          <a:p>
            <a:pPr lvl="1" eaLnBrk="1" hangingPunct="1"/>
            <a:endParaRPr lang="en-US" altLang="en-US" i="1" dirty="0">
              <a:solidFill>
                <a:srgbClr val="B2B2B2"/>
              </a:solidFill>
            </a:endParaRPr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F579EC7B-8142-5BCD-E623-07D003115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172200"/>
            <a:ext cx="85344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8844ADEB-652B-9014-03A3-E222B451D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880100"/>
            <a:ext cx="8999538" cy="35804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Erinnern</a:t>
            </a:r>
            <a:r>
              <a:rPr lang="en-US" altLang="en-US" sz="1200" dirty="0">
                <a:solidFill>
                  <a:srgbClr val="0000FF"/>
                </a:solidFill>
              </a:rPr>
              <a:t> Sie </a:t>
            </a:r>
            <a:r>
              <a:rPr lang="en-US" altLang="en-US" sz="1200" dirty="0" err="1">
                <a:solidFill>
                  <a:srgbClr val="0000FF"/>
                </a:solidFill>
              </a:rPr>
              <a:t>sich</a:t>
            </a:r>
            <a:r>
              <a:rPr lang="en-US" altLang="en-US" sz="1200" dirty="0">
                <a:solidFill>
                  <a:srgbClr val="0000FF"/>
                </a:solidFill>
              </a:rPr>
              <a:t> an </a:t>
            </a:r>
            <a:r>
              <a:rPr lang="en-US" altLang="en-US" sz="1200" dirty="0" err="1">
                <a:solidFill>
                  <a:srgbClr val="0000FF"/>
                </a:solidFill>
              </a:rPr>
              <a:t>diese</a:t>
            </a:r>
            <a:r>
              <a:rPr lang="en-US" altLang="en-US" sz="1200" dirty="0">
                <a:solidFill>
                  <a:srgbClr val="0000FF"/>
                </a:solidFill>
              </a:rPr>
              <a:t> Folie, auf der </a:t>
            </a:r>
            <a:r>
              <a:rPr lang="en-US" altLang="en-US" sz="1200" dirty="0" err="1">
                <a:solidFill>
                  <a:srgbClr val="0000FF"/>
                </a:solidFill>
              </a:rPr>
              <a:t>wir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gesehen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haben</a:t>
            </a:r>
            <a:r>
              <a:rPr lang="en-US" altLang="en-US" sz="1200" dirty="0">
                <a:solidFill>
                  <a:srgbClr val="0000FF"/>
                </a:solidFill>
              </a:rPr>
              <a:t>, </a:t>
            </a:r>
            <a:r>
              <a:rPr lang="en-US" altLang="en-US" sz="1200" dirty="0" err="1">
                <a:solidFill>
                  <a:srgbClr val="0000FF"/>
                </a:solidFill>
              </a:rPr>
              <a:t>dass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sich</a:t>
            </a:r>
            <a:r>
              <a:rPr lang="en-US" altLang="en-US" sz="1200" dirty="0">
                <a:solidFill>
                  <a:srgbClr val="0000FF"/>
                </a:solidFill>
              </a:rPr>
              <a:t> die </a:t>
            </a:r>
            <a:r>
              <a:rPr lang="en-US" altLang="en-US" sz="1200" dirty="0" err="1">
                <a:solidFill>
                  <a:srgbClr val="0000FF"/>
                </a:solidFill>
              </a:rPr>
              <a:t>Winkelgröße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eines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Bildes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ebenfalls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dem </a:t>
            </a:r>
            <a:r>
              <a:rPr lang="en-US" altLang="en-US" sz="1200" i="1" dirty="0" err="1">
                <a:solidFill>
                  <a:srgbClr val="0000FF"/>
                </a:solidFill>
              </a:rPr>
              <a:t>Abstand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zwischen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Objekt</a:t>
            </a:r>
            <a:r>
              <a:rPr lang="en-US" altLang="en-US" sz="1200" dirty="0">
                <a:solidFill>
                  <a:srgbClr val="0000FF"/>
                </a:solidFill>
              </a:rPr>
              <a:t> und </a:t>
            </a:r>
            <a:r>
              <a:rPr lang="en-US" altLang="en-US" sz="1200" dirty="0" err="1">
                <a:solidFill>
                  <a:srgbClr val="0000FF"/>
                </a:solidFill>
              </a:rPr>
              <a:t>Netzhaut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ändert</a:t>
            </a:r>
            <a:endParaRPr lang="en-US" altLang="en-US" sz="1200" dirty="0">
              <a:solidFill>
                <a:srgbClr val="0000FF"/>
              </a:solidFill>
            </a:endParaRP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B3474B95-A0B6-0EDC-486F-B816F666B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4935538"/>
            <a:ext cx="4156075" cy="844550"/>
          </a:xfrm>
          <a:prstGeom prst="rect">
            <a:avLst/>
          </a:prstGeom>
          <a:solidFill>
            <a:srgbClr val="99FFCC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969696"/>
                </a:solidFill>
              </a:rPr>
              <a:t>Wenn sich das Objekt dem Auge nähert,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969696"/>
                </a:solidFill>
              </a:rPr>
              <a:t>vergrößert sich seine Winkelgröße auf der Netzhaut,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969696"/>
                </a:solidFill>
              </a:rPr>
              <a:t>obwohl seine tatsächliche Größe unverändert bleibt</a:t>
            </a:r>
          </a:p>
        </p:txBody>
      </p:sp>
      <p:grpSp>
        <p:nvGrpSpPr>
          <p:cNvPr id="33799" name="Group 7">
            <a:extLst>
              <a:ext uri="{FF2B5EF4-FFF2-40B4-BE49-F238E27FC236}">
                <a16:creationId xmlns:a16="http://schemas.microsoft.com/office/drawing/2014/main" id="{956486A5-2967-7416-D4A9-39F4717C379E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038600"/>
            <a:ext cx="1752600" cy="1524000"/>
            <a:chOff x="2832" y="1728"/>
            <a:chExt cx="1104" cy="960"/>
          </a:xfrm>
        </p:grpSpPr>
        <p:sp>
          <p:nvSpPr>
            <p:cNvPr id="33823" name="Oval 8">
              <a:extLst>
                <a:ext uri="{FF2B5EF4-FFF2-40B4-BE49-F238E27FC236}">
                  <a16:creationId xmlns:a16="http://schemas.microsoft.com/office/drawing/2014/main" id="{1EE1CD8E-8C68-A40E-7031-62D9212D5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4" name="Oval 9">
              <a:extLst>
                <a:ext uri="{FF2B5EF4-FFF2-40B4-BE49-F238E27FC236}">
                  <a16:creationId xmlns:a16="http://schemas.microsoft.com/office/drawing/2014/main" id="{F6132F0A-22A1-828A-0771-E745EC0CC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5" name="AutoShape 10">
              <a:extLst>
                <a:ext uri="{FF2B5EF4-FFF2-40B4-BE49-F238E27FC236}">
                  <a16:creationId xmlns:a16="http://schemas.microsoft.com/office/drawing/2014/main" id="{F2845FA8-BB66-A05D-BEFE-4F1D9788E7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6" name="AutoShape 11">
              <a:extLst>
                <a:ext uri="{FF2B5EF4-FFF2-40B4-BE49-F238E27FC236}">
                  <a16:creationId xmlns:a16="http://schemas.microsoft.com/office/drawing/2014/main" id="{ACCB7DF7-E14C-A360-BE22-6C51B8D4E0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3800" name="Line 12">
            <a:extLst>
              <a:ext uri="{FF2B5EF4-FFF2-40B4-BE49-F238E27FC236}">
                <a16:creationId xmlns:a16="http://schemas.microsoft.com/office/drawing/2014/main" id="{CBBD016B-51A7-94DB-AF8E-B954650FC1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800600"/>
            <a:ext cx="7620000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Line 13">
            <a:extLst>
              <a:ext uri="{FF2B5EF4-FFF2-40B4-BE49-F238E27FC236}">
                <a16:creationId xmlns:a16="http://schemas.microsoft.com/office/drawing/2014/main" id="{827BFBD1-C49C-13EE-6B19-FEA9A0F9F2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4400" y="3733800"/>
            <a:ext cx="0" cy="106680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2" name="Line 14">
            <a:extLst>
              <a:ext uri="{FF2B5EF4-FFF2-40B4-BE49-F238E27FC236}">
                <a16:creationId xmlns:a16="http://schemas.microsoft.com/office/drawing/2014/main" id="{87E24CE3-7617-52F7-BEA6-A59B5BB5FA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733800"/>
            <a:ext cx="0" cy="1066800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3" name="Line 15">
            <a:extLst>
              <a:ext uri="{FF2B5EF4-FFF2-40B4-BE49-F238E27FC236}">
                <a16:creationId xmlns:a16="http://schemas.microsoft.com/office/drawing/2014/main" id="{CA2B77AA-0317-7E35-42D4-1FF869EA36F7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3733800"/>
            <a:ext cx="7162800" cy="1371600"/>
          </a:xfrm>
          <a:prstGeom prst="line">
            <a:avLst/>
          </a:prstGeom>
          <a:noFill/>
          <a:ln w="9525">
            <a:solidFill>
              <a:srgbClr val="B2B2B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4" name="Line 16">
            <a:extLst>
              <a:ext uri="{FF2B5EF4-FFF2-40B4-BE49-F238E27FC236}">
                <a16:creationId xmlns:a16="http://schemas.microsoft.com/office/drawing/2014/main" id="{64B2C2F7-92F3-D1AF-E835-809DC3CEA1C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733800"/>
            <a:ext cx="4724400" cy="175260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5" name="Arc 17">
            <a:extLst>
              <a:ext uri="{FF2B5EF4-FFF2-40B4-BE49-F238E27FC236}">
                <a16:creationId xmlns:a16="http://schemas.microsoft.com/office/drawing/2014/main" id="{2BF756FC-0DA7-30E4-1AD1-20667824D912}"/>
              </a:ext>
            </a:extLst>
          </p:cNvPr>
          <p:cNvSpPr>
            <a:spLocks/>
          </p:cNvSpPr>
          <p:nvPr/>
        </p:nvSpPr>
        <p:spPr bwMode="auto">
          <a:xfrm flipH="1">
            <a:off x="4191000" y="4419600"/>
            <a:ext cx="76200" cy="381000"/>
          </a:xfrm>
          <a:custGeom>
            <a:avLst/>
            <a:gdLst>
              <a:gd name="T0" fmla="*/ 0 w 21600"/>
              <a:gd name="T1" fmla="*/ 0 h 21600"/>
              <a:gd name="T2" fmla="*/ 41635310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6" name="Arc 18">
            <a:extLst>
              <a:ext uri="{FF2B5EF4-FFF2-40B4-BE49-F238E27FC236}">
                <a16:creationId xmlns:a16="http://schemas.microsoft.com/office/drawing/2014/main" id="{47A5B904-18DD-EEB1-D176-6EFCDAB6EFCA}"/>
              </a:ext>
            </a:extLst>
          </p:cNvPr>
          <p:cNvSpPr>
            <a:spLocks/>
          </p:cNvSpPr>
          <p:nvPr/>
        </p:nvSpPr>
        <p:spPr bwMode="auto">
          <a:xfrm flipH="1">
            <a:off x="4876800" y="4267200"/>
            <a:ext cx="152400" cy="5334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7" name="Text Box 19">
            <a:extLst>
              <a:ext uri="{FF2B5EF4-FFF2-40B4-BE49-F238E27FC236}">
                <a16:creationId xmlns:a16="http://schemas.microsoft.com/office/drawing/2014/main" id="{924AD1C4-B6C6-22C2-FB01-A177A2E02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988" y="4419600"/>
            <a:ext cx="303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33808" name="Text Box 20">
            <a:extLst>
              <a:ext uri="{FF2B5EF4-FFF2-40B4-BE49-F238E27FC236}">
                <a16:creationId xmlns:a16="http://schemas.microsoft.com/office/drawing/2014/main" id="{A237AB23-A910-4ECD-3E7A-9A98FAED5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48006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33809" name="Arc 21">
            <a:extLst>
              <a:ext uri="{FF2B5EF4-FFF2-40B4-BE49-F238E27FC236}">
                <a16:creationId xmlns:a16="http://schemas.microsoft.com/office/drawing/2014/main" id="{4EB86821-9F38-469B-BCB6-17C6494A59B7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49077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0" name="Arc 22">
            <a:extLst>
              <a:ext uri="{FF2B5EF4-FFF2-40B4-BE49-F238E27FC236}">
                <a16:creationId xmlns:a16="http://schemas.microsoft.com/office/drawing/2014/main" id="{E08D04E7-A0E2-F39F-E193-60F10875B99B}"/>
              </a:ext>
            </a:extLst>
          </p:cNvPr>
          <p:cNvSpPr>
            <a:spLocks/>
          </p:cNvSpPr>
          <p:nvPr/>
        </p:nvSpPr>
        <p:spPr bwMode="auto">
          <a:xfrm rot="3883336">
            <a:off x="7962900" y="4914900"/>
            <a:ext cx="457200" cy="381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1" name="AutoShape 23">
            <a:extLst>
              <a:ext uri="{FF2B5EF4-FFF2-40B4-BE49-F238E27FC236}">
                <a16:creationId xmlns:a16="http://schemas.microsoft.com/office/drawing/2014/main" id="{F6B3A782-0792-B5B5-E5C7-4877BFFA5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419600"/>
            <a:ext cx="2514600" cy="152400"/>
          </a:xfrm>
          <a:prstGeom prst="rightArrow">
            <a:avLst>
              <a:gd name="adj1" fmla="val 50000"/>
              <a:gd name="adj2" fmla="val 412500"/>
            </a:avLst>
          </a:prstGeom>
          <a:solidFill>
            <a:srgbClr val="B2B2B2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3812" name="Oval 24">
            <a:extLst>
              <a:ext uri="{FF2B5EF4-FFF2-40B4-BE49-F238E27FC236}">
                <a16:creationId xmlns:a16="http://schemas.microsoft.com/office/drawing/2014/main" id="{F5D782B3-BD4E-6E55-2C30-06E56DEFC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724400"/>
            <a:ext cx="152400" cy="152400"/>
          </a:xfrm>
          <a:prstGeom prst="ellipse">
            <a:avLst/>
          </a:prstGeom>
          <a:solidFill>
            <a:srgbClr val="B2B2B2"/>
          </a:solidFill>
          <a:ln w="9525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3813" name="Text Box 25">
            <a:extLst>
              <a:ext uri="{FF2B5EF4-FFF2-40B4-BE49-F238E27FC236}">
                <a16:creationId xmlns:a16="http://schemas.microsoft.com/office/drawing/2014/main" id="{0CD13061-7A6B-2B5D-9A52-ED23E8F8C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837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N</a:t>
            </a:r>
          </a:p>
        </p:txBody>
      </p:sp>
      <p:sp>
        <p:nvSpPr>
          <p:cNvPr id="33814" name="Text Box 26">
            <a:extLst>
              <a:ext uri="{FF2B5EF4-FFF2-40B4-BE49-F238E27FC236}">
                <a16:creationId xmlns:a16="http://schemas.microsoft.com/office/drawing/2014/main" id="{E58DAC85-1524-557F-BC1B-679BB9936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4953000"/>
            <a:ext cx="646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  <a:r>
              <a:rPr lang="en-US" altLang="en-US" sz="1200" baseline="-25000">
                <a:solidFill>
                  <a:srgbClr val="B2B2B2"/>
                </a:solidFill>
              </a:rPr>
              <a:t>New</a:t>
            </a:r>
            <a:endParaRPr lang="en-US" altLang="en-US" sz="2000">
              <a:solidFill>
                <a:srgbClr val="B2B2B2"/>
              </a:solidFill>
              <a:latin typeface="Symbol" pitchFamily="2" charset="2"/>
            </a:endParaRPr>
          </a:p>
        </p:txBody>
      </p:sp>
      <p:sp>
        <p:nvSpPr>
          <p:cNvPr id="33815" name="Text Box 27">
            <a:extLst>
              <a:ext uri="{FF2B5EF4-FFF2-40B4-BE49-F238E27FC236}">
                <a16:creationId xmlns:a16="http://schemas.microsoft.com/office/drawing/2014/main" id="{791EDEBA-B528-A2B2-6AA8-B9205E572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343400"/>
            <a:ext cx="747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  <a:r>
              <a:rPr lang="en-US" altLang="en-US" sz="1200" baseline="-25000">
                <a:solidFill>
                  <a:srgbClr val="B2B2B2"/>
                </a:solidFill>
              </a:rPr>
              <a:t>New</a:t>
            </a:r>
            <a:endParaRPr lang="en-US" altLang="en-US" sz="2400">
              <a:solidFill>
                <a:srgbClr val="B2B2B2"/>
              </a:solidFill>
              <a:latin typeface="Symbol" pitchFamily="2" charset="2"/>
            </a:endParaRPr>
          </a:p>
        </p:txBody>
      </p:sp>
      <p:sp>
        <p:nvSpPr>
          <p:cNvPr id="33816" name="Text Box 28">
            <a:extLst>
              <a:ext uri="{FF2B5EF4-FFF2-40B4-BE49-F238E27FC236}">
                <a16:creationId xmlns:a16="http://schemas.microsoft.com/office/drawing/2014/main" id="{2D82A152-85D6-7F2A-8369-B26E31F78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25146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808080"/>
                </a:solidFill>
                <a:latin typeface="Symbol" pitchFamily="2" charset="2"/>
              </a:rPr>
              <a:t>q’/q</a:t>
            </a:r>
          </a:p>
        </p:txBody>
      </p:sp>
      <p:sp>
        <p:nvSpPr>
          <p:cNvPr id="33817" name="Line 29">
            <a:extLst>
              <a:ext uri="{FF2B5EF4-FFF2-40B4-BE49-F238E27FC236}">
                <a16:creationId xmlns:a16="http://schemas.microsoft.com/office/drawing/2014/main" id="{492D3361-8F51-D048-362A-ABB4CF8F9B4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8" name="Line 30">
            <a:extLst>
              <a:ext uri="{FF2B5EF4-FFF2-40B4-BE49-F238E27FC236}">
                <a16:creationId xmlns:a16="http://schemas.microsoft.com/office/drawing/2014/main" id="{34C2E4AF-FCAC-0BEB-CC35-59CB5BBB9E7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9" name="Text Box 31">
            <a:extLst>
              <a:ext uri="{FF2B5EF4-FFF2-40B4-BE49-F238E27FC236}">
                <a16:creationId xmlns:a16="http://schemas.microsoft.com/office/drawing/2014/main" id="{49CC98D5-D915-1C78-7D79-B56DA84C8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150" y="2765425"/>
            <a:ext cx="22542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</a:t>
            </a:r>
            <a:r>
              <a:rPr lang="en-US" altLang="en-US" sz="1200" i="1"/>
              <a:t>ver</a:t>
            </a:r>
            <a:r>
              <a:rPr lang="en-US" altLang="en-US" sz="1200" b="1" i="1"/>
              <a:t>größerte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</a:t>
            </a:r>
          </a:p>
        </p:txBody>
      </p:sp>
      <p:sp>
        <p:nvSpPr>
          <p:cNvPr id="33820" name="Text Box 32">
            <a:extLst>
              <a:ext uri="{FF2B5EF4-FFF2-40B4-BE49-F238E27FC236}">
                <a16:creationId xmlns:a16="http://schemas.microsoft.com/office/drawing/2014/main" id="{37A0698C-1050-30C8-9FFA-7B0BD6C6C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2765425"/>
            <a:ext cx="1936750" cy="191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Vergrößerte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Winkelgröße</a:t>
            </a:r>
            <a:endParaRPr lang="en-US" altLang="en-US" sz="1200" i="1" dirty="0"/>
          </a:p>
        </p:txBody>
      </p:sp>
      <p:sp>
        <p:nvSpPr>
          <p:cNvPr id="33821" name="Rectangle 33">
            <a:extLst>
              <a:ext uri="{FF2B5EF4-FFF2-40B4-BE49-F238E27FC236}">
                <a16:creationId xmlns:a16="http://schemas.microsoft.com/office/drawing/2014/main" id="{964B84F9-8D76-63CA-C233-403EE8A01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3822" name="Slide Number Placeholder 1">
            <a:extLst>
              <a:ext uri="{FF2B5EF4-FFF2-40B4-BE49-F238E27FC236}">
                <a16:creationId xmlns:a16="http://schemas.microsoft.com/office/drawing/2014/main" id="{54F8EE45-7F9D-4102-4D76-A40D4D10B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62564A7-F730-EA48-8730-5C19071ACFFE}" type="slidenum">
              <a:rPr lang="en-US" altLang="en-US" sz="1000"/>
              <a:t>30</a:t>
            </a:fld>
            <a:endParaRPr lang="en-US" altLang="en-US" sz="1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98E05EA4-C267-8365-BB78-8E14A9DA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6002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DA3D691-636F-2549-5337-EC67AEACB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en-US" sz="1200" dirty="0">
                <a:solidFill>
                  <a:srgbClr val="B2B2B2"/>
                </a:solidFill>
              </a:rPr>
              <a:t>Aber wie verhält es sich mit der Angulare Vergrößerung</a:t>
            </a:r>
            <a:r>
              <a:rPr lang="en-US" altLang="en-US" sz="1200" dirty="0">
                <a:solidFill>
                  <a:srgbClr val="B2B2B2"/>
                </a:solidFill>
              </a:rPr>
              <a:t>?</a:t>
            </a:r>
          </a:p>
          <a:p>
            <a:pPr lvl="1" eaLnBrk="1" hangingPunct="1"/>
            <a:r>
              <a:rPr lang="en-US" altLang="en-US" sz="1200" dirty="0">
                <a:solidFill>
                  <a:srgbClr val="B2B2B2"/>
                </a:solidFill>
              </a:rPr>
              <a:t>„</a:t>
            </a:r>
            <a:r>
              <a:rPr lang="en-US" altLang="en-US" sz="1200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dirty="0">
                <a:solidFill>
                  <a:srgbClr val="B2B2B2"/>
                </a:solidFill>
              </a:rPr>
              <a:t>“ </a:t>
            </a:r>
            <a:r>
              <a:rPr lang="en-US" altLang="en-US" sz="1200" dirty="0" err="1">
                <a:solidFill>
                  <a:srgbClr val="B2B2B2"/>
                </a:solidFill>
              </a:rPr>
              <a:t>ist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ein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relativer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Begriff</a:t>
            </a:r>
            <a:r>
              <a:rPr lang="en-US" altLang="en-US" sz="1200" dirty="0">
                <a:solidFill>
                  <a:srgbClr val="B2B2B2"/>
                </a:solidFill>
              </a:rPr>
              <a:t>, d. h., das </a:t>
            </a:r>
            <a:r>
              <a:rPr lang="en-US" altLang="en-US" sz="1200" dirty="0" err="1">
                <a:solidFill>
                  <a:srgbClr val="B2B2B2"/>
                </a:solidFill>
              </a:rPr>
              <a:t>Netzhautbild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ist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im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Verhältnis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zu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etwas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größer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oder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kleiner</a:t>
            </a:r>
            <a:endParaRPr lang="en-US" altLang="en-US" sz="1200" dirty="0">
              <a:solidFill>
                <a:srgbClr val="B2B2B2"/>
              </a:solidFill>
            </a:endParaRPr>
          </a:p>
          <a:p>
            <a:pPr lvl="1" eaLnBrk="1" hangingPunct="1"/>
            <a:endParaRPr lang="en-US" altLang="en-US" dirty="0">
              <a:solidFill>
                <a:srgbClr val="B2B2B2"/>
              </a:solidFill>
            </a:endParaRPr>
          </a:p>
          <a:p>
            <a:pPr lvl="1" eaLnBrk="1" hangingPunct="1"/>
            <a:endParaRPr lang="en-US" altLang="en-US" dirty="0">
              <a:solidFill>
                <a:srgbClr val="B2B2B2"/>
              </a:solidFill>
            </a:endParaRPr>
          </a:p>
          <a:p>
            <a:pPr lvl="1" eaLnBrk="1" hangingPunct="1"/>
            <a:endParaRPr lang="en-US" altLang="en-US" i="1" dirty="0">
              <a:solidFill>
                <a:srgbClr val="B2B2B2"/>
              </a:solidFill>
            </a:endParaRP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C4F1151B-A303-AF37-2A59-D126CF69F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172200"/>
            <a:ext cx="85344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4821" name="Text Box 5">
            <a:extLst>
              <a:ext uri="{FF2B5EF4-FFF2-40B4-BE49-F238E27FC236}">
                <a16:creationId xmlns:a16="http://schemas.microsoft.com/office/drawing/2014/main" id="{66D126A2-7C42-885B-1442-BD9E78F51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25146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0000FF"/>
                </a:solidFill>
                <a:latin typeface="Symbol" pitchFamily="2" charset="2"/>
              </a:rPr>
              <a:t>q’/q</a:t>
            </a:r>
          </a:p>
        </p:txBody>
      </p:sp>
      <p:sp>
        <p:nvSpPr>
          <p:cNvPr id="34822" name="Line 6">
            <a:extLst>
              <a:ext uri="{FF2B5EF4-FFF2-40B4-BE49-F238E27FC236}">
                <a16:creationId xmlns:a16="http://schemas.microsoft.com/office/drawing/2014/main" id="{2FB71AEF-E215-0335-9AA1-FF41A70B2B9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3048000"/>
            <a:ext cx="13716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3" name="Line 7">
            <a:extLst>
              <a:ext uri="{FF2B5EF4-FFF2-40B4-BE49-F238E27FC236}">
                <a16:creationId xmlns:a16="http://schemas.microsoft.com/office/drawing/2014/main" id="{A3ED0DA8-7178-A39B-D934-47370EAE372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048000"/>
            <a:ext cx="1371600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4" name="Text Box 8">
            <a:extLst>
              <a:ext uri="{FF2B5EF4-FFF2-40B4-BE49-F238E27FC236}">
                <a16:creationId xmlns:a16="http://schemas.microsoft.com/office/drawing/2014/main" id="{6BFE826C-D22C-65B7-FF37-CBF411B49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950" y="2743200"/>
            <a:ext cx="2562225" cy="191847"/>
          </a:xfrm>
          <a:prstGeom prst="rect">
            <a:avLst/>
          </a:prstGeom>
          <a:solidFill>
            <a:srgbClr val="99FFCC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0000FF"/>
                </a:solidFill>
              </a:rPr>
              <a:t>Unvergrößerte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Winkelgröße</a:t>
            </a:r>
            <a:endParaRPr lang="en-US" altLang="en-US" sz="1200" b="1" i="1" dirty="0">
              <a:solidFill>
                <a:srgbClr val="0000FF"/>
              </a:solidFill>
            </a:endParaRPr>
          </a:p>
        </p:txBody>
      </p:sp>
      <p:sp>
        <p:nvSpPr>
          <p:cNvPr id="34825" name="Text Box 9">
            <a:extLst>
              <a:ext uri="{FF2B5EF4-FFF2-40B4-BE49-F238E27FC236}">
                <a16:creationId xmlns:a16="http://schemas.microsoft.com/office/drawing/2014/main" id="{8D1C2B30-525A-496E-666A-9BDCB0432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2765425"/>
            <a:ext cx="19367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B2B2B2"/>
                </a:solidFill>
              </a:rPr>
              <a:t>Ver</a:t>
            </a:r>
            <a:r>
              <a:rPr lang="en-US" altLang="en-US" sz="1200" i="1">
                <a:solidFill>
                  <a:srgbClr val="B2B2B2"/>
                </a:solidFill>
              </a:rPr>
              <a:t>größ</a:t>
            </a:r>
            <a:r>
              <a:rPr lang="en-US" altLang="en-US" sz="1200" b="1" i="1">
                <a:solidFill>
                  <a:srgbClr val="B2B2B2"/>
                </a:solidFill>
              </a:rPr>
              <a:t>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Winkelgröße</a:t>
            </a:r>
          </a:p>
        </p:txBody>
      </p:sp>
      <p:sp>
        <p:nvSpPr>
          <p:cNvPr id="34826" name="Text Box 10">
            <a:extLst>
              <a:ext uri="{FF2B5EF4-FFF2-40B4-BE49-F238E27FC236}">
                <a16:creationId xmlns:a16="http://schemas.microsoft.com/office/drawing/2014/main" id="{FBA7F826-7852-C4C8-08E9-4C33D0A46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4935538"/>
            <a:ext cx="4156075" cy="844550"/>
          </a:xfrm>
          <a:prstGeom prst="rect">
            <a:avLst/>
          </a:prstGeom>
          <a:solidFill>
            <a:srgbClr val="99FFCC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969696"/>
                </a:solidFill>
              </a:rPr>
              <a:t>Wenn sich das Objekt dem Auge nähert,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969696"/>
                </a:solidFill>
              </a:rPr>
              <a:t>vergrößert sich sein Winkelmaß auf der Netzhaut,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969696"/>
                </a:solidFill>
              </a:rPr>
              <a:t>obwohl seine tatsächliche Größe unverändert bleibt</a:t>
            </a:r>
          </a:p>
        </p:txBody>
      </p:sp>
      <p:grpSp>
        <p:nvGrpSpPr>
          <p:cNvPr id="34827" name="Group 11">
            <a:extLst>
              <a:ext uri="{FF2B5EF4-FFF2-40B4-BE49-F238E27FC236}">
                <a16:creationId xmlns:a16="http://schemas.microsoft.com/office/drawing/2014/main" id="{FFD8442B-61B1-172A-DC51-AEA884B803D1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038600"/>
            <a:ext cx="1752600" cy="1524000"/>
            <a:chOff x="2832" y="1728"/>
            <a:chExt cx="1104" cy="960"/>
          </a:xfrm>
        </p:grpSpPr>
        <p:sp>
          <p:nvSpPr>
            <p:cNvPr id="34848" name="Oval 12">
              <a:extLst>
                <a:ext uri="{FF2B5EF4-FFF2-40B4-BE49-F238E27FC236}">
                  <a16:creationId xmlns:a16="http://schemas.microsoft.com/office/drawing/2014/main" id="{A673F6D0-F347-9EAE-EB93-72876D800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9" name="Oval 13">
              <a:extLst>
                <a:ext uri="{FF2B5EF4-FFF2-40B4-BE49-F238E27FC236}">
                  <a16:creationId xmlns:a16="http://schemas.microsoft.com/office/drawing/2014/main" id="{BBB6D649-F44A-F6EC-C249-694A649C9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0" name="AutoShape 14">
              <a:extLst>
                <a:ext uri="{FF2B5EF4-FFF2-40B4-BE49-F238E27FC236}">
                  <a16:creationId xmlns:a16="http://schemas.microsoft.com/office/drawing/2014/main" id="{465DFFD9-0FEA-3C74-7418-33F32D0D569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1" name="AutoShape 15">
              <a:extLst>
                <a:ext uri="{FF2B5EF4-FFF2-40B4-BE49-F238E27FC236}">
                  <a16:creationId xmlns:a16="http://schemas.microsoft.com/office/drawing/2014/main" id="{2698FB2E-CBD0-6F8E-FD19-07553CC943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4828" name="Line 16">
            <a:extLst>
              <a:ext uri="{FF2B5EF4-FFF2-40B4-BE49-F238E27FC236}">
                <a16:creationId xmlns:a16="http://schemas.microsoft.com/office/drawing/2014/main" id="{73B825A2-5D2D-6786-C05C-3F71918831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800600"/>
            <a:ext cx="7620000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9" name="Line 17">
            <a:extLst>
              <a:ext uri="{FF2B5EF4-FFF2-40B4-BE49-F238E27FC236}">
                <a16:creationId xmlns:a16="http://schemas.microsoft.com/office/drawing/2014/main" id="{A641FA92-5385-EE2B-EF40-E6DC5BC342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4400" y="3733800"/>
            <a:ext cx="0" cy="106680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0" name="Line 18">
            <a:extLst>
              <a:ext uri="{FF2B5EF4-FFF2-40B4-BE49-F238E27FC236}">
                <a16:creationId xmlns:a16="http://schemas.microsoft.com/office/drawing/2014/main" id="{6767364E-6659-D407-EC61-54C50BDEE9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733800"/>
            <a:ext cx="0" cy="1066800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1" name="Line 19">
            <a:extLst>
              <a:ext uri="{FF2B5EF4-FFF2-40B4-BE49-F238E27FC236}">
                <a16:creationId xmlns:a16="http://schemas.microsoft.com/office/drawing/2014/main" id="{CA138E0F-E26B-E27C-2492-2E185D7B6E9E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3733800"/>
            <a:ext cx="7162800" cy="1371600"/>
          </a:xfrm>
          <a:prstGeom prst="line">
            <a:avLst/>
          </a:prstGeom>
          <a:noFill/>
          <a:ln w="9525">
            <a:solidFill>
              <a:srgbClr val="B2B2B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2" name="Line 20">
            <a:extLst>
              <a:ext uri="{FF2B5EF4-FFF2-40B4-BE49-F238E27FC236}">
                <a16:creationId xmlns:a16="http://schemas.microsoft.com/office/drawing/2014/main" id="{5A51DFE1-7A16-E4C6-D58E-BD55159649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733800"/>
            <a:ext cx="4724400" cy="175260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3" name="Arc 21">
            <a:extLst>
              <a:ext uri="{FF2B5EF4-FFF2-40B4-BE49-F238E27FC236}">
                <a16:creationId xmlns:a16="http://schemas.microsoft.com/office/drawing/2014/main" id="{8A7F5B2E-673F-D416-CA4A-F8C1330AC75C}"/>
              </a:ext>
            </a:extLst>
          </p:cNvPr>
          <p:cNvSpPr>
            <a:spLocks/>
          </p:cNvSpPr>
          <p:nvPr/>
        </p:nvSpPr>
        <p:spPr bwMode="auto">
          <a:xfrm flipH="1">
            <a:off x="4191000" y="4419600"/>
            <a:ext cx="76200" cy="381000"/>
          </a:xfrm>
          <a:custGeom>
            <a:avLst/>
            <a:gdLst>
              <a:gd name="T0" fmla="*/ 0 w 21600"/>
              <a:gd name="T1" fmla="*/ 0 h 21600"/>
              <a:gd name="T2" fmla="*/ 41635310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4" name="Arc 22">
            <a:extLst>
              <a:ext uri="{FF2B5EF4-FFF2-40B4-BE49-F238E27FC236}">
                <a16:creationId xmlns:a16="http://schemas.microsoft.com/office/drawing/2014/main" id="{367F113A-549E-186A-ACD1-ACD5C44DFE05}"/>
              </a:ext>
            </a:extLst>
          </p:cNvPr>
          <p:cNvSpPr>
            <a:spLocks/>
          </p:cNvSpPr>
          <p:nvPr/>
        </p:nvSpPr>
        <p:spPr bwMode="auto">
          <a:xfrm flipH="1">
            <a:off x="4876800" y="4267200"/>
            <a:ext cx="152400" cy="5334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5" name="Text Box 23">
            <a:extLst>
              <a:ext uri="{FF2B5EF4-FFF2-40B4-BE49-F238E27FC236}">
                <a16:creationId xmlns:a16="http://schemas.microsoft.com/office/drawing/2014/main" id="{19C9EAC1-70E8-54E8-E897-321ECBB56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988" y="4419600"/>
            <a:ext cx="303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34836" name="Text Box 24">
            <a:extLst>
              <a:ext uri="{FF2B5EF4-FFF2-40B4-BE49-F238E27FC236}">
                <a16:creationId xmlns:a16="http://schemas.microsoft.com/office/drawing/2014/main" id="{409B0757-FC9D-C348-6EAE-8AD670AA2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48006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34837" name="Arc 25">
            <a:extLst>
              <a:ext uri="{FF2B5EF4-FFF2-40B4-BE49-F238E27FC236}">
                <a16:creationId xmlns:a16="http://schemas.microsoft.com/office/drawing/2014/main" id="{E5AA706A-17A5-84BA-0840-FF9681C39862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49077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8" name="Arc 26">
            <a:extLst>
              <a:ext uri="{FF2B5EF4-FFF2-40B4-BE49-F238E27FC236}">
                <a16:creationId xmlns:a16="http://schemas.microsoft.com/office/drawing/2014/main" id="{DF8587ED-377D-FBA5-92A3-E1ACC80D1609}"/>
              </a:ext>
            </a:extLst>
          </p:cNvPr>
          <p:cNvSpPr>
            <a:spLocks/>
          </p:cNvSpPr>
          <p:nvPr/>
        </p:nvSpPr>
        <p:spPr bwMode="auto">
          <a:xfrm rot="3883336">
            <a:off x="7962900" y="4914900"/>
            <a:ext cx="457200" cy="381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9" name="AutoShape 27">
            <a:extLst>
              <a:ext uri="{FF2B5EF4-FFF2-40B4-BE49-F238E27FC236}">
                <a16:creationId xmlns:a16="http://schemas.microsoft.com/office/drawing/2014/main" id="{1FE981F0-73C8-7266-83F9-8A2ADDF91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419600"/>
            <a:ext cx="2514600" cy="152400"/>
          </a:xfrm>
          <a:prstGeom prst="rightArrow">
            <a:avLst>
              <a:gd name="adj1" fmla="val 50000"/>
              <a:gd name="adj2" fmla="val 412500"/>
            </a:avLst>
          </a:prstGeom>
          <a:solidFill>
            <a:srgbClr val="B2B2B2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4840" name="Oval 28">
            <a:extLst>
              <a:ext uri="{FF2B5EF4-FFF2-40B4-BE49-F238E27FC236}">
                <a16:creationId xmlns:a16="http://schemas.microsoft.com/office/drawing/2014/main" id="{6BB8DD91-178A-F767-E38C-35DEDFAD6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724400"/>
            <a:ext cx="152400" cy="152400"/>
          </a:xfrm>
          <a:prstGeom prst="ellipse">
            <a:avLst/>
          </a:prstGeom>
          <a:solidFill>
            <a:srgbClr val="B2B2B2"/>
          </a:solidFill>
          <a:ln w="9525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4841" name="Text Box 29">
            <a:extLst>
              <a:ext uri="{FF2B5EF4-FFF2-40B4-BE49-F238E27FC236}">
                <a16:creationId xmlns:a16="http://schemas.microsoft.com/office/drawing/2014/main" id="{AA72FBE2-E111-4D96-A13B-6F9A25F0C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837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N</a:t>
            </a:r>
          </a:p>
        </p:txBody>
      </p:sp>
      <p:sp>
        <p:nvSpPr>
          <p:cNvPr id="34842" name="Text Box 30">
            <a:extLst>
              <a:ext uri="{FF2B5EF4-FFF2-40B4-BE49-F238E27FC236}">
                <a16:creationId xmlns:a16="http://schemas.microsoft.com/office/drawing/2014/main" id="{69A13F39-F631-AB5B-23D6-186184951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4953000"/>
            <a:ext cx="646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  <a:r>
              <a:rPr lang="en-US" altLang="en-US" sz="1200" baseline="-25000">
                <a:solidFill>
                  <a:srgbClr val="B2B2B2"/>
                </a:solidFill>
              </a:rPr>
              <a:t>New</a:t>
            </a:r>
            <a:endParaRPr lang="en-US" altLang="en-US" sz="2000">
              <a:solidFill>
                <a:srgbClr val="B2B2B2"/>
              </a:solidFill>
              <a:latin typeface="Symbol" pitchFamily="2" charset="2"/>
            </a:endParaRPr>
          </a:p>
        </p:txBody>
      </p:sp>
      <p:sp>
        <p:nvSpPr>
          <p:cNvPr id="34843" name="Text Box 31">
            <a:extLst>
              <a:ext uri="{FF2B5EF4-FFF2-40B4-BE49-F238E27FC236}">
                <a16:creationId xmlns:a16="http://schemas.microsoft.com/office/drawing/2014/main" id="{BE5D71D7-3699-8832-7BCD-862EE7AD6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343400"/>
            <a:ext cx="747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  <a:r>
              <a:rPr lang="en-US" altLang="en-US" sz="1200" baseline="-25000">
                <a:solidFill>
                  <a:srgbClr val="B2B2B2"/>
                </a:solidFill>
              </a:rPr>
              <a:t>New</a:t>
            </a:r>
            <a:endParaRPr lang="en-US" altLang="en-US" sz="2400">
              <a:solidFill>
                <a:srgbClr val="B2B2B2"/>
              </a:solidFill>
              <a:latin typeface="Symbol" pitchFamily="2" charset="2"/>
            </a:endParaRPr>
          </a:p>
        </p:txBody>
      </p:sp>
      <p:sp>
        <p:nvSpPr>
          <p:cNvPr id="34844" name="Text Box 32">
            <a:extLst>
              <a:ext uri="{FF2B5EF4-FFF2-40B4-BE49-F238E27FC236}">
                <a16:creationId xmlns:a16="http://schemas.microsoft.com/office/drawing/2014/main" id="{C6B8C05D-DF98-1E86-B97F-7C559E6E2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880100"/>
            <a:ext cx="8999538" cy="35804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B2B2B2"/>
                </a:solidFill>
              </a:rPr>
              <a:t>Erinnern</a:t>
            </a:r>
            <a:r>
              <a:rPr lang="en-US" altLang="en-US" sz="1200" dirty="0">
                <a:solidFill>
                  <a:srgbClr val="B2B2B2"/>
                </a:solidFill>
              </a:rPr>
              <a:t> Sie </a:t>
            </a:r>
            <a:r>
              <a:rPr lang="en-US" altLang="en-US" sz="1200" dirty="0" err="1">
                <a:solidFill>
                  <a:srgbClr val="B2B2B2"/>
                </a:solidFill>
              </a:rPr>
              <a:t>sich</a:t>
            </a:r>
            <a:r>
              <a:rPr lang="en-US" altLang="en-US" sz="1200" dirty="0">
                <a:solidFill>
                  <a:srgbClr val="B2B2B2"/>
                </a:solidFill>
              </a:rPr>
              <a:t> an </a:t>
            </a:r>
            <a:r>
              <a:rPr lang="en-US" altLang="en-US" sz="1200" dirty="0" err="1">
                <a:solidFill>
                  <a:srgbClr val="B2B2B2"/>
                </a:solidFill>
              </a:rPr>
              <a:t>diese</a:t>
            </a:r>
            <a:r>
              <a:rPr lang="en-US" altLang="en-US" sz="1200" dirty="0">
                <a:solidFill>
                  <a:srgbClr val="B2B2B2"/>
                </a:solidFill>
              </a:rPr>
              <a:t> Folie, auf der </a:t>
            </a:r>
            <a:r>
              <a:rPr lang="en-US" altLang="en-US" sz="1200" dirty="0" err="1">
                <a:solidFill>
                  <a:srgbClr val="B2B2B2"/>
                </a:solidFill>
              </a:rPr>
              <a:t>wir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gesehen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haben</a:t>
            </a:r>
            <a:r>
              <a:rPr lang="en-US" altLang="en-US" sz="1200" dirty="0">
                <a:solidFill>
                  <a:srgbClr val="B2B2B2"/>
                </a:solidFill>
              </a:rPr>
              <a:t>, </a:t>
            </a:r>
            <a:r>
              <a:rPr lang="en-US" altLang="en-US" sz="1200" dirty="0" err="1">
                <a:solidFill>
                  <a:srgbClr val="B2B2B2"/>
                </a:solidFill>
              </a:rPr>
              <a:t>dass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sich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>
                <a:solidFill>
                  <a:srgbClr val="0000FF"/>
                </a:solidFill>
              </a:rPr>
              <a:t>die </a:t>
            </a:r>
            <a:r>
              <a:rPr lang="en-US" altLang="en-US" sz="1200" dirty="0" err="1">
                <a:solidFill>
                  <a:srgbClr val="0000FF"/>
                </a:solidFill>
              </a:rPr>
              <a:t>Winkelgröße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eines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Bildes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ebenfalls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dem </a:t>
            </a:r>
            <a:r>
              <a:rPr lang="en-US" altLang="en-US" sz="1200" i="1" dirty="0" err="1">
                <a:solidFill>
                  <a:srgbClr val="0000FF"/>
                </a:solidFill>
              </a:rPr>
              <a:t>Abstand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zwischen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Objekt</a:t>
            </a:r>
            <a:r>
              <a:rPr lang="en-US" altLang="en-US" sz="1200" dirty="0">
                <a:solidFill>
                  <a:srgbClr val="0000FF"/>
                </a:solidFill>
              </a:rPr>
              <a:t> und </a:t>
            </a:r>
            <a:r>
              <a:rPr lang="en-US" altLang="en-US" sz="1200" dirty="0" err="1">
                <a:solidFill>
                  <a:srgbClr val="0000FF"/>
                </a:solidFill>
              </a:rPr>
              <a:t>Netzhaut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ändert</a:t>
            </a:r>
            <a:endParaRPr lang="en-US" altLang="en-US" sz="1200" dirty="0">
              <a:solidFill>
                <a:srgbClr val="0000FF"/>
              </a:solidFill>
            </a:endParaRPr>
          </a:p>
        </p:txBody>
      </p:sp>
      <p:sp>
        <p:nvSpPr>
          <p:cNvPr id="34845" name="Text Box 33">
            <a:extLst>
              <a:ext uri="{FF2B5EF4-FFF2-40B4-BE49-F238E27FC236}">
                <a16:creationId xmlns:a16="http://schemas.microsoft.com/office/drawing/2014/main" id="{1AF92272-FB1E-6EDA-B4EF-48B86E43B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488" y="3713163"/>
            <a:ext cx="6488112" cy="468846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0000FF"/>
                </a:solidFill>
              </a:rPr>
              <a:t>Da also der </a:t>
            </a:r>
            <a:r>
              <a:rPr lang="en-US" altLang="en-US" sz="1200" i="1" dirty="0" err="1">
                <a:solidFill>
                  <a:srgbClr val="0000FF"/>
                </a:solidFill>
              </a:rPr>
              <a:t>Abstand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zwischen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Objekt</a:t>
            </a:r>
            <a:r>
              <a:rPr lang="en-US" altLang="en-US" sz="1200" i="1" dirty="0">
                <a:solidFill>
                  <a:srgbClr val="0000FF"/>
                </a:solidFill>
              </a:rPr>
              <a:t> und </a:t>
            </a:r>
            <a:r>
              <a:rPr lang="en-US" altLang="en-US" sz="1200" i="1" dirty="0" err="1">
                <a:solidFill>
                  <a:srgbClr val="0000FF"/>
                </a:solidFill>
              </a:rPr>
              <a:t>Netzhaut</a:t>
            </a:r>
            <a:r>
              <a:rPr lang="en-US" altLang="en-US" sz="1200" i="1" dirty="0">
                <a:solidFill>
                  <a:srgbClr val="0000FF"/>
                </a:solidFill>
              </a:rPr>
              <a:t> die </a:t>
            </a:r>
            <a:r>
              <a:rPr lang="en-US" altLang="en-US" sz="1200" i="1" dirty="0" err="1">
                <a:solidFill>
                  <a:srgbClr val="0000FF"/>
                </a:solidFill>
              </a:rPr>
              <a:t>unvergrößerte</a:t>
            </a:r>
            <a:endParaRPr lang="en-US" altLang="en-US" sz="12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Winkelgröße</a:t>
            </a:r>
            <a:r>
              <a:rPr lang="en-US" altLang="en-US" sz="1200" i="1" dirty="0">
                <a:solidFill>
                  <a:srgbClr val="0000FF"/>
                </a:solidFill>
              </a:rPr>
              <a:t> auf der </a:t>
            </a:r>
            <a:r>
              <a:rPr lang="en-US" altLang="en-US" sz="1200" i="1" dirty="0" err="1">
                <a:solidFill>
                  <a:srgbClr val="0000FF"/>
                </a:solidFill>
              </a:rPr>
              <a:t>Netzhaut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beeinflusst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FFCCFF"/>
                </a:solidFill>
              </a:rPr>
              <a:t>beeinflusst</a:t>
            </a:r>
            <a:r>
              <a:rPr lang="en-US" altLang="en-US" sz="1200" b="1" i="1" dirty="0">
                <a:solidFill>
                  <a:srgbClr val="FFCCFF"/>
                </a:solidFill>
              </a:rPr>
              <a:t> </a:t>
            </a:r>
            <a:r>
              <a:rPr lang="en-US" altLang="en-US" sz="1200" i="1" dirty="0">
                <a:solidFill>
                  <a:srgbClr val="0000FF"/>
                </a:solidFill>
              </a:rPr>
              <a:t>… </a:t>
            </a:r>
            <a:r>
              <a:rPr lang="en-US" altLang="en-US" sz="1200" b="1" i="1" dirty="0" err="1">
                <a:solidFill>
                  <a:srgbClr val="FFCCFF"/>
                </a:solidFill>
              </a:rPr>
              <a:t>welcher</a:t>
            </a:r>
            <a:r>
              <a:rPr lang="en-US" altLang="en-US" sz="1200" b="1" i="1" dirty="0">
                <a:solidFill>
                  <a:srgbClr val="FFCCFF"/>
                </a:solidFill>
              </a:rPr>
              <a:t> </a:t>
            </a:r>
            <a:r>
              <a:rPr lang="en-US" altLang="en-US" sz="1200" b="1" i="1" dirty="0" err="1">
                <a:solidFill>
                  <a:srgbClr val="FFCCFF"/>
                </a:solidFill>
              </a:rPr>
              <a:t>Abstand</a:t>
            </a:r>
            <a:r>
              <a:rPr lang="en-US" altLang="en-US" sz="1200" b="1" i="1" dirty="0">
                <a:solidFill>
                  <a:srgbClr val="FFCCFF"/>
                </a:solidFill>
              </a:rPr>
              <a:t> </a:t>
            </a:r>
            <a:r>
              <a:rPr lang="en-US" altLang="en-US" sz="1200" b="1" i="1" dirty="0" err="1">
                <a:solidFill>
                  <a:srgbClr val="FFCCFF"/>
                </a:solidFill>
              </a:rPr>
              <a:t>sollte</a:t>
            </a:r>
            <a:r>
              <a:rPr lang="en-US" altLang="en-US" sz="1200" b="1" i="1" dirty="0">
                <a:solidFill>
                  <a:srgbClr val="FFCCFF"/>
                </a:solidFill>
              </a:rPr>
              <a:t> </a:t>
            </a:r>
            <a:r>
              <a:rPr lang="en-US" altLang="en-US" sz="1200" b="1" i="1" dirty="0" err="1">
                <a:solidFill>
                  <a:srgbClr val="FFCCFF"/>
                </a:solidFill>
              </a:rPr>
              <a:t>bei</a:t>
            </a:r>
            <a:r>
              <a:rPr lang="en-US" altLang="en-US" sz="1200" b="1" i="1" dirty="0">
                <a:solidFill>
                  <a:srgbClr val="FFCCFF"/>
                </a:solidFill>
              </a:rPr>
              <a:t> der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FFCCFF"/>
                </a:solidFill>
              </a:rPr>
              <a:t>Bestimmung</a:t>
            </a:r>
            <a:r>
              <a:rPr lang="en-US" altLang="en-US" sz="1200" b="1" i="1" dirty="0">
                <a:solidFill>
                  <a:srgbClr val="FFCCFF"/>
                </a:solidFill>
              </a:rPr>
              <a:t> der </a:t>
            </a:r>
            <a:r>
              <a:rPr lang="en-US" altLang="en-US" sz="1200" b="1" i="1" dirty="0" err="1">
                <a:solidFill>
                  <a:srgbClr val="FFCCFF"/>
                </a:solidFill>
              </a:rPr>
              <a:t>unvergrößerten</a:t>
            </a:r>
            <a:r>
              <a:rPr lang="en-US" altLang="en-US" sz="1200" b="1" i="1" dirty="0">
                <a:solidFill>
                  <a:srgbClr val="FFCCFF"/>
                </a:solidFill>
              </a:rPr>
              <a:t> </a:t>
            </a:r>
            <a:r>
              <a:rPr lang="en-US" altLang="en-US" sz="1200" b="1" i="1" dirty="0" err="1">
                <a:solidFill>
                  <a:srgbClr val="FFCCFF"/>
                </a:solidFill>
              </a:rPr>
              <a:t>Winkelgröße</a:t>
            </a:r>
            <a:r>
              <a:rPr lang="en-US" altLang="en-US" sz="1200" b="1" i="1" dirty="0">
                <a:solidFill>
                  <a:srgbClr val="FFCCFF"/>
                </a:solidFill>
              </a:rPr>
              <a:t> auf der </a:t>
            </a:r>
            <a:r>
              <a:rPr lang="en-US" altLang="en-US" sz="1200" b="1" i="1" dirty="0" err="1">
                <a:solidFill>
                  <a:srgbClr val="FFCCFF"/>
                </a:solidFill>
              </a:rPr>
              <a:t>Netzhaut</a:t>
            </a:r>
            <a:r>
              <a:rPr lang="en-US" altLang="en-US" sz="1200" b="1" i="1" dirty="0">
                <a:solidFill>
                  <a:srgbClr val="FFCCFF"/>
                </a:solidFill>
              </a:rPr>
              <a:t> </a:t>
            </a:r>
            <a:r>
              <a:rPr lang="en-US" altLang="en-US" sz="1200" b="1" i="1" dirty="0" err="1">
                <a:solidFill>
                  <a:srgbClr val="FFCCFF"/>
                </a:solidFill>
              </a:rPr>
              <a:t>verwendet</a:t>
            </a:r>
            <a:r>
              <a:rPr lang="en-US" altLang="en-US" sz="1200" b="1" i="1" dirty="0">
                <a:solidFill>
                  <a:srgbClr val="FFCCFF"/>
                </a:solidFill>
              </a:rPr>
              <a:t> </a:t>
            </a:r>
            <a:r>
              <a:rPr lang="en-US" altLang="en-US" sz="1200" b="1" i="1" dirty="0" err="1">
                <a:solidFill>
                  <a:srgbClr val="FFCCFF"/>
                </a:solidFill>
              </a:rPr>
              <a:t>werden</a:t>
            </a:r>
            <a:r>
              <a:rPr lang="en-US" altLang="en-US" sz="1200" b="1" i="1" dirty="0">
                <a:solidFill>
                  <a:srgbClr val="FFCCFF"/>
                </a:solidFill>
              </a:rPr>
              <a:t>?</a:t>
            </a:r>
          </a:p>
        </p:txBody>
      </p:sp>
      <p:sp>
        <p:nvSpPr>
          <p:cNvPr id="34846" name="Rectangle 34">
            <a:extLst>
              <a:ext uri="{FF2B5EF4-FFF2-40B4-BE49-F238E27FC236}">
                <a16:creationId xmlns:a16="http://schemas.microsoft.com/office/drawing/2014/main" id="{BC690A55-4F30-9935-D602-630DDE387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4847" name="Slide Number Placeholder 1">
            <a:extLst>
              <a:ext uri="{FF2B5EF4-FFF2-40B4-BE49-F238E27FC236}">
                <a16:creationId xmlns:a16="http://schemas.microsoft.com/office/drawing/2014/main" id="{DD5213F0-C297-1BDC-3845-163DB20A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18D2587-FD67-114D-B60A-852F10C86B9D}" type="slidenum">
              <a:rPr lang="en-US" altLang="en-US" sz="1000"/>
              <a:t>31</a:t>
            </a:fld>
            <a:endParaRPr lang="en-US" altLang="en-US" sz="1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7B68058-6975-3C4E-8F70-98D70705D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6002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6A379202-7A54-C051-8BD5-D3EABFD28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>
                <a:solidFill>
                  <a:srgbClr val="B2B2B2"/>
                </a:solidFill>
              </a:rPr>
              <a:t>Aber </a:t>
            </a:r>
            <a:r>
              <a:rPr lang="en-US" altLang="en-US" sz="1200" dirty="0" err="1">
                <a:solidFill>
                  <a:srgbClr val="B2B2B2"/>
                </a:solidFill>
              </a:rPr>
              <a:t>wie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verhält</a:t>
            </a:r>
            <a:r>
              <a:rPr lang="en-US" altLang="en-US" sz="1200" dirty="0">
                <a:solidFill>
                  <a:srgbClr val="B2B2B2"/>
                </a:solidFill>
              </a:rPr>
              <a:t> es </a:t>
            </a:r>
            <a:r>
              <a:rPr lang="en-US" altLang="en-US" sz="1200" dirty="0" err="1">
                <a:solidFill>
                  <a:srgbClr val="B2B2B2"/>
                </a:solidFill>
              </a:rPr>
              <a:t>sich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b="1" i="1" dirty="0">
                <a:solidFill>
                  <a:srgbClr val="B2B2B2"/>
                </a:solidFill>
              </a:rPr>
              <a:t>der </a:t>
            </a:r>
            <a:r>
              <a:rPr lang="en-US" altLang="en-US" sz="1200" b="1" i="1" dirty="0" err="1">
                <a:solidFill>
                  <a:srgbClr val="B2B2B2"/>
                </a:solidFill>
              </a:rPr>
              <a:t>Angulare</a:t>
            </a:r>
            <a:r>
              <a:rPr lang="en-US" altLang="en-US" sz="1200" b="1" i="1" dirty="0">
                <a:solidFill>
                  <a:srgbClr val="B2B2B2"/>
                </a:solidFill>
              </a:rPr>
              <a:t> </a:t>
            </a:r>
            <a:r>
              <a:rPr lang="en-US" altLang="en-US" sz="1200" b="1" i="1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dirty="0">
                <a:solidFill>
                  <a:srgbClr val="B2B2B2"/>
                </a:solidFill>
              </a:rPr>
              <a:t>?</a:t>
            </a:r>
          </a:p>
          <a:p>
            <a:pPr lvl="1" eaLnBrk="1" hangingPunct="1"/>
            <a:r>
              <a:rPr lang="en-US" altLang="en-US" sz="1200" dirty="0">
                <a:solidFill>
                  <a:srgbClr val="B2B2B2"/>
                </a:solidFill>
              </a:rPr>
              <a:t>„</a:t>
            </a:r>
            <a:r>
              <a:rPr lang="en-US" altLang="en-US" sz="1200" dirty="0" err="1">
                <a:solidFill>
                  <a:srgbClr val="B2B2B2"/>
                </a:solidFill>
              </a:rPr>
              <a:t>Vergrößerung</a:t>
            </a:r>
            <a:r>
              <a:rPr lang="en-US" altLang="en-US" sz="1200" dirty="0">
                <a:solidFill>
                  <a:srgbClr val="B2B2B2"/>
                </a:solidFill>
              </a:rPr>
              <a:t>“ </a:t>
            </a:r>
            <a:r>
              <a:rPr lang="en-US" altLang="en-US" sz="1200" dirty="0" err="1">
                <a:solidFill>
                  <a:srgbClr val="B2B2B2"/>
                </a:solidFill>
              </a:rPr>
              <a:t>ist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ein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relativer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Begriff</a:t>
            </a:r>
            <a:r>
              <a:rPr lang="en-US" altLang="en-US" sz="1200" dirty="0">
                <a:solidFill>
                  <a:srgbClr val="B2B2B2"/>
                </a:solidFill>
              </a:rPr>
              <a:t>, d. h., das </a:t>
            </a:r>
            <a:r>
              <a:rPr lang="en-US" altLang="en-US" sz="1200" dirty="0" err="1">
                <a:solidFill>
                  <a:srgbClr val="B2B2B2"/>
                </a:solidFill>
              </a:rPr>
              <a:t>Netzhautbild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ist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im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Verhältnis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zu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etwas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größer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oder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kleiner</a:t>
            </a:r>
            <a:endParaRPr lang="en-US" altLang="en-US" sz="1200" dirty="0">
              <a:solidFill>
                <a:srgbClr val="B2B2B2"/>
              </a:solidFill>
            </a:endParaRPr>
          </a:p>
          <a:p>
            <a:pPr lvl="1" eaLnBrk="1" hangingPunct="1"/>
            <a:endParaRPr lang="en-US" altLang="en-US" dirty="0">
              <a:solidFill>
                <a:srgbClr val="B2B2B2"/>
              </a:solidFill>
            </a:endParaRPr>
          </a:p>
          <a:p>
            <a:pPr lvl="1" eaLnBrk="1" hangingPunct="1"/>
            <a:endParaRPr lang="en-US" altLang="en-US" dirty="0">
              <a:solidFill>
                <a:srgbClr val="B2B2B2"/>
              </a:solidFill>
            </a:endParaRPr>
          </a:p>
          <a:p>
            <a:pPr lvl="1" eaLnBrk="1" hangingPunct="1"/>
            <a:endParaRPr lang="en-US" altLang="en-US" i="1" dirty="0">
              <a:solidFill>
                <a:srgbClr val="B2B2B2"/>
              </a:solidFill>
            </a:endParaRPr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FBA18B3C-EEB1-14FD-93C4-7CB242521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172200"/>
            <a:ext cx="85344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1AEC194D-0436-AB08-2CD6-953E2EDAA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25146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0000FF"/>
                </a:solidFill>
                <a:latin typeface="Symbol" pitchFamily="2" charset="2"/>
              </a:rPr>
              <a:t>q’/q</a:t>
            </a:r>
          </a:p>
        </p:txBody>
      </p:sp>
      <p:sp>
        <p:nvSpPr>
          <p:cNvPr id="35846" name="Line 6">
            <a:extLst>
              <a:ext uri="{FF2B5EF4-FFF2-40B4-BE49-F238E27FC236}">
                <a16:creationId xmlns:a16="http://schemas.microsoft.com/office/drawing/2014/main" id="{F4D0C6AC-2D74-5BE0-9E06-BE90AAF7F99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3048000"/>
            <a:ext cx="13716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7" name="Line 7">
            <a:extLst>
              <a:ext uri="{FF2B5EF4-FFF2-40B4-BE49-F238E27FC236}">
                <a16:creationId xmlns:a16="http://schemas.microsoft.com/office/drawing/2014/main" id="{063BB259-0D4B-9A6A-1242-A93736CECB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048000"/>
            <a:ext cx="1371600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8" name="Text Box 8">
            <a:extLst>
              <a:ext uri="{FF2B5EF4-FFF2-40B4-BE49-F238E27FC236}">
                <a16:creationId xmlns:a16="http://schemas.microsoft.com/office/drawing/2014/main" id="{8545ABCE-2875-AF8D-D4D2-E9C07B041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950" y="2743200"/>
            <a:ext cx="2562225" cy="191847"/>
          </a:xfrm>
          <a:prstGeom prst="rect">
            <a:avLst/>
          </a:prstGeom>
          <a:solidFill>
            <a:srgbClr val="99FFCC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0000FF"/>
                </a:solidFill>
              </a:rPr>
              <a:t>Unvergrößerte</a:t>
            </a:r>
            <a:r>
              <a:rPr lang="en-US" altLang="en-US" sz="1200" b="1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Winkelgröße</a:t>
            </a:r>
            <a:endParaRPr lang="en-US" altLang="en-US" sz="1200" b="1" i="1" dirty="0">
              <a:solidFill>
                <a:srgbClr val="0000FF"/>
              </a:solidFill>
            </a:endParaRPr>
          </a:p>
        </p:txBody>
      </p:sp>
      <p:sp>
        <p:nvSpPr>
          <p:cNvPr id="35849" name="Text Box 9">
            <a:extLst>
              <a:ext uri="{FF2B5EF4-FFF2-40B4-BE49-F238E27FC236}">
                <a16:creationId xmlns:a16="http://schemas.microsoft.com/office/drawing/2014/main" id="{ED205FD6-B7F9-5EE4-1F82-381640126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2765425"/>
            <a:ext cx="19367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B2B2B2"/>
                </a:solidFill>
              </a:rPr>
              <a:t>Vergrößerte </a:t>
            </a:r>
            <a:r>
              <a:rPr lang="en-US" altLang="en-US" sz="1200" i="1">
                <a:solidFill>
                  <a:srgbClr val="B2B2B2"/>
                </a:solidFill>
              </a:rPr>
              <a:t>Netzhaut-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Winkelgröße</a:t>
            </a:r>
          </a:p>
        </p:txBody>
      </p:sp>
      <p:sp>
        <p:nvSpPr>
          <p:cNvPr id="35850" name="Text Box 10">
            <a:extLst>
              <a:ext uri="{FF2B5EF4-FFF2-40B4-BE49-F238E27FC236}">
                <a16:creationId xmlns:a16="http://schemas.microsoft.com/office/drawing/2014/main" id="{162D129C-7DB8-7914-1675-86B04A380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4935538"/>
            <a:ext cx="4156075" cy="844550"/>
          </a:xfrm>
          <a:prstGeom prst="rect">
            <a:avLst/>
          </a:prstGeom>
          <a:solidFill>
            <a:srgbClr val="99FFCC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969696"/>
                </a:solidFill>
              </a:rPr>
              <a:t>Wenn sich das Objekt dem Auge nähert,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969696"/>
                </a:solidFill>
              </a:rPr>
              <a:t>vergrößert sich sein Winkelmaß auf der Netzhaut,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969696"/>
                </a:solidFill>
              </a:rPr>
              <a:t>obwohl seine tatsächliche Größe unverändert bleibt</a:t>
            </a:r>
          </a:p>
        </p:txBody>
      </p:sp>
      <p:grpSp>
        <p:nvGrpSpPr>
          <p:cNvPr id="35851" name="Group 11">
            <a:extLst>
              <a:ext uri="{FF2B5EF4-FFF2-40B4-BE49-F238E27FC236}">
                <a16:creationId xmlns:a16="http://schemas.microsoft.com/office/drawing/2014/main" id="{64262BF6-23AF-BE6C-A31E-5132AED5DEB0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038600"/>
            <a:ext cx="1752600" cy="1524000"/>
            <a:chOff x="2832" y="1728"/>
            <a:chExt cx="1104" cy="960"/>
          </a:xfrm>
        </p:grpSpPr>
        <p:sp>
          <p:nvSpPr>
            <p:cNvPr id="35872" name="Oval 12">
              <a:extLst>
                <a:ext uri="{FF2B5EF4-FFF2-40B4-BE49-F238E27FC236}">
                  <a16:creationId xmlns:a16="http://schemas.microsoft.com/office/drawing/2014/main" id="{D4192628-9291-73B9-EA2F-AA12B8C87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5873" name="Oval 13">
              <a:extLst>
                <a:ext uri="{FF2B5EF4-FFF2-40B4-BE49-F238E27FC236}">
                  <a16:creationId xmlns:a16="http://schemas.microsoft.com/office/drawing/2014/main" id="{EBB4FDCE-E5B7-FDCB-A2EE-DB1E24322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5874" name="AutoShape 14">
              <a:extLst>
                <a:ext uri="{FF2B5EF4-FFF2-40B4-BE49-F238E27FC236}">
                  <a16:creationId xmlns:a16="http://schemas.microsoft.com/office/drawing/2014/main" id="{EE646301-B8CA-F336-6819-80FEF1CF4E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5875" name="AutoShape 15">
              <a:extLst>
                <a:ext uri="{FF2B5EF4-FFF2-40B4-BE49-F238E27FC236}">
                  <a16:creationId xmlns:a16="http://schemas.microsoft.com/office/drawing/2014/main" id="{9A59AB35-DA2D-66CE-08EB-05ACEBECF4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5852" name="Line 16">
            <a:extLst>
              <a:ext uri="{FF2B5EF4-FFF2-40B4-BE49-F238E27FC236}">
                <a16:creationId xmlns:a16="http://schemas.microsoft.com/office/drawing/2014/main" id="{AA848A01-D99B-5656-6E35-E40A5E248F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800600"/>
            <a:ext cx="7620000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Line 17">
            <a:extLst>
              <a:ext uri="{FF2B5EF4-FFF2-40B4-BE49-F238E27FC236}">
                <a16:creationId xmlns:a16="http://schemas.microsoft.com/office/drawing/2014/main" id="{3988F026-6341-F562-2727-B14AE8F9A7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4400" y="3733800"/>
            <a:ext cx="0" cy="106680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Line 18">
            <a:extLst>
              <a:ext uri="{FF2B5EF4-FFF2-40B4-BE49-F238E27FC236}">
                <a16:creationId xmlns:a16="http://schemas.microsoft.com/office/drawing/2014/main" id="{6D09B48C-F414-2F74-C6C7-8A03A608AB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733800"/>
            <a:ext cx="0" cy="1066800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5" name="Line 19">
            <a:extLst>
              <a:ext uri="{FF2B5EF4-FFF2-40B4-BE49-F238E27FC236}">
                <a16:creationId xmlns:a16="http://schemas.microsoft.com/office/drawing/2014/main" id="{D53E3379-D5D5-065D-6C6E-FF929C676F8C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3733800"/>
            <a:ext cx="7162800" cy="1371600"/>
          </a:xfrm>
          <a:prstGeom prst="line">
            <a:avLst/>
          </a:prstGeom>
          <a:noFill/>
          <a:ln w="9525">
            <a:solidFill>
              <a:srgbClr val="B2B2B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6" name="Line 20">
            <a:extLst>
              <a:ext uri="{FF2B5EF4-FFF2-40B4-BE49-F238E27FC236}">
                <a16:creationId xmlns:a16="http://schemas.microsoft.com/office/drawing/2014/main" id="{40B78D32-5AB9-4BBF-F74B-B9521C33D6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733800"/>
            <a:ext cx="4724400" cy="175260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7" name="Arc 21">
            <a:extLst>
              <a:ext uri="{FF2B5EF4-FFF2-40B4-BE49-F238E27FC236}">
                <a16:creationId xmlns:a16="http://schemas.microsoft.com/office/drawing/2014/main" id="{B13705DD-2FC3-E6F6-6BDA-5F2D2FF503F2}"/>
              </a:ext>
            </a:extLst>
          </p:cNvPr>
          <p:cNvSpPr>
            <a:spLocks/>
          </p:cNvSpPr>
          <p:nvPr/>
        </p:nvSpPr>
        <p:spPr bwMode="auto">
          <a:xfrm flipH="1">
            <a:off x="4191000" y="4419600"/>
            <a:ext cx="76200" cy="381000"/>
          </a:xfrm>
          <a:custGeom>
            <a:avLst/>
            <a:gdLst>
              <a:gd name="T0" fmla="*/ 0 w 21600"/>
              <a:gd name="T1" fmla="*/ 0 h 21600"/>
              <a:gd name="T2" fmla="*/ 41635310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8" name="Arc 22">
            <a:extLst>
              <a:ext uri="{FF2B5EF4-FFF2-40B4-BE49-F238E27FC236}">
                <a16:creationId xmlns:a16="http://schemas.microsoft.com/office/drawing/2014/main" id="{AB237FA5-A870-F168-9DAA-CE3BD629C3B2}"/>
              </a:ext>
            </a:extLst>
          </p:cNvPr>
          <p:cNvSpPr>
            <a:spLocks/>
          </p:cNvSpPr>
          <p:nvPr/>
        </p:nvSpPr>
        <p:spPr bwMode="auto">
          <a:xfrm flipH="1">
            <a:off x="4876800" y="4267200"/>
            <a:ext cx="152400" cy="5334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9" name="Text Box 23">
            <a:extLst>
              <a:ext uri="{FF2B5EF4-FFF2-40B4-BE49-F238E27FC236}">
                <a16:creationId xmlns:a16="http://schemas.microsoft.com/office/drawing/2014/main" id="{442499E2-92A6-7787-059F-C5F285538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988" y="4419600"/>
            <a:ext cx="303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35860" name="Text Box 24">
            <a:extLst>
              <a:ext uri="{FF2B5EF4-FFF2-40B4-BE49-F238E27FC236}">
                <a16:creationId xmlns:a16="http://schemas.microsoft.com/office/drawing/2014/main" id="{CA5F7E42-A22E-0F24-E80B-A1130AA1C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775" y="4800600"/>
            <a:ext cx="276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</a:p>
        </p:txBody>
      </p:sp>
      <p:sp>
        <p:nvSpPr>
          <p:cNvPr id="35861" name="Arc 25">
            <a:extLst>
              <a:ext uri="{FF2B5EF4-FFF2-40B4-BE49-F238E27FC236}">
                <a16:creationId xmlns:a16="http://schemas.microsoft.com/office/drawing/2014/main" id="{2A327EFE-D0AE-1E84-834F-3BA1BAD534B8}"/>
              </a:ext>
            </a:extLst>
          </p:cNvPr>
          <p:cNvSpPr>
            <a:spLocks/>
          </p:cNvSpPr>
          <p:nvPr/>
        </p:nvSpPr>
        <p:spPr bwMode="auto">
          <a:xfrm rot="5400000">
            <a:off x="7801769" y="4907756"/>
            <a:ext cx="319088" cy="79375"/>
          </a:xfrm>
          <a:custGeom>
            <a:avLst/>
            <a:gdLst>
              <a:gd name="T0" fmla="*/ 0 w 19444"/>
              <a:gd name="T1" fmla="*/ 0 h 21600"/>
              <a:gd name="T2" fmla="*/ 2147483646 w 19444"/>
              <a:gd name="T3" fmla="*/ 30025273 h 21600"/>
              <a:gd name="T4" fmla="*/ 0 w 19444"/>
              <a:gd name="T5" fmla="*/ 5319051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44" h="21600" fill="none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</a:path>
              <a:path w="19444" h="21600" stroke="0" extrusionOk="0">
                <a:moveTo>
                  <a:pt x="-1" y="0"/>
                </a:moveTo>
                <a:cubicBezTo>
                  <a:pt x="8283" y="0"/>
                  <a:pt x="15836" y="4736"/>
                  <a:pt x="19443" y="12193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2" name="Arc 26">
            <a:extLst>
              <a:ext uri="{FF2B5EF4-FFF2-40B4-BE49-F238E27FC236}">
                <a16:creationId xmlns:a16="http://schemas.microsoft.com/office/drawing/2014/main" id="{11C37B7D-24DF-D92E-0000-2888B1B75B14}"/>
              </a:ext>
            </a:extLst>
          </p:cNvPr>
          <p:cNvSpPr>
            <a:spLocks/>
          </p:cNvSpPr>
          <p:nvPr/>
        </p:nvSpPr>
        <p:spPr bwMode="auto">
          <a:xfrm rot="3883336">
            <a:off x="7962900" y="4914900"/>
            <a:ext cx="457200" cy="381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rgbClr val="B2B2B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3" name="AutoShape 27">
            <a:extLst>
              <a:ext uri="{FF2B5EF4-FFF2-40B4-BE49-F238E27FC236}">
                <a16:creationId xmlns:a16="http://schemas.microsoft.com/office/drawing/2014/main" id="{8266EB28-7D1A-B131-BB77-DBD0E518F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419600"/>
            <a:ext cx="2514600" cy="152400"/>
          </a:xfrm>
          <a:prstGeom prst="rightArrow">
            <a:avLst>
              <a:gd name="adj1" fmla="val 50000"/>
              <a:gd name="adj2" fmla="val 412500"/>
            </a:avLst>
          </a:prstGeom>
          <a:solidFill>
            <a:srgbClr val="B2B2B2"/>
          </a:soli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64" name="Oval 28">
            <a:extLst>
              <a:ext uri="{FF2B5EF4-FFF2-40B4-BE49-F238E27FC236}">
                <a16:creationId xmlns:a16="http://schemas.microsoft.com/office/drawing/2014/main" id="{465ED0D6-E821-9DFC-6891-9CA0C56C6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724400"/>
            <a:ext cx="152400" cy="152400"/>
          </a:xfrm>
          <a:prstGeom prst="ellipse">
            <a:avLst/>
          </a:prstGeom>
          <a:solidFill>
            <a:srgbClr val="B2B2B2"/>
          </a:solidFill>
          <a:ln w="9525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65" name="Text Box 29">
            <a:extLst>
              <a:ext uri="{FF2B5EF4-FFF2-40B4-BE49-F238E27FC236}">
                <a16:creationId xmlns:a16="http://schemas.microsoft.com/office/drawing/2014/main" id="{04AF0814-1740-8687-371B-D5722B99E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837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N</a:t>
            </a:r>
          </a:p>
        </p:txBody>
      </p:sp>
      <p:sp>
        <p:nvSpPr>
          <p:cNvPr id="35866" name="Text Box 30">
            <a:extLst>
              <a:ext uri="{FF2B5EF4-FFF2-40B4-BE49-F238E27FC236}">
                <a16:creationId xmlns:a16="http://schemas.microsoft.com/office/drawing/2014/main" id="{68F567B3-3CA3-2C36-E1E2-1EB26C8C2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4953000"/>
            <a:ext cx="646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  <a:r>
              <a:rPr lang="en-US" altLang="en-US" sz="1200" baseline="-25000">
                <a:solidFill>
                  <a:srgbClr val="B2B2B2"/>
                </a:solidFill>
              </a:rPr>
              <a:t>New</a:t>
            </a:r>
            <a:endParaRPr lang="en-US" altLang="en-US" sz="2000">
              <a:solidFill>
                <a:srgbClr val="B2B2B2"/>
              </a:solidFill>
              <a:latin typeface="Symbol" pitchFamily="2" charset="2"/>
            </a:endParaRPr>
          </a:p>
        </p:txBody>
      </p:sp>
      <p:sp>
        <p:nvSpPr>
          <p:cNvPr id="35867" name="Text Box 31">
            <a:extLst>
              <a:ext uri="{FF2B5EF4-FFF2-40B4-BE49-F238E27FC236}">
                <a16:creationId xmlns:a16="http://schemas.microsoft.com/office/drawing/2014/main" id="{32ED0CCA-0A5C-82F4-ACD5-E2DE7B5D8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343400"/>
            <a:ext cx="747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  <a:latin typeface="Symbol" pitchFamily="2" charset="2"/>
              </a:rPr>
              <a:t>q</a:t>
            </a:r>
            <a:r>
              <a:rPr lang="en-US" altLang="en-US" sz="1200" baseline="-25000">
                <a:solidFill>
                  <a:srgbClr val="B2B2B2"/>
                </a:solidFill>
              </a:rPr>
              <a:t>New</a:t>
            </a:r>
            <a:endParaRPr lang="en-US" altLang="en-US" sz="2400">
              <a:solidFill>
                <a:srgbClr val="B2B2B2"/>
              </a:solidFill>
              <a:latin typeface="Symbol" pitchFamily="2" charset="2"/>
            </a:endParaRPr>
          </a:p>
        </p:txBody>
      </p:sp>
      <p:sp>
        <p:nvSpPr>
          <p:cNvPr id="35868" name="Text Box 32">
            <a:extLst>
              <a:ext uri="{FF2B5EF4-FFF2-40B4-BE49-F238E27FC236}">
                <a16:creationId xmlns:a16="http://schemas.microsoft.com/office/drawing/2014/main" id="{0E8CFC80-0EBF-40CA-8D38-515A4131B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880100"/>
            <a:ext cx="8999538" cy="35804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B2B2B2"/>
                </a:solidFill>
              </a:rPr>
              <a:t>Erinnern</a:t>
            </a:r>
            <a:r>
              <a:rPr lang="en-US" altLang="en-US" sz="1200" dirty="0">
                <a:solidFill>
                  <a:srgbClr val="B2B2B2"/>
                </a:solidFill>
              </a:rPr>
              <a:t> Sie </a:t>
            </a:r>
            <a:r>
              <a:rPr lang="en-US" altLang="en-US" sz="1200" dirty="0" err="1">
                <a:solidFill>
                  <a:srgbClr val="B2B2B2"/>
                </a:solidFill>
              </a:rPr>
              <a:t>sich</a:t>
            </a:r>
            <a:r>
              <a:rPr lang="en-US" altLang="en-US" sz="1200" dirty="0">
                <a:solidFill>
                  <a:srgbClr val="B2B2B2"/>
                </a:solidFill>
              </a:rPr>
              <a:t> an </a:t>
            </a:r>
            <a:r>
              <a:rPr lang="en-US" altLang="en-US" sz="1200" dirty="0" err="1">
                <a:solidFill>
                  <a:srgbClr val="B2B2B2"/>
                </a:solidFill>
              </a:rPr>
              <a:t>diese</a:t>
            </a:r>
            <a:r>
              <a:rPr lang="en-US" altLang="en-US" sz="1200" dirty="0">
                <a:solidFill>
                  <a:srgbClr val="B2B2B2"/>
                </a:solidFill>
              </a:rPr>
              <a:t> Folie, auf der </a:t>
            </a:r>
            <a:r>
              <a:rPr lang="en-US" altLang="en-US" sz="1200" dirty="0" err="1">
                <a:solidFill>
                  <a:srgbClr val="B2B2B2"/>
                </a:solidFill>
              </a:rPr>
              <a:t>wir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gesehen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haben</a:t>
            </a:r>
            <a:r>
              <a:rPr lang="en-US" altLang="en-US" sz="1200" dirty="0">
                <a:solidFill>
                  <a:srgbClr val="B2B2B2"/>
                </a:solidFill>
              </a:rPr>
              <a:t>, </a:t>
            </a:r>
            <a:r>
              <a:rPr lang="en-US" altLang="en-US" sz="1200" dirty="0" err="1">
                <a:solidFill>
                  <a:srgbClr val="B2B2B2"/>
                </a:solidFill>
              </a:rPr>
              <a:t>dass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sich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>
                <a:solidFill>
                  <a:srgbClr val="0000FF"/>
                </a:solidFill>
              </a:rPr>
              <a:t>die </a:t>
            </a:r>
            <a:r>
              <a:rPr lang="en-US" altLang="en-US" sz="1200" dirty="0" err="1">
                <a:solidFill>
                  <a:srgbClr val="0000FF"/>
                </a:solidFill>
              </a:rPr>
              <a:t>Winkelgröße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eines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Bildes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ebenfalls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dem </a:t>
            </a:r>
            <a:r>
              <a:rPr lang="en-US" altLang="en-US" sz="1200" i="1" dirty="0" err="1">
                <a:solidFill>
                  <a:srgbClr val="0000FF"/>
                </a:solidFill>
              </a:rPr>
              <a:t>Abstand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zwischen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Objekt</a:t>
            </a:r>
            <a:r>
              <a:rPr lang="en-US" altLang="en-US" sz="1200" dirty="0">
                <a:solidFill>
                  <a:srgbClr val="0000FF"/>
                </a:solidFill>
              </a:rPr>
              <a:t> und </a:t>
            </a:r>
            <a:r>
              <a:rPr lang="en-US" altLang="en-US" sz="1200" dirty="0" err="1">
                <a:solidFill>
                  <a:srgbClr val="0000FF"/>
                </a:solidFill>
              </a:rPr>
              <a:t>Netzhaut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ändert</a:t>
            </a:r>
            <a:endParaRPr lang="en-US" altLang="en-US" sz="1200" dirty="0">
              <a:solidFill>
                <a:srgbClr val="0000FF"/>
              </a:solidFill>
            </a:endParaRPr>
          </a:p>
        </p:txBody>
      </p:sp>
      <p:sp>
        <p:nvSpPr>
          <p:cNvPr id="35869" name="Text Box 33">
            <a:extLst>
              <a:ext uri="{FF2B5EF4-FFF2-40B4-BE49-F238E27FC236}">
                <a16:creationId xmlns:a16="http://schemas.microsoft.com/office/drawing/2014/main" id="{829DA646-5B76-56E7-CEAC-5C836D20C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488" y="3713163"/>
            <a:ext cx="6488112" cy="825500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Da also der Abstand zwischen Objekt und Netzhaut die unvergrößerte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Winkelgröße auf der Netzhaut </a:t>
            </a:r>
            <a:r>
              <a:rPr lang="en-US" altLang="en-US" sz="1200" b="1" i="1">
                <a:solidFill>
                  <a:srgbClr val="0000FF"/>
                </a:solidFill>
              </a:rPr>
              <a:t>beeinflusst </a:t>
            </a:r>
            <a:r>
              <a:rPr lang="en-US" altLang="en-US" sz="1200" i="1">
                <a:solidFill>
                  <a:srgbClr val="0000FF"/>
                </a:solidFill>
              </a:rPr>
              <a:t>… </a:t>
            </a:r>
            <a:r>
              <a:rPr lang="en-US" altLang="en-US" sz="1200" b="1" i="1">
                <a:solidFill>
                  <a:srgbClr val="0000FF"/>
                </a:solidFill>
              </a:rPr>
              <a:t>welcher Abstand sollte bei der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0000FF"/>
                </a:solidFill>
              </a:rPr>
              <a:t>Bestimmung der unvergrößerten Winkelgröße auf der Netzhaut verwendet werden?</a:t>
            </a:r>
          </a:p>
        </p:txBody>
      </p:sp>
      <p:sp>
        <p:nvSpPr>
          <p:cNvPr id="35870" name="Rectangle 34">
            <a:extLst>
              <a:ext uri="{FF2B5EF4-FFF2-40B4-BE49-F238E27FC236}">
                <a16:creationId xmlns:a16="http://schemas.microsoft.com/office/drawing/2014/main" id="{C748EE95-0036-C3F2-152F-087FEADE2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5871" name="Slide Number Placeholder 1">
            <a:extLst>
              <a:ext uri="{FF2B5EF4-FFF2-40B4-BE49-F238E27FC236}">
                <a16:creationId xmlns:a16="http://schemas.microsoft.com/office/drawing/2014/main" id="{AADAEC8D-F9BC-A7F7-33A8-99DA96D3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BEBA353-6B60-494A-8A8D-0E9B42EA9B74}" type="slidenum">
              <a:rPr lang="en-US" altLang="en-US" sz="1000"/>
              <a:t>32</a:t>
            </a:fld>
            <a:endParaRPr lang="en-US" altLang="en-US" sz="1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3F6698B1-53B5-9891-0822-E52A12E0B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6002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AD0D9784-D47E-D288-4994-917EF112A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4582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/>
              <a:t>Um die </a:t>
            </a:r>
            <a:r>
              <a:rPr lang="en-US" altLang="en-US" sz="1200" dirty="0" err="1"/>
              <a:t>Angulare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</a:t>
            </a:r>
            <a:r>
              <a:rPr lang="en-US" altLang="en-US" sz="1200" dirty="0" err="1"/>
              <a:t>zu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bestimmen</a:t>
            </a:r>
            <a:r>
              <a:rPr lang="en-US" altLang="en-US" sz="1200" dirty="0"/>
              <a:t>, muss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das </a:t>
            </a:r>
            <a:r>
              <a:rPr lang="en-US" altLang="en-US" sz="1200" dirty="0" err="1"/>
              <a:t>Objekt</a:t>
            </a:r>
            <a:r>
              <a:rPr lang="en-US" altLang="en-US" sz="1200" dirty="0"/>
              <a:t> in </a:t>
            </a:r>
            <a:r>
              <a:rPr lang="en-US" altLang="en-US" sz="1200" dirty="0" err="1"/>
              <a:t>einer</a:t>
            </a:r>
            <a:r>
              <a:rPr lang="en-US" altLang="en-US" sz="1200" dirty="0"/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bestimmten</a:t>
            </a:r>
            <a:r>
              <a:rPr lang="en-US" altLang="en-US" sz="1200" dirty="0">
                <a:solidFill>
                  <a:srgbClr val="0000FF"/>
                </a:solidFill>
              </a:rPr>
              <a:t>, </a:t>
            </a:r>
            <a:r>
              <a:rPr lang="en-US" altLang="en-US" sz="1200" dirty="0" err="1">
                <a:solidFill>
                  <a:srgbClr val="0000FF"/>
                </a:solidFill>
              </a:rPr>
              <a:t>beliebigen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Entfernung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/>
              <a:t>befinden</a:t>
            </a:r>
            <a:r>
              <a:rPr lang="en-US" altLang="en-US" sz="1200" dirty="0"/>
              <a:t> </a:t>
            </a:r>
          </a:p>
          <a:p>
            <a:pPr lvl="1" eaLnBrk="1" hangingPunct="1"/>
            <a:endParaRPr lang="en-US" altLang="en-US" i="1" dirty="0"/>
          </a:p>
        </p:txBody>
      </p:sp>
      <p:sp>
        <p:nvSpPr>
          <p:cNvPr id="36868" name="Rectangle 27">
            <a:extLst>
              <a:ext uri="{FF2B5EF4-FFF2-40B4-BE49-F238E27FC236}">
                <a16:creationId xmlns:a16="http://schemas.microsoft.com/office/drawing/2014/main" id="{B961ABA0-350E-E0EC-9023-ED6F7BEBD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6869" name="Slide Number Placeholder 1">
            <a:extLst>
              <a:ext uri="{FF2B5EF4-FFF2-40B4-BE49-F238E27FC236}">
                <a16:creationId xmlns:a16="http://schemas.microsoft.com/office/drawing/2014/main" id="{F0FA60A2-B91A-DA69-284E-64FFA72AB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DD38FA1-3EA1-6448-A960-0EBA8B3F12A4}" type="slidenum">
              <a:rPr lang="en-US" altLang="en-US" sz="1000"/>
              <a:t>33</a:t>
            </a:fld>
            <a:endParaRPr lang="en-US" altLang="en-US" sz="1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6518347F-5B9C-5F35-FC28-18CDF0804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6002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D455C842-8AFB-7BAB-1B34-27123D916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4582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/>
              <a:t>Um die </a:t>
            </a:r>
            <a:r>
              <a:rPr lang="en-US" altLang="en-US" sz="1200" dirty="0" err="1"/>
              <a:t>Angulare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</a:t>
            </a:r>
            <a:r>
              <a:rPr lang="en-US" altLang="en-US" sz="1200" dirty="0" err="1"/>
              <a:t>zu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bestimmen</a:t>
            </a:r>
            <a:r>
              <a:rPr lang="en-US" altLang="en-US" sz="1200" dirty="0"/>
              <a:t>, muss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das </a:t>
            </a:r>
            <a:r>
              <a:rPr lang="en-US" altLang="en-US" sz="1200" dirty="0" err="1"/>
              <a:t>Objekt</a:t>
            </a:r>
            <a:r>
              <a:rPr lang="en-US" altLang="en-US" sz="1200" dirty="0"/>
              <a:t> in </a:t>
            </a:r>
            <a:r>
              <a:rPr lang="en-US" altLang="en-US" sz="1200" dirty="0" err="1"/>
              <a:t>einer</a:t>
            </a:r>
            <a:r>
              <a:rPr lang="en-US" altLang="en-US" sz="1200" dirty="0"/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bestimmten</a:t>
            </a:r>
            <a:r>
              <a:rPr lang="en-US" altLang="en-US" sz="1200" dirty="0">
                <a:solidFill>
                  <a:srgbClr val="0000FF"/>
                </a:solidFill>
              </a:rPr>
              <a:t>, </a:t>
            </a:r>
            <a:r>
              <a:rPr lang="en-US" altLang="en-US" sz="1200" dirty="0" err="1">
                <a:solidFill>
                  <a:srgbClr val="0000FF"/>
                </a:solidFill>
              </a:rPr>
              <a:t>beliebigen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Entfernung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/>
              <a:t>befinden</a:t>
            </a:r>
            <a:r>
              <a:rPr lang="en-US" altLang="en-US" sz="1200" dirty="0"/>
              <a:t> </a:t>
            </a:r>
          </a:p>
          <a:p>
            <a:pPr lvl="1" eaLnBrk="1" hangingPunct="1"/>
            <a:endParaRPr lang="en-US" altLang="en-US" i="1" dirty="0"/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2BD1D3BE-ACB9-F6C9-0344-60BEB396A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25146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Symbol" pitchFamily="2" charset="2"/>
              </a:rPr>
              <a:t>q’/q</a:t>
            </a:r>
          </a:p>
        </p:txBody>
      </p:sp>
      <p:grpSp>
        <p:nvGrpSpPr>
          <p:cNvPr id="37893" name="Group 5">
            <a:extLst>
              <a:ext uri="{FF2B5EF4-FFF2-40B4-BE49-F238E27FC236}">
                <a16:creationId xmlns:a16="http://schemas.microsoft.com/office/drawing/2014/main" id="{63B7CEF6-5EE0-746B-3D37-C06067A9F814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038600"/>
            <a:ext cx="1752600" cy="1524000"/>
            <a:chOff x="2832" y="1728"/>
            <a:chExt cx="1104" cy="960"/>
          </a:xfrm>
        </p:grpSpPr>
        <p:sp>
          <p:nvSpPr>
            <p:cNvPr id="37913" name="Oval 6">
              <a:extLst>
                <a:ext uri="{FF2B5EF4-FFF2-40B4-BE49-F238E27FC236}">
                  <a16:creationId xmlns:a16="http://schemas.microsoft.com/office/drawing/2014/main" id="{FE7943D8-1335-67BA-B8C7-EF8AF342E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7914" name="Oval 7">
              <a:extLst>
                <a:ext uri="{FF2B5EF4-FFF2-40B4-BE49-F238E27FC236}">
                  <a16:creationId xmlns:a16="http://schemas.microsoft.com/office/drawing/2014/main" id="{FC3EB14D-DDFB-C670-23CA-8E66FD20B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7915" name="AutoShape 8">
              <a:extLst>
                <a:ext uri="{FF2B5EF4-FFF2-40B4-BE49-F238E27FC236}">
                  <a16:creationId xmlns:a16="http://schemas.microsoft.com/office/drawing/2014/main" id="{7AB6168A-A103-8C16-6408-81C7C4CE05D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7916" name="AutoShape 9">
              <a:extLst>
                <a:ext uri="{FF2B5EF4-FFF2-40B4-BE49-F238E27FC236}">
                  <a16:creationId xmlns:a16="http://schemas.microsoft.com/office/drawing/2014/main" id="{10B8C379-B313-4D9E-3694-B96F8AB2EF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7894" name="Line 10">
            <a:extLst>
              <a:ext uri="{FF2B5EF4-FFF2-40B4-BE49-F238E27FC236}">
                <a16:creationId xmlns:a16="http://schemas.microsoft.com/office/drawing/2014/main" id="{A162EA6C-9C5E-36D1-151C-AA7A68466F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800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11">
            <a:extLst>
              <a:ext uri="{FF2B5EF4-FFF2-40B4-BE49-F238E27FC236}">
                <a16:creationId xmlns:a16="http://schemas.microsoft.com/office/drawing/2014/main" id="{7B9F8A80-FEE6-236C-17A7-62BB28B194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733800"/>
            <a:ext cx="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12">
            <a:extLst>
              <a:ext uri="{FF2B5EF4-FFF2-40B4-BE49-F238E27FC236}">
                <a16:creationId xmlns:a16="http://schemas.microsoft.com/office/drawing/2014/main" id="{36A9C82F-DAC1-6C59-7C4E-7087D76FD00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733800"/>
            <a:ext cx="4724400" cy="1752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Arc 13">
            <a:extLst>
              <a:ext uri="{FF2B5EF4-FFF2-40B4-BE49-F238E27FC236}">
                <a16:creationId xmlns:a16="http://schemas.microsoft.com/office/drawing/2014/main" id="{601EC27B-F410-23DA-213B-C0057650DE06}"/>
              </a:ext>
            </a:extLst>
          </p:cNvPr>
          <p:cNvSpPr>
            <a:spLocks/>
          </p:cNvSpPr>
          <p:nvPr/>
        </p:nvSpPr>
        <p:spPr bwMode="auto">
          <a:xfrm flipH="1">
            <a:off x="4876800" y="4267200"/>
            <a:ext cx="152400" cy="5334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Arc 14">
            <a:extLst>
              <a:ext uri="{FF2B5EF4-FFF2-40B4-BE49-F238E27FC236}">
                <a16:creationId xmlns:a16="http://schemas.microsoft.com/office/drawing/2014/main" id="{3F99CF56-A930-C157-CE7E-08D84250259A}"/>
              </a:ext>
            </a:extLst>
          </p:cNvPr>
          <p:cNvSpPr>
            <a:spLocks/>
          </p:cNvSpPr>
          <p:nvPr/>
        </p:nvSpPr>
        <p:spPr bwMode="auto">
          <a:xfrm rot="3883336">
            <a:off x="7962900" y="4914900"/>
            <a:ext cx="457200" cy="381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9" name="Oval 15">
            <a:extLst>
              <a:ext uri="{FF2B5EF4-FFF2-40B4-BE49-F238E27FC236}">
                <a16:creationId xmlns:a16="http://schemas.microsoft.com/office/drawing/2014/main" id="{856FBE95-C790-B400-FA5F-45B0D949F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724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900" name="Text Box 16">
            <a:extLst>
              <a:ext uri="{FF2B5EF4-FFF2-40B4-BE49-F238E27FC236}">
                <a16:creationId xmlns:a16="http://schemas.microsoft.com/office/drawing/2014/main" id="{656D37AF-1FD9-325E-25C6-0BBA6C62C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837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37901" name="Text Box 17">
            <a:extLst>
              <a:ext uri="{FF2B5EF4-FFF2-40B4-BE49-F238E27FC236}">
                <a16:creationId xmlns:a16="http://schemas.microsoft.com/office/drawing/2014/main" id="{4BD05BF7-73CB-F210-5F8F-5EAEA5796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4953000"/>
            <a:ext cx="3159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</a:t>
            </a:r>
          </a:p>
        </p:txBody>
      </p:sp>
      <p:sp>
        <p:nvSpPr>
          <p:cNvPr id="37902" name="Text Box 18">
            <a:extLst>
              <a:ext uri="{FF2B5EF4-FFF2-40B4-BE49-F238E27FC236}">
                <a16:creationId xmlns:a16="http://schemas.microsoft.com/office/drawing/2014/main" id="{BF434E40-F581-7C22-3739-FEFECAFB5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343400"/>
            <a:ext cx="342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</a:t>
            </a:r>
          </a:p>
        </p:txBody>
      </p:sp>
      <p:sp>
        <p:nvSpPr>
          <p:cNvPr id="37903" name="Line 19">
            <a:extLst>
              <a:ext uri="{FF2B5EF4-FFF2-40B4-BE49-F238E27FC236}">
                <a16:creationId xmlns:a16="http://schemas.microsoft.com/office/drawing/2014/main" id="{7C491685-EE08-81DE-8DD8-C9340D73155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20">
            <a:extLst>
              <a:ext uri="{FF2B5EF4-FFF2-40B4-BE49-F238E27FC236}">
                <a16:creationId xmlns:a16="http://schemas.microsoft.com/office/drawing/2014/main" id="{7D91B7E0-EA7B-C143-85CF-7CDA8918E4B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Text Box 21">
            <a:extLst>
              <a:ext uri="{FF2B5EF4-FFF2-40B4-BE49-F238E27FC236}">
                <a16:creationId xmlns:a16="http://schemas.microsoft.com/office/drawing/2014/main" id="{D62C8E39-86D5-1515-9C5E-ACA4FAB5C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0400" y="2765425"/>
            <a:ext cx="282575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</a:t>
            </a:r>
            <a:r>
              <a:rPr lang="en-US" altLang="en-US" sz="1200" i="1"/>
              <a:t>ver</a:t>
            </a:r>
            <a:r>
              <a:rPr lang="en-US" altLang="en-US" sz="1200" b="1" i="1"/>
              <a:t>größerte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 (bei einem </a:t>
            </a:r>
            <a:r>
              <a:rPr lang="en-US" altLang="en-US" sz="1200" i="1">
                <a:solidFill>
                  <a:srgbClr val="0000FF"/>
                </a:solidFill>
              </a:rPr>
              <a:t>bestimmten,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beliebigen Abstand</a:t>
            </a:r>
            <a:r>
              <a:rPr lang="en-US" altLang="en-US" sz="1200" i="1"/>
              <a:t>)</a:t>
            </a:r>
          </a:p>
        </p:txBody>
      </p:sp>
      <p:sp>
        <p:nvSpPr>
          <p:cNvPr id="37906" name="Text Box 22">
            <a:extLst>
              <a:ext uri="{FF2B5EF4-FFF2-40B4-BE49-F238E27FC236}">
                <a16:creationId xmlns:a16="http://schemas.microsoft.com/office/drawing/2014/main" id="{5621EB43-5360-B682-F2F6-1EC0660EB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2765425"/>
            <a:ext cx="19367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Vergrößerte </a:t>
            </a:r>
            <a:r>
              <a:rPr lang="en-US" altLang="en-US" sz="1200" i="1"/>
              <a:t>Netzhaut-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</a:t>
            </a:r>
          </a:p>
        </p:txBody>
      </p:sp>
      <p:sp>
        <p:nvSpPr>
          <p:cNvPr id="37907" name="Line 23">
            <a:extLst>
              <a:ext uri="{FF2B5EF4-FFF2-40B4-BE49-F238E27FC236}">
                <a16:creationId xmlns:a16="http://schemas.microsoft.com/office/drawing/2014/main" id="{DFE00143-9429-81D9-2E78-ED81D0C3AD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8" name="Line 24">
            <a:extLst>
              <a:ext uri="{FF2B5EF4-FFF2-40B4-BE49-F238E27FC236}">
                <a16:creationId xmlns:a16="http://schemas.microsoft.com/office/drawing/2014/main" id="{B1687B41-FF55-5FF9-FE9B-EA21B14DB35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Line 25">
            <a:extLst>
              <a:ext uri="{FF2B5EF4-FFF2-40B4-BE49-F238E27FC236}">
                <a16:creationId xmlns:a16="http://schemas.microsoft.com/office/drawing/2014/main" id="{390413D7-EC3B-4D49-2B88-ECABC7DA9F4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5715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Text Box 26">
            <a:extLst>
              <a:ext uri="{FF2B5EF4-FFF2-40B4-BE49-F238E27FC236}">
                <a16:creationId xmlns:a16="http://schemas.microsoft.com/office/drawing/2014/main" id="{0DEF57F0-06C8-7924-9BF3-99C8B509F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425" y="5421313"/>
            <a:ext cx="2263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Bestimmte, willkürliche Entfernung</a:t>
            </a:r>
          </a:p>
        </p:txBody>
      </p:sp>
      <p:sp>
        <p:nvSpPr>
          <p:cNvPr id="37911" name="Rectangle 27">
            <a:extLst>
              <a:ext uri="{FF2B5EF4-FFF2-40B4-BE49-F238E27FC236}">
                <a16:creationId xmlns:a16="http://schemas.microsoft.com/office/drawing/2014/main" id="{FA18FAB5-19A8-1939-8B0C-E49C2ACC1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7912" name="Slide Number Placeholder 1">
            <a:extLst>
              <a:ext uri="{FF2B5EF4-FFF2-40B4-BE49-F238E27FC236}">
                <a16:creationId xmlns:a16="http://schemas.microsoft.com/office/drawing/2014/main" id="{58205C96-5E05-E4F4-AC94-6BAB36F55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65A0EF6-D98B-6643-95D4-1EA417388CFA}" type="slidenum">
              <a:rPr lang="en-US" altLang="en-US" sz="1000"/>
              <a:t>34</a:t>
            </a:fld>
            <a:endParaRPr lang="en-US" altLang="en-US" sz="1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934EECB-4B1D-C7EB-0241-4443FC35D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600200"/>
            <a:ext cx="3810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C9765E26-FE52-D2C7-302C-273190894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4582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dirty="0"/>
              <a:t>Um die </a:t>
            </a:r>
            <a:r>
              <a:rPr lang="en-US" altLang="en-US" sz="1200" dirty="0" err="1"/>
              <a:t>Angulare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Vergrößerung</a:t>
            </a:r>
            <a:r>
              <a:rPr lang="en-US" altLang="en-US" sz="1200" dirty="0"/>
              <a:t> </a:t>
            </a:r>
            <a:r>
              <a:rPr lang="en-US" altLang="en-US" sz="1200" dirty="0" err="1"/>
              <a:t>zu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bestimmen</a:t>
            </a:r>
            <a:r>
              <a:rPr lang="en-US" altLang="en-US" sz="1200" dirty="0"/>
              <a:t>, muss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das </a:t>
            </a:r>
            <a:r>
              <a:rPr lang="en-US" altLang="en-US" sz="1200" dirty="0" err="1"/>
              <a:t>Objekt</a:t>
            </a:r>
            <a:r>
              <a:rPr lang="en-US" altLang="en-US" sz="1200" dirty="0"/>
              <a:t> in </a:t>
            </a:r>
            <a:r>
              <a:rPr lang="en-US" altLang="en-US" sz="1200" dirty="0" err="1"/>
              <a:t>einer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bestimmten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beliebigen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Entfernung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befinden</a:t>
            </a:r>
            <a:endParaRPr lang="en-US" altLang="en-US" sz="1200" dirty="0"/>
          </a:p>
          <a:p>
            <a:pPr lvl="1" eaLnBrk="1" hangingPunct="1"/>
            <a:r>
              <a:rPr lang="en-US" altLang="en-US" sz="1200" b="1" dirty="0">
                <a:solidFill>
                  <a:srgbClr val="0000FF"/>
                </a:solidFill>
              </a:rPr>
              <a:t>Eine </a:t>
            </a:r>
            <a:r>
              <a:rPr lang="en-US" altLang="en-US" sz="1200" b="1" dirty="0" err="1">
                <a:solidFill>
                  <a:srgbClr val="0000FF"/>
                </a:solidFill>
              </a:rPr>
              <a:t>Referenzentfernung</a:t>
            </a:r>
            <a:r>
              <a:rPr lang="en-US" altLang="en-US" sz="1200" b="1" dirty="0">
                <a:solidFill>
                  <a:srgbClr val="0000FF"/>
                </a:solidFill>
              </a:rPr>
              <a:t> von</a:t>
            </a:r>
            <a:r>
              <a:rPr lang="en-US" altLang="en-US" sz="1200" b="1" i="1" dirty="0">
                <a:solidFill>
                  <a:srgbClr val="0000FF"/>
                </a:solidFill>
              </a:rPr>
              <a:t> 25 cm </a:t>
            </a:r>
            <a:r>
              <a:rPr lang="en-US" altLang="en-US" sz="1200" b="1" dirty="0" err="1">
                <a:solidFill>
                  <a:srgbClr val="0000FF"/>
                </a:solidFill>
              </a:rPr>
              <a:t>ist</a:t>
            </a:r>
            <a:r>
              <a:rPr lang="en-US" altLang="en-US" sz="1200" b="1" dirty="0">
                <a:solidFill>
                  <a:srgbClr val="0000FF"/>
                </a:solidFill>
              </a:rPr>
              <a:t> der Standard</a:t>
            </a:r>
            <a:endParaRPr lang="en-US" altLang="en-US" dirty="0">
              <a:solidFill>
                <a:srgbClr val="0000FF"/>
              </a:solidFill>
            </a:endParaRPr>
          </a:p>
          <a:p>
            <a:pPr lvl="1" eaLnBrk="1" hangingPunct="1"/>
            <a:endParaRPr lang="en-US" altLang="en-US" i="1" dirty="0">
              <a:solidFill>
                <a:srgbClr val="0000FF"/>
              </a:solidFill>
            </a:endParaRP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90EFC5EE-60A2-30C1-7C2A-464F23963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25146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Symbol" pitchFamily="2" charset="2"/>
              </a:rPr>
              <a:t>q’/q</a:t>
            </a:r>
          </a:p>
        </p:txBody>
      </p:sp>
      <p:grpSp>
        <p:nvGrpSpPr>
          <p:cNvPr id="38917" name="Group 5">
            <a:extLst>
              <a:ext uri="{FF2B5EF4-FFF2-40B4-BE49-F238E27FC236}">
                <a16:creationId xmlns:a16="http://schemas.microsoft.com/office/drawing/2014/main" id="{E20B3479-DCAA-B571-FE35-E1ED40A69E5D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038600"/>
            <a:ext cx="1752600" cy="1524000"/>
            <a:chOff x="2832" y="1728"/>
            <a:chExt cx="1104" cy="960"/>
          </a:xfrm>
        </p:grpSpPr>
        <p:sp>
          <p:nvSpPr>
            <p:cNvPr id="38937" name="Oval 6">
              <a:extLst>
                <a:ext uri="{FF2B5EF4-FFF2-40B4-BE49-F238E27FC236}">
                  <a16:creationId xmlns:a16="http://schemas.microsoft.com/office/drawing/2014/main" id="{9957D7BC-A75D-7620-16F4-E0E4E8C39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728"/>
              <a:ext cx="1008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8938" name="Oval 7">
              <a:extLst>
                <a:ext uri="{FF2B5EF4-FFF2-40B4-BE49-F238E27FC236}">
                  <a16:creationId xmlns:a16="http://schemas.microsoft.com/office/drawing/2014/main" id="{1428BF52-B8E8-3115-0C8A-1F6A0C8BF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872"/>
              <a:ext cx="624" cy="6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8939" name="AutoShape 8">
              <a:extLst>
                <a:ext uri="{FF2B5EF4-FFF2-40B4-BE49-F238E27FC236}">
                  <a16:creationId xmlns:a16="http://schemas.microsoft.com/office/drawing/2014/main" id="{E578506F-C18F-B518-0751-A3A35E2262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72917" flipH="1">
              <a:off x="3120" y="1776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8940" name="AutoShape 9">
              <a:extLst>
                <a:ext uri="{FF2B5EF4-FFF2-40B4-BE49-F238E27FC236}">
                  <a16:creationId xmlns:a16="http://schemas.microsoft.com/office/drawing/2014/main" id="{BA033135-6E7D-9A38-B141-AD4947DF56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24722" flipH="1">
              <a:off x="3120" y="2064"/>
              <a:ext cx="384" cy="576"/>
            </a:xfrm>
            <a:prstGeom prst="mo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8918" name="Line 10">
            <a:extLst>
              <a:ext uri="{FF2B5EF4-FFF2-40B4-BE49-F238E27FC236}">
                <a16:creationId xmlns:a16="http://schemas.microsoft.com/office/drawing/2014/main" id="{17A1FA3D-6B6A-BC7D-3E9A-FD5D9FED77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4800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9" name="Line 11">
            <a:extLst>
              <a:ext uri="{FF2B5EF4-FFF2-40B4-BE49-F238E27FC236}">
                <a16:creationId xmlns:a16="http://schemas.microsoft.com/office/drawing/2014/main" id="{5074D403-E1CE-CFEB-C27D-ECB1F2C91F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733800"/>
            <a:ext cx="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0" name="Line 12">
            <a:extLst>
              <a:ext uri="{FF2B5EF4-FFF2-40B4-BE49-F238E27FC236}">
                <a16:creationId xmlns:a16="http://schemas.microsoft.com/office/drawing/2014/main" id="{7A3E1A17-6F41-32EF-C723-5C6AE3D8A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733800"/>
            <a:ext cx="4724400" cy="1752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Arc 13">
            <a:extLst>
              <a:ext uri="{FF2B5EF4-FFF2-40B4-BE49-F238E27FC236}">
                <a16:creationId xmlns:a16="http://schemas.microsoft.com/office/drawing/2014/main" id="{5BCD71D0-1D23-BF64-C1B1-8FAF0A3A941C}"/>
              </a:ext>
            </a:extLst>
          </p:cNvPr>
          <p:cNvSpPr>
            <a:spLocks/>
          </p:cNvSpPr>
          <p:nvPr/>
        </p:nvSpPr>
        <p:spPr bwMode="auto">
          <a:xfrm flipH="1">
            <a:off x="4876800" y="4267200"/>
            <a:ext cx="152400" cy="5334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Arc 14">
            <a:extLst>
              <a:ext uri="{FF2B5EF4-FFF2-40B4-BE49-F238E27FC236}">
                <a16:creationId xmlns:a16="http://schemas.microsoft.com/office/drawing/2014/main" id="{B8CF45F3-4492-11F0-E684-3D86C8D45A6E}"/>
              </a:ext>
            </a:extLst>
          </p:cNvPr>
          <p:cNvSpPr>
            <a:spLocks/>
          </p:cNvSpPr>
          <p:nvPr/>
        </p:nvSpPr>
        <p:spPr bwMode="auto">
          <a:xfrm rot="3883336">
            <a:off x="7962900" y="4914900"/>
            <a:ext cx="457200" cy="381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3" name="Oval 15">
            <a:extLst>
              <a:ext uri="{FF2B5EF4-FFF2-40B4-BE49-F238E27FC236}">
                <a16:creationId xmlns:a16="http://schemas.microsoft.com/office/drawing/2014/main" id="{95A6078B-45BE-E5DA-8372-B2D1D6EB0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724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24" name="Text Box 16">
            <a:extLst>
              <a:ext uri="{FF2B5EF4-FFF2-40B4-BE49-F238E27FC236}">
                <a16:creationId xmlns:a16="http://schemas.microsoft.com/office/drawing/2014/main" id="{81AE98A3-BAE3-4BC3-1744-4F410CCDF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8371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</a:t>
            </a:r>
          </a:p>
        </p:txBody>
      </p:sp>
      <p:sp>
        <p:nvSpPr>
          <p:cNvPr id="38925" name="Text Box 17">
            <a:extLst>
              <a:ext uri="{FF2B5EF4-FFF2-40B4-BE49-F238E27FC236}">
                <a16:creationId xmlns:a16="http://schemas.microsoft.com/office/drawing/2014/main" id="{3BFE099F-D849-558C-6C9B-2F31B3C95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7538" y="4953000"/>
            <a:ext cx="3159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</a:t>
            </a:r>
          </a:p>
        </p:txBody>
      </p:sp>
      <p:sp>
        <p:nvSpPr>
          <p:cNvPr id="38926" name="Text Box 18">
            <a:extLst>
              <a:ext uri="{FF2B5EF4-FFF2-40B4-BE49-F238E27FC236}">
                <a16:creationId xmlns:a16="http://schemas.microsoft.com/office/drawing/2014/main" id="{79DED10D-FE90-1DFD-60AC-7E85C24B5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343400"/>
            <a:ext cx="342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</a:t>
            </a:r>
          </a:p>
        </p:txBody>
      </p:sp>
      <p:sp>
        <p:nvSpPr>
          <p:cNvPr id="38927" name="Line 19">
            <a:extLst>
              <a:ext uri="{FF2B5EF4-FFF2-40B4-BE49-F238E27FC236}">
                <a16:creationId xmlns:a16="http://schemas.microsoft.com/office/drawing/2014/main" id="{56D17C89-7808-ED01-27BA-53C21EB8576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8" name="Line 20">
            <a:extLst>
              <a:ext uri="{FF2B5EF4-FFF2-40B4-BE49-F238E27FC236}">
                <a16:creationId xmlns:a16="http://schemas.microsoft.com/office/drawing/2014/main" id="{03B5655C-BFC9-BCCE-B1AD-5E183AE5F8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556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9" name="Line 21">
            <a:extLst>
              <a:ext uri="{FF2B5EF4-FFF2-40B4-BE49-F238E27FC236}">
                <a16:creationId xmlns:a16="http://schemas.microsoft.com/office/drawing/2014/main" id="{F6E8B64B-20FC-255D-09E2-0516454BA0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5715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Text Box 22">
            <a:extLst>
              <a:ext uri="{FF2B5EF4-FFF2-40B4-BE49-F238E27FC236}">
                <a16:creationId xmlns:a16="http://schemas.microsoft.com/office/drawing/2014/main" id="{C135A02F-7E8B-52F1-CD0F-B3B93ABDF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0" y="5370513"/>
            <a:ext cx="742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25 cm</a:t>
            </a:r>
          </a:p>
        </p:txBody>
      </p:sp>
      <p:sp>
        <p:nvSpPr>
          <p:cNvPr id="38931" name="Line 23">
            <a:extLst>
              <a:ext uri="{FF2B5EF4-FFF2-40B4-BE49-F238E27FC236}">
                <a16:creationId xmlns:a16="http://schemas.microsoft.com/office/drawing/2014/main" id="{6B24B263-8F8B-2D89-BEFB-FF86B10A7D6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8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2" name="Line 24">
            <a:extLst>
              <a:ext uri="{FF2B5EF4-FFF2-40B4-BE49-F238E27FC236}">
                <a16:creationId xmlns:a16="http://schemas.microsoft.com/office/drawing/2014/main" id="{EB80B0EC-C697-8CE4-C90E-AE3B82C25BD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048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3" name="Text Box 25">
            <a:extLst>
              <a:ext uri="{FF2B5EF4-FFF2-40B4-BE49-F238E27FC236}">
                <a16:creationId xmlns:a16="http://schemas.microsoft.com/office/drawing/2014/main" id="{19EC9810-EC65-7D1B-7413-5FE65E762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7100" y="2765425"/>
            <a:ext cx="22923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Unvergrößerte </a:t>
            </a:r>
            <a:r>
              <a:rPr lang="en-US" altLang="en-US" sz="1200" i="1"/>
              <a:t>Netzhaut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 </a:t>
            </a:r>
            <a:r>
              <a:rPr lang="en-US" altLang="en-US" sz="1200" i="1">
                <a:solidFill>
                  <a:srgbClr val="0000FF"/>
                </a:solidFill>
              </a:rPr>
              <a:t>bei 25 cm</a:t>
            </a:r>
            <a:endParaRPr lang="en-US" altLang="en-US" sz="1800" i="1"/>
          </a:p>
        </p:txBody>
      </p:sp>
      <p:sp>
        <p:nvSpPr>
          <p:cNvPr id="38934" name="Text Box 26">
            <a:extLst>
              <a:ext uri="{FF2B5EF4-FFF2-40B4-BE49-F238E27FC236}">
                <a16:creationId xmlns:a16="http://schemas.microsoft.com/office/drawing/2014/main" id="{4185D4E4-74F2-325D-6B2C-723BF27BF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" y="2765425"/>
            <a:ext cx="19367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Vergrößerte </a:t>
            </a:r>
            <a:r>
              <a:rPr lang="en-US" altLang="en-US" sz="1200" i="1"/>
              <a:t>Netzhaut-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</a:t>
            </a:r>
          </a:p>
        </p:txBody>
      </p:sp>
      <p:sp>
        <p:nvSpPr>
          <p:cNvPr id="38935" name="Rectangle 27">
            <a:extLst>
              <a:ext uri="{FF2B5EF4-FFF2-40B4-BE49-F238E27FC236}">
                <a16:creationId xmlns:a16="http://schemas.microsoft.com/office/drawing/2014/main" id="{B09A322A-A6FF-123E-4140-1741CF245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8936" name="Slide Number Placeholder 1">
            <a:extLst>
              <a:ext uri="{FF2B5EF4-FFF2-40B4-BE49-F238E27FC236}">
                <a16:creationId xmlns:a16="http://schemas.microsoft.com/office/drawing/2014/main" id="{B28A26AF-E132-0DFF-FC2F-978EC7D2A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830A309-B1A5-2147-B86E-2450D804A0BC}" type="slidenum">
              <a:rPr lang="en-US" altLang="en-US" sz="1000"/>
              <a:t>35</a:t>
            </a:fld>
            <a:endParaRPr lang="en-US" altLang="en-US" sz="1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C983B720-E9B3-C96E-B0D3-99BA7F34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0668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Symbol" pitchFamily="2" charset="2"/>
              </a:rPr>
              <a:t>q’/q</a:t>
            </a:r>
          </a:p>
        </p:txBody>
      </p:sp>
      <p:sp>
        <p:nvSpPr>
          <p:cNvPr id="39939" name="Line 3">
            <a:extLst>
              <a:ext uri="{FF2B5EF4-FFF2-40B4-BE49-F238E27FC236}">
                <a16:creationId xmlns:a16="http://schemas.microsoft.com/office/drawing/2014/main" id="{B3C83889-952F-0AAF-EA36-ED04C8E17B9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1600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0" name="Line 4">
            <a:extLst>
              <a:ext uri="{FF2B5EF4-FFF2-40B4-BE49-F238E27FC236}">
                <a16:creationId xmlns:a16="http://schemas.microsoft.com/office/drawing/2014/main" id="{633505AA-82FD-FB22-18D7-AAB64A4D676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1" name="Text Box 5">
            <a:extLst>
              <a:ext uri="{FF2B5EF4-FFF2-40B4-BE49-F238E27FC236}">
                <a16:creationId xmlns:a16="http://schemas.microsoft.com/office/drawing/2014/main" id="{1D90795D-BE46-60E2-77E9-354B71042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7025" y="1317625"/>
            <a:ext cx="2301875" cy="59690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</a:t>
            </a:r>
            <a:r>
              <a:rPr lang="en-US" altLang="en-US" sz="1200" i="1"/>
              <a:t>ver</a:t>
            </a:r>
            <a:r>
              <a:rPr lang="en-US" altLang="en-US" sz="1200" b="1" i="1"/>
              <a:t>größerte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 bei 25 cm</a:t>
            </a:r>
          </a:p>
        </p:txBody>
      </p:sp>
      <p:sp>
        <p:nvSpPr>
          <p:cNvPr id="39942" name="Text Box 6">
            <a:extLst>
              <a:ext uri="{FF2B5EF4-FFF2-40B4-BE49-F238E27FC236}">
                <a16:creationId xmlns:a16="http://schemas.microsoft.com/office/drawing/2014/main" id="{7078A90C-8FEA-9EDA-C677-394CC38DC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3" y="1317625"/>
            <a:ext cx="1946275" cy="191847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Vergrößerte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Winkelgröße</a:t>
            </a:r>
            <a:endParaRPr lang="en-US" altLang="en-US" sz="1200" i="1" dirty="0"/>
          </a:p>
        </p:txBody>
      </p:sp>
      <p:sp>
        <p:nvSpPr>
          <p:cNvPr id="39943" name="Rectangle 7">
            <a:extLst>
              <a:ext uri="{FF2B5EF4-FFF2-40B4-BE49-F238E27FC236}">
                <a16:creationId xmlns:a16="http://schemas.microsoft.com/office/drawing/2014/main" id="{224F2021-93AF-3CAA-86E2-EDA889DF2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39944" name="Slide Number Placeholder 1">
            <a:extLst>
              <a:ext uri="{FF2B5EF4-FFF2-40B4-BE49-F238E27FC236}">
                <a16:creationId xmlns:a16="http://schemas.microsoft.com/office/drawing/2014/main" id="{4B6D22B0-DD2D-6D40-8533-1A018477B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9EC0A74-A833-8548-B6BC-D99971865BAD}" type="slidenum">
              <a:rPr lang="en-US" altLang="en-US" sz="1000"/>
              <a:t>36</a:t>
            </a:fld>
            <a:endParaRPr lang="en-US" altLang="en-US" sz="1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AE9ED054-D886-C68C-7D82-91B7D254B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0668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Symbol" pitchFamily="2" charset="2"/>
              </a:rPr>
              <a:t>q’/q</a:t>
            </a:r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D8BD5901-50DC-7E3A-FB63-D9119CBB0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3048000"/>
            <a:ext cx="1800225" cy="741363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 </a:t>
            </a:r>
            <a:r>
              <a:rPr lang="en-US" altLang="en-US" sz="1200"/>
              <a:t>= </a:t>
            </a:r>
            <a:r>
              <a:rPr lang="en-US" altLang="en-US" sz="1200" u="sng"/>
              <a:t> Objektgröße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    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C39D6CA6-82DF-BAA1-64EF-EDE359D73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665413"/>
            <a:ext cx="3157538" cy="466725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 = Objektgröße × Linsenstärke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0965" name="Line 5">
            <a:extLst>
              <a:ext uri="{FF2B5EF4-FFF2-40B4-BE49-F238E27FC236}">
                <a16:creationId xmlns:a16="http://schemas.microsoft.com/office/drawing/2014/main" id="{CF93B134-C65D-1C0D-159B-61E4FF231A4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1600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6" name="Line 6">
            <a:extLst>
              <a:ext uri="{FF2B5EF4-FFF2-40B4-BE49-F238E27FC236}">
                <a16:creationId xmlns:a16="http://schemas.microsoft.com/office/drawing/2014/main" id="{40EDFAB3-CFB6-FCE1-2789-F5E4EB058E79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7" name="Line 7">
            <a:extLst>
              <a:ext uri="{FF2B5EF4-FFF2-40B4-BE49-F238E27FC236}">
                <a16:creationId xmlns:a16="http://schemas.microsoft.com/office/drawing/2014/main" id="{7AA03AFB-7A3F-7728-556A-B9FAFBFA4E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3538" y="1981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8" name="Line 8">
            <a:extLst>
              <a:ext uri="{FF2B5EF4-FFF2-40B4-BE49-F238E27FC236}">
                <a16:creationId xmlns:a16="http://schemas.microsoft.com/office/drawing/2014/main" id="{3A404993-993A-0F6A-54ED-87A001879853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1981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Text Box 9">
            <a:extLst>
              <a:ext uri="{FF2B5EF4-FFF2-40B4-BE49-F238E27FC236}">
                <a16:creationId xmlns:a16="http://schemas.microsoft.com/office/drawing/2014/main" id="{AA96C3A1-1945-704A-9F05-C07BD8C0C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7025" y="1317625"/>
            <a:ext cx="2301875" cy="59690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</a:t>
            </a:r>
            <a:r>
              <a:rPr lang="en-US" altLang="en-US" sz="1200" i="1"/>
              <a:t>ver</a:t>
            </a:r>
            <a:r>
              <a:rPr lang="en-US" altLang="en-US" sz="1200" b="1" i="1"/>
              <a:t>größerte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 bei 25 cm</a:t>
            </a:r>
          </a:p>
        </p:txBody>
      </p:sp>
      <p:sp>
        <p:nvSpPr>
          <p:cNvPr id="40970" name="Text Box 10">
            <a:extLst>
              <a:ext uri="{FF2B5EF4-FFF2-40B4-BE49-F238E27FC236}">
                <a16:creationId xmlns:a16="http://schemas.microsoft.com/office/drawing/2014/main" id="{A1728C73-73E1-B908-33CB-EA579FAFC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3" y="1317625"/>
            <a:ext cx="1946275" cy="191847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Vergrößerte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Winkelgröße</a:t>
            </a:r>
            <a:endParaRPr lang="en-US" altLang="en-US" sz="1200" i="1" dirty="0"/>
          </a:p>
        </p:txBody>
      </p:sp>
      <p:sp>
        <p:nvSpPr>
          <p:cNvPr id="40971" name="Rectangle 11">
            <a:extLst>
              <a:ext uri="{FF2B5EF4-FFF2-40B4-BE49-F238E27FC236}">
                <a16:creationId xmlns:a16="http://schemas.microsoft.com/office/drawing/2014/main" id="{CC5F2C88-F846-74A5-7FF3-9D9C6B17D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40972" name="Slide Number Placeholder 1">
            <a:extLst>
              <a:ext uri="{FF2B5EF4-FFF2-40B4-BE49-F238E27FC236}">
                <a16:creationId xmlns:a16="http://schemas.microsoft.com/office/drawing/2014/main" id="{1C6B7938-938D-731B-7346-F7BD978A7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C60734C-4C06-0446-B34F-46DD1E08DC7C}" type="slidenum">
              <a:rPr lang="en-US" altLang="en-US" sz="1000"/>
              <a:t>37</a:t>
            </a:fld>
            <a:endParaRPr lang="en-US" altLang="en-US" sz="1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2B7E6EC9-B317-2344-5B60-A626A1AFC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0668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Symbol" pitchFamily="2" charset="2"/>
              </a:rPr>
              <a:t>q’/q</a:t>
            </a:r>
          </a:p>
        </p:txBody>
      </p:sp>
      <p:sp>
        <p:nvSpPr>
          <p:cNvPr id="41987" name="Text Box 3">
            <a:extLst>
              <a:ext uri="{FF2B5EF4-FFF2-40B4-BE49-F238E27FC236}">
                <a16:creationId xmlns:a16="http://schemas.microsoft.com/office/drawing/2014/main" id="{72EDC2BF-F7CB-ABBE-D98D-1429E42F6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3048000"/>
            <a:ext cx="1800225" cy="741363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 </a:t>
            </a:r>
            <a:r>
              <a:rPr lang="en-US" altLang="en-US" sz="1200"/>
              <a:t>= </a:t>
            </a:r>
            <a:r>
              <a:rPr lang="en-US" altLang="en-US" sz="1200" u="sng"/>
              <a:t> Objektgröße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    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D08D068F-A1D9-175B-F708-FFCF4EB1F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665413"/>
            <a:ext cx="3157538" cy="466725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 = Objektgröße × Linsenstärke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1989" name="Line 5">
            <a:extLst>
              <a:ext uri="{FF2B5EF4-FFF2-40B4-BE49-F238E27FC236}">
                <a16:creationId xmlns:a16="http://schemas.microsoft.com/office/drawing/2014/main" id="{0D448E0E-E5E4-90EA-00A6-180F51948B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1600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Line 6">
            <a:extLst>
              <a:ext uri="{FF2B5EF4-FFF2-40B4-BE49-F238E27FC236}">
                <a16:creationId xmlns:a16="http://schemas.microsoft.com/office/drawing/2014/main" id="{478E35D2-2A0A-4B1E-272A-22C84E4009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Text Box 7">
            <a:extLst>
              <a:ext uri="{FF2B5EF4-FFF2-40B4-BE49-F238E27FC236}">
                <a16:creationId xmlns:a16="http://schemas.microsoft.com/office/drawing/2014/main" id="{B68519B4-8727-E9A2-5C79-1552BE145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0" y="2754313"/>
            <a:ext cx="2660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Objektgröße × Linsenstärke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1992" name="Text Box 8">
            <a:extLst>
              <a:ext uri="{FF2B5EF4-FFF2-40B4-BE49-F238E27FC236}">
                <a16:creationId xmlns:a16="http://schemas.microsoft.com/office/drawing/2014/main" id="{DBAA0A21-4F05-74F0-127A-F54E94800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8150" y="3092450"/>
            <a:ext cx="1314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u="sng"/>
              <a:t>Objektgröße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1993" name="Line 9">
            <a:extLst>
              <a:ext uri="{FF2B5EF4-FFF2-40B4-BE49-F238E27FC236}">
                <a16:creationId xmlns:a16="http://schemas.microsoft.com/office/drawing/2014/main" id="{817BA9F0-5CE0-771B-9107-E7CC788AB76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135313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Line 10">
            <a:extLst>
              <a:ext uri="{FF2B5EF4-FFF2-40B4-BE49-F238E27FC236}">
                <a16:creationId xmlns:a16="http://schemas.microsoft.com/office/drawing/2014/main" id="{DABE9757-F57A-6FDE-31D8-F4E3180582B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3538" y="1981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Line 11">
            <a:extLst>
              <a:ext uri="{FF2B5EF4-FFF2-40B4-BE49-F238E27FC236}">
                <a16:creationId xmlns:a16="http://schemas.microsoft.com/office/drawing/2014/main" id="{A258FB16-A153-25AF-60A7-460979F2A1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1981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AutoShape 12">
            <a:extLst>
              <a:ext uri="{FF2B5EF4-FFF2-40B4-BE49-F238E27FC236}">
                <a16:creationId xmlns:a16="http://schemas.microsoft.com/office/drawing/2014/main" id="{A521C47E-FF55-0E76-A6DC-CD9748461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8194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997" name="AutoShape 13">
            <a:extLst>
              <a:ext uri="{FF2B5EF4-FFF2-40B4-BE49-F238E27FC236}">
                <a16:creationId xmlns:a16="http://schemas.microsoft.com/office/drawing/2014/main" id="{A9CE0FE2-20E1-DCC3-D558-F159DF05E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276600"/>
            <a:ext cx="914400" cy="228600"/>
          </a:xfrm>
          <a:prstGeom prst="lef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998" name="AutoShape 14">
            <a:extLst>
              <a:ext uri="{FF2B5EF4-FFF2-40B4-BE49-F238E27FC236}">
                <a16:creationId xmlns:a16="http://schemas.microsoft.com/office/drawing/2014/main" id="{3CAC5A04-5911-B926-ABE4-3CD5B40A5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905000"/>
            <a:ext cx="228600" cy="838200"/>
          </a:xfrm>
          <a:prstGeom prst="downArrow">
            <a:avLst>
              <a:gd name="adj1" fmla="val 50000"/>
              <a:gd name="adj2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999" name="Text Box 15">
            <a:extLst>
              <a:ext uri="{FF2B5EF4-FFF2-40B4-BE49-F238E27FC236}">
                <a16:creationId xmlns:a16="http://schemas.microsoft.com/office/drawing/2014/main" id="{6C099085-8510-8B5F-9E60-34959B03D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7025" y="1317625"/>
            <a:ext cx="2301875" cy="59690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</a:t>
            </a:r>
            <a:r>
              <a:rPr lang="en-US" altLang="en-US" sz="1200" i="1"/>
              <a:t>ver</a:t>
            </a:r>
            <a:r>
              <a:rPr lang="en-US" altLang="en-US" sz="1200" b="1" i="1"/>
              <a:t>größerte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 bei 25 cm</a:t>
            </a:r>
          </a:p>
        </p:txBody>
      </p:sp>
      <p:sp>
        <p:nvSpPr>
          <p:cNvPr id="42000" name="Text Box 16">
            <a:extLst>
              <a:ext uri="{FF2B5EF4-FFF2-40B4-BE49-F238E27FC236}">
                <a16:creationId xmlns:a16="http://schemas.microsoft.com/office/drawing/2014/main" id="{F55A515A-2486-4D9A-C036-DE01D3387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3" y="1317625"/>
            <a:ext cx="1946275" cy="191847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Vergrößerte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Winkelgröße</a:t>
            </a:r>
            <a:endParaRPr lang="en-US" altLang="en-US" sz="1200" i="1" dirty="0"/>
          </a:p>
        </p:txBody>
      </p:sp>
      <p:sp>
        <p:nvSpPr>
          <p:cNvPr id="42001" name="Rectangle 17">
            <a:extLst>
              <a:ext uri="{FF2B5EF4-FFF2-40B4-BE49-F238E27FC236}">
                <a16:creationId xmlns:a16="http://schemas.microsoft.com/office/drawing/2014/main" id="{42F19A1F-B196-1BB1-2CFE-2E90657C8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42002" name="Slide Number Placeholder 1">
            <a:extLst>
              <a:ext uri="{FF2B5EF4-FFF2-40B4-BE49-F238E27FC236}">
                <a16:creationId xmlns:a16="http://schemas.microsoft.com/office/drawing/2014/main" id="{95ADEDBB-B92A-1B04-CE6B-A7257FAC3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0DAB979-1A9A-1145-AC1D-B85408A44F3F}" type="slidenum">
              <a:rPr lang="en-US" altLang="en-US" sz="1000"/>
              <a:t>38</a:t>
            </a:fld>
            <a:endParaRPr lang="en-US" altLang="en-US" sz="1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D01A805C-E26A-B04F-2B21-AE4F935DE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0668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Symbol" pitchFamily="2" charset="2"/>
              </a:rPr>
              <a:t>q’/q</a:t>
            </a:r>
          </a:p>
        </p:txBody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DEF559C9-BFB2-F252-6D10-8049024A3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3048000"/>
            <a:ext cx="1800225" cy="741363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 </a:t>
            </a:r>
            <a:r>
              <a:rPr lang="en-US" altLang="en-US" sz="1200"/>
              <a:t>= </a:t>
            </a:r>
            <a:r>
              <a:rPr lang="en-US" altLang="en-US" sz="1200" u="sng"/>
              <a:t> Objektgröße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    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B16D8A6F-80D4-E863-C6F9-F12E6B49B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665413"/>
            <a:ext cx="3157538" cy="466725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 = Objektgröße × Linsenstärke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3013" name="Line 5">
            <a:extLst>
              <a:ext uri="{FF2B5EF4-FFF2-40B4-BE49-F238E27FC236}">
                <a16:creationId xmlns:a16="http://schemas.microsoft.com/office/drawing/2014/main" id="{E13F148B-C067-6047-F872-4D0518B93C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1600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4" name="Line 6">
            <a:extLst>
              <a:ext uri="{FF2B5EF4-FFF2-40B4-BE49-F238E27FC236}">
                <a16:creationId xmlns:a16="http://schemas.microsoft.com/office/drawing/2014/main" id="{5D1EC49F-A739-C288-8648-647F834B2A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5" name="Text Box 7">
            <a:extLst>
              <a:ext uri="{FF2B5EF4-FFF2-40B4-BE49-F238E27FC236}">
                <a16:creationId xmlns:a16="http://schemas.microsoft.com/office/drawing/2014/main" id="{F421346F-16D3-7960-2D12-31A2FEDFE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0" y="2754313"/>
            <a:ext cx="2660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Objektgröße × Linsenstärke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3016" name="Text Box 8">
            <a:extLst>
              <a:ext uri="{FF2B5EF4-FFF2-40B4-BE49-F238E27FC236}">
                <a16:creationId xmlns:a16="http://schemas.microsoft.com/office/drawing/2014/main" id="{10A37F25-2AC9-3E05-FCBD-BE312A628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8150" y="3092450"/>
            <a:ext cx="1314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u="sng"/>
              <a:t>Objektgröße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3017" name="Line 9">
            <a:extLst>
              <a:ext uri="{FF2B5EF4-FFF2-40B4-BE49-F238E27FC236}">
                <a16:creationId xmlns:a16="http://schemas.microsoft.com/office/drawing/2014/main" id="{35D54E96-4A74-890D-6C06-E98AA4214D4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135313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8" name="Line 10">
            <a:extLst>
              <a:ext uri="{FF2B5EF4-FFF2-40B4-BE49-F238E27FC236}">
                <a16:creationId xmlns:a16="http://schemas.microsoft.com/office/drawing/2014/main" id="{1C8BD395-C24F-BBF4-E820-D2B151DA63E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3538" y="1981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Line 11">
            <a:extLst>
              <a:ext uri="{FF2B5EF4-FFF2-40B4-BE49-F238E27FC236}">
                <a16:creationId xmlns:a16="http://schemas.microsoft.com/office/drawing/2014/main" id="{38A4668C-9D37-643C-E2C5-FC002ED88B67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1981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0" name="AutoShape 12">
            <a:extLst>
              <a:ext uri="{FF2B5EF4-FFF2-40B4-BE49-F238E27FC236}">
                <a16:creationId xmlns:a16="http://schemas.microsoft.com/office/drawing/2014/main" id="{8817FD0E-3A61-8F64-0D6E-E3828FC3F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8194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3021" name="AutoShape 13">
            <a:extLst>
              <a:ext uri="{FF2B5EF4-FFF2-40B4-BE49-F238E27FC236}">
                <a16:creationId xmlns:a16="http://schemas.microsoft.com/office/drawing/2014/main" id="{777F5A93-3B47-EE4A-72F0-2F7880A27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276600"/>
            <a:ext cx="914400" cy="228600"/>
          </a:xfrm>
          <a:prstGeom prst="lef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3022" name="Line 14">
            <a:extLst>
              <a:ext uri="{FF2B5EF4-FFF2-40B4-BE49-F238E27FC236}">
                <a16:creationId xmlns:a16="http://schemas.microsoft.com/office/drawing/2014/main" id="{4B84D0C1-0753-9BCE-78EC-9B3B382B88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5200" y="2743200"/>
            <a:ext cx="1447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3" name="Line 15">
            <a:extLst>
              <a:ext uri="{FF2B5EF4-FFF2-40B4-BE49-F238E27FC236}">
                <a16:creationId xmlns:a16="http://schemas.microsoft.com/office/drawing/2014/main" id="{170CA346-B9EF-CBA3-0188-1F1C0952D79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00" y="3124200"/>
            <a:ext cx="1447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4" name="AutoShape 16">
            <a:extLst>
              <a:ext uri="{FF2B5EF4-FFF2-40B4-BE49-F238E27FC236}">
                <a16:creationId xmlns:a16="http://schemas.microsoft.com/office/drawing/2014/main" id="{8E66FC1B-39C7-207D-B32A-B700E4C55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905000"/>
            <a:ext cx="228600" cy="838200"/>
          </a:xfrm>
          <a:prstGeom prst="downArrow">
            <a:avLst>
              <a:gd name="adj1" fmla="val 50000"/>
              <a:gd name="adj2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3025" name="Text Box 17">
            <a:extLst>
              <a:ext uri="{FF2B5EF4-FFF2-40B4-BE49-F238E27FC236}">
                <a16:creationId xmlns:a16="http://schemas.microsoft.com/office/drawing/2014/main" id="{9983F83A-156A-1950-6AFB-F5B02C529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7025" y="1317625"/>
            <a:ext cx="2301875" cy="59690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</a:t>
            </a:r>
            <a:r>
              <a:rPr lang="en-US" altLang="en-US" sz="1200" i="1"/>
              <a:t>ver</a:t>
            </a:r>
            <a:r>
              <a:rPr lang="en-US" altLang="en-US" sz="1200" b="1" i="1"/>
              <a:t>größerte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 bei 25 cm</a:t>
            </a:r>
          </a:p>
        </p:txBody>
      </p:sp>
      <p:sp>
        <p:nvSpPr>
          <p:cNvPr id="43026" name="Text Box 18">
            <a:extLst>
              <a:ext uri="{FF2B5EF4-FFF2-40B4-BE49-F238E27FC236}">
                <a16:creationId xmlns:a16="http://schemas.microsoft.com/office/drawing/2014/main" id="{8BC14875-D34B-536B-B843-6E7FB610E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3" y="1317625"/>
            <a:ext cx="1946275" cy="191847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Vergrößerte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Winkelgröße</a:t>
            </a:r>
            <a:endParaRPr lang="en-US" altLang="en-US" sz="1200" i="1" dirty="0"/>
          </a:p>
        </p:txBody>
      </p:sp>
      <p:sp>
        <p:nvSpPr>
          <p:cNvPr id="43027" name="Rectangle 19">
            <a:extLst>
              <a:ext uri="{FF2B5EF4-FFF2-40B4-BE49-F238E27FC236}">
                <a16:creationId xmlns:a16="http://schemas.microsoft.com/office/drawing/2014/main" id="{94DD2897-4FA1-C054-5C1A-D5EDF5AE4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43028" name="Slide Number Placeholder 1">
            <a:extLst>
              <a:ext uri="{FF2B5EF4-FFF2-40B4-BE49-F238E27FC236}">
                <a16:creationId xmlns:a16="http://schemas.microsoft.com/office/drawing/2014/main" id="{3490C6B4-DCC5-7128-0849-BB79B04D7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450BD53-E5D2-4C41-B180-81107851C1B2}" type="slidenum">
              <a:rPr lang="en-US" altLang="en-US" sz="1000"/>
              <a:t>39</a:t>
            </a:fld>
            <a:endParaRPr lang="en-US" altLang="en-US" sz="1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>
            <a:extLst>
              <a:ext uri="{FF2B5EF4-FFF2-40B4-BE49-F238E27FC236}">
                <a16:creationId xmlns:a16="http://schemas.microsoft.com/office/drawing/2014/main" id="{AC812EC4-0CBF-668E-F689-87BF9E14A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0668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Symbol" pitchFamily="2" charset="2"/>
              </a:rPr>
              <a:t>q’/q</a:t>
            </a:r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E9D851DE-AB70-C913-232B-F70064CA4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3048000"/>
            <a:ext cx="1800225" cy="741363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 </a:t>
            </a:r>
            <a:r>
              <a:rPr lang="en-US" altLang="en-US" sz="1200"/>
              <a:t>= </a:t>
            </a:r>
            <a:r>
              <a:rPr lang="en-US" altLang="en-US" sz="1200" u="sng"/>
              <a:t> Objektgröße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    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2BF10B9A-0738-B1E5-BA3F-8BB198448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665413"/>
            <a:ext cx="3157538" cy="466725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 = Objektgröße × Linsenstärke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4037" name="Line 5">
            <a:extLst>
              <a:ext uri="{FF2B5EF4-FFF2-40B4-BE49-F238E27FC236}">
                <a16:creationId xmlns:a16="http://schemas.microsoft.com/office/drawing/2014/main" id="{94A94235-03E6-E4A4-9750-9AAF00B4DD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1600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8" name="Line 6">
            <a:extLst>
              <a:ext uri="{FF2B5EF4-FFF2-40B4-BE49-F238E27FC236}">
                <a16:creationId xmlns:a16="http://schemas.microsoft.com/office/drawing/2014/main" id="{60C6F485-0898-4663-7E31-55B04E6D4A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9" name="Text Box 7">
            <a:extLst>
              <a:ext uri="{FF2B5EF4-FFF2-40B4-BE49-F238E27FC236}">
                <a16:creationId xmlns:a16="http://schemas.microsoft.com/office/drawing/2014/main" id="{11EDFE69-ADEE-AEE7-8F9B-B1DAE991C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0" y="2754313"/>
            <a:ext cx="2660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Objektgröße × Linsenstärke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4040" name="Text Box 8">
            <a:extLst>
              <a:ext uri="{FF2B5EF4-FFF2-40B4-BE49-F238E27FC236}">
                <a16:creationId xmlns:a16="http://schemas.microsoft.com/office/drawing/2014/main" id="{002F0187-BE9F-87AC-8643-0B5771723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8150" y="3092450"/>
            <a:ext cx="1314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u="sng"/>
              <a:t>Objektgröße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4041" name="Line 9">
            <a:extLst>
              <a:ext uri="{FF2B5EF4-FFF2-40B4-BE49-F238E27FC236}">
                <a16:creationId xmlns:a16="http://schemas.microsoft.com/office/drawing/2014/main" id="{42236470-A77E-D00A-25A5-E630D8F9968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135313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2" name="Line 10">
            <a:extLst>
              <a:ext uri="{FF2B5EF4-FFF2-40B4-BE49-F238E27FC236}">
                <a16:creationId xmlns:a16="http://schemas.microsoft.com/office/drawing/2014/main" id="{7DD08EA1-4886-D421-2BEE-BE8F4C9C683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3538" y="1981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3" name="Line 11">
            <a:extLst>
              <a:ext uri="{FF2B5EF4-FFF2-40B4-BE49-F238E27FC236}">
                <a16:creationId xmlns:a16="http://schemas.microsoft.com/office/drawing/2014/main" id="{3F9CCFD0-A6E8-0920-5120-69E1CCEC2338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1981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4" name="AutoShape 12">
            <a:extLst>
              <a:ext uri="{FF2B5EF4-FFF2-40B4-BE49-F238E27FC236}">
                <a16:creationId xmlns:a16="http://schemas.microsoft.com/office/drawing/2014/main" id="{F88D6A26-36D7-67B3-2FD2-90268BA59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8194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4045" name="AutoShape 13">
            <a:extLst>
              <a:ext uri="{FF2B5EF4-FFF2-40B4-BE49-F238E27FC236}">
                <a16:creationId xmlns:a16="http://schemas.microsoft.com/office/drawing/2014/main" id="{947C84D2-791C-45CD-8FFD-B5FAC727C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276600"/>
            <a:ext cx="914400" cy="228600"/>
          </a:xfrm>
          <a:prstGeom prst="lef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4046" name="Line 14">
            <a:extLst>
              <a:ext uri="{FF2B5EF4-FFF2-40B4-BE49-F238E27FC236}">
                <a16:creationId xmlns:a16="http://schemas.microsoft.com/office/drawing/2014/main" id="{24F8691D-2952-0EB7-E579-80B05614703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5200" y="2743200"/>
            <a:ext cx="1447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7" name="Line 15">
            <a:extLst>
              <a:ext uri="{FF2B5EF4-FFF2-40B4-BE49-F238E27FC236}">
                <a16:creationId xmlns:a16="http://schemas.microsoft.com/office/drawing/2014/main" id="{25BE7C4A-8E3B-FDBD-30AE-46B6F838E3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00" y="3124200"/>
            <a:ext cx="1447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8" name="AutoShape 16">
            <a:extLst>
              <a:ext uri="{FF2B5EF4-FFF2-40B4-BE49-F238E27FC236}">
                <a16:creationId xmlns:a16="http://schemas.microsoft.com/office/drawing/2014/main" id="{C07E4499-E582-0D58-2788-E7D22394A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905000"/>
            <a:ext cx="228600" cy="838200"/>
          </a:xfrm>
          <a:prstGeom prst="downArrow">
            <a:avLst>
              <a:gd name="adj1" fmla="val 50000"/>
              <a:gd name="adj2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4049" name="Text Box 17">
            <a:extLst>
              <a:ext uri="{FF2B5EF4-FFF2-40B4-BE49-F238E27FC236}">
                <a16:creationId xmlns:a16="http://schemas.microsoft.com/office/drawing/2014/main" id="{C2CA11D5-19AD-0415-32A1-031BA0664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976688"/>
            <a:ext cx="317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=</a:t>
            </a:r>
          </a:p>
        </p:txBody>
      </p:sp>
      <p:sp>
        <p:nvSpPr>
          <p:cNvPr id="44050" name="Text Box 18">
            <a:extLst>
              <a:ext uri="{FF2B5EF4-FFF2-40B4-BE49-F238E27FC236}">
                <a16:creationId xmlns:a16="http://schemas.microsoft.com/office/drawing/2014/main" id="{17BF46D8-DD53-79D4-6E9D-609A10F47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962400"/>
            <a:ext cx="2038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Linsenstärke ×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4051" name="Text Box 19">
            <a:extLst>
              <a:ext uri="{FF2B5EF4-FFF2-40B4-BE49-F238E27FC236}">
                <a16:creationId xmlns:a16="http://schemas.microsoft.com/office/drawing/2014/main" id="{432DFAC8-E13F-255C-B549-63A394E81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7025" y="1317625"/>
            <a:ext cx="2301875" cy="59690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</a:t>
            </a:r>
            <a:r>
              <a:rPr lang="en-US" altLang="en-US" sz="1200" i="1"/>
              <a:t>ver</a:t>
            </a:r>
            <a:r>
              <a:rPr lang="en-US" altLang="en-US" sz="1200" b="1" i="1"/>
              <a:t>größerte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 bei 25 cm</a:t>
            </a:r>
          </a:p>
        </p:txBody>
      </p:sp>
      <p:sp>
        <p:nvSpPr>
          <p:cNvPr id="44052" name="Text Box 20">
            <a:extLst>
              <a:ext uri="{FF2B5EF4-FFF2-40B4-BE49-F238E27FC236}">
                <a16:creationId xmlns:a16="http://schemas.microsoft.com/office/drawing/2014/main" id="{380785FA-E6E6-2A12-23E5-3134C56E4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3" y="1317625"/>
            <a:ext cx="1946275" cy="191847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Vergrößerte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Winkelgröße</a:t>
            </a:r>
            <a:endParaRPr lang="en-US" altLang="en-US" sz="1200" i="1" dirty="0"/>
          </a:p>
        </p:txBody>
      </p:sp>
      <p:sp>
        <p:nvSpPr>
          <p:cNvPr id="44053" name="Rectangle 21">
            <a:extLst>
              <a:ext uri="{FF2B5EF4-FFF2-40B4-BE49-F238E27FC236}">
                <a16:creationId xmlns:a16="http://schemas.microsoft.com/office/drawing/2014/main" id="{F277D544-AAA9-E4AE-3254-E12535C2E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44054" name="Slide Number Placeholder 1">
            <a:extLst>
              <a:ext uri="{FF2B5EF4-FFF2-40B4-BE49-F238E27FC236}">
                <a16:creationId xmlns:a16="http://schemas.microsoft.com/office/drawing/2014/main" id="{1BF8A40E-A039-261D-8F32-A819D6D26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5569EE-61C5-D143-BD92-80D77003152C}" type="slidenum">
              <a:rPr lang="en-US" altLang="en-US" sz="1000"/>
              <a:t>40</a:t>
            </a:fld>
            <a:endParaRPr lang="en-US" altLang="en-US" sz="1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>
            <a:extLst>
              <a:ext uri="{FF2B5EF4-FFF2-40B4-BE49-F238E27FC236}">
                <a16:creationId xmlns:a16="http://schemas.microsoft.com/office/drawing/2014/main" id="{225FE238-C56B-9FA9-E985-3C7A187D4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0668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Symbol" pitchFamily="2" charset="2"/>
              </a:rPr>
              <a:t>q’/q</a:t>
            </a: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DC82381F-8FF3-6668-65E1-87BDABA48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3048000"/>
            <a:ext cx="1800225" cy="741363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 </a:t>
            </a:r>
            <a:r>
              <a:rPr lang="en-US" altLang="en-US" sz="1200"/>
              <a:t>= </a:t>
            </a:r>
            <a:r>
              <a:rPr lang="en-US" altLang="en-US" sz="1200" u="sng"/>
              <a:t> Objektgröße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    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C31B608B-472B-6CCA-246B-345C2D2C1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665413"/>
            <a:ext cx="3157538" cy="466725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 = Objektgröße × Linsenstärke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5061" name="Line 5">
            <a:extLst>
              <a:ext uri="{FF2B5EF4-FFF2-40B4-BE49-F238E27FC236}">
                <a16:creationId xmlns:a16="http://schemas.microsoft.com/office/drawing/2014/main" id="{DEAABD48-7BF9-D594-A7D3-B2D8150755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1600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2" name="Line 6">
            <a:extLst>
              <a:ext uri="{FF2B5EF4-FFF2-40B4-BE49-F238E27FC236}">
                <a16:creationId xmlns:a16="http://schemas.microsoft.com/office/drawing/2014/main" id="{9FAB09E6-1A88-849D-D780-D963D7EEC589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3" name="Text Box 7">
            <a:extLst>
              <a:ext uri="{FF2B5EF4-FFF2-40B4-BE49-F238E27FC236}">
                <a16:creationId xmlns:a16="http://schemas.microsoft.com/office/drawing/2014/main" id="{48CD129D-48E8-3B51-DB3B-E95BBC37F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0" y="2754313"/>
            <a:ext cx="2660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Objektgröße × Linsenstärke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5064" name="Text Box 8">
            <a:extLst>
              <a:ext uri="{FF2B5EF4-FFF2-40B4-BE49-F238E27FC236}">
                <a16:creationId xmlns:a16="http://schemas.microsoft.com/office/drawing/2014/main" id="{FE767C08-2271-AB97-51B6-617EE61B6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8150" y="3092450"/>
            <a:ext cx="1314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u="sng"/>
              <a:t>Objektgröße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5065" name="Line 9">
            <a:extLst>
              <a:ext uri="{FF2B5EF4-FFF2-40B4-BE49-F238E27FC236}">
                <a16:creationId xmlns:a16="http://schemas.microsoft.com/office/drawing/2014/main" id="{6BC45F30-5961-BE0E-B76C-AD8916C8ACB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135313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6" name="Line 10">
            <a:extLst>
              <a:ext uri="{FF2B5EF4-FFF2-40B4-BE49-F238E27FC236}">
                <a16:creationId xmlns:a16="http://schemas.microsoft.com/office/drawing/2014/main" id="{9DEA96E6-E974-672D-E3D9-A18491ADFB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3538" y="1981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7" name="Line 11">
            <a:extLst>
              <a:ext uri="{FF2B5EF4-FFF2-40B4-BE49-F238E27FC236}">
                <a16:creationId xmlns:a16="http://schemas.microsoft.com/office/drawing/2014/main" id="{21529CEC-55C9-5576-7DB1-B08F2B16F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1981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8" name="AutoShape 12">
            <a:extLst>
              <a:ext uri="{FF2B5EF4-FFF2-40B4-BE49-F238E27FC236}">
                <a16:creationId xmlns:a16="http://schemas.microsoft.com/office/drawing/2014/main" id="{8D26A46B-4610-4298-7A2F-F65F79614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8194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5069" name="AutoShape 13">
            <a:extLst>
              <a:ext uri="{FF2B5EF4-FFF2-40B4-BE49-F238E27FC236}">
                <a16:creationId xmlns:a16="http://schemas.microsoft.com/office/drawing/2014/main" id="{22E53C1A-EC74-383F-E24D-B9634F06B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276600"/>
            <a:ext cx="914400" cy="228600"/>
          </a:xfrm>
          <a:prstGeom prst="lef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5070" name="Line 14">
            <a:extLst>
              <a:ext uri="{FF2B5EF4-FFF2-40B4-BE49-F238E27FC236}">
                <a16:creationId xmlns:a16="http://schemas.microsoft.com/office/drawing/2014/main" id="{2E245322-8CC8-F234-A5B5-263B813AFA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5200" y="2743200"/>
            <a:ext cx="1447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1" name="Line 15">
            <a:extLst>
              <a:ext uri="{FF2B5EF4-FFF2-40B4-BE49-F238E27FC236}">
                <a16:creationId xmlns:a16="http://schemas.microsoft.com/office/drawing/2014/main" id="{561DFA25-0B4F-9B2E-B40E-149CA3F11D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00" y="3124200"/>
            <a:ext cx="1447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72" name="AutoShape 16">
            <a:extLst>
              <a:ext uri="{FF2B5EF4-FFF2-40B4-BE49-F238E27FC236}">
                <a16:creationId xmlns:a16="http://schemas.microsoft.com/office/drawing/2014/main" id="{8D6A1160-90C7-EBC0-870B-3FA4C573E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905000"/>
            <a:ext cx="228600" cy="838200"/>
          </a:xfrm>
          <a:prstGeom prst="downArrow">
            <a:avLst>
              <a:gd name="adj1" fmla="val 50000"/>
              <a:gd name="adj2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5073" name="Text Box 17">
            <a:extLst>
              <a:ext uri="{FF2B5EF4-FFF2-40B4-BE49-F238E27FC236}">
                <a16:creationId xmlns:a16="http://schemas.microsoft.com/office/drawing/2014/main" id="{7445C3AE-472A-C007-B003-0C05BEAD1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976688"/>
            <a:ext cx="317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=</a:t>
            </a:r>
          </a:p>
        </p:txBody>
      </p:sp>
      <p:sp>
        <p:nvSpPr>
          <p:cNvPr id="45074" name="Text Box 18">
            <a:extLst>
              <a:ext uri="{FF2B5EF4-FFF2-40B4-BE49-F238E27FC236}">
                <a16:creationId xmlns:a16="http://schemas.microsoft.com/office/drawing/2014/main" id="{8BC084B6-2A24-AD8F-314C-403FC6E13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962400"/>
            <a:ext cx="2038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Linsenstärke ×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5075" name="Text Box 19">
            <a:extLst>
              <a:ext uri="{FF2B5EF4-FFF2-40B4-BE49-F238E27FC236}">
                <a16:creationId xmlns:a16="http://schemas.microsoft.com/office/drawing/2014/main" id="{1A710849-F942-D9DD-6FE5-EE5E5CA3F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7025" y="1317625"/>
            <a:ext cx="2301875" cy="59690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Un</a:t>
            </a:r>
            <a:r>
              <a:rPr lang="en-US" altLang="en-US" sz="1200" i="1"/>
              <a:t>ver</a:t>
            </a:r>
            <a:r>
              <a:rPr lang="en-US" altLang="en-US" sz="1200" b="1" i="1"/>
              <a:t>größerte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/>
              <a:t>Winkelgröße bei 25 cm</a:t>
            </a:r>
          </a:p>
        </p:txBody>
      </p:sp>
      <p:sp>
        <p:nvSpPr>
          <p:cNvPr id="45076" name="Text Box 20">
            <a:extLst>
              <a:ext uri="{FF2B5EF4-FFF2-40B4-BE49-F238E27FC236}">
                <a16:creationId xmlns:a16="http://schemas.microsoft.com/office/drawing/2014/main" id="{81590E30-FA40-20C0-2D83-9803E6BC4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3" y="1317625"/>
            <a:ext cx="1946275" cy="191847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Vergrößerte</a:t>
            </a:r>
            <a:r>
              <a:rPr lang="en-US" altLang="en-US" sz="1200" b="1" i="1" dirty="0"/>
              <a:t> </a:t>
            </a:r>
            <a:r>
              <a:rPr lang="en-US" altLang="en-US" sz="1200" i="1" dirty="0" err="1"/>
              <a:t>Winkelgröße</a:t>
            </a:r>
            <a:endParaRPr lang="en-US" altLang="en-US" sz="1200" i="1" dirty="0"/>
          </a:p>
        </p:txBody>
      </p:sp>
      <p:sp>
        <p:nvSpPr>
          <p:cNvPr id="45077" name="Rectangle 21">
            <a:extLst>
              <a:ext uri="{FF2B5EF4-FFF2-40B4-BE49-F238E27FC236}">
                <a16:creationId xmlns:a16="http://schemas.microsoft.com/office/drawing/2014/main" id="{C811C383-F2AD-915C-57BA-D8E931313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724400"/>
            <a:ext cx="2133600" cy="914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5078" name="Text Box 22">
            <a:extLst>
              <a:ext uri="{FF2B5EF4-FFF2-40B4-BE49-F238E27FC236}">
                <a16:creationId xmlns:a16="http://schemas.microsoft.com/office/drawing/2014/main" id="{B8D60D7D-7E6F-AC57-3971-89F0F40A9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953000"/>
            <a:ext cx="361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=</a:t>
            </a:r>
          </a:p>
        </p:txBody>
      </p:sp>
      <p:sp>
        <p:nvSpPr>
          <p:cNvPr id="45079" name="Text Box 23">
            <a:extLst>
              <a:ext uri="{FF2B5EF4-FFF2-40B4-BE49-F238E27FC236}">
                <a16:creationId xmlns:a16="http://schemas.microsoft.com/office/drawing/2014/main" id="{A2715DAC-AC16-DA8D-8D40-EFDD698EE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163" y="4800600"/>
            <a:ext cx="177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Linsenstärke</a:t>
            </a:r>
            <a:endParaRPr lang="en-US" altLang="en-US" sz="2400" b="1" i="1">
              <a:latin typeface="Symbol" pitchFamily="2" charset="2"/>
            </a:endParaRPr>
          </a:p>
        </p:txBody>
      </p:sp>
      <p:sp>
        <p:nvSpPr>
          <p:cNvPr id="45080" name="Line 24">
            <a:extLst>
              <a:ext uri="{FF2B5EF4-FFF2-40B4-BE49-F238E27FC236}">
                <a16:creationId xmlns:a16="http://schemas.microsoft.com/office/drawing/2014/main" id="{CAEA0327-62EF-E96F-1EAB-915A2A4729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2100" y="5181600"/>
            <a:ext cx="1460500" cy="14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81" name="Text Box 25">
            <a:extLst>
              <a:ext uri="{FF2B5EF4-FFF2-40B4-BE49-F238E27FC236}">
                <a16:creationId xmlns:a16="http://schemas.microsoft.com/office/drawing/2014/main" id="{A8507EE7-6C01-AA7B-94E3-BDD7B7634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2169" y="525780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/>
              <a:t>4</a:t>
            </a:r>
            <a:endParaRPr lang="en-US" altLang="en-US" sz="2400" b="1" i="1" dirty="0">
              <a:latin typeface="Symbol" pitchFamily="2" charset="2"/>
            </a:endParaRPr>
          </a:p>
        </p:txBody>
      </p:sp>
      <p:sp>
        <p:nvSpPr>
          <p:cNvPr id="45082" name="Rectangle 26">
            <a:extLst>
              <a:ext uri="{FF2B5EF4-FFF2-40B4-BE49-F238E27FC236}">
                <a16:creationId xmlns:a16="http://schemas.microsoft.com/office/drawing/2014/main" id="{24179DCC-A169-B974-713F-E339CA0FC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45083" name="Slide Number Placeholder 1">
            <a:extLst>
              <a:ext uri="{FF2B5EF4-FFF2-40B4-BE49-F238E27FC236}">
                <a16:creationId xmlns:a16="http://schemas.microsoft.com/office/drawing/2014/main" id="{A6285990-7266-9831-71D8-C5FA4921F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A234418-2A7C-354B-8B28-05A31499511A}" type="slidenum">
              <a:rPr lang="en-US" altLang="en-US" sz="1000"/>
              <a:t>41</a:t>
            </a:fld>
            <a:endParaRPr lang="en-US" altLang="en-US" sz="1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>
            <a:extLst>
              <a:ext uri="{FF2B5EF4-FFF2-40B4-BE49-F238E27FC236}">
                <a16:creationId xmlns:a16="http://schemas.microsoft.com/office/drawing/2014/main" id="{CD14985A-2FA6-9924-E593-43A36ED03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066800"/>
            <a:ext cx="2790825" cy="39498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Angulare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Vergrößerung</a:t>
            </a:r>
            <a:r>
              <a:rPr lang="en-US" altLang="en-US" sz="1200" b="1" i="1" dirty="0"/>
              <a:t> </a:t>
            </a:r>
            <a:r>
              <a:rPr lang="en-US" altLang="en-US" sz="1200" dirty="0"/>
              <a:t>=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Symbol" pitchFamily="2" charset="2"/>
              </a:rPr>
              <a:t>q’/q</a:t>
            </a:r>
          </a:p>
        </p:txBody>
      </p:sp>
      <p:sp>
        <p:nvSpPr>
          <p:cNvPr id="46083" name="Text Box 3">
            <a:extLst>
              <a:ext uri="{FF2B5EF4-FFF2-40B4-BE49-F238E27FC236}">
                <a16:creationId xmlns:a16="http://schemas.microsoft.com/office/drawing/2014/main" id="{929A4563-6C00-C1AB-8D6C-7AD9F72A2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3048000"/>
            <a:ext cx="1800225" cy="741363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Symbol" pitchFamily="2" charset="2"/>
              </a:rPr>
              <a:t>q </a:t>
            </a:r>
            <a:r>
              <a:rPr lang="en-US" altLang="en-US" sz="1200"/>
              <a:t>= </a:t>
            </a:r>
            <a:r>
              <a:rPr lang="en-US" altLang="en-US" sz="1200" u="sng"/>
              <a:t> Objektgröße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    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6084" name="Text Box 4">
            <a:extLst>
              <a:ext uri="{FF2B5EF4-FFF2-40B4-BE49-F238E27FC236}">
                <a16:creationId xmlns:a16="http://schemas.microsoft.com/office/drawing/2014/main" id="{3E3250DF-DF08-192A-C7D5-395B404A3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665413"/>
            <a:ext cx="3157538" cy="466725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q’ = Objektgröße × Linsenstärke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6085" name="Line 5">
            <a:extLst>
              <a:ext uri="{FF2B5EF4-FFF2-40B4-BE49-F238E27FC236}">
                <a16:creationId xmlns:a16="http://schemas.microsoft.com/office/drawing/2014/main" id="{485ACC86-E8D6-653E-45FD-49D305A30B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1600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6" name="Line 6">
            <a:extLst>
              <a:ext uri="{FF2B5EF4-FFF2-40B4-BE49-F238E27FC236}">
                <a16:creationId xmlns:a16="http://schemas.microsoft.com/office/drawing/2014/main" id="{25AD991F-BB6B-36E1-A866-C309788428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7" name="Text Box 7">
            <a:extLst>
              <a:ext uri="{FF2B5EF4-FFF2-40B4-BE49-F238E27FC236}">
                <a16:creationId xmlns:a16="http://schemas.microsoft.com/office/drawing/2014/main" id="{8672239B-A1CB-22AF-C303-BC8CFFF6A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0" y="2754313"/>
            <a:ext cx="2660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Objektgröße × Linsenstärke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6088" name="Text Box 8">
            <a:extLst>
              <a:ext uri="{FF2B5EF4-FFF2-40B4-BE49-F238E27FC236}">
                <a16:creationId xmlns:a16="http://schemas.microsoft.com/office/drawing/2014/main" id="{555125CC-8AC6-A6AD-BF83-D192BC271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8150" y="3092450"/>
            <a:ext cx="1314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u="sng"/>
              <a:t>Objektgröße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6089" name="Line 9">
            <a:extLst>
              <a:ext uri="{FF2B5EF4-FFF2-40B4-BE49-F238E27FC236}">
                <a16:creationId xmlns:a16="http://schemas.microsoft.com/office/drawing/2014/main" id="{05DEEA6A-DD08-0FC4-81B2-D10607F4F1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135313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0" name="Line 10">
            <a:extLst>
              <a:ext uri="{FF2B5EF4-FFF2-40B4-BE49-F238E27FC236}">
                <a16:creationId xmlns:a16="http://schemas.microsoft.com/office/drawing/2014/main" id="{E32B11CF-5D69-266C-23D8-86E8EC6D5CD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3538" y="1981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1" name="Line 11">
            <a:extLst>
              <a:ext uri="{FF2B5EF4-FFF2-40B4-BE49-F238E27FC236}">
                <a16:creationId xmlns:a16="http://schemas.microsoft.com/office/drawing/2014/main" id="{43B06274-19D0-DDE1-3597-0414209382AC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1981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2" name="AutoShape 12">
            <a:extLst>
              <a:ext uri="{FF2B5EF4-FFF2-40B4-BE49-F238E27FC236}">
                <a16:creationId xmlns:a16="http://schemas.microsoft.com/office/drawing/2014/main" id="{9B300CF1-1FBB-27C2-A755-A79FBC8A4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819400"/>
            <a:ext cx="304800" cy="2286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93" name="AutoShape 13">
            <a:extLst>
              <a:ext uri="{FF2B5EF4-FFF2-40B4-BE49-F238E27FC236}">
                <a16:creationId xmlns:a16="http://schemas.microsoft.com/office/drawing/2014/main" id="{15995D38-5017-1B5D-B100-4EA6693CC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276600"/>
            <a:ext cx="914400" cy="228600"/>
          </a:xfrm>
          <a:prstGeom prst="lef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94" name="Line 14">
            <a:extLst>
              <a:ext uri="{FF2B5EF4-FFF2-40B4-BE49-F238E27FC236}">
                <a16:creationId xmlns:a16="http://schemas.microsoft.com/office/drawing/2014/main" id="{33883152-9D73-4800-003B-DFA202791C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5200" y="2743200"/>
            <a:ext cx="1447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5" name="Line 15">
            <a:extLst>
              <a:ext uri="{FF2B5EF4-FFF2-40B4-BE49-F238E27FC236}">
                <a16:creationId xmlns:a16="http://schemas.microsoft.com/office/drawing/2014/main" id="{39323B4C-F670-7F14-2886-3E4F5A29A8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00" y="3124200"/>
            <a:ext cx="1447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6" name="Rectangle 16">
            <a:extLst>
              <a:ext uri="{FF2B5EF4-FFF2-40B4-BE49-F238E27FC236}">
                <a16:creationId xmlns:a16="http://schemas.microsoft.com/office/drawing/2014/main" id="{85152C81-8FAD-9B83-64B0-4BA276BE9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724400"/>
            <a:ext cx="2133600" cy="914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97" name="Text Box 17">
            <a:extLst>
              <a:ext uri="{FF2B5EF4-FFF2-40B4-BE49-F238E27FC236}">
                <a16:creationId xmlns:a16="http://schemas.microsoft.com/office/drawing/2014/main" id="{C0945545-2E96-F897-EC38-3FF5FB334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953000"/>
            <a:ext cx="361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=</a:t>
            </a:r>
          </a:p>
        </p:txBody>
      </p:sp>
      <p:sp>
        <p:nvSpPr>
          <p:cNvPr id="46098" name="Text Box 18">
            <a:extLst>
              <a:ext uri="{FF2B5EF4-FFF2-40B4-BE49-F238E27FC236}">
                <a16:creationId xmlns:a16="http://schemas.microsoft.com/office/drawing/2014/main" id="{098E2D35-DDC9-690D-1C56-57F531509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7163" y="4800600"/>
            <a:ext cx="177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Linsenstärke</a:t>
            </a:r>
            <a:endParaRPr lang="en-US" altLang="en-US" sz="2400" b="1" i="1">
              <a:latin typeface="Symbol" pitchFamily="2" charset="2"/>
            </a:endParaRPr>
          </a:p>
        </p:txBody>
      </p:sp>
      <p:sp>
        <p:nvSpPr>
          <p:cNvPr id="46099" name="Line 19">
            <a:extLst>
              <a:ext uri="{FF2B5EF4-FFF2-40B4-BE49-F238E27FC236}">
                <a16:creationId xmlns:a16="http://schemas.microsoft.com/office/drawing/2014/main" id="{4415599C-EE29-93BF-EEC0-6AC9C4367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2100" y="5181600"/>
            <a:ext cx="1460500" cy="14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0" name="Text Box 20">
            <a:extLst>
              <a:ext uri="{FF2B5EF4-FFF2-40B4-BE49-F238E27FC236}">
                <a16:creationId xmlns:a16="http://schemas.microsoft.com/office/drawing/2014/main" id="{E60B794D-C0A9-70E9-311C-26F120981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4690" y="525780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/>
              <a:t>4</a:t>
            </a:r>
            <a:endParaRPr lang="en-US" altLang="en-US" sz="2400" b="1" i="1">
              <a:latin typeface="Symbol" pitchFamily="2" charset="2"/>
            </a:endParaRPr>
          </a:p>
        </p:txBody>
      </p:sp>
      <p:sp>
        <p:nvSpPr>
          <p:cNvPr id="46101" name="Text Box 21">
            <a:extLst>
              <a:ext uri="{FF2B5EF4-FFF2-40B4-BE49-F238E27FC236}">
                <a16:creationId xmlns:a16="http://schemas.microsoft.com/office/drawing/2014/main" id="{144FE27D-50C8-4B85-A338-70D44355A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0150" y="4899025"/>
            <a:ext cx="24828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So ist beispielsweise ein 20D-Objektiv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eine 20/4 =</a:t>
            </a:r>
            <a:r>
              <a:rPr lang="en-US" altLang="en-US" sz="1200" b="1" i="1"/>
              <a:t> 5-fache Lupe</a:t>
            </a:r>
          </a:p>
        </p:txBody>
      </p:sp>
      <p:sp>
        <p:nvSpPr>
          <p:cNvPr id="46102" name="AutoShape 22">
            <a:extLst>
              <a:ext uri="{FF2B5EF4-FFF2-40B4-BE49-F238E27FC236}">
                <a16:creationId xmlns:a16="http://schemas.microsoft.com/office/drawing/2014/main" id="{D7C8383C-4671-D967-9E48-77091770C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905000"/>
            <a:ext cx="228600" cy="838200"/>
          </a:xfrm>
          <a:prstGeom prst="downArrow">
            <a:avLst>
              <a:gd name="adj1" fmla="val 50000"/>
              <a:gd name="adj2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103" name="Text Box 23">
            <a:extLst>
              <a:ext uri="{FF2B5EF4-FFF2-40B4-BE49-F238E27FC236}">
                <a16:creationId xmlns:a16="http://schemas.microsoft.com/office/drawing/2014/main" id="{8D1FD0D5-E470-BC33-949E-DB225887E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976688"/>
            <a:ext cx="317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=</a:t>
            </a:r>
          </a:p>
        </p:txBody>
      </p:sp>
      <p:sp>
        <p:nvSpPr>
          <p:cNvPr id="46104" name="Text Box 24">
            <a:extLst>
              <a:ext uri="{FF2B5EF4-FFF2-40B4-BE49-F238E27FC236}">
                <a16:creationId xmlns:a16="http://schemas.microsoft.com/office/drawing/2014/main" id="{D3DE8936-126A-61D8-DD77-3991D6DFB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962400"/>
            <a:ext cx="2038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Linsenstärke × 0,25 m</a:t>
            </a:r>
            <a:endParaRPr lang="en-US" altLang="en-US" sz="1800">
              <a:latin typeface="Symbol" pitchFamily="2" charset="2"/>
            </a:endParaRPr>
          </a:p>
        </p:txBody>
      </p:sp>
      <p:sp>
        <p:nvSpPr>
          <p:cNvPr id="46105" name="Text Box 25">
            <a:extLst>
              <a:ext uri="{FF2B5EF4-FFF2-40B4-BE49-F238E27FC236}">
                <a16:creationId xmlns:a16="http://schemas.microsoft.com/office/drawing/2014/main" id="{D2B14766-0863-7752-75F8-B5D9461F9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7025" y="1317625"/>
            <a:ext cx="2301875" cy="358047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Unvergrößerte</a:t>
            </a:r>
            <a:r>
              <a:rPr lang="en-US" altLang="en-US" sz="1200" b="1" i="1"/>
              <a:t> </a:t>
            </a:r>
            <a:r>
              <a:rPr lang="en-US" altLang="en-US" sz="1200" i="1"/>
              <a:t>Winkelgröße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bei</a:t>
            </a:r>
            <a:r>
              <a:rPr lang="en-US" altLang="en-US" sz="1200" i="1" dirty="0"/>
              <a:t> 25 cm</a:t>
            </a:r>
          </a:p>
        </p:txBody>
      </p:sp>
      <p:sp>
        <p:nvSpPr>
          <p:cNvPr id="46106" name="Text Box 26">
            <a:extLst>
              <a:ext uri="{FF2B5EF4-FFF2-40B4-BE49-F238E27FC236}">
                <a16:creationId xmlns:a16="http://schemas.microsoft.com/office/drawing/2014/main" id="{4EFBD2BD-E20C-4581-9A66-D7436B24B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4" y="1317625"/>
            <a:ext cx="1865312" cy="358047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/>
              <a:t>Vergrößerte</a:t>
            </a:r>
            <a:r>
              <a:rPr lang="en-US" altLang="en-US" sz="1200" b="1" i="1" dirty="0"/>
              <a:t> </a:t>
            </a:r>
            <a:endParaRPr lang="en-US" altLang="en-US" sz="1200" i="1" dirty="0"/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Winkelgröße</a:t>
            </a:r>
            <a:endParaRPr lang="en-US" altLang="en-US" sz="1200" i="1" dirty="0"/>
          </a:p>
        </p:txBody>
      </p:sp>
      <p:sp>
        <p:nvSpPr>
          <p:cNvPr id="46107" name="Rectangle 27">
            <a:extLst>
              <a:ext uri="{FF2B5EF4-FFF2-40B4-BE49-F238E27FC236}">
                <a16:creationId xmlns:a16="http://schemas.microsoft.com/office/drawing/2014/main" id="{20FA10E9-E2B4-634F-1108-2BF5A4A82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Angulare</a:t>
            </a:r>
            <a:r>
              <a:rPr lang="en-US" altLang="en-US" sz="1200" b="1" dirty="0">
                <a:solidFill>
                  <a:schemeClr val="tx2"/>
                </a:solidFill>
              </a:rPr>
              <a:t> </a:t>
            </a:r>
            <a:r>
              <a:rPr lang="en-US" altLang="en-US" sz="1200" b="1" dirty="0" err="1">
                <a:solidFill>
                  <a:schemeClr val="tx2"/>
                </a:solidFill>
              </a:rPr>
              <a:t>Vergrößerung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46108" name="Slide Number Placeholder 1">
            <a:extLst>
              <a:ext uri="{FF2B5EF4-FFF2-40B4-BE49-F238E27FC236}">
                <a16:creationId xmlns:a16="http://schemas.microsoft.com/office/drawing/2014/main" id="{E47A903E-DBF1-1FF8-278C-7BC49ED31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AF05578-7126-E246-80C6-91118B448D95}" type="slidenum">
              <a:rPr lang="en-US" altLang="en-US" sz="1000"/>
              <a:t>42</a:t>
            </a:fld>
            <a:endParaRPr lang="en-US" altLang="en-US"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2485</Words>
  <Application>Microsoft Office PowerPoint</Application>
  <PresentationFormat>Bildschirmpräsentation (4:3)</PresentationFormat>
  <Paragraphs>689</Paragraphs>
  <Slides>42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42</vt:i4>
      </vt:variant>
    </vt:vector>
  </HeadingPairs>
  <TitlesOfParts>
    <vt:vector size="48" baseType="lpstr">
      <vt:lpstr>Arial</vt:lpstr>
      <vt:lpstr>Calibri</vt:lpstr>
      <vt:lpstr>Segoe Script</vt:lpstr>
      <vt:lpstr>Symbol</vt:lpstr>
      <vt:lpstr>Wingdings</vt:lpstr>
      <vt:lpstr>Network</vt:lpstr>
      <vt:lpstr>Angulare Vergrößerung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LSU Health Sciences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Angular Magnification</dc:title>
  <dc:creator>Steven Flynn</dc:creator>
  <cp:keywords>, docId:4D7EC9AD0758738FA0651BB7A1A74EC2</cp:keywords>
  <cp:lastModifiedBy>Assaf Abdelrahman</cp:lastModifiedBy>
  <cp:revision>72</cp:revision>
  <dcterms:created xsi:type="dcterms:W3CDTF">2010-05-03T19:01:13Z</dcterms:created>
  <dcterms:modified xsi:type="dcterms:W3CDTF">2026-09-30T12:32:15Z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a375977-6a8b-49f8-8232-e8eaac98c745_Enabled">
    <vt:lpwstr>true</vt:lpwstr>
  </property>
  <property fmtid="{D5CDD505-2E9C-101B-9397-08002B2CF9AE}" pid="3" name="MSIP_Label_da375977-6a8b-49f8-8232-e8eaac98c745_SetDate">
    <vt:lpwstr>2026-09-10T05:29:00Z</vt:lpwstr>
  </property>
  <property fmtid="{D5CDD505-2E9C-101B-9397-08002B2CF9AE}" pid="4" name="MSIP_Label_da375977-6a8b-49f8-8232-e8eaac98c745_Method">
    <vt:lpwstr>Standard</vt:lpwstr>
  </property>
  <property fmtid="{D5CDD505-2E9C-101B-9397-08002B2CF9AE}" pid="5" name="MSIP_Label_da375977-6a8b-49f8-8232-e8eaac98c745_Name">
    <vt:lpwstr>Intern</vt:lpwstr>
  </property>
  <property fmtid="{D5CDD505-2E9C-101B-9397-08002B2CF9AE}" pid="6" name="MSIP_Label_da375977-6a8b-49f8-8232-e8eaac98c745_SiteId">
    <vt:lpwstr>f3391131-35b6-4b9b-a8e1-f1c8b620c044</vt:lpwstr>
  </property>
  <property fmtid="{D5CDD505-2E9C-101B-9397-08002B2CF9AE}" pid="7" name="MSIP_Label_da375977-6a8b-49f8-8232-e8eaac98c745_ActionId">
    <vt:lpwstr>cdfa19cc-89d0-4b04-8a99-e596af66fc0e</vt:lpwstr>
  </property>
  <property fmtid="{D5CDD505-2E9C-101B-9397-08002B2CF9AE}" pid="8" name="MSIP_Label_da375977-6a8b-49f8-8232-e8eaac98c745_ContentBits">
    <vt:lpwstr>0</vt:lpwstr>
  </property>
  <property fmtid="{D5CDD505-2E9C-101B-9397-08002B2CF9AE}" pid="9" name="MSIP_Label_da375977-6a8b-49f8-8232-e8eaac98c745_Tag">
    <vt:lpwstr>10, 3, 0, 1</vt:lpwstr>
  </property>
</Properties>
</file>