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6"/>
  </p:notesMasterIdLst>
  <p:sldIdLst>
    <p:sldId id="257" r:id="rId2"/>
    <p:sldId id="260" r:id="rId3"/>
    <p:sldId id="261" r:id="rId4"/>
    <p:sldId id="279" r:id="rId5"/>
    <p:sldId id="280" r:id="rId6"/>
    <p:sldId id="262" r:id="rId7"/>
    <p:sldId id="263" r:id="rId8"/>
    <p:sldId id="264" r:id="rId9"/>
    <p:sldId id="265" r:id="rId10"/>
    <p:sldId id="281" r:id="rId11"/>
    <p:sldId id="266" r:id="rId12"/>
    <p:sldId id="267" r:id="rId13"/>
    <p:sldId id="282" r:id="rId14"/>
    <p:sldId id="268" r:id="rId15"/>
    <p:sldId id="269" r:id="rId16"/>
    <p:sldId id="283" r:id="rId17"/>
    <p:sldId id="270" r:id="rId18"/>
    <p:sldId id="271" r:id="rId19"/>
    <p:sldId id="284" r:id="rId20"/>
    <p:sldId id="272" r:id="rId21"/>
    <p:sldId id="273" r:id="rId22"/>
    <p:sldId id="274" r:id="rId23"/>
    <p:sldId id="275" r:id="rId24"/>
    <p:sldId id="285" r:id="rId25"/>
    <p:sldId id="286" r:id="rId26"/>
    <p:sldId id="292" r:id="rId27"/>
    <p:sldId id="287" r:id="rId28"/>
    <p:sldId id="288" r:id="rId29"/>
    <p:sldId id="293" r:id="rId30"/>
    <p:sldId id="289" r:id="rId31"/>
    <p:sldId id="278" r:id="rId32"/>
    <p:sldId id="290" r:id="rId33"/>
    <p:sldId id="291" r:id="rId34"/>
    <p:sldId id="294" r:id="rId3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8"/>
  </p:normalViewPr>
  <p:slideViewPr>
    <p:cSldViewPr>
      <p:cViewPr varScale="1">
        <p:scale>
          <a:sx n="124" d="100"/>
          <a:sy n="124" d="100"/>
        </p:scale>
        <p:origin x="192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319103-A1A7-A1AB-71AF-ED4BE4628B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C97D32-BF95-C6B7-CE48-48609D0B6CA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E910BD0-F8A8-A94F-A0DD-4AAD4211B9B2}" type="datetimeFigureOut">
              <a:rPr lang="en-US"/>
              <a:t>10/26/26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7DDB3CA-41DE-7EDB-4245-FA9761E77A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4C06A13-E10B-CDFA-0380-66A3B53D8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AC88D-D5DF-6F5F-0774-F09CBDE795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5B1EFD-CC97-265A-A38E-C20D5FD2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3DCF51F-F00A-754F-B0DD-3DDCFF4DB56B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839913" y="-182499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373313" y="2400364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4EF57FB6-1290-B787-E7E2-A91B2AA7DA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6276DC82-560C-B311-98D5-A57132687F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F4E5D141-1803-2040-3499-FED8E96A21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6796D-19FA-FA4D-B4FD-85FFEEE96C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1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5750D7-6B4C-FAC1-6509-69C817B59F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E19DFE-BD6E-04AD-000E-45426EED5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01F94B8-FF37-0EBB-379A-B0017D243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1ACA1B-89A9-8147-97D1-8600C6DA34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75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313" y="375767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313" y="2257489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474581-762C-8C24-EDF7-94A71CC63E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F52DE7-7E94-406D-1367-3C21D916A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24E3885-46A7-9E3A-C408-AF51C0F6CD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6E248-602B-F340-A23C-25F26CA8A8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1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070039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70039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E27754-A3BE-C8A0-6041-BDD18D1215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E94D9C-A672-4E6A-4E97-A2A34CA32B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11DCEAB-1891-E691-A5B5-788957E475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1DF440-FF8D-BD43-960B-5E1BD5447E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7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74586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88588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152565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025" y="88588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25" y="1525651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44BDE46-C780-CD74-6C34-77F1D32ADB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D850A89-6CA9-C4F4-8801-A54F05A63C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C134E4D-B112-31C5-245E-CD3BA7A1E2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7B6964-4CB2-DC4A-82DA-3347DD83B3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717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F781302-C3BA-312D-55DD-7A2F295AA3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E29BBCF-A978-96AA-5C29-906D48E5D4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CB21A0-D1E6-377A-419D-9050E2D902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C6D384-5440-6E4C-B745-F1455B7BE1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160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FF71AEAB-3F31-D2FA-CA2A-DA097988F3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04ECAF5-2B3F-D2DC-F0E8-1C94E59FC2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2F23914-805D-0F8C-4B39-5001A860C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BC5F2E-A117-5641-A142-4E38E05250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859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376174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9050" y="-3761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785876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9B0F99-C2D9-3FF5-561D-6D8A9025B4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93E963-98D3-CB07-7B57-A089CA3CC5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1BC98D3-74AC-9AB9-6585-D3FCFA243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FFE64F-889B-0049-96C5-D11014F091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21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288" y="4151376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-36449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4718114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2743F5-0B43-6EA3-4D39-A751FA0500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7B98A7-6E1C-D052-DA54-3B827F3BE8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F57689F-1D5C-D9EA-D7CA-79204253E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7AA9C-785F-6F43-8117-B5065987E5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88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FEB253-58B4-052F-0FDE-D88EB2E0D5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715FB61-254E-82C8-2EF2-70695ECD8C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7F551ED-8293-92E5-B47A-CB89184228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776617-2004-3040-ABA1-B47C700424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79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3400" y="-526986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0" y="-526986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DB9A5A9-8D7E-4604-F21B-3EF8C8DF87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48CD845-10A3-5578-6D7D-A41FC7AC42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55B5EB9-F328-F4C2-4540-6858EF811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CE22D-249D-4942-B533-3152E99AFF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57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BDA85612-DC5B-9077-29E3-EE61D02D1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67264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019E8E-700E-5950-8DD2-824151CBF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-526986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07AE0BF-5CA5-AB0B-3816-B1BABEE6E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070039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683708DC-B484-7558-BC2E-D74BD29996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81200" y="5599176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A64DFD1A-4DD6-CEE0-523F-46B77B975B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48200" y="5599176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B24D8C60-E0D9-5AA1-B08D-E5B8E91EAC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-649224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48979EC-54DE-D440-9CDF-D494482DBE59}" type="slidenum">
              <a:rPr lang="en-US" altLang="en-US"/>
              <a:t>‹#›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026310E7-FF3A-2ACD-63CD-5EDCEFA0FEB2}"/>
              </a:ext>
            </a:extLst>
          </p:cNvPr>
          <p:cNvGrpSpPr>
            <a:grpSpLocks/>
          </p:cNvGrpSpPr>
          <p:nvPr/>
        </p:nvGrpSpPr>
        <p:grpSpPr bwMode="auto">
          <a:xfrm>
            <a:off x="10957764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96F24EDE-DB86-3D63-6861-2042BD5F0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46D191FC-3447-9BD2-B9C0-F55F0B18E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F3E84825-39FB-389C-70E9-124EC13BC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E3C6B235-5970-E6A8-4549-1B9A4A5F4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0CCF5E6C-61FB-1EE5-0127-20DA235C4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7E76C90-9E80-6A4C-23C2-DEE54092C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CFC12CBB-10DE-115E-B33F-824CF533C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78B15CC2-84C5-A695-D46F-DD6E5EC9D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45A8D533-A02D-C8B9-642C-F312303CF7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92248F43-26EF-6505-34D7-BEE7A9050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9A97CF7F-5371-84CC-3BBB-4412663E1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AC7B7416-2FE1-61EF-FE69-14C105A4A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73CDCE3-75F9-0962-E873-92BF8C347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8B8F1CB5-A284-6D9D-1935-749DB0FAD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B7AAB648-1E4D-2E2B-B6AE-7C9B9EE65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C6DB4F1C-E01B-CFA4-EC39-49C7C9DEC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E2ABBDA2-1156-95E7-98D0-891FB8F8B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D4B16054-12FA-985E-6472-F11E6E4E8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2D902543-9F2B-69FE-2A2D-2DE6A5057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0CE6158C-4CBB-8D1D-5151-8B265CFD4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3EDD4D0B-C537-5CFC-AD0C-6B6686D26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D697A638-6F85-D33C-6E96-B59CF82EE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E06DE7FE-10F7-6CD1-7EC2-98E2A334B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55DC4D8E-C3D8-A196-6A1C-4B510CD14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C7F3802D-0C45-3F20-6490-6472B6E23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CB9E19DE-EF17-0BAC-E8B8-A0B19D160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5CBD3171-88EA-7F44-88BA-52F808D81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DC4B22DC-1A97-750E-244E-6D8AF354D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5414A7A4-6F85-991D-3F6B-1E5AFB60C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D9E5E36D-DF73-1F90-B3A0-0A548DC85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8E1CFB7A-48E2-9A3E-7987-D965896A9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26632" name="Logo Lehre Augenheilkunde Ulm"/>
          <p:cNvPicPr preferRelativeResize="0"/>
          <p:nvPr/>
        </p:nvPicPr>
        <p:blipFill rotWithShape="1">
          <a:blip r:embed="rId13">
            <a:alphaModFix/>
          </a:blip>
          <a:srcRect l="15164" t="13485" r="14262" b="11790"/>
          <a:stretch/>
        </p:blipFill>
        <p:spPr>
          <a:xfrm>
            <a:off x="10785675" y="67241"/>
            <a:ext cx="1132005" cy="13777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7855DAE-F2F5-79A7-82CD-20BD289065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79348" y="2148840"/>
            <a:ext cx="9601200" cy="1371600"/>
          </a:xfrm>
        </p:spPr>
        <p:txBody>
          <a:bodyPr wrap="square" lIns="0" tIns="0" rIns="0" bIns="4572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400" b="1" i="0" u="none" strike="noStrike" cap="none">
                <a:solidFill>
                  <a:srgbClr val="1F5E63"/>
                </a:solidFill>
                <a:latin typeface="Segoe UI"/>
                <a:ea typeface="Segoe UI"/>
                <a:cs typeface="Segoe UI"/>
                <a:sym typeface="Arial"/>
              </a:rPr>
              <a:t>Astigmatismus: Arten von Astigmatismus</a:t>
            </a:r>
            <a:endParaRPr lang="de-DE" sz="3400">
              <a:latin typeface="Segoe UI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18148F7-D703-C03B-55B3-72BBE2418A0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79348" y="3611880"/>
            <a:ext cx="9601200" cy="548640"/>
          </a:xfrm>
        </p:spPr>
        <p:txBody>
          <a:bodyPr wrap="square" lIns="0" tIns="4572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0" i="0" u="none" strike="noStrike" cap="none">
                <a:solidFill>
                  <a:srgbClr val="4A5560"/>
                </a:solidFill>
                <a:latin typeface="Segoe UI"/>
                <a:ea typeface="Segoe UI"/>
                <a:cs typeface="Segoe UI"/>
                <a:sym typeface="Arial"/>
              </a:rPr>
              <a:t>Grundlagen der Optik, Kapitel 14</a:t>
            </a:r>
            <a:endParaRPr lang="de-DE" sz="1600">
              <a:latin typeface="Segoe UI"/>
            </a:endParaRPr>
          </a:p>
        </p:txBody>
      </p:sp>
      <p:sp>
        <p:nvSpPr>
          <p:cNvPr id="4100" name="ZZ_Kopfleiste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Grundlagen der Optik</a:t>
            </a:r>
            <a:endParaRPr lang="de-DE" sz="1800">
              <a:latin typeface="Segoe UI"/>
            </a:endParaRPr>
          </a:p>
        </p:txBody>
      </p:sp>
      <p:sp>
        <p:nvSpPr>
          <p:cNvPr id="4101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</a:t>
            </a:fld>
            <a:endParaRPr lang="de-DE" sz="800">
              <a:latin typeface="Segoe UI"/>
            </a:endParaRPr>
          </a:p>
        </p:txBody>
      </p:sp>
      <p:cxnSp>
        <p:nvCxnSpPr>
          <p:cNvPr id="41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1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BCBE38C-BA51-776E-34C9-2126C1F67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6400" y="722376"/>
            <a:ext cx="304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5123" name="Group 3">
            <a:extLst>
              <a:ext uri="{FF2B5EF4-FFF2-40B4-BE49-F238E27FC236}">
                <a16:creationId xmlns:a16="http://schemas.microsoft.com/office/drawing/2014/main" id="{73B08EDD-4602-42CA-011D-3A9C6CDF3CD9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770376"/>
            <a:ext cx="2819400" cy="1371600"/>
            <a:chOff x="3120" y="2064"/>
            <a:chExt cx="1776" cy="864"/>
          </a:xfrm>
        </p:grpSpPr>
        <p:grpSp>
          <p:nvGrpSpPr>
            <p:cNvPr id="5175" name="Group 4">
              <a:extLst>
                <a:ext uri="{FF2B5EF4-FFF2-40B4-BE49-F238E27FC236}">
                  <a16:creationId xmlns:a16="http://schemas.microsoft.com/office/drawing/2014/main" id="{484AD57F-B22C-2A58-C33A-236F5F1B8A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5177" name="Oval 5">
                <a:extLst>
                  <a:ext uri="{FF2B5EF4-FFF2-40B4-BE49-F238E27FC236}">
                    <a16:creationId xmlns:a16="http://schemas.microsoft.com/office/drawing/2014/main" id="{8CC1003F-2AE6-083C-770B-1DE71AAE0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78" name="Oval 6">
                <a:extLst>
                  <a:ext uri="{FF2B5EF4-FFF2-40B4-BE49-F238E27FC236}">
                    <a16:creationId xmlns:a16="http://schemas.microsoft.com/office/drawing/2014/main" id="{6A548225-6BBE-4339-29E0-3DB3922D7C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79" name="AutoShape 7">
                <a:extLst>
                  <a:ext uri="{FF2B5EF4-FFF2-40B4-BE49-F238E27FC236}">
                    <a16:creationId xmlns:a16="http://schemas.microsoft.com/office/drawing/2014/main" id="{5A5D0EA6-399B-B911-B293-DCD5FC8E9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80" name="AutoShape 8">
                <a:extLst>
                  <a:ext uri="{FF2B5EF4-FFF2-40B4-BE49-F238E27FC236}">
                    <a16:creationId xmlns:a16="http://schemas.microsoft.com/office/drawing/2014/main" id="{9E8812A7-2FCE-C704-F6DE-431DAAE28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76" name="Line 9">
              <a:extLst>
                <a:ext uri="{FF2B5EF4-FFF2-40B4-BE49-F238E27FC236}">
                  <a16:creationId xmlns:a16="http://schemas.microsoft.com/office/drawing/2014/main" id="{2E3B3AC3-4A08-13C6-269A-83B34EEC2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4" name="Group 10">
            <a:extLst>
              <a:ext uri="{FF2B5EF4-FFF2-40B4-BE49-F238E27FC236}">
                <a16:creationId xmlns:a16="http://schemas.microsoft.com/office/drawing/2014/main" id="{3B313BFA-D8B2-7C1D-C9CA-0409A0CBCC4F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722376"/>
            <a:ext cx="2819400" cy="1371600"/>
            <a:chOff x="3120" y="2064"/>
            <a:chExt cx="1776" cy="864"/>
          </a:xfrm>
        </p:grpSpPr>
        <p:grpSp>
          <p:nvGrpSpPr>
            <p:cNvPr id="5169" name="Group 11">
              <a:extLst>
                <a:ext uri="{FF2B5EF4-FFF2-40B4-BE49-F238E27FC236}">
                  <a16:creationId xmlns:a16="http://schemas.microsoft.com/office/drawing/2014/main" id="{9E46077E-B674-40CA-E322-FFFCD10E87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5171" name="Oval 12">
                <a:extLst>
                  <a:ext uri="{FF2B5EF4-FFF2-40B4-BE49-F238E27FC236}">
                    <a16:creationId xmlns:a16="http://schemas.microsoft.com/office/drawing/2014/main" id="{867C75B9-773E-5831-E070-94681DF8B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72" name="Oval 13">
                <a:extLst>
                  <a:ext uri="{FF2B5EF4-FFF2-40B4-BE49-F238E27FC236}">
                    <a16:creationId xmlns:a16="http://schemas.microsoft.com/office/drawing/2014/main" id="{8196F3B6-489A-5272-B9E6-A2AC8EB13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73" name="AutoShape 14">
                <a:extLst>
                  <a:ext uri="{FF2B5EF4-FFF2-40B4-BE49-F238E27FC236}">
                    <a16:creationId xmlns:a16="http://schemas.microsoft.com/office/drawing/2014/main" id="{3B5F40D6-55A6-732F-FAE0-DBCEF8193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74" name="AutoShape 15">
                <a:extLst>
                  <a:ext uri="{FF2B5EF4-FFF2-40B4-BE49-F238E27FC236}">
                    <a16:creationId xmlns:a16="http://schemas.microsoft.com/office/drawing/2014/main" id="{697C344C-E293-C920-C68E-3BBD33DCC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70" name="Line 16">
              <a:extLst>
                <a:ext uri="{FF2B5EF4-FFF2-40B4-BE49-F238E27FC236}">
                  <a16:creationId xmlns:a16="http://schemas.microsoft.com/office/drawing/2014/main" id="{ECCB0DCE-B560-7F81-6177-BE218B263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5" name="Group 17">
            <a:extLst>
              <a:ext uri="{FF2B5EF4-FFF2-40B4-BE49-F238E27FC236}">
                <a16:creationId xmlns:a16="http://schemas.microsoft.com/office/drawing/2014/main" id="{B917C4A1-B0FC-6919-8F6C-51AF92664EC4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722376"/>
            <a:ext cx="2819400" cy="1371600"/>
            <a:chOff x="3120" y="2064"/>
            <a:chExt cx="1776" cy="864"/>
          </a:xfrm>
        </p:grpSpPr>
        <p:grpSp>
          <p:nvGrpSpPr>
            <p:cNvPr id="5163" name="Group 18">
              <a:extLst>
                <a:ext uri="{FF2B5EF4-FFF2-40B4-BE49-F238E27FC236}">
                  <a16:creationId xmlns:a16="http://schemas.microsoft.com/office/drawing/2014/main" id="{C3D6F922-9D1C-D9CB-914B-B0D1F6254A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5165" name="Oval 19">
                <a:extLst>
                  <a:ext uri="{FF2B5EF4-FFF2-40B4-BE49-F238E27FC236}">
                    <a16:creationId xmlns:a16="http://schemas.microsoft.com/office/drawing/2014/main" id="{08450FE9-9437-5EC3-231E-5CB869EBA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6" name="Oval 20">
                <a:extLst>
                  <a:ext uri="{FF2B5EF4-FFF2-40B4-BE49-F238E27FC236}">
                    <a16:creationId xmlns:a16="http://schemas.microsoft.com/office/drawing/2014/main" id="{A89F3760-BD8B-34F5-6002-16465E26F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7" name="AutoShape 21">
                <a:extLst>
                  <a:ext uri="{FF2B5EF4-FFF2-40B4-BE49-F238E27FC236}">
                    <a16:creationId xmlns:a16="http://schemas.microsoft.com/office/drawing/2014/main" id="{E638DC80-7BA4-65FF-D32C-6B0DF7181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8" name="AutoShape 22">
                <a:extLst>
                  <a:ext uri="{FF2B5EF4-FFF2-40B4-BE49-F238E27FC236}">
                    <a16:creationId xmlns:a16="http://schemas.microsoft.com/office/drawing/2014/main" id="{203B8BA4-C35B-1305-8CAA-CA7C81EC3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64" name="Line 23">
              <a:extLst>
                <a:ext uri="{FF2B5EF4-FFF2-40B4-BE49-F238E27FC236}">
                  <a16:creationId xmlns:a16="http://schemas.microsoft.com/office/drawing/2014/main" id="{E4B67CFF-9804-0799-5DD1-8F882135D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6" name="Group 24">
            <a:extLst>
              <a:ext uri="{FF2B5EF4-FFF2-40B4-BE49-F238E27FC236}">
                <a16:creationId xmlns:a16="http://schemas.microsoft.com/office/drawing/2014/main" id="{BF85A7A3-CD4C-30FA-0A98-BD9E1C47DFD0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722376"/>
            <a:ext cx="2819400" cy="1371600"/>
            <a:chOff x="3120" y="2064"/>
            <a:chExt cx="1776" cy="864"/>
          </a:xfrm>
        </p:grpSpPr>
        <p:grpSp>
          <p:nvGrpSpPr>
            <p:cNvPr id="5157" name="Group 25">
              <a:extLst>
                <a:ext uri="{FF2B5EF4-FFF2-40B4-BE49-F238E27FC236}">
                  <a16:creationId xmlns:a16="http://schemas.microsoft.com/office/drawing/2014/main" id="{E71AE44F-7BD2-3C0A-BB2B-CBEA3E41CB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5159" name="Oval 26">
                <a:extLst>
                  <a:ext uri="{FF2B5EF4-FFF2-40B4-BE49-F238E27FC236}">
                    <a16:creationId xmlns:a16="http://schemas.microsoft.com/office/drawing/2014/main" id="{FC9F7721-84AF-D98D-1157-DCDB30E3F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0" name="Oval 27">
                <a:extLst>
                  <a:ext uri="{FF2B5EF4-FFF2-40B4-BE49-F238E27FC236}">
                    <a16:creationId xmlns:a16="http://schemas.microsoft.com/office/drawing/2014/main" id="{051B16D8-81A1-E852-AF76-9E8FFB32CB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1" name="AutoShape 28">
                <a:extLst>
                  <a:ext uri="{FF2B5EF4-FFF2-40B4-BE49-F238E27FC236}">
                    <a16:creationId xmlns:a16="http://schemas.microsoft.com/office/drawing/2014/main" id="{861F2269-DAAD-F19F-464A-AA84395F19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62" name="AutoShape 29">
                <a:extLst>
                  <a:ext uri="{FF2B5EF4-FFF2-40B4-BE49-F238E27FC236}">
                    <a16:creationId xmlns:a16="http://schemas.microsoft.com/office/drawing/2014/main" id="{50C93A82-48DC-CB73-46B9-C0427999C8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58" name="Line 30">
              <a:extLst>
                <a:ext uri="{FF2B5EF4-FFF2-40B4-BE49-F238E27FC236}">
                  <a16:creationId xmlns:a16="http://schemas.microsoft.com/office/drawing/2014/main" id="{5DB9CECD-7CF9-4AF4-6F59-38924BEF1F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7" name="Group 31">
            <a:extLst>
              <a:ext uri="{FF2B5EF4-FFF2-40B4-BE49-F238E27FC236}">
                <a16:creationId xmlns:a16="http://schemas.microsoft.com/office/drawing/2014/main" id="{E8016A02-E5DA-4915-2E50-21A1CF64A109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3770376"/>
            <a:ext cx="2819400" cy="1371600"/>
            <a:chOff x="3120" y="2064"/>
            <a:chExt cx="1776" cy="864"/>
          </a:xfrm>
        </p:grpSpPr>
        <p:grpSp>
          <p:nvGrpSpPr>
            <p:cNvPr id="5151" name="Group 32">
              <a:extLst>
                <a:ext uri="{FF2B5EF4-FFF2-40B4-BE49-F238E27FC236}">
                  <a16:creationId xmlns:a16="http://schemas.microsoft.com/office/drawing/2014/main" id="{AEBC7F2F-B931-BD61-BD8D-BA54DC2473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5153" name="Oval 33">
                <a:extLst>
                  <a:ext uri="{FF2B5EF4-FFF2-40B4-BE49-F238E27FC236}">
                    <a16:creationId xmlns:a16="http://schemas.microsoft.com/office/drawing/2014/main" id="{885B9750-C3A1-EFB9-EADB-34D1CB2EC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54" name="Oval 34">
                <a:extLst>
                  <a:ext uri="{FF2B5EF4-FFF2-40B4-BE49-F238E27FC236}">
                    <a16:creationId xmlns:a16="http://schemas.microsoft.com/office/drawing/2014/main" id="{AF565BD0-E3DB-C723-2AEC-3996075AE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55" name="AutoShape 35">
                <a:extLst>
                  <a:ext uri="{FF2B5EF4-FFF2-40B4-BE49-F238E27FC236}">
                    <a16:creationId xmlns:a16="http://schemas.microsoft.com/office/drawing/2014/main" id="{AD21E5D7-DA43-BB92-1A96-896C2961B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56" name="AutoShape 36">
                <a:extLst>
                  <a:ext uri="{FF2B5EF4-FFF2-40B4-BE49-F238E27FC236}">
                    <a16:creationId xmlns:a16="http://schemas.microsoft.com/office/drawing/2014/main" id="{F449D8B1-75DA-54AF-1E66-9BB779D41A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52" name="Line 37">
              <a:extLst>
                <a:ext uri="{FF2B5EF4-FFF2-40B4-BE49-F238E27FC236}">
                  <a16:creationId xmlns:a16="http://schemas.microsoft.com/office/drawing/2014/main" id="{F23D77DE-B381-B251-E8B9-4A526815B4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8" name="Line 38">
            <a:extLst>
              <a:ext uri="{FF2B5EF4-FFF2-40B4-BE49-F238E27FC236}">
                <a16:creationId xmlns:a16="http://schemas.microsoft.com/office/drawing/2014/main" id="{17A2C9D6-035F-CD32-5E0A-917C4CA53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Line 39">
            <a:extLst>
              <a:ext uri="{FF2B5EF4-FFF2-40B4-BE49-F238E27FC236}">
                <a16:creationId xmlns:a16="http://schemas.microsoft.com/office/drawing/2014/main" id="{07C725C5-FF06-C667-A675-B1AAB993B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40">
            <a:extLst>
              <a:ext uri="{FF2B5EF4-FFF2-40B4-BE49-F238E27FC236}">
                <a16:creationId xmlns:a16="http://schemas.microsoft.com/office/drawing/2014/main" id="{653B9DAA-9C6C-88BD-E22C-A608F5C5D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Line 41">
            <a:extLst>
              <a:ext uri="{FF2B5EF4-FFF2-40B4-BE49-F238E27FC236}">
                <a16:creationId xmlns:a16="http://schemas.microsoft.com/office/drawing/2014/main" id="{73D249D9-AFB9-B3A6-ACC2-805122DE0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379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Line 42">
            <a:extLst>
              <a:ext uri="{FF2B5EF4-FFF2-40B4-BE49-F238E27FC236}">
                <a16:creationId xmlns:a16="http://schemas.microsoft.com/office/drawing/2014/main" id="{3CB3135B-8BF8-C8B0-20DE-64FCFF68367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4379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43">
            <a:extLst>
              <a:ext uri="{FF2B5EF4-FFF2-40B4-BE49-F238E27FC236}">
                <a16:creationId xmlns:a16="http://schemas.microsoft.com/office/drawing/2014/main" id="{F6C945B5-F0E0-10A3-2E68-B89E219AF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255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4" name="Line 44">
            <a:extLst>
              <a:ext uri="{FF2B5EF4-FFF2-40B4-BE49-F238E27FC236}">
                <a16:creationId xmlns:a16="http://schemas.microsoft.com/office/drawing/2014/main" id="{A8F7043D-6C89-B9AD-4DB3-B69746B3A28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82200" y="1255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5" name="Line 45">
            <a:extLst>
              <a:ext uri="{FF2B5EF4-FFF2-40B4-BE49-F238E27FC236}">
                <a16:creationId xmlns:a16="http://schemas.microsoft.com/office/drawing/2014/main" id="{6CD1E016-3919-4764-08B5-E9747A15B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255776"/>
            <a:ext cx="0" cy="304800"/>
          </a:xfrm>
          <a:prstGeom prst="line">
            <a:avLst/>
          </a:prstGeom>
          <a:noFill/>
          <a:ln w="444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6" name="Line 46">
            <a:extLst>
              <a:ext uri="{FF2B5EF4-FFF2-40B4-BE49-F238E27FC236}">
                <a16:creationId xmlns:a16="http://schemas.microsoft.com/office/drawing/2014/main" id="{CB2D5253-D586-4194-7C55-FDB976A51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303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7" name="Line 47">
            <a:extLst>
              <a:ext uri="{FF2B5EF4-FFF2-40B4-BE49-F238E27FC236}">
                <a16:creationId xmlns:a16="http://schemas.microsoft.com/office/drawing/2014/main" id="{77F6D775-CF10-29D0-F59F-D5288B075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4303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8" name="Text Box 48">
            <a:extLst>
              <a:ext uri="{FF2B5EF4-FFF2-40B4-BE49-F238E27FC236}">
                <a16:creationId xmlns:a16="http://schemas.microsoft.com/office/drawing/2014/main" id="{9F22E94F-BEDC-79EF-DAE2-0A28BD24D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130489"/>
            <a:ext cx="20891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Zusammengesetzter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myoper</a:t>
            </a:r>
            <a:endParaRPr lang="en-US" altLang="en-US" sz="1200" dirty="0"/>
          </a:p>
        </p:txBody>
      </p:sp>
      <p:sp>
        <p:nvSpPr>
          <p:cNvPr id="5139" name="Text Box 49">
            <a:extLst>
              <a:ext uri="{FF2B5EF4-FFF2-40B4-BE49-F238E27FC236}">
                <a16:creationId xmlns:a16="http://schemas.microsoft.com/office/drawing/2014/main" id="{17B9511C-CA2B-1D92-2403-86DA47177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249" y="2108264"/>
            <a:ext cx="869943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Gemischter</a:t>
            </a:r>
            <a:endParaRPr lang="en-US" altLang="en-US" sz="1200" dirty="0"/>
          </a:p>
        </p:txBody>
      </p:sp>
      <p:sp>
        <p:nvSpPr>
          <p:cNvPr id="5140" name="Text Box 50">
            <a:extLst>
              <a:ext uri="{FF2B5EF4-FFF2-40B4-BE49-F238E27FC236}">
                <a16:creationId xmlns:a16="http://schemas.microsoft.com/office/drawing/2014/main" id="{C898B74F-A406-09FC-5AF0-F1B93639C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0" y="2802001"/>
            <a:ext cx="5365750" cy="524246"/>
          </a:xfrm>
          <a:prstGeom prst="rect">
            <a:avLst/>
          </a:prstGeom>
          <a:solidFill>
            <a:srgbClr val="FFEC8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1A5FB4"/>
                </a:solidFill>
              </a:rPr>
              <a:t>Können</a:t>
            </a:r>
            <a:r>
              <a:rPr lang="en-US" altLang="en-US" sz="1200" i="1" dirty="0">
                <a:solidFill>
                  <a:srgbClr val="1A5FB4"/>
                </a:solidFill>
              </a:rPr>
              <a:t> Sie </a:t>
            </a:r>
            <a:r>
              <a:rPr lang="en-US" altLang="en-US" sz="1200" i="1" dirty="0" err="1">
                <a:solidFill>
                  <a:srgbClr val="1A5FB4"/>
                </a:solidFill>
              </a:rPr>
              <a:t>allein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anhand</a:t>
            </a:r>
            <a:r>
              <a:rPr lang="en-US" altLang="en-US" sz="1200" i="1" dirty="0">
                <a:solidFill>
                  <a:srgbClr val="1A5FB4"/>
                </a:solidFill>
              </a:rPr>
              <a:t> der </a:t>
            </a:r>
            <a:r>
              <a:rPr lang="en-US" altLang="en-US" sz="1200" i="1" dirty="0" err="1">
                <a:solidFill>
                  <a:srgbClr val="1A5FB4"/>
                </a:solidFill>
              </a:rPr>
              <a:t>Refraktionsmessung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feststellen</a:t>
            </a:r>
            <a:r>
              <a:rPr lang="en-US" altLang="en-US" sz="1200" i="1" dirty="0">
                <a:solidFill>
                  <a:srgbClr val="1A5FB4"/>
                </a:solidFill>
              </a:rPr>
              <a:t>, </a:t>
            </a:r>
            <a:r>
              <a:rPr lang="en-US" altLang="en-US" sz="1200" i="1" dirty="0" err="1">
                <a:solidFill>
                  <a:srgbClr val="1A5FB4"/>
                </a:solidFill>
              </a:rPr>
              <a:t>welche</a:t>
            </a:r>
            <a:r>
              <a:rPr lang="en-US" altLang="en-US" sz="1200" i="1" dirty="0">
                <a:solidFill>
                  <a:srgbClr val="1A5FB4"/>
                </a:solidFill>
              </a:rPr>
              <a:t> Art von </a:t>
            </a:r>
            <a:r>
              <a:rPr lang="en-US" altLang="en-US" sz="1200" i="1" dirty="0" err="1">
                <a:solidFill>
                  <a:srgbClr val="1A5FB4"/>
                </a:solidFill>
              </a:rPr>
              <a:t>Astigmatismus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ein</a:t>
            </a:r>
            <a:endParaRPr lang="en-US" altLang="en-US" sz="1200" i="1" dirty="0">
              <a:solidFill>
                <a:srgbClr val="1A5FB4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1A5FB4"/>
                </a:solidFill>
              </a:rPr>
              <a:t>Patient hat? </a:t>
            </a:r>
            <a:r>
              <a:rPr lang="en-US" altLang="en-US" sz="1200" b="1" i="1" dirty="0">
                <a:solidFill>
                  <a:srgbClr val="1A5FB4"/>
                </a:solidFill>
              </a:rPr>
              <a:t>JA</a:t>
            </a:r>
          </a:p>
        </p:txBody>
      </p:sp>
      <p:sp>
        <p:nvSpPr>
          <p:cNvPr id="5141" name="Oval 51">
            <a:extLst>
              <a:ext uri="{FF2B5EF4-FFF2-40B4-BE49-F238E27FC236}">
                <a16:creationId xmlns:a16="http://schemas.microsoft.com/office/drawing/2014/main" id="{B89F6A94-E42D-465A-F393-0B618A535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42" name="Oval 52">
            <a:extLst>
              <a:ext uri="{FF2B5EF4-FFF2-40B4-BE49-F238E27FC236}">
                <a16:creationId xmlns:a16="http://schemas.microsoft.com/office/drawing/2014/main" id="{44DCBA2E-9847-7D4C-770B-3C603FDBD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43" name="Oval 53">
            <a:extLst>
              <a:ext uri="{FF2B5EF4-FFF2-40B4-BE49-F238E27FC236}">
                <a16:creationId xmlns:a16="http://schemas.microsoft.com/office/drawing/2014/main" id="{128C4F43-4263-94B0-EF3A-B13A9EA4C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44" name="Oval 54">
            <a:extLst>
              <a:ext uri="{FF2B5EF4-FFF2-40B4-BE49-F238E27FC236}">
                <a16:creationId xmlns:a16="http://schemas.microsoft.com/office/drawing/2014/main" id="{73607705-A590-CFB2-A20E-C2C8203D6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379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45" name="Oval 55">
            <a:extLst>
              <a:ext uri="{FF2B5EF4-FFF2-40B4-BE49-F238E27FC236}">
                <a16:creationId xmlns:a16="http://schemas.microsoft.com/office/drawing/2014/main" id="{4C7BA112-0DF1-1D52-10E3-327F24F1B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4379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46" name="Text Box 56">
            <a:extLst>
              <a:ext uri="{FF2B5EF4-FFF2-40B4-BE49-F238E27FC236}">
                <a16:creationId xmlns:a16="http://schemas.microsoft.com/office/drawing/2014/main" id="{8C7D1E38-7C88-4FD7-1CDB-7D5A135CD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2108264"/>
            <a:ext cx="16700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Einfacher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myoper</a:t>
            </a:r>
            <a:endParaRPr lang="en-US" altLang="en-US" sz="1200" dirty="0"/>
          </a:p>
        </p:txBody>
      </p:sp>
      <p:sp>
        <p:nvSpPr>
          <p:cNvPr id="5147" name="Text Box 57">
            <a:extLst>
              <a:ext uri="{FF2B5EF4-FFF2-40B4-BE49-F238E27FC236}">
                <a16:creationId xmlns:a16="http://schemas.microsoft.com/office/drawing/2014/main" id="{020E33BC-280F-4CF0-D075-06007F888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141976"/>
            <a:ext cx="2393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zusammengesetzter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hyperoper</a:t>
            </a:r>
            <a:endParaRPr lang="en-US" altLang="en-US" sz="1200" dirty="0"/>
          </a:p>
        </p:txBody>
      </p:sp>
      <p:sp>
        <p:nvSpPr>
          <p:cNvPr id="5148" name="Text Box 58">
            <a:extLst>
              <a:ext uri="{FF2B5EF4-FFF2-40B4-BE49-F238E27FC236}">
                <a16:creationId xmlns:a16="http://schemas.microsoft.com/office/drawing/2014/main" id="{1A4B8442-192B-C10A-8656-C9CC44BCA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141976"/>
            <a:ext cx="1974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Einfacher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hyperoper</a:t>
            </a:r>
            <a:endParaRPr lang="en-US" altLang="en-US" sz="1200" dirty="0"/>
          </a:p>
        </p:txBody>
      </p:sp>
      <p:sp>
        <p:nvSpPr>
          <p:cNvPr id="5149" name="ZZ_Kopfleiste">
            <a:extLst>
              <a:ext uri="{FF2B5EF4-FFF2-40B4-BE49-F238E27FC236}">
                <a16:creationId xmlns:a16="http://schemas.microsoft.com/office/drawing/2014/main" id="{D9BB989C-F296-79F6-1076-037146AFC83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5150" name="Slide Number Placeholder 1">
            <a:extLst>
              <a:ext uri="{FF2B5EF4-FFF2-40B4-BE49-F238E27FC236}">
                <a16:creationId xmlns:a16="http://schemas.microsoft.com/office/drawing/2014/main" id="{B1D80475-3805-F650-9D9D-A22F0E99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</a:t>
            </a:fld>
            <a:endParaRPr lang="de-DE" sz="800">
              <a:latin typeface="Segoe UI"/>
            </a:endParaRPr>
          </a:p>
        </p:txBody>
      </p:sp>
      <p:cxnSp>
        <p:nvCxnSpPr>
          <p:cNvPr id="518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18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7C17658-8613-AC16-ED15-0D3C100FE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646176"/>
            <a:ext cx="8229600" cy="4411663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So bestimmen Sie die Art des Astigmatismus: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/>
              <a:t>1) Geben Sie die Refraktion sowohl im Plus- als auch im Minus-Zylinderformat an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>
                <a:solidFill>
                  <a:schemeClr val="bg1"/>
                </a:solidFill>
              </a:rPr>
              <a:t>2) Notieren Sie das </a:t>
            </a:r>
            <a:r>
              <a:rPr lang="en-US" altLang="en-US" sz="1200" b="1">
                <a:solidFill>
                  <a:schemeClr val="bg1"/>
                </a:solidFill>
              </a:rPr>
              <a:t>Vorzeichen der </a:t>
            </a:r>
            <a:r>
              <a:rPr lang="en-US" altLang="en-US" sz="1200">
                <a:solidFill>
                  <a:schemeClr val="bg1"/>
                </a:solidFill>
              </a:rPr>
              <a:t>Sphärenkomponente in jedem Format – zusammen geben sie die Art an</a:t>
            </a:r>
          </a:p>
        </p:txBody>
      </p:sp>
      <p:sp>
        <p:nvSpPr>
          <p:cNvPr id="6147" name="ZZ_Kopfleiste">
            <a:extLst>
              <a:ext uri="{FF2B5EF4-FFF2-40B4-BE49-F238E27FC236}">
                <a16:creationId xmlns:a16="http://schemas.microsoft.com/office/drawing/2014/main" id="{21AF4F30-1D30-6EDF-8ACB-51E7AC98605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6148" name="Slide Number Placeholder 1">
            <a:extLst>
              <a:ext uri="{FF2B5EF4-FFF2-40B4-BE49-F238E27FC236}">
                <a16:creationId xmlns:a16="http://schemas.microsoft.com/office/drawing/2014/main" id="{F1DA7139-A07D-12B1-E054-A0DBD7108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3</a:t>
            </a:fld>
            <a:endParaRPr lang="de-DE" sz="800">
              <a:latin typeface="Segoe UI"/>
            </a:endParaRPr>
          </a:p>
        </p:txBody>
      </p:sp>
      <p:cxnSp>
        <p:nvCxnSpPr>
          <p:cNvPr id="614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15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4D0206-D681-667F-4DBF-60F1429D4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646176"/>
            <a:ext cx="8229600" cy="4411663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So bestimmen Sie die Art des Astigmatismus: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/>
              <a:t>1) Geben Sie die Refraktion sowohl im Plus- als auch im Minus-Zylinderformat an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/>
              <a:t>2) Notieren Sie das </a:t>
            </a:r>
            <a:r>
              <a:rPr lang="en-US" altLang="en-US" sz="1200" b="1"/>
              <a:t>Vorzeichen der </a:t>
            </a:r>
            <a:r>
              <a:rPr lang="en-US" altLang="en-US" sz="1200"/>
              <a:t>Sphärenkomponente in jedem Format – zusammen geben sie die Art an</a:t>
            </a:r>
          </a:p>
        </p:txBody>
      </p:sp>
      <p:sp>
        <p:nvSpPr>
          <p:cNvPr id="7171" name="ZZ_Kopfleiste">
            <a:extLst>
              <a:ext uri="{FF2B5EF4-FFF2-40B4-BE49-F238E27FC236}">
                <a16:creationId xmlns:a16="http://schemas.microsoft.com/office/drawing/2014/main" id="{D6FCE0E2-3DCE-D6F7-3148-8D5E261BBF4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7172" name="Slide Number Placeholder 1">
            <a:extLst>
              <a:ext uri="{FF2B5EF4-FFF2-40B4-BE49-F238E27FC236}">
                <a16:creationId xmlns:a16="http://schemas.microsoft.com/office/drawing/2014/main" id="{A4D6A5D0-2A47-7747-8423-A7F1D5A0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4</a:t>
            </a:fld>
            <a:endParaRPr lang="de-DE" sz="800">
              <a:latin typeface="Segoe UI"/>
            </a:endParaRPr>
          </a:p>
        </p:txBody>
      </p:sp>
      <p:cxnSp>
        <p:nvCxnSpPr>
          <p:cNvPr id="717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7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B4B82ED-6F9E-65F9-5FAF-03FE5C85BD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646176"/>
            <a:ext cx="8229600" cy="4411663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So bestimmen Sie die Art des Astigmatismus: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/>
              <a:t>1) Geben Sie die Refraktion sowohl im Plus- als auch im Minus-Zylinderformat an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sz="1200"/>
              <a:t>2) Notieren Sie das </a:t>
            </a:r>
            <a:r>
              <a:rPr lang="en-US" altLang="en-US" sz="1200" b="1"/>
              <a:t>Vorzeichen der </a:t>
            </a:r>
            <a:r>
              <a:rPr lang="en-US" altLang="en-US" sz="1200"/>
              <a:t>Sphärenkomponente in jedem Format – zusammen geben sie die Art an</a:t>
            </a:r>
          </a:p>
        </p:txBody>
      </p:sp>
      <p:graphicFrame>
        <p:nvGraphicFramePr>
          <p:cNvPr id="7195" name="Group 27">
            <a:extLst>
              <a:ext uri="{FF2B5EF4-FFF2-40B4-BE49-F238E27FC236}">
                <a16:creationId xmlns:a16="http://schemas.microsoft.com/office/drawing/2014/main" id="{0EC1E28F-9E8E-D77E-BEB9-CD8912F66CBC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86701129"/>
              </p:ext>
            </p:extLst>
          </p:nvPr>
        </p:nvGraphicFramePr>
        <p:xfrm>
          <a:off x="2438400" y="3125851"/>
          <a:ext cx="7391400" cy="2801940"/>
        </p:xfrm>
        <a:graphic>
          <a:graphicData uri="http://schemas.openxmlformats.org/drawingml/2006/table">
            <a:tbl>
              <a:tblPr/>
              <a:tblGrid>
                <a:gridCol w="369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6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Vorzeichen der Sphären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Art des Astigmatismus</a:t>
                      </a: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Minus/Minus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zusammengesetzter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myoper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A5FB4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Minus/plan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Einfacher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myoper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A5FB4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Plus/Minus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Gemischter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A5FB4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Plus/plan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Einfacher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hyperoper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A5FB4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Plus/Plus</a:t>
                      </a:r>
                    </a:p>
                  </a:txBody>
                  <a:tcPr marT="45714" marB="4571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Zusammengesetzter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1A5FB4"/>
                          </a:solidFill>
                          <a:effectLst/>
                          <a:latin typeface="Arial" charset="0"/>
                        </a:rPr>
                        <a:t>hyperoper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1A5FB4"/>
                        </a:solidFill>
                        <a:effectLst/>
                        <a:latin typeface="Arial" charset="0"/>
                      </a:endParaRPr>
                    </a:p>
                  </a:txBody>
                  <a:tcPr marT="45714" marB="4571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F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218" name="ZZ_Kopfleiste">
            <a:extLst>
              <a:ext uri="{FF2B5EF4-FFF2-40B4-BE49-F238E27FC236}">
                <a16:creationId xmlns:a16="http://schemas.microsoft.com/office/drawing/2014/main" id="{6A541734-E807-1A23-58B4-430A851EFBE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8219" name="Slide Number Placeholder 1">
            <a:extLst>
              <a:ext uri="{FF2B5EF4-FFF2-40B4-BE49-F238E27FC236}">
                <a16:creationId xmlns:a16="http://schemas.microsoft.com/office/drawing/2014/main" id="{86B1880D-1E6E-DEA5-87A8-94933BA8E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5</a:t>
            </a:fld>
            <a:endParaRPr lang="de-DE" sz="800">
              <a:latin typeface="Segoe UI"/>
            </a:endParaRPr>
          </a:p>
        </p:txBody>
      </p:sp>
      <p:cxnSp>
        <p:nvCxnSpPr>
          <p:cNvPr id="822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822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31FD949-7AE6-AFCF-2045-5DBEA85C0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6400" y="188976"/>
            <a:ext cx="30480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9219" name="Group 3">
            <a:extLst>
              <a:ext uri="{FF2B5EF4-FFF2-40B4-BE49-F238E27FC236}">
                <a16:creationId xmlns:a16="http://schemas.microsoft.com/office/drawing/2014/main" id="{316B078E-5687-D9D3-E57C-0BC007580684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770376"/>
            <a:ext cx="2819400" cy="1371600"/>
            <a:chOff x="3120" y="2064"/>
            <a:chExt cx="1776" cy="864"/>
          </a:xfrm>
        </p:grpSpPr>
        <p:grpSp>
          <p:nvGrpSpPr>
            <p:cNvPr id="9275" name="Group 4">
              <a:extLst>
                <a:ext uri="{FF2B5EF4-FFF2-40B4-BE49-F238E27FC236}">
                  <a16:creationId xmlns:a16="http://schemas.microsoft.com/office/drawing/2014/main" id="{5CDF7150-7430-A46F-D403-D9C0EBFBC4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9277" name="Oval 5">
                <a:extLst>
                  <a:ext uri="{FF2B5EF4-FFF2-40B4-BE49-F238E27FC236}">
                    <a16:creationId xmlns:a16="http://schemas.microsoft.com/office/drawing/2014/main" id="{59A5B1E0-B792-4DAE-9B27-DDEB7F3B8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78" name="Oval 6">
                <a:extLst>
                  <a:ext uri="{FF2B5EF4-FFF2-40B4-BE49-F238E27FC236}">
                    <a16:creationId xmlns:a16="http://schemas.microsoft.com/office/drawing/2014/main" id="{BC90BE50-2ED5-18A4-F221-9E25FD02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79" name="AutoShape 7">
                <a:extLst>
                  <a:ext uri="{FF2B5EF4-FFF2-40B4-BE49-F238E27FC236}">
                    <a16:creationId xmlns:a16="http://schemas.microsoft.com/office/drawing/2014/main" id="{EED66823-57AE-5C7F-C6BB-365561B7E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80" name="AutoShape 8">
                <a:extLst>
                  <a:ext uri="{FF2B5EF4-FFF2-40B4-BE49-F238E27FC236}">
                    <a16:creationId xmlns:a16="http://schemas.microsoft.com/office/drawing/2014/main" id="{0A42C16A-8754-C11F-B34D-A2E99DB33B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9276" name="Line 9">
              <a:extLst>
                <a:ext uri="{FF2B5EF4-FFF2-40B4-BE49-F238E27FC236}">
                  <a16:creationId xmlns:a16="http://schemas.microsoft.com/office/drawing/2014/main" id="{6C7D619F-B850-3055-E747-17BA123FAE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0" name="Group 10">
            <a:extLst>
              <a:ext uri="{FF2B5EF4-FFF2-40B4-BE49-F238E27FC236}">
                <a16:creationId xmlns:a16="http://schemas.microsoft.com/office/drawing/2014/main" id="{A901108D-9368-7737-F73E-5A7B32AC05C7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722376"/>
            <a:ext cx="2819400" cy="1371600"/>
            <a:chOff x="3120" y="2064"/>
            <a:chExt cx="1776" cy="864"/>
          </a:xfrm>
        </p:grpSpPr>
        <p:grpSp>
          <p:nvGrpSpPr>
            <p:cNvPr id="9269" name="Group 11">
              <a:extLst>
                <a:ext uri="{FF2B5EF4-FFF2-40B4-BE49-F238E27FC236}">
                  <a16:creationId xmlns:a16="http://schemas.microsoft.com/office/drawing/2014/main" id="{5A0BD4BE-8582-23D8-A88A-4F936542A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9271" name="Oval 12">
                <a:extLst>
                  <a:ext uri="{FF2B5EF4-FFF2-40B4-BE49-F238E27FC236}">
                    <a16:creationId xmlns:a16="http://schemas.microsoft.com/office/drawing/2014/main" id="{07BEABA5-FB28-C626-892B-EAC69FD88C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72" name="Oval 13">
                <a:extLst>
                  <a:ext uri="{FF2B5EF4-FFF2-40B4-BE49-F238E27FC236}">
                    <a16:creationId xmlns:a16="http://schemas.microsoft.com/office/drawing/2014/main" id="{9C78AC09-FAA1-38D4-70EB-82CDAA5BF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73" name="AutoShape 14">
                <a:extLst>
                  <a:ext uri="{FF2B5EF4-FFF2-40B4-BE49-F238E27FC236}">
                    <a16:creationId xmlns:a16="http://schemas.microsoft.com/office/drawing/2014/main" id="{2BEA2303-E5AA-38FC-2196-88C49B1A7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74" name="AutoShape 15">
                <a:extLst>
                  <a:ext uri="{FF2B5EF4-FFF2-40B4-BE49-F238E27FC236}">
                    <a16:creationId xmlns:a16="http://schemas.microsoft.com/office/drawing/2014/main" id="{23703530-53BA-36F1-BC4E-46EEC1414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9270" name="Line 16">
              <a:extLst>
                <a:ext uri="{FF2B5EF4-FFF2-40B4-BE49-F238E27FC236}">
                  <a16:creationId xmlns:a16="http://schemas.microsoft.com/office/drawing/2014/main" id="{6EF74EAA-7D54-546A-B062-D29183F23B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1" name="Group 17">
            <a:extLst>
              <a:ext uri="{FF2B5EF4-FFF2-40B4-BE49-F238E27FC236}">
                <a16:creationId xmlns:a16="http://schemas.microsoft.com/office/drawing/2014/main" id="{77BB7F33-354C-0BCB-5336-DE306766F787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722376"/>
            <a:ext cx="2819400" cy="1371600"/>
            <a:chOff x="3120" y="2064"/>
            <a:chExt cx="1776" cy="864"/>
          </a:xfrm>
        </p:grpSpPr>
        <p:grpSp>
          <p:nvGrpSpPr>
            <p:cNvPr id="9263" name="Group 18">
              <a:extLst>
                <a:ext uri="{FF2B5EF4-FFF2-40B4-BE49-F238E27FC236}">
                  <a16:creationId xmlns:a16="http://schemas.microsoft.com/office/drawing/2014/main" id="{B8251D3E-7D21-7FB6-7B5F-7A3D3BF99A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9265" name="Oval 19">
                <a:extLst>
                  <a:ext uri="{FF2B5EF4-FFF2-40B4-BE49-F238E27FC236}">
                    <a16:creationId xmlns:a16="http://schemas.microsoft.com/office/drawing/2014/main" id="{B1B84105-3D7E-AC11-E72C-52B26F50E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6" name="Oval 20">
                <a:extLst>
                  <a:ext uri="{FF2B5EF4-FFF2-40B4-BE49-F238E27FC236}">
                    <a16:creationId xmlns:a16="http://schemas.microsoft.com/office/drawing/2014/main" id="{9B72843A-8567-2F82-52AC-BFD32F808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7" name="AutoShape 21">
                <a:extLst>
                  <a:ext uri="{FF2B5EF4-FFF2-40B4-BE49-F238E27FC236}">
                    <a16:creationId xmlns:a16="http://schemas.microsoft.com/office/drawing/2014/main" id="{471762CC-677E-1B07-FC1A-50364A1F00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8" name="AutoShape 22">
                <a:extLst>
                  <a:ext uri="{FF2B5EF4-FFF2-40B4-BE49-F238E27FC236}">
                    <a16:creationId xmlns:a16="http://schemas.microsoft.com/office/drawing/2014/main" id="{65092218-6AAB-A24E-9F76-4CDE68022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9264" name="Line 23">
              <a:extLst>
                <a:ext uri="{FF2B5EF4-FFF2-40B4-BE49-F238E27FC236}">
                  <a16:creationId xmlns:a16="http://schemas.microsoft.com/office/drawing/2014/main" id="{C9A792AB-C070-15DC-F761-1C62D8528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2" name="Group 24">
            <a:extLst>
              <a:ext uri="{FF2B5EF4-FFF2-40B4-BE49-F238E27FC236}">
                <a16:creationId xmlns:a16="http://schemas.microsoft.com/office/drawing/2014/main" id="{6C838E19-695C-D437-A0F2-5DCC61704003}"/>
              </a:ext>
            </a:extLst>
          </p:cNvPr>
          <p:cNvGrpSpPr>
            <a:grpSpLocks/>
          </p:cNvGrpSpPr>
          <p:nvPr/>
        </p:nvGrpSpPr>
        <p:grpSpPr bwMode="auto">
          <a:xfrm>
            <a:off x="7620000" y="722376"/>
            <a:ext cx="2819400" cy="1371600"/>
            <a:chOff x="3120" y="2064"/>
            <a:chExt cx="1776" cy="864"/>
          </a:xfrm>
        </p:grpSpPr>
        <p:grpSp>
          <p:nvGrpSpPr>
            <p:cNvPr id="9257" name="Group 25">
              <a:extLst>
                <a:ext uri="{FF2B5EF4-FFF2-40B4-BE49-F238E27FC236}">
                  <a16:creationId xmlns:a16="http://schemas.microsoft.com/office/drawing/2014/main" id="{0431376D-4A83-EB23-2868-AC7FEA79ED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9259" name="Oval 26">
                <a:extLst>
                  <a:ext uri="{FF2B5EF4-FFF2-40B4-BE49-F238E27FC236}">
                    <a16:creationId xmlns:a16="http://schemas.microsoft.com/office/drawing/2014/main" id="{2221D11D-EAB8-405B-4435-9CB6F751B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0" name="Oval 27">
                <a:extLst>
                  <a:ext uri="{FF2B5EF4-FFF2-40B4-BE49-F238E27FC236}">
                    <a16:creationId xmlns:a16="http://schemas.microsoft.com/office/drawing/2014/main" id="{1945EBAC-257A-3BD9-F783-310E3AB95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1" name="AutoShape 28">
                <a:extLst>
                  <a:ext uri="{FF2B5EF4-FFF2-40B4-BE49-F238E27FC236}">
                    <a16:creationId xmlns:a16="http://schemas.microsoft.com/office/drawing/2014/main" id="{F9410890-E074-075E-B153-EE8A13F78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62" name="AutoShape 29">
                <a:extLst>
                  <a:ext uri="{FF2B5EF4-FFF2-40B4-BE49-F238E27FC236}">
                    <a16:creationId xmlns:a16="http://schemas.microsoft.com/office/drawing/2014/main" id="{3095B575-6247-5212-52B7-81EBCC71A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9258" name="Line 30">
              <a:extLst>
                <a:ext uri="{FF2B5EF4-FFF2-40B4-BE49-F238E27FC236}">
                  <a16:creationId xmlns:a16="http://schemas.microsoft.com/office/drawing/2014/main" id="{AA6339BE-B749-9AFA-CA04-68277906FD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31">
            <a:extLst>
              <a:ext uri="{FF2B5EF4-FFF2-40B4-BE49-F238E27FC236}">
                <a16:creationId xmlns:a16="http://schemas.microsoft.com/office/drawing/2014/main" id="{17C2EC6F-A074-9204-FDE1-F7F7EDF6AEE7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3770376"/>
            <a:ext cx="2819400" cy="1371600"/>
            <a:chOff x="3120" y="2064"/>
            <a:chExt cx="1776" cy="864"/>
          </a:xfrm>
        </p:grpSpPr>
        <p:grpSp>
          <p:nvGrpSpPr>
            <p:cNvPr id="9251" name="Group 32">
              <a:extLst>
                <a:ext uri="{FF2B5EF4-FFF2-40B4-BE49-F238E27FC236}">
                  <a16:creationId xmlns:a16="http://schemas.microsoft.com/office/drawing/2014/main" id="{9F469966-0597-2F17-34EE-4947D953DC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60" y="2064"/>
              <a:ext cx="1020" cy="864"/>
              <a:chOff x="2832" y="1728"/>
              <a:chExt cx="1104" cy="960"/>
            </a:xfrm>
          </p:grpSpPr>
          <p:sp>
            <p:nvSpPr>
              <p:cNvPr id="9253" name="Oval 33">
                <a:extLst>
                  <a:ext uri="{FF2B5EF4-FFF2-40B4-BE49-F238E27FC236}">
                    <a16:creationId xmlns:a16="http://schemas.microsoft.com/office/drawing/2014/main" id="{A71BAC2D-9E4C-9BE8-290C-97A7BA3575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728"/>
                <a:ext cx="1008" cy="96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54" name="Oval 34">
                <a:extLst>
                  <a:ext uri="{FF2B5EF4-FFF2-40B4-BE49-F238E27FC236}">
                    <a16:creationId xmlns:a16="http://schemas.microsoft.com/office/drawing/2014/main" id="{AE75F6B7-B6C7-9890-4FB1-4C69427C6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1872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55" name="AutoShape 35">
                <a:extLst>
                  <a:ext uri="{FF2B5EF4-FFF2-40B4-BE49-F238E27FC236}">
                    <a16:creationId xmlns:a16="http://schemas.microsoft.com/office/drawing/2014/main" id="{1844036F-960A-A327-1CF4-73D9BA2DD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872917" flipH="1">
                <a:off x="3120" y="1776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9256" name="AutoShape 36">
                <a:extLst>
                  <a:ext uri="{FF2B5EF4-FFF2-40B4-BE49-F238E27FC236}">
                    <a16:creationId xmlns:a16="http://schemas.microsoft.com/office/drawing/2014/main" id="{C81D02BE-248B-D82C-0A0C-8038C53DE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4722" flipH="1">
                <a:off x="3120" y="2064"/>
                <a:ext cx="384" cy="576"/>
              </a:xfrm>
              <a:prstGeom prst="mo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9252" name="Line 37">
              <a:extLst>
                <a:ext uri="{FF2B5EF4-FFF2-40B4-BE49-F238E27FC236}">
                  <a16:creationId xmlns:a16="http://schemas.microsoft.com/office/drawing/2014/main" id="{49EC30D5-D373-5F3F-041B-611275A6E7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2496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Line 38">
            <a:extLst>
              <a:ext uri="{FF2B5EF4-FFF2-40B4-BE49-F238E27FC236}">
                <a16:creationId xmlns:a16="http://schemas.microsoft.com/office/drawing/2014/main" id="{4085A4FA-17A2-3C77-1D25-A1DD69D36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39">
            <a:extLst>
              <a:ext uri="{FF2B5EF4-FFF2-40B4-BE49-F238E27FC236}">
                <a16:creationId xmlns:a16="http://schemas.microsoft.com/office/drawing/2014/main" id="{8F920D7F-2EB2-234C-2D9E-5FB4A41EF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40">
            <a:extLst>
              <a:ext uri="{FF2B5EF4-FFF2-40B4-BE49-F238E27FC236}">
                <a16:creationId xmlns:a16="http://schemas.microsoft.com/office/drawing/2014/main" id="{49D5589B-B14E-B949-0F07-B49F0A8903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0" y="1331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Line 41">
            <a:extLst>
              <a:ext uri="{FF2B5EF4-FFF2-40B4-BE49-F238E27FC236}">
                <a16:creationId xmlns:a16="http://schemas.microsoft.com/office/drawing/2014/main" id="{4101391C-1C34-622A-DE96-0E252E2A06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379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42">
            <a:extLst>
              <a:ext uri="{FF2B5EF4-FFF2-40B4-BE49-F238E27FC236}">
                <a16:creationId xmlns:a16="http://schemas.microsoft.com/office/drawing/2014/main" id="{5DC40EE0-8986-D3B0-A1D6-6196B8D251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4379976"/>
            <a:ext cx="228600" cy="2286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43">
            <a:extLst>
              <a:ext uri="{FF2B5EF4-FFF2-40B4-BE49-F238E27FC236}">
                <a16:creationId xmlns:a16="http://schemas.microsoft.com/office/drawing/2014/main" id="{8B2C8A3D-7035-248C-BEB2-479C043F8C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255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44">
            <a:extLst>
              <a:ext uri="{FF2B5EF4-FFF2-40B4-BE49-F238E27FC236}">
                <a16:creationId xmlns:a16="http://schemas.microsoft.com/office/drawing/2014/main" id="{3A3FE654-7A09-B51A-A05A-5FCC62CF4E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82200" y="1255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45">
            <a:extLst>
              <a:ext uri="{FF2B5EF4-FFF2-40B4-BE49-F238E27FC236}">
                <a16:creationId xmlns:a16="http://schemas.microsoft.com/office/drawing/2014/main" id="{1798A4E3-B3C3-A70A-7CE8-F0EE69D323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255776"/>
            <a:ext cx="0" cy="304800"/>
          </a:xfrm>
          <a:prstGeom prst="line">
            <a:avLst/>
          </a:prstGeom>
          <a:noFill/>
          <a:ln w="444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46">
            <a:extLst>
              <a:ext uri="{FF2B5EF4-FFF2-40B4-BE49-F238E27FC236}">
                <a16:creationId xmlns:a16="http://schemas.microsoft.com/office/drawing/2014/main" id="{2F0780FB-87B6-BF82-48D6-26A97AD9C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303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Line 47">
            <a:extLst>
              <a:ext uri="{FF2B5EF4-FFF2-40B4-BE49-F238E27FC236}">
                <a16:creationId xmlns:a16="http://schemas.microsoft.com/office/drawing/2014/main" id="{D36E5294-5016-33F3-F733-86FA5ABC2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4303776"/>
            <a:ext cx="0" cy="304800"/>
          </a:xfrm>
          <a:prstGeom prst="line">
            <a:avLst/>
          </a:prstGeom>
          <a:noFill/>
          <a:ln w="31750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4" name="Text Box 48">
            <a:extLst>
              <a:ext uri="{FF2B5EF4-FFF2-40B4-BE49-F238E27FC236}">
                <a16:creationId xmlns:a16="http://schemas.microsoft.com/office/drawing/2014/main" id="{FBDDE9FF-B61F-0923-099D-6DE354B44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130489"/>
            <a:ext cx="20891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zusammengesetzter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myoper</a:t>
            </a:r>
            <a:endParaRPr lang="en-US" altLang="en-US" sz="1200" dirty="0"/>
          </a:p>
        </p:txBody>
      </p:sp>
      <p:sp>
        <p:nvSpPr>
          <p:cNvPr id="9235" name="Text Box 49">
            <a:extLst>
              <a:ext uri="{FF2B5EF4-FFF2-40B4-BE49-F238E27FC236}">
                <a16:creationId xmlns:a16="http://schemas.microsoft.com/office/drawing/2014/main" id="{13EB144E-4867-CB4F-7B9F-A07A69900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950" y="2108264"/>
            <a:ext cx="16700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einfacher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myoper</a:t>
            </a:r>
            <a:endParaRPr lang="en-US" altLang="en-US" sz="1200" dirty="0"/>
          </a:p>
        </p:txBody>
      </p:sp>
      <p:sp>
        <p:nvSpPr>
          <p:cNvPr id="9236" name="Text Box 50">
            <a:extLst>
              <a:ext uri="{FF2B5EF4-FFF2-40B4-BE49-F238E27FC236}">
                <a16:creationId xmlns:a16="http://schemas.microsoft.com/office/drawing/2014/main" id="{A46BF2DC-E9F7-CD80-0CAF-22EF79058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1250" y="2108264"/>
            <a:ext cx="10223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Gemischter</a:t>
            </a:r>
            <a:endParaRPr lang="en-US" altLang="en-US" sz="1200" dirty="0"/>
          </a:p>
        </p:txBody>
      </p:sp>
      <p:sp>
        <p:nvSpPr>
          <p:cNvPr id="9237" name="Text Box 51">
            <a:extLst>
              <a:ext uri="{FF2B5EF4-FFF2-40B4-BE49-F238E27FC236}">
                <a16:creationId xmlns:a16="http://schemas.microsoft.com/office/drawing/2014/main" id="{CF21F4B4-7B9F-F541-D1A8-AE8D75290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141976"/>
            <a:ext cx="2393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zusammengesetzter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hyperoper</a:t>
            </a:r>
            <a:endParaRPr lang="en-US" altLang="en-US" sz="1200" dirty="0"/>
          </a:p>
        </p:txBody>
      </p:sp>
      <p:sp>
        <p:nvSpPr>
          <p:cNvPr id="9238" name="Text Box 52">
            <a:extLst>
              <a:ext uri="{FF2B5EF4-FFF2-40B4-BE49-F238E27FC236}">
                <a16:creationId xmlns:a16="http://schemas.microsoft.com/office/drawing/2014/main" id="{D7029A87-0560-916E-667E-BBBFEEBB6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141976"/>
            <a:ext cx="19748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einfacher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hyperoper</a:t>
            </a:r>
            <a:endParaRPr lang="en-US" altLang="en-US" sz="1200" dirty="0"/>
          </a:p>
        </p:txBody>
      </p:sp>
      <p:sp>
        <p:nvSpPr>
          <p:cNvPr id="9239" name="Text Box 53">
            <a:extLst>
              <a:ext uri="{FF2B5EF4-FFF2-40B4-BE49-F238E27FC236}">
                <a16:creationId xmlns:a16="http://schemas.microsoft.com/office/drawing/2014/main" id="{F548651D-EBD3-A78F-740D-F246A018A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2435289"/>
            <a:ext cx="146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Minus/Minus</a:t>
            </a:r>
          </a:p>
        </p:txBody>
      </p:sp>
      <p:sp>
        <p:nvSpPr>
          <p:cNvPr id="9240" name="Text Box 54">
            <a:extLst>
              <a:ext uri="{FF2B5EF4-FFF2-40B4-BE49-F238E27FC236}">
                <a16:creationId xmlns:a16="http://schemas.microsoft.com/office/drawing/2014/main" id="{CF6E9889-B96B-835E-25F4-A4F40B889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1050" y="2398776"/>
            <a:ext cx="130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Minus/Plus</a:t>
            </a:r>
          </a:p>
        </p:txBody>
      </p:sp>
      <p:sp>
        <p:nvSpPr>
          <p:cNvPr id="9241" name="Text Box 55">
            <a:extLst>
              <a:ext uri="{FF2B5EF4-FFF2-40B4-BE49-F238E27FC236}">
                <a16:creationId xmlns:a16="http://schemas.microsoft.com/office/drawing/2014/main" id="{B743D512-A629-F4ED-25B9-4339D06E5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550" y="2413064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Minus/plan</a:t>
            </a:r>
          </a:p>
        </p:txBody>
      </p:sp>
      <p:sp>
        <p:nvSpPr>
          <p:cNvPr id="9242" name="Text Box 56">
            <a:extLst>
              <a:ext uri="{FF2B5EF4-FFF2-40B4-BE49-F238E27FC236}">
                <a16:creationId xmlns:a16="http://schemas.microsoft.com/office/drawing/2014/main" id="{2FCCEA14-FDEE-A094-2DC9-0F0FAF42C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461064"/>
            <a:ext cx="1276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Plan/Plus</a:t>
            </a:r>
          </a:p>
        </p:txBody>
      </p:sp>
      <p:sp>
        <p:nvSpPr>
          <p:cNvPr id="9243" name="Text Box 57">
            <a:extLst>
              <a:ext uri="{FF2B5EF4-FFF2-40B4-BE49-F238E27FC236}">
                <a16:creationId xmlns:a16="http://schemas.microsoft.com/office/drawing/2014/main" id="{098CE0FE-5F21-13EF-22B1-84BF45D8A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5461064"/>
            <a:ext cx="1136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1A5FB4"/>
                </a:solidFill>
              </a:rPr>
              <a:t>Plus/Plus</a:t>
            </a:r>
          </a:p>
        </p:txBody>
      </p:sp>
      <p:sp>
        <p:nvSpPr>
          <p:cNvPr id="9244" name="Oval 58">
            <a:extLst>
              <a:ext uri="{FF2B5EF4-FFF2-40B4-BE49-F238E27FC236}">
                <a16:creationId xmlns:a16="http://schemas.microsoft.com/office/drawing/2014/main" id="{266CC74E-D124-D288-168F-90A2EA3AC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45" name="Oval 59">
            <a:extLst>
              <a:ext uri="{FF2B5EF4-FFF2-40B4-BE49-F238E27FC236}">
                <a16:creationId xmlns:a16="http://schemas.microsoft.com/office/drawing/2014/main" id="{2E984DF3-5BF6-8D60-08CD-30F97DFFA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46" name="Oval 60">
            <a:extLst>
              <a:ext uri="{FF2B5EF4-FFF2-40B4-BE49-F238E27FC236}">
                <a16:creationId xmlns:a16="http://schemas.microsoft.com/office/drawing/2014/main" id="{CA35936D-861F-5A1C-C12D-CD95A9DBB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3600" y="1331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47" name="Oval 61">
            <a:extLst>
              <a:ext uri="{FF2B5EF4-FFF2-40B4-BE49-F238E27FC236}">
                <a16:creationId xmlns:a16="http://schemas.microsoft.com/office/drawing/2014/main" id="{618D3C03-7583-FD3C-25DB-5E62C1130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379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48" name="Oval 62">
            <a:extLst>
              <a:ext uri="{FF2B5EF4-FFF2-40B4-BE49-F238E27FC236}">
                <a16:creationId xmlns:a16="http://schemas.microsoft.com/office/drawing/2014/main" id="{AA26DBC9-6DBF-4D14-2055-4AB3A2A51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4379976"/>
            <a:ext cx="76200" cy="152400"/>
          </a:xfrm>
          <a:prstGeom prst="ellipse">
            <a:avLst/>
          </a:prstGeom>
          <a:noFill/>
          <a:ln w="28575">
            <a:solidFill>
              <a:srgbClr val="1A5FB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9249" name="ZZ_Kopfleiste">
            <a:extLst>
              <a:ext uri="{FF2B5EF4-FFF2-40B4-BE49-F238E27FC236}">
                <a16:creationId xmlns:a16="http://schemas.microsoft.com/office/drawing/2014/main" id="{A62F5359-1F3E-6EDC-D21C-BDD5FB5572D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9250" name="Slide Number Placeholder 1">
            <a:extLst>
              <a:ext uri="{FF2B5EF4-FFF2-40B4-BE49-F238E27FC236}">
                <a16:creationId xmlns:a16="http://schemas.microsoft.com/office/drawing/2014/main" id="{4456A9DF-74F1-C0F4-DBD4-1F3F2DF3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6</a:t>
            </a:fld>
            <a:endParaRPr lang="de-DE" sz="800">
              <a:latin typeface="Segoe UI"/>
            </a:endParaRPr>
          </a:p>
        </p:txBody>
      </p:sp>
      <p:cxnSp>
        <p:nvCxnSpPr>
          <p:cNvPr id="928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928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A21E480-6149-84CE-7CE2-CA741C0A6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Beispiele: Bestimmen Sie die Art des Astigmatismus für jede der folgenden Refraktionen:</a:t>
            </a:r>
          </a:p>
        </p:txBody>
      </p:sp>
      <p:sp>
        <p:nvSpPr>
          <p:cNvPr id="10243" name="ZZ_Kopfleiste">
            <a:extLst>
              <a:ext uri="{FF2B5EF4-FFF2-40B4-BE49-F238E27FC236}">
                <a16:creationId xmlns:a16="http://schemas.microsoft.com/office/drawing/2014/main" id="{83BF70B5-02F0-1A86-F2EE-963897F6F9E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0244" name="Slide Number Placeholder 1">
            <a:extLst>
              <a:ext uri="{FF2B5EF4-FFF2-40B4-BE49-F238E27FC236}">
                <a16:creationId xmlns:a16="http://schemas.microsoft.com/office/drawing/2014/main" id="{562AB690-6FF0-8562-4063-370F90E2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7</a:t>
            </a:fld>
            <a:endParaRPr lang="de-DE" sz="800">
              <a:latin typeface="Segoe UI"/>
            </a:endParaRPr>
          </a:p>
        </p:txBody>
      </p:sp>
      <p:cxnSp>
        <p:nvCxnSpPr>
          <p:cNvPr id="1024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024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6589D55-20D5-B482-7957-85537201D8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+3,0 -2,0 x 080</a:t>
            </a:r>
          </a:p>
        </p:txBody>
      </p:sp>
      <p:sp>
        <p:nvSpPr>
          <p:cNvPr id="11267" name="ZZ_Kopfleiste">
            <a:extLst>
              <a:ext uri="{FF2B5EF4-FFF2-40B4-BE49-F238E27FC236}">
                <a16:creationId xmlns:a16="http://schemas.microsoft.com/office/drawing/2014/main" id="{FCDA02B0-1448-A46B-65D8-A9E5D164514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1268" name="Slide Number Placeholder 1">
            <a:extLst>
              <a:ext uri="{FF2B5EF4-FFF2-40B4-BE49-F238E27FC236}">
                <a16:creationId xmlns:a16="http://schemas.microsoft.com/office/drawing/2014/main" id="{F72C584B-25B9-8966-7071-2932EA02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8</a:t>
            </a:fld>
            <a:endParaRPr lang="de-DE" sz="800">
              <a:latin typeface="Segoe UI"/>
            </a:endParaRPr>
          </a:p>
        </p:txBody>
      </p:sp>
      <p:cxnSp>
        <p:nvCxnSpPr>
          <p:cNvPr id="1126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127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3A74236-8C19-8491-7B12-67231D33C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+3,0 -2,0 x 080</a:t>
            </a:r>
          </a:p>
          <a:p>
            <a:pPr lvl="1" eaLnBrk="1" hangingPunct="1"/>
            <a:r>
              <a:rPr lang="en-US" altLang="en-US" sz="1200"/>
              <a:t>Bei Plus-Zylinder: </a:t>
            </a:r>
            <a:r>
              <a:rPr lang="en-US" altLang="en-US" sz="1200" i="1">
                <a:solidFill>
                  <a:srgbClr val="1A5FB4"/>
                </a:solidFill>
              </a:rPr>
              <a:t>+1,0 +2,0 x 170</a:t>
            </a:r>
          </a:p>
        </p:txBody>
      </p:sp>
      <p:sp>
        <p:nvSpPr>
          <p:cNvPr id="12291" name="ZZ_Kopfleiste">
            <a:extLst>
              <a:ext uri="{FF2B5EF4-FFF2-40B4-BE49-F238E27FC236}">
                <a16:creationId xmlns:a16="http://schemas.microsoft.com/office/drawing/2014/main" id="{E5770E19-0716-AE31-113A-3B6AD62C374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2292" name="Slide Number Placeholder 1">
            <a:extLst>
              <a:ext uri="{FF2B5EF4-FFF2-40B4-BE49-F238E27FC236}">
                <a16:creationId xmlns:a16="http://schemas.microsoft.com/office/drawing/2014/main" id="{52FB01DC-29DE-772F-F9E7-3D3505E2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9</a:t>
            </a:fld>
            <a:endParaRPr lang="de-DE" sz="800">
              <a:latin typeface="Segoe UI"/>
            </a:endParaRPr>
          </a:p>
        </p:txBody>
      </p:sp>
      <p:cxnSp>
        <p:nvCxnSpPr>
          <p:cNvPr id="1229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229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50EF14F-61D2-1EFE-4906-E62077064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+3,0 -2,0 x 080</a:t>
            </a:r>
          </a:p>
          <a:p>
            <a:pPr lvl="1" eaLnBrk="1" hangingPunct="1"/>
            <a:r>
              <a:rPr lang="en-US" altLang="en-US" sz="1200"/>
              <a:t>Bei Plus-Zylinder: </a:t>
            </a:r>
            <a:r>
              <a:rPr lang="en-US" altLang="en-US" sz="1200" i="1">
                <a:solidFill>
                  <a:srgbClr val="1A5FB4"/>
                </a:solidFill>
              </a:rPr>
              <a:t>+1,0 +2,0 x 170</a:t>
            </a:r>
          </a:p>
          <a:p>
            <a:pPr lvl="1" eaLnBrk="1" hangingPunct="1"/>
            <a:r>
              <a:rPr lang="en-US" altLang="en-US" sz="1200"/>
              <a:t>Die sphärische Komponente ist sowohl im Plus- als auch im Minus-Zylinderformat </a:t>
            </a:r>
            <a:r>
              <a:rPr lang="en-US" altLang="en-US" sz="1200" i="1">
                <a:solidFill>
                  <a:srgbClr val="1A5FB4"/>
                </a:solidFill>
              </a:rPr>
              <a:t>positiv</a:t>
            </a:r>
            <a:r>
              <a:rPr lang="en-US" altLang="en-US" sz="1200"/>
              <a:t>, daher weist sie auf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5B9FB8A9-A8E6-5A24-6128-07FD5741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3352864"/>
            <a:ext cx="33655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1A5FB4"/>
                </a:solidFill>
              </a:rPr>
              <a:t>Zusammengesetzter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hyperoper</a:t>
            </a:r>
            <a:endParaRPr lang="en-US" altLang="en-US" sz="1200" b="1" i="1" dirty="0">
              <a:solidFill>
                <a:srgbClr val="1A5FB4"/>
              </a:solidFill>
            </a:endParaRPr>
          </a:p>
        </p:txBody>
      </p:sp>
      <p:sp>
        <p:nvSpPr>
          <p:cNvPr id="13316" name="ZZ_Kopfleiste">
            <a:extLst>
              <a:ext uri="{FF2B5EF4-FFF2-40B4-BE49-F238E27FC236}">
                <a16:creationId xmlns:a16="http://schemas.microsoft.com/office/drawing/2014/main" id="{83F5BFC3-ADE6-C317-9E67-70EA1E510E5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3317" name="Slide Number Placeholder 1">
            <a:extLst>
              <a:ext uri="{FF2B5EF4-FFF2-40B4-BE49-F238E27FC236}">
                <a16:creationId xmlns:a16="http://schemas.microsoft.com/office/drawing/2014/main" id="{83E1C073-3114-A8C7-587C-02780402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10</a:t>
            </a:fld>
            <a:endParaRPr lang="de-DE" sz="800">
              <a:latin typeface="Segoe UI"/>
            </a:endParaRPr>
          </a:p>
        </p:txBody>
      </p:sp>
      <p:cxnSp>
        <p:nvCxnSpPr>
          <p:cNvPr id="1331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331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B003B54-59B9-4D10-5819-E74C3A44C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+1,0 –4,0 x 080</a:t>
            </a:r>
          </a:p>
        </p:txBody>
      </p:sp>
      <p:sp>
        <p:nvSpPr>
          <p:cNvPr id="14339" name="ZZ_Kopfleiste">
            <a:extLst>
              <a:ext uri="{FF2B5EF4-FFF2-40B4-BE49-F238E27FC236}">
                <a16:creationId xmlns:a16="http://schemas.microsoft.com/office/drawing/2014/main" id="{1C01B357-7BE5-178D-0065-1DBF335200B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4340" name="Slide Number Placeholder 1">
            <a:extLst>
              <a:ext uri="{FF2B5EF4-FFF2-40B4-BE49-F238E27FC236}">
                <a16:creationId xmlns:a16="http://schemas.microsoft.com/office/drawing/2014/main" id="{82DB72AF-D4E1-E4BF-99CA-0DED052C8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11</a:t>
            </a:fld>
            <a:endParaRPr lang="de-DE" sz="800">
              <a:latin typeface="Segoe UI"/>
            </a:endParaRPr>
          </a:p>
        </p:txBody>
      </p:sp>
      <p:cxnSp>
        <p:nvCxnSpPr>
          <p:cNvPr id="1434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434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3E17035-5F7C-FBCA-9702-AA4B4E2A3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3820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+1,0 –4,0 x 080</a:t>
            </a:r>
          </a:p>
          <a:p>
            <a:pPr lvl="1" eaLnBrk="1" hangingPunct="1"/>
            <a:r>
              <a:rPr lang="en-US" altLang="en-US" sz="1200"/>
              <a:t>Bei Plus-Zylinder: </a:t>
            </a:r>
            <a:r>
              <a:rPr lang="en-US" altLang="en-US" sz="1200" i="1">
                <a:solidFill>
                  <a:srgbClr val="1A5FB4"/>
                </a:solidFill>
              </a:rPr>
              <a:t>-3,0 +4,0 x 170</a:t>
            </a:r>
          </a:p>
        </p:txBody>
      </p:sp>
      <p:sp>
        <p:nvSpPr>
          <p:cNvPr id="15363" name="ZZ_Kopfleiste">
            <a:extLst>
              <a:ext uri="{FF2B5EF4-FFF2-40B4-BE49-F238E27FC236}">
                <a16:creationId xmlns:a16="http://schemas.microsoft.com/office/drawing/2014/main" id="{E408DECD-BAE8-F8A6-6D8A-D2CD7E8669F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DCEEAE6D-12B3-9B48-D072-52943A55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12</a:t>
            </a:fld>
            <a:endParaRPr lang="de-DE" sz="800">
              <a:latin typeface="Segoe UI"/>
            </a:endParaRPr>
          </a:p>
        </p:txBody>
      </p:sp>
      <p:cxnSp>
        <p:nvCxnSpPr>
          <p:cNvPr id="1536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536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C13229B-9B5B-6C9D-BF2A-AE8EDD630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3820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+1,0 –4,0 x 080</a:t>
            </a:r>
          </a:p>
          <a:p>
            <a:pPr lvl="1" eaLnBrk="1" hangingPunct="1"/>
            <a:r>
              <a:rPr lang="en-US" altLang="en-US" sz="1200"/>
              <a:t>Bei Plus-Zylinder: </a:t>
            </a:r>
            <a:r>
              <a:rPr lang="en-US" altLang="en-US" sz="1200" i="1">
                <a:solidFill>
                  <a:srgbClr val="1A5FB4"/>
                </a:solidFill>
              </a:rPr>
              <a:t>-3,0 +4,0 x 170</a:t>
            </a:r>
          </a:p>
          <a:p>
            <a:pPr lvl="1" eaLnBrk="1" hangingPunct="1"/>
            <a:r>
              <a:rPr lang="en-US" altLang="en-US" sz="1200"/>
              <a:t>Die sphärische Komponente ist im Minus-Zylinder-Format </a:t>
            </a:r>
            <a:r>
              <a:rPr lang="en-US" altLang="en-US" sz="1200" i="1">
                <a:solidFill>
                  <a:srgbClr val="1A5FB4"/>
                </a:solidFill>
              </a:rPr>
              <a:t>positiv</a:t>
            </a:r>
            <a:r>
              <a:rPr lang="en-US" altLang="en-US" sz="1200"/>
              <a:t>, im Plus-Zylinder-Format jedoch </a:t>
            </a:r>
            <a:r>
              <a:rPr lang="en-US" altLang="en-US" sz="1200" i="1">
                <a:solidFill>
                  <a:srgbClr val="1A5FB4"/>
                </a:solidFill>
              </a:rPr>
              <a:t>negativ</a:t>
            </a:r>
            <a:r>
              <a:rPr lang="en-US" altLang="en-US" sz="1200"/>
              <a:t>; daher weist sie auf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FBF183DA-370D-F314-233C-24B1063BB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541776"/>
            <a:ext cx="296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gemischten Astigmatismus</a:t>
            </a:r>
          </a:p>
        </p:txBody>
      </p:sp>
      <p:sp>
        <p:nvSpPr>
          <p:cNvPr id="16388" name="ZZ_Kopfleiste">
            <a:extLst>
              <a:ext uri="{FF2B5EF4-FFF2-40B4-BE49-F238E27FC236}">
                <a16:creationId xmlns:a16="http://schemas.microsoft.com/office/drawing/2014/main" id="{D3693E9C-7341-ECC4-9B40-631448A774F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6389" name="Slide Number Placeholder 1">
            <a:extLst>
              <a:ext uri="{FF2B5EF4-FFF2-40B4-BE49-F238E27FC236}">
                <a16:creationId xmlns:a16="http://schemas.microsoft.com/office/drawing/2014/main" id="{4A61D501-BAC0-6540-41BB-4AC5BD18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13</a:t>
            </a:fld>
            <a:endParaRPr lang="de-DE" sz="800">
              <a:latin typeface="Segoe UI"/>
            </a:endParaRPr>
          </a:p>
        </p:txBody>
      </p:sp>
      <p:cxnSp>
        <p:nvCxnSpPr>
          <p:cNvPr id="1639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639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AC1580A-5D7D-556D-784D-BDEC48A54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-5,0 +9,0 x 090</a:t>
            </a:r>
          </a:p>
        </p:txBody>
      </p:sp>
      <p:sp>
        <p:nvSpPr>
          <p:cNvPr id="17411" name="ZZ_Kopfleiste">
            <a:extLst>
              <a:ext uri="{FF2B5EF4-FFF2-40B4-BE49-F238E27FC236}">
                <a16:creationId xmlns:a16="http://schemas.microsoft.com/office/drawing/2014/main" id="{0E3AE46F-FD3C-ED51-C87B-52B1BB6D205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7412" name="Slide Number Placeholder 1">
            <a:extLst>
              <a:ext uri="{FF2B5EF4-FFF2-40B4-BE49-F238E27FC236}">
                <a16:creationId xmlns:a16="http://schemas.microsoft.com/office/drawing/2014/main" id="{63415C06-A04A-80A6-11D7-99CEC86B1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14</a:t>
            </a:fld>
            <a:endParaRPr lang="de-DE" sz="800">
              <a:latin typeface="Segoe UI"/>
            </a:endParaRPr>
          </a:p>
        </p:txBody>
      </p:sp>
      <p:cxnSp>
        <p:nvCxnSpPr>
          <p:cNvPr id="1741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741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20BF2E7-DBFE-765F-63F4-75B566EC45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3820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-5,0 +9,0 x 090</a:t>
            </a:r>
          </a:p>
          <a:p>
            <a:pPr lvl="1" eaLnBrk="1" hangingPunct="1"/>
            <a:r>
              <a:rPr lang="en-US" altLang="en-US" sz="1200"/>
              <a:t>Bei Minus-Zylinder: </a:t>
            </a:r>
            <a:r>
              <a:rPr lang="en-US" altLang="en-US" sz="1200" i="1">
                <a:solidFill>
                  <a:srgbClr val="1A5FB4"/>
                </a:solidFill>
              </a:rPr>
              <a:t>+4,0 -9,0 x 180</a:t>
            </a:r>
          </a:p>
        </p:txBody>
      </p:sp>
      <p:sp>
        <p:nvSpPr>
          <p:cNvPr id="18435" name="ZZ_Kopfleiste">
            <a:extLst>
              <a:ext uri="{FF2B5EF4-FFF2-40B4-BE49-F238E27FC236}">
                <a16:creationId xmlns:a16="http://schemas.microsoft.com/office/drawing/2014/main" id="{91E28CAB-13C0-B052-CA4C-96C6880F140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8436" name="Slide Number Placeholder 1">
            <a:extLst>
              <a:ext uri="{FF2B5EF4-FFF2-40B4-BE49-F238E27FC236}">
                <a16:creationId xmlns:a16="http://schemas.microsoft.com/office/drawing/2014/main" id="{ED058218-D5BC-5EEE-9EF2-09BC90C5D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15</a:t>
            </a:fld>
            <a:endParaRPr lang="de-DE" sz="800">
              <a:latin typeface="Segoe UI"/>
            </a:endParaRPr>
          </a:p>
        </p:txBody>
      </p:sp>
      <p:cxnSp>
        <p:nvCxnSpPr>
          <p:cNvPr id="1843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843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C418D5C-A1BE-C7F8-EE44-3DD501A1D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3820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-5,0 +9,0 x 090</a:t>
            </a:r>
          </a:p>
          <a:p>
            <a:pPr lvl="1" eaLnBrk="1" hangingPunct="1"/>
            <a:r>
              <a:rPr lang="en-US" altLang="en-US" sz="1200"/>
              <a:t>Bei Minus-Zylinder: </a:t>
            </a:r>
            <a:r>
              <a:rPr lang="en-US" altLang="en-US" sz="1200" i="1">
                <a:solidFill>
                  <a:srgbClr val="1A5FB4"/>
                </a:solidFill>
              </a:rPr>
              <a:t>+4,0 -9,0 x 180</a:t>
            </a:r>
          </a:p>
          <a:p>
            <a:pPr lvl="1" eaLnBrk="1" hangingPunct="1"/>
            <a:r>
              <a:rPr lang="en-US" altLang="en-US" sz="1200"/>
              <a:t>Die sphärische Komponente ist im Minus-Zylinder-Format </a:t>
            </a:r>
            <a:r>
              <a:rPr lang="en-US" altLang="en-US" sz="1200" i="1">
                <a:solidFill>
                  <a:srgbClr val="1A5FB4"/>
                </a:solidFill>
              </a:rPr>
              <a:t>positiv</a:t>
            </a:r>
            <a:r>
              <a:rPr lang="en-US" altLang="en-US" sz="1200"/>
              <a:t>, im Plus-Zylinder-Format jedoch </a:t>
            </a:r>
            <a:r>
              <a:rPr lang="en-US" altLang="en-US" sz="1200" i="1">
                <a:solidFill>
                  <a:srgbClr val="1A5FB4"/>
                </a:solidFill>
              </a:rPr>
              <a:t>negativ</a:t>
            </a:r>
            <a:r>
              <a:rPr lang="en-US" altLang="en-US" sz="1200"/>
              <a:t>; daher weist sie auf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3F130E63-0991-929C-8964-13D1F0824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541776"/>
            <a:ext cx="2962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>
                <a:solidFill>
                  <a:srgbClr val="1A5FB4"/>
                </a:solidFill>
              </a:rPr>
              <a:t>gemischten Astigmatismus</a:t>
            </a:r>
          </a:p>
        </p:txBody>
      </p:sp>
      <p:sp>
        <p:nvSpPr>
          <p:cNvPr id="19460" name="ZZ_Kopfleiste">
            <a:extLst>
              <a:ext uri="{FF2B5EF4-FFF2-40B4-BE49-F238E27FC236}">
                <a16:creationId xmlns:a16="http://schemas.microsoft.com/office/drawing/2014/main" id="{C958EAD3-3067-6A57-4B91-641B70376F4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19461" name="Slide Number Placeholder 1">
            <a:extLst>
              <a:ext uri="{FF2B5EF4-FFF2-40B4-BE49-F238E27FC236}">
                <a16:creationId xmlns:a16="http://schemas.microsoft.com/office/drawing/2014/main" id="{57FD145F-8C57-B95E-C63F-A5735C8ED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16</a:t>
            </a:fld>
            <a:endParaRPr lang="de-DE" sz="800">
              <a:latin typeface="Segoe UI"/>
            </a:endParaRPr>
          </a:p>
        </p:txBody>
      </p:sp>
      <p:cxnSp>
        <p:nvCxnSpPr>
          <p:cNvPr id="1946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946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3E99A8C-F724-C8B3-A713-A9D76A7B0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-2,5 +1,5 x 128</a:t>
            </a:r>
          </a:p>
        </p:txBody>
      </p:sp>
      <p:sp>
        <p:nvSpPr>
          <p:cNvPr id="20483" name="ZZ_Kopfleiste">
            <a:extLst>
              <a:ext uri="{FF2B5EF4-FFF2-40B4-BE49-F238E27FC236}">
                <a16:creationId xmlns:a16="http://schemas.microsoft.com/office/drawing/2014/main" id="{D67E4AF1-386D-DFB5-BF83-CD0A9743A29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20484" name="Slide Number Placeholder 1">
            <a:extLst>
              <a:ext uri="{FF2B5EF4-FFF2-40B4-BE49-F238E27FC236}">
                <a16:creationId xmlns:a16="http://schemas.microsoft.com/office/drawing/2014/main" id="{6A41A4CA-F0F1-6F07-9592-85FE4122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17</a:t>
            </a:fld>
            <a:endParaRPr lang="de-DE" sz="800">
              <a:latin typeface="Segoe UI"/>
            </a:endParaRPr>
          </a:p>
        </p:txBody>
      </p:sp>
      <p:cxnSp>
        <p:nvCxnSpPr>
          <p:cNvPr id="2048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048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2D6EB14-739C-E845-CEAE-4E7B6C1C20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-2,5 +1,5 × 128</a:t>
            </a:r>
          </a:p>
          <a:p>
            <a:pPr lvl="1" eaLnBrk="1" hangingPunct="1"/>
            <a:r>
              <a:rPr lang="en-US" altLang="en-US" sz="1200"/>
              <a:t>Bei Minus-Zylinder: </a:t>
            </a:r>
            <a:r>
              <a:rPr lang="en-US" altLang="en-US" sz="1200" i="1">
                <a:solidFill>
                  <a:srgbClr val="1A5FB4"/>
                </a:solidFill>
              </a:rPr>
              <a:t>-1,0 -1,5 x 038</a:t>
            </a:r>
          </a:p>
        </p:txBody>
      </p:sp>
      <p:sp>
        <p:nvSpPr>
          <p:cNvPr id="21507" name="ZZ_Kopfleiste">
            <a:extLst>
              <a:ext uri="{FF2B5EF4-FFF2-40B4-BE49-F238E27FC236}">
                <a16:creationId xmlns:a16="http://schemas.microsoft.com/office/drawing/2014/main" id="{449B2638-3D29-6A0E-C85E-35F9761FEA0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21508" name="Slide Number Placeholder 1">
            <a:extLst>
              <a:ext uri="{FF2B5EF4-FFF2-40B4-BE49-F238E27FC236}">
                <a16:creationId xmlns:a16="http://schemas.microsoft.com/office/drawing/2014/main" id="{0F66AE76-7D6D-F727-6BDD-CD423A48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18</a:t>
            </a:fld>
            <a:endParaRPr lang="de-DE" sz="800">
              <a:latin typeface="Segoe UI"/>
            </a:endParaRPr>
          </a:p>
        </p:txBody>
      </p:sp>
      <p:cxnSp>
        <p:nvCxnSpPr>
          <p:cNvPr id="2150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151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4E01325-04B9-E4FA-418D-597C72FFD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-2,5 +1,5 × 128</a:t>
            </a:r>
          </a:p>
          <a:p>
            <a:pPr lvl="1" eaLnBrk="1" hangingPunct="1"/>
            <a:r>
              <a:rPr lang="en-US" altLang="en-US" sz="1200"/>
              <a:t>Bei Minus-Zylinder: </a:t>
            </a:r>
            <a:r>
              <a:rPr lang="en-US" altLang="en-US" sz="1200" i="1">
                <a:solidFill>
                  <a:srgbClr val="1A5FB4"/>
                </a:solidFill>
              </a:rPr>
              <a:t>-1,0 -1,5 x 038</a:t>
            </a:r>
          </a:p>
          <a:p>
            <a:pPr lvl="1" eaLnBrk="1" hangingPunct="1"/>
            <a:r>
              <a:rPr lang="en-US" altLang="en-US" sz="1200"/>
              <a:t>Die sphärische Komponente ist sowohl bei Minus- als auch bei Plus-Zylinderwerten </a:t>
            </a:r>
            <a:r>
              <a:rPr lang="en-US" altLang="en-US" sz="1200" i="1">
                <a:solidFill>
                  <a:srgbClr val="1A5FB4"/>
                </a:solidFill>
              </a:rPr>
              <a:t>negativ</a:t>
            </a:r>
            <a:r>
              <a:rPr lang="en-US" altLang="en-US" sz="1200"/>
              <a:t>, daher weist dies auf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097D58B5-13AA-D0B7-DBA6-04FB58FAE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352864"/>
            <a:ext cx="2924175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i="1" dirty="0" err="1">
                <a:solidFill>
                  <a:srgbClr val="1A5FB4"/>
                </a:solidFill>
              </a:rPr>
              <a:t>zusammengesetzten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myopen</a:t>
            </a:r>
            <a:r>
              <a:rPr lang="en-US" altLang="en-US" sz="1200" b="1" i="1" dirty="0">
                <a:solidFill>
                  <a:srgbClr val="1A5FB4"/>
                </a:solidFill>
              </a:rPr>
              <a:t> </a:t>
            </a:r>
            <a:r>
              <a:rPr lang="en-US" altLang="en-US" sz="1200" b="1" i="1" dirty="0" err="1">
                <a:solidFill>
                  <a:srgbClr val="1A5FB4"/>
                </a:solidFill>
              </a:rPr>
              <a:t>Astigmatismus</a:t>
            </a:r>
            <a:endParaRPr lang="en-US" altLang="en-US" sz="1200" b="1" i="1" dirty="0">
              <a:solidFill>
                <a:srgbClr val="1A5FB4"/>
              </a:solidFill>
            </a:endParaRPr>
          </a:p>
        </p:txBody>
      </p:sp>
      <p:sp>
        <p:nvSpPr>
          <p:cNvPr id="22532" name="ZZ_Kopfleiste">
            <a:extLst>
              <a:ext uri="{FF2B5EF4-FFF2-40B4-BE49-F238E27FC236}">
                <a16:creationId xmlns:a16="http://schemas.microsoft.com/office/drawing/2014/main" id="{1B400E31-515A-59AF-BFB1-11FBB209BD8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Arten von Astigmatismus</a:t>
            </a:r>
            <a:endParaRPr lang="de-DE" sz="1800">
              <a:latin typeface="Segoe UI"/>
            </a:endParaRPr>
          </a:p>
        </p:txBody>
      </p:sp>
      <p:sp>
        <p:nvSpPr>
          <p:cNvPr id="22533" name="Slide Number Placeholder 1">
            <a:extLst>
              <a:ext uri="{FF2B5EF4-FFF2-40B4-BE49-F238E27FC236}">
                <a16:creationId xmlns:a16="http://schemas.microsoft.com/office/drawing/2014/main" id="{7CE931E2-7F06-D84C-D4B7-9A4FE4E69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19</a:t>
            </a:fld>
            <a:endParaRPr lang="de-DE" sz="800">
              <a:latin typeface="Segoe UI"/>
            </a:endParaRPr>
          </a:p>
        </p:txBody>
      </p:sp>
      <p:cxnSp>
        <p:nvCxnSpPr>
          <p:cNvPr id="2253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253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Z_Kopfleiste">
            <a:extLst>
              <a:ext uri="{FF2B5EF4-FFF2-40B4-BE49-F238E27FC236}">
                <a16:creationId xmlns:a16="http://schemas.microsoft.com/office/drawing/2014/main" id="{3EEE6FA8-D4F8-EA5F-8F98-88F06537554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3555" name="Slide Number Placeholder 1">
            <a:extLst>
              <a:ext uri="{FF2B5EF4-FFF2-40B4-BE49-F238E27FC236}">
                <a16:creationId xmlns:a16="http://schemas.microsoft.com/office/drawing/2014/main" id="{35D41F67-FD59-94D3-1CFC-718D6845D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</a:t>
            </a:fld>
            <a:endParaRPr lang="de-DE" sz="800">
              <a:latin typeface="Segoe UI"/>
            </a:endParaRPr>
          </a:p>
        </p:txBody>
      </p:sp>
      <p:cxnSp>
        <p:nvCxnSpPr>
          <p:cNvPr id="2355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355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9B0D5AC5-B926-B2AB-D747-F96AE2939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Nach der Regel und gegen die Regel</a:t>
            </a:r>
            <a:endParaRPr lang="en-US" altLang="en-US">
              <a:solidFill>
                <a:srgbClr val="1A5FB4"/>
              </a:solidFill>
            </a:endParaRPr>
          </a:p>
          <a:p>
            <a:pPr lvl="1" eaLnBrk="1" hangingPunct="1"/>
            <a:r>
              <a:rPr lang="en-US" altLang="en-US" sz="1200"/>
              <a:t>Alte Begriffe, die noch immer gebräuchlich sind</a:t>
            </a:r>
          </a:p>
          <a:p>
            <a:pPr lvl="1" eaLnBrk="1" hangingPunct="1"/>
            <a:r>
              <a:rPr lang="en-US" altLang="en-US" sz="1200"/>
              <a:t>Nützlich, da sie die Kommunikation zwischen Augenärzten und anderen Fachkräften im Augenheilwesen (Optometristen, Optiker) erleichtern</a:t>
            </a:r>
          </a:p>
        </p:txBody>
      </p:sp>
      <p:sp>
        <p:nvSpPr>
          <p:cNvPr id="24579" name="ZZ_Kopfleiste">
            <a:extLst>
              <a:ext uri="{FF2B5EF4-FFF2-40B4-BE49-F238E27FC236}">
                <a16:creationId xmlns:a16="http://schemas.microsoft.com/office/drawing/2014/main" id="{3B200789-6F69-4271-B86C-1BA9B299810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4580" name="Slide Number Placeholder 1">
            <a:extLst>
              <a:ext uri="{FF2B5EF4-FFF2-40B4-BE49-F238E27FC236}">
                <a16:creationId xmlns:a16="http://schemas.microsoft.com/office/drawing/2014/main" id="{E0F3FD24-BBE5-EA4C-F9F2-BF183D1E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21</a:t>
            </a:fld>
            <a:endParaRPr lang="de-DE" sz="800">
              <a:latin typeface="Segoe UI"/>
            </a:endParaRPr>
          </a:p>
        </p:txBody>
      </p:sp>
      <p:cxnSp>
        <p:nvCxnSpPr>
          <p:cNvPr id="2458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458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BF2C854-4D78-01F6-4CC5-E20B63207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03376"/>
            <a:ext cx="8458200" cy="46482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>
                <a:solidFill>
                  <a:srgbClr val="1A5FB4"/>
                </a:solidFill>
              </a:rPr>
              <a:t>„Nach der Regel“ und „gegen die Regel“ (</a:t>
            </a:r>
            <a:r>
              <a:rPr lang="en-US" altLang="en-US" sz="1200"/>
              <a:t>Fortsetzung)</a:t>
            </a:r>
          </a:p>
          <a:p>
            <a:pPr lvl="1" eaLnBrk="1" hangingPunct="1"/>
            <a:r>
              <a:rPr lang="en-US" altLang="en-US" sz="1200"/>
              <a:t>Warum muss unsere „Kommunikation“ möglicherweise moderiert werden?</a:t>
            </a:r>
          </a:p>
          <a:p>
            <a:pPr lvl="2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Unsere Arbeitsweise ist eine potenzielle Quelle für Verwirrung</a:t>
            </a:r>
          </a:p>
          <a:p>
            <a:pPr lvl="3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Augenärzte führen Refraktionsmessungen in der Regel mit </a:t>
            </a:r>
            <a:r>
              <a:rPr lang="en-US" altLang="en-US" sz="1200" b="1" i="1">
                <a:solidFill>
                  <a:schemeClr val="bg1"/>
                </a:solidFill>
              </a:rPr>
              <a:t>Plus</a:t>
            </a:r>
            <a:r>
              <a:rPr lang="en-US" altLang="en-US" sz="1200">
                <a:solidFill>
                  <a:schemeClr val="bg1"/>
                </a:solidFill>
              </a:rPr>
              <a:t>-Zylinder durch</a:t>
            </a:r>
          </a:p>
          <a:p>
            <a:pPr lvl="4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Einfacher (für den Refraktionsspezialisten)</a:t>
            </a:r>
          </a:p>
          <a:p>
            <a:pPr lvl="3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Optiker führen die Refraktionsbestimmung oft mit Minuszylindern durch</a:t>
            </a:r>
          </a:p>
          <a:p>
            <a:pPr lvl="3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Optiker „denken“ in Minuszylindern</a:t>
            </a:r>
          </a:p>
          <a:p>
            <a:pPr lvl="4" eaLnBrk="1" hangingPunct="1">
              <a:buClr>
                <a:schemeClr val="lt1"/>
              </a:buClr>
            </a:pPr>
            <a:r>
              <a:rPr lang="en-US" altLang="en-US" sz="1200">
                <a:solidFill>
                  <a:schemeClr val="bg1"/>
                </a:solidFill>
              </a:rPr>
              <a:t>d. h., Brillen werden mit Minus-Zylinder geschliffen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DBEB19E-6CD6-56E6-02E6-2322542C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170176"/>
            <a:ext cx="1676400" cy="2438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3" name="ZZ_Kopfleiste">
            <a:extLst>
              <a:ext uri="{FF2B5EF4-FFF2-40B4-BE49-F238E27FC236}">
                <a16:creationId xmlns:a16="http://schemas.microsoft.com/office/drawing/2014/main" id="{2CCAB5AE-2C7A-789A-CA39-5306959CF03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5605" name="Slide Number Placeholder 1">
            <a:extLst>
              <a:ext uri="{FF2B5EF4-FFF2-40B4-BE49-F238E27FC236}">
                <a16:creationId xmlns:a16="http://schemas.microsoft.com/office/drawing/2014/main" id="{3963AF7F-C988-9FDF-5CF6-6EC20A8D2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22</a:t>
            </a:fld>
            <a:endParaRPr lang="de-DE" sz="800">
              <a:latin typeface="Segoe UI"/>
            </a:endParaRPr>
          </a:p>
        </p:txBody>
      </p:sp>
      <p:cxnSp>
        <p:nvCxnSpPr>
          <p:cNvPr id="2560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560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EC0AA82-C0EC-D829-B08E-EF7C292C3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03376"/>
            <a:ext cx="8458200" cy="4648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>
                <a:solidFill>
                  <a:srgbClr val="1A5FB4"/>
                </a:solidFill>
              </a:rPr>
              <a:t>„Nach der Regel“ und „gegen die Regel“ (</a:t>
            </a:r>
            <a:r>
              <a:rPr lang="en-US" altLang="en-US" sz="1200" dirty="0" err="1"/>
              <a:t>Fortsetzung</a:t>
            </a:r>
            <a:r>
              <a:rPr lang="en-US" altLang="en-US" sz="1200" dirty="0"/>
              <a:t>)</a:t>
            </a:r>
          </a:p>
          <a:p>
            <a:pPr lvl="1" eaLnBrk="1" hangingPunct="1"/>
            <a:r>
              <a:rPr lang="en-US" altLang="en-US" sz="1200" dirty="0" err="1"/>
              <a:t>Warum</a:t>
            </a:r>
            <a:r>
              <a:rPr lang="en-US" altLang="en-US" sz="1200" dirty="0"/>
              <a:t> muss </a:t>
            </a:r>
            <a:r>
              <a:rPr lang="en-US" altLang="en-US" sz="1200" dirty="0" err="1"/>
              <a:t>unsere</a:t>
            </a:r>
            <a:r>
              <a:rPr lang="en-US" altLang="en-US" sz="1200" dirty="0"/>
              <a:t> „Kommunikation“ </a:t>
            </a:r>
            <a:r>
              <a:rPr lang="en-US" altLang="en-US" sz="1200" dirty="0" err="1"/>
              <a:t>möglicherweise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moderiert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?</a:t>
            </a:r>
          </a:p>
          <a:p>
            <a:pPr lvl="2" eaLnBrk="1" hangingPunct="1"/>
            <a:r>
              <a:rPr lang="en-US" altLang="en-US" sz="1200" dirty="0" err="1"/>
              <a:t>Unsere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Arbeitsweise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potenzielle</a:t>
            </a:r>
            <a:r>
              <a:rPr lang="en-US" altLang="en-US" sz="1200" dirty="0"/>
              <a:t> Quelle für </a:t>
            </a:r>
            <a:r>
              <a:rPr lang="en-US" altLang="en-US" sz="1200" dirty="0" err="1"/>
              <a:t>Verwirrung</a:t>
            </a:r>
            <a:endParaRPr lang="en-US" altLang="en-US" sz="1200" dirty="0"/>
          </a:p>
          <a:p>
            <a:pPr lvl="3" eaLnBrk="1" hangingPunct="1"/>
            <a:r>
              <a:rPr lang="en-US" altLang="en-US" sz="1200" dirty="0" err="1"/>
              <a:t>Augenärzte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führen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Refraktionsmessungen</a:t>
            </a:r>
            <a:r>
              <a:rPr lang="en-US" altLang="en-US" sz="1200" dirty="0"/>
              <a:t> in der Regel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b="1" i="1" dirty="0">
                <a:solidFill>
                  <a:srgbClr val="1A5FB4"/>
                </a:solidFill>
              </a:rPr>
              <a:t>Plus</a:t>
            </a:r>
            <a:r>
              <a:rPr lang="en-US" altLang="en-US" sz="1200" dirty="0"/>
              <a:t>-</a:t>
            </a:r>
            <a:r>
              <a:rPr lang="en-US" altLang="en-US" sz="1200" dirty="0" err="1"/>
              <a:t>Zylinder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endParaRPr lang="en-US" altLang="en-US" sz="1200" dirty="0"/>
          </a:p>
          <a:p>
            <a:pPr lvl="4" eaLnBrk="1" hangingPunct="1"/>
            <a:r>
              <a:rPr lang="en-US" altLang="en-US" sz="1200" dirty="0" err="1"/>
              <a:t>Einfacher</a:t>
            </a:r>
            <a:r>
              <a:rPr lang="en-US" altLang="en-US" sz="1200" dirty="0"/>
              <a:t> (für den </a:t>
            </a:r>
            <a:r>
              <a:rPr lang="en-US" altLang="en-US" sz="1200" dirty="0" err="1"/>
              <a:t>Refraktionsspezialisten</a:t>
            </a:r>
            <a:r>
              <a:rPr lang="en-US" altLang="en-US" sz="1200" dirty="0"/>
              <a:t>)</a:t>
            </a:r>
          </a:p>
          <a:p>
            <a:pPr lvl="3" eaLnBrk="1" hangingPunct="1"/>
            <a:r>
              <a:rPr lang="en-US" altLang="en-US" sz="1200" dirty="0" err="1"/>
              <a:t>Optiker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führen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Refraktionsbestimmung</a:t>
            </a:r>
            <a:r>
              <a:rPr lang="en-US" altLang="en-US" sz="1200" dirty="0"/>
              <a:t> oft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Minuszylindern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endParaRPr lang="en-US" altLang="en-US" sz="1200" dirty="0"/>
          </a:p>
          <a:p>
            <a:pPr lvl="3" eaLnBrk="1" hangingPunct="1"/>
            <a:r>
              <a:rPr lang="en-US" altLang="en-US" sz="1200" dirty="0" err="1"/>
              <a:t>Optiker</a:t>
            </a:r>
            <a:r>
              <a:rPr lang="en-US" altLang="en-US" sz="1200" dirty="0"/>
              <a:t> „</a:t>
            </a:r>
            <a:r>
              <a:rPr lang="en-US" altLang="en-US" sz="1200" dirty="0" err="1"/>
              <a:t>denken</a:t>
            </a:r>
            <a:r>
              <a:rPr lang="en-US" altLang="en-US" sz="1200" dirty="0"/>
              <a:t>“ in </a:t>
            </a:r>
            <a:r>
              <a:rPr lang="en-US" altLang="en-US" sz="1200" dirty="0" err="1"/>
              <a:t>Minuszylindern</a:t>
            </a:r>
            <a:endParaRPr lang="en-US" altLang="en-US" sz="1200" dirty="0"/>
          </a:p>
          <a:p>
            <a:pPr lvl="4" eaLnBrk="1" hangingPunct="1"/>
            <a:r>
              <a:rPr lang="en-US" altLang="en-US" sz="1200" dirty="0" err="1"/>
              <a:t>Brillen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Minus-</a:t>
            </a:r>
            <a:r>
              <a:rPr lang="en-US" altLang="en-US" sz="1200" dirty="0" err="1"/>
              <a:t>Zylinder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geschliffen</a:t>
            </a:r>
            <a:endParaRPr lang="en-US" altLang="en-US" sz="1200" dirty="0"/>
          </a:p>
        </p:txBody>
      </p:sp>
      <p:sp>
        <p:nvSpPr>
          <p:cNvPr id="26627" name="ZZ_Kopfleiste">
            <a:extLst>
              <a:ext uri="{FF2B5EF4-FFF2-40B4-BE49-F238E27FC236}">
                <a16:creationId xmlns:a16="http://schemas.microsoft.com/office/drawing/2014/main" id="{E6DFFDC2-8F7E-A265-D9EE-A5E521A0591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6628" name="Slide Number Placeholder 1">
            <a:extLst>
              <a:ext uri="{FF2B5EF4-FFF2-40B4-BE49-F238E27FC236}">
                <a16:creationId xmlns:a16="http://schemas.microsoft.com/office/drawing/2014/main" id="{D2B91357-A69A-C17F-4663-F494442C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23</a:t>
            </a:fld>
            <a:endParaRPr lang="de-DE" sz="800">
              <a:latin typeface="Segoe UI"/>
            </a:endParaRPr>
          </a:p>
        </p:txBody>
      </p:sp>
      <p:cxnSp>
        <p:nvCxnSpPr>
          <p:cNvPr id="2662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663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310C659-F463-AF98-B7B2-63D8F6D69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03376"/>
            <a:ext cx="8458200" cy="46482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>
                <a:solidFill>
                  <a:srgbClr val="1A5FB4"/>
                </a:solidFill>
              </a:rPr>
              <a:t>„Nach der Regel“ und „gegen die Regel“ (</a:t>
            </a:r>
            <a:r>
              <a:rPr lang="en-US" altLang="en-US" sz="1200" dirty="0" err="1"/>
              <a:t>Fortsetzung</a:t>
            </a:r>
            <a:r>
              <a:rPr lang="en-US" altLang="en-US" sz="1200" dirty="0"/>
              <a:t>)</a:t>
            </a:r>
          </a:p>
          <a:p>
            <a:pPr lvl="1" eaLnBrk="1" hangingPunct="1"/>
            <a:r>
              <a:rPr lang="en-US" altLang="en-US" sz="1200" dirty="0" err="1"/>
              <a:t>Warum</a:t>
            </a:r>
            <a:r>
              <a:rPr lang="en-US" altLang="en-US" sz="1200" dirty="0"/>
              <a:t> muss </a:t>
            </a:r>
            <a:r>
              <a:rPr lang="en-US" altLang="en-US" sz="1200" dirty="0" err="1"/>
              <a:t>unsere</a:t>
            </a:r>
            <a:r>
              <a:rPr lang="en-US" altLang="en-US" sz="1200" dirty="0"/>
              <a:t> „Kommunikation“ </a:t>
            </a:r>
            <a:r>
              <a:rPr lang="en-US" altLang="en-US" sz="1200" dirty="0" err="1"/>
              <a:t>möglicherweise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moderiert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?</a:t>
            </a:r>
          </a:p>
          <a:p>
            <a:pPr lvl="2" eaLnBrk="1" hangingPunct="1"/>
            <a:r>
              <a:rPr lang="en-US" altLang="en-US" sz="1200" dirty="0" err="1"/>
              <a:t>Unsere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Arbeitsweise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potenzielle</a:t>
            </a:r>
            <a:r>
              <a:rPr lang="en-US" altLang="en-US" sz="1200" dirty="0"/>
              <a:t> Quelle für </a:t>
            </a:r>
            <a:r>
              <a:rPr lang="en-US" altLang="en-US" sz="1200" dirty="0" err="1"/>
              <a:t>Verwirrung</a:t>
            </a:r>
            <a:endParaRPr lang="en-US" altLang="en-US" sz="1200" dirty="0"/>
          </a:p>
          <a:p>
            <a:pPr lvl="3" eaLnBrk="1" hangingPunct="1"/>
            <a:r>
              <a:rPr lang="en-US" altLang="en-US" sz="1200" dirty="0" err="1"/>
              <a:t>Augenärzte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führen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Refraktionsmessungen</a:t>
            </a:r>
            <a:r>
              <a:rPr lang="en-US" altLang="en-US" sz="1200" dirty="0"/>
              <a:t> </a:t>
            </a:r>
            <a:r>
              <a:rPr lang="de-DE" altLang="en-US" sz="1200" dirty="0"/>
              <a:t>in der Regel mit Plus-Zylinder durch</a:t>
            </a:r>
            <a:endParaRPr lang="en-US" altLang="en-US" sz="1200" dirty="0"/>
          </a:p>
          <a:p>
            <a:pPr lvl="4" eaLnBrk="1" hangingPunct="1"/>
            <a:r>
              <a:rPr lang="en-US" altLang="en-US" sz="1200" dirty="0" err="1"/>
              <a:t>Einfacher</a:t>
            </a:r>
            <a:r>
              <a:rPr lang="en-US" altLang="en-US" sz="1200" dirty="0"/>
              <a:t> (für den </a:t>
            </a:r>
            <a:r>
              <a:rPr lang="en-US" altLang="en-US" sz="1200" dirty="0" err="1"/>
              <a:t>Refraktionsspezialisten</a:t>
            </a:r>
            <a:r>
              <a:rPr lang="en-US" altLang="en-US" sz="1200" dirty="0"/>
              <a:t>)</a:t>
            </a:r>
          </a:p>
          <a:p>
            <a:pPr lvl="3" eaLnBrk="1" hangingPunct="1"/>
            <a:r>
              <a:rPr lang="en-US" altLang="en-US" sz="1200" dirty="0" err="1"/>
              <a:t>Optiker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führen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Refraktionsbestimmung</a:t>
            </a:r>
            <a:r>
              <a:rPr lang="en-US" altLang="en-US" sz="1200" dirty="0"/>
              <a:t> oft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Minuszylindern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endParaRPr lang="en-US" altLang="en-US" sz="1200" dirty="0"/>
          </a:p>
          <a:p>
            <a:pPr lvl="3" eaLnBrk="1" hangingPunct="1"/>
            <a:r>
              <a:rPr lang="en-US" altLang="en-US" sz="1200" dirty="0" err="1"/>
              <a:t>Optiker</a:t>
            </a:r>
            <a:r>
              <a:rPr lang="en-US" altLang="en-US" sz="1200" dirty="0"/>
              <a:t> „</a:t>
            </a:r>
            <a:r>
              <a:rPr lang="en-US" altLang="en-US" sz="1200" dirty="0" err="1"/>
              <a:t>denken</a:t>
            </a:r>
            <a:r>
              <a:rPr lang="en-US" altLang="en-US" sz="1200" dirty="0"/>
              <a:t>“ in </a:t>
            </a:r>
            <a:r>
              <a:rPr lang="en-US" altLang="en-US" sz="1200" dirty="0" err="1"/>
              <a:t>Minuszylindern</a:t>
            </a:r>
            <a:endParaRPr lang="en-US" altLang="en-US" sz="1200" dirty="0"/>
          </a:p>
          <a:p>
            <a:pPr lvl="4" eaLnBrk="1" hangingPunct="1"/>
            <a:r>
              <a:rPr lang="en-US" altLang="en-US" sz="1200" dirty="0" err="1"/>
              <a:t>Brillen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Minus-</a:t>
            </a:r>
            <a:r>
              <a:rPr lang="en-US" altLang="en-US" sz="1200" dirty="0" err="1"/>
              <a:t>Zylinder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geschliffen</a:t>
            </a:r>
            <a:endParaRPr lang="en-US" altLang="en-US" sz="1200" dirty="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3043AC94-AD8C-2485-AA6D-0919A6489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64"/>
            <a:ext cx="7867650" cy="764312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accent2"/>
              </a:buClr>
              <a:buSzPct val="65000"/>
              <a:buFont typeface="Wingdings" pitchFamily="2" charset="2"/>
              <a:buNone/>
            </a:pPr>
            <a:r>
              <a:rPr lang="en-US" altLang="en-US" sz="1200" dirty="0" err="1">
                <a:solidFill>
                  <a:srgbClr val="1A5FB4"/>
                </a:solidFill>
              </a:rPr>
              <a:t>Bedenken</a:t>
            </a:r>
            <a:r>
              <a:rPr lang="en-US" altLang="en-US" sz="1200" dirty="0">
                <a:solidFill>
                  <a:srgbClr val="1A5FB4"/>
                </a:solidFill>
              </a:rPr>
              <a:t> Sie </a:t>
            </a:r>
            <a:r>
              <a:rPr lang="en-US" altLang="en-US" sz="1200" dirty="0" err="1">
                <a:solidFill>
                  <a:srgbClr val="1A5FB4"/>
                </a:solidFill>
              </a:rPr>
              <a:t>Folgendes</a:t>
            </a:r>
            <a:r>
              <a:rPr lang="en-US" altLang="en-US" sz="1200" dirty="0">
                <a:solidFill>
                  <a:srgbClr val="1A5FB4"/>
                </a:solidFill>
              </a:rPr>
              <a:t>: Wenn </a:t>
            </a:r>
            <a:r>
              <a:rPr lang="en-US" altLang="en-US" sz="1200" dirty="0" err="1">
                <a:solidFill>
                  <a:srgbClr val="1A5FB4"/>
                </a:solidFill>
              </a:rPr>
              <a:t>ein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Augenarzt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zu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Optiker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sagt</a:t>
            </a:r>
            <a:r>
              <a:rPr lang="en-US" altLang="en-US" sz="1200" dirty="0">
                <a:solidFill>
                  <a:srgbClr val="1A5FB4"/>
                </a:solidFill>
              </a:rPr>
              <a:t>: „Dieser Patient hat </a:t>
            </a:r>
            <a:r>
              <a:rPr lang="en-US" altLang="en-US" sz="1200" dirty="0" err="1">
                <a:solidFill>
                  <a:srgbClr val="1A5FB4"/>
                </a:solidFill>
              </a:rPr>
              <a:t>viel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Zylinder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bei</a:t>
            </a:r>
            <a:r>
              <a:rPr lang="en-US" altLang="en-US" sz="1200" dirty="0">
                <a:solidFill>
                  <a:srgbClr val="1A5FB4"/>
                </a:solidFill>
              </a:rPr>
              <a:t> 180°“, </a:t>
            </a:r>
            <a:r>
              <a:rPr lang="en-US" altLang="en-US" sz="1200" dirty="0" err="1">
                <a:solidFill>
                  <a:srgbClr val="1A5FB4"/>
                </a:solidFill>
              </a:rPr>
              <a:t>denkt</a:t>
            </a:r>
            <a:r>
              <a:rPr lang="en-US" altLang="en-US" sz="1200" dirty="0">
                <a:solidFill>
                  <a:srgbClr val="1A5FB4"/>
                </a:solidFill>
              </a:rPr>
              <a:t> der Arzt in Plus-</a:t>
            </a:r>
            <a:r>
              <a:rPr lang="en-US" altLang="en-US" sz="1200" dirty="0" err="1">
                <a:solidFill>
                  <a:srgbClr val="1A5FB4"/>
                </a:solidFill>
              </a:rPr>
              <a:t>Zylindern</a:t>
            </a:r>
            <a:r>
              <a:rPr lang="en-US" altLang="en-US" sz="1200" dirty="0">
                <a:solidFill>
                  <a:srgbClr val="1A5FB4"/>
                </a:solidFill>
              </a:rPr>
              <a:t>, der </a:t>
            </a:r>
            <a:r>
              <a:rPr lang="en-US" altLang="en-US" sz="1200" dirty="0" err="1">
                <a:solidFill>
                  <a:srgbClr val="1A5FB4"/>
                </a:solidFill>
              </a:rPr>
              <a:t>Optiker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jedoch</a:t>
            </a:r>
            <a:r>
              <a:rPr lang="en-US" altLang="en-US" sz="1200" dirty="0">
                <a:solidFill>
                  <a:srgbClr val="1A5FB4"/>
                </a:solidFill>
              </a:rPr>
              <a:t> in Minus-</a:t>
            </a:r>
            <a:r>
              <a:rPr lang="en-US" altLang="en-US" sz="1200" dirty="0" err="1">
                <a:solidFill>
                  <a:srgbClr val="1A5FB4"/>
                </a:solidFill>
              </a:rPr>
              <a:t>Zylindern</a:t>
            </a:r>
            <a:r>
              <a:rPr lang="en-US" altLang="en-US" sz="1200" dirty="0">
                <a:solidFill>
                  <a:srgbClr val="1A5FB4"/>
                </a:solidFill>
              </a:rPr>
              <a:t> – </a:t>
            </a:r>
            <a:r>
              <a:rPr lang="en-US" altLang="en-US" sz="1200" dirty="0" err="1">
                <a:solidFill>
                  <a:srgbClr val="1A5FB4"/>
                </a:solidFill>
              </a:rPr>
              <a:t>jeder</a:t>
            </a:r>
            <a:r>
              <a:rPr lang="en-US" altLang="en-US" sz="1200" dirty="0">
                <a:solidFill>
                  <a:srgbClr val="1A5FB4"/>
                </a:solidFill>
              </a:rPr>
              <a:t> hat den </a:t>
            </a:r>
            <a:r>
              <a:rPr lang="en-US" altLang="en-US" sz="1200" i="1" dirty="0" err="1">
                <a:solidFill>
                  <a:srgbClr val="1A5FB4"/>
                </a:solidFill>
              </a:rPr>
              <a:t>gegenteiligen</a:t>
            </a:r>
            <a:r>
              <a:rPr lang="en-US" altLang="en-US" sz="1200" i="1" dirty="0">
                <a:solidFill>
                  <a:srgbClr val="1A5FB4"/>
                </a:solidFill>
              </a:rPr>
              <a:t> </a:t>
            </a:r>
            <a:r>
              <a:rPr lang="en-US" altLang="en-US" sz="1200" dirty="0">
                <a:solidFill>
                  <a:srgbClr val="1A5FB4"/>
                </a:solidFill>
              </a:rPr>
              <a:t>Eindruck von </a:t>
            </a:r>
            <a:r>
              <a:rPr lang="en-US" altLang="en-US" sz="1200" dirty="0" err="1">
                <a:solidFill>
                  <a:srgbClr val="1A5FB4"/>
                </a:solidFill>
              </a:rPr>
              <a:t>seinem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Gegenüber</a:t>
            </a:r>
            <a:r>
              <a:rPr lang="en-US" altLang="en-US" sz="1200" dirty="0">
                <a:solidFill>
                  <a:srgbClr val="1A5FB4"/>
                </a:solidFill>
              </a:rPr>
              <a:t>! Wenn der Arzt </a:t>
            </a:r>
            <a:r>
              <a:rPr lang="en-US" altLang="en-US" sz="1200" dirty="0" err="1">
                <a:solidFill>
                  <a:srgbClr val="1A5FB4"/>
                </a:solidFill>
              </a:rPr>
              <a:t>jedoch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sagt</a:t>
            </a:r>
            <a:r>
              <a:rPr lang="en-US" altLang="en-US" sz="1200" dirty="0">
                <a:solidFill>
                  <a:srgbClr val="1A5FB4"/>
                </a:solidFill>
              </a:rPr>
              <a:t>: „Dieser Patient hat </a:t>
            </a:r>
            <a:r>
              <a:rPr lang="en-US" altLang="en-US" sz="1200" dirty="0" err="1">
                <a:solidFill>
                  <a:srgbClr val="1A5FB4"/>
                </a:solidFill>
              </a:rPr>
              <a:t>viel</a:t>
            </a:r>
            <a:r>
              <a:rPr lang="en-US" altLang="en-US" sz="1200" dirty="0">
                <a:solidFill>
                  <a:srgbClr val="1A5FB4"/>
                </a:solidFill>
              </a:rPr>
              <a:t> Astigmatismus nach der Regel“, </a:t>
            </a:r>
            <a:r>
              <a:rPr lang="en-US" altLang="en-US" sz="1200" dirty="0" err="1">
                <a:solidFill>
                  <a:srgbClr val="1A5FB4"/>
                </a:solidFill>
              </a:rPr>
              <a:t>sind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sich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beide</a:t>
            </a:r>
            <a:r>
              <a:rPr lang="en-US" altLang="en-US" sz="1200" dirty="0">
                <a:solidFill>
                  <a:srgbClr val="1A5FB4"/>
                </a:solidFill>
              </a:rPr>
              <a:t> </a:t>
            </a:r>
            <a:r>
              <a:rPr lang="en-US" altLang="en-US" sz="1200" dirty="0" err="1">
                <a:solidFill>
                  <a:srgbClr val="1A5FB4"/>
                </a:solidFill>
              </a:rPr>
              <a:t>einig</a:t>
            </a:r>
            <a:r>
              <a:rPr lang="en-US" altLang="en-US" sz="120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27652" name="ZZ_Kopfleiste">
            <a:extLst>
              <a:ext uri="{FF2B5EF4-FFF2-40B4-BE49-F238E27FC236}">
                <a16:creationId xmlns:a16="http://schemas.microsoft.com/office/drawing/2014/main" id="{30E8B211-907E-106D-79E4-D953EBED0FE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7653" name="Slide Number Placeholder 1">
            <a:extLst>
              <a:ext uri="{FF2B5EF4-FFF2-40B4-BE49-F238E27FC236}">
                <a16:creationId xmlns:a16="http://schemas.microsoft.com/office/drawing/2014/main" id="{DF0F2923-3F90-56EB-AE58-16E172B2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24</a:t>
            </a:fld>
            <a:endParaRPr lang="de-DE" sz="800">
              <a:latin typeface="Segoe UI"/>
            </a:endParaRPr>
          </a:p>
        </p:txBody>
      </p:sp>
      <p:cxnSp>
        <p:nvCxnSpPr>
          <p:cNvPr id="2765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765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D50572F-5451-2771-CEEA-AC81A4149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Astigmatismus</a:t>
            </a:r>
            <a:r>
              <a:rPr lang="en-US" altLang="en-US" sz="1200" dirty="0"/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nach</a:t>
            </a:r>
            <a:r>
              <a:rPr lang="en-US" altLang="en-US" sz="1200" i="1" dirty="0">
                <a:solidFill>
                  <a:srgbClr val="1A5FB4"/>
                </a:solidFill>
              </a:rPr>
              <a:t> der Regel</a:t>
            </a:r>
          </a:p>
          <a:p>
            <a:pPr lvl="1" eaLnBrk="1" hangingPunct="1"/>
            <a:r>
              <a:rPr lang="en-US" altLang="en-US" sz="1200" dirty="0"/>
              <a:t>So </a:t>
            </a:r>
            <a:r>
              <a:rPr lang="en-US" altLang="en-US" sz="1200" dirty="0" err="1"/>
              <a:t>genannt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weil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die </a:t>
            </a:r>
            <a:r>
              <a:rPr lang="en-US" altLang="en-US" sz="1200" dirty="0" err="1"/>
              <a:t>häufigere</a:t>
            </a:r>
            <a:r>
              <a:rPr lang="en-US" altLang="en-US" sz="1200" dirty="0"/>
              <a:t> Form </a:t>
            </a:r>
            <a:r>
              <a:rPr lang="en-US" altLang="en-US" sz="1200" dirty="0" err="1"/>
              <a:t>handelt</a:t>
            </a:r>
            <a:endParaRPr lang="en-US" altLang="en-US" sz="1200" dirty="0"/>
          </a:p>
        </p:txBody>
      </p:sp>
      <p:sp>
        <p:nvSpPr>
          <p:cNvPr id="28675" name="ZZ_Kopfleiste">
            <a:extLst>
              <a:ext uri="{FF2B5EF4-FFF2-40B4-BE49-F238E27FC236}">
                <a16:creationId xmlns:a16="http://schemas.microsoft.com/office/drawing/2014/main" id="{6C9D0AB1-5254-6DC7-1D4A-D11659B3207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8676" name="Slide Number Placeholder 1">
            <a:extLst>
              <a:ext uri="{FF2B5EF4-FFF2-40B4-BE49-F238E27FC236}">
                <a16:creationId xmlns:a16="http://schemas.microsoft.com/office/drawing/2014/main" id="{E2551575-CCD7-8F5F-2617-6170CCE57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25</a:t>
            </a:fld>
            <a:endParaRPr lang="de-DE" sz="800">
              <a:latin typeface="Segoe UI"/>
            </a:endParaRPr>
          </a:p>
        </p:txBody>
      </p:sp>
      <p:cxnSp>
        <p:nvCxnSpPr>
          <p:cNvPr id="2867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867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55A4DFC-981F-F779-030B-FD9CA3626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Astigmatismus</a:t>
            </a:r>
            <a:r>
              <a:rPr lang="en-US" altLang="en-US" sz="1200" dirty="0"/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nach</a:t>
            </a:r>
            <a:r>
              <a:rPr lang="en-US" altLang="en-US" sz="1200" i="1" dirty="0">
                <a:solidFill>
                  <a:srgbClr val="1A5FB4"/>
                </a:solidFill>
              </a:rPr>
              <a:t> der Regel</a:t>
            </a:r>
          </a:p>
          <a:p>
            <a:pPr lvl="1" eaLnBrk="1" hangingPunct="1"/>
            <a:r>
              <a:rPr lang="de-DE" altLang="en-US" sz="1200" dirty="0"/>
              <a:t>So genannt, weil es sich um die häufigere Form handelt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hat die Form </a:t>
            </a:r>
            <a:r>
              <a:rPr lang="en-US" altLang="en-US" sz="1200" dirty="0" err="1"/>
              <a:t>eines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1A5FB4"/>
                </a:solidFill>
              </a:rPr>
              <a:t>auf dem Boden </a:t>
            </a:r>
            <a:r>
              <a:rPr lang="en-US" altLang="en-US" sz="1200" dirty="0" err="1">
                <a:solidFill>
                  <a:srgbClr val="1A5FB4"/>
                </a:solidFill>
              </a:rPr>
              <a:t>liegenden</a:t>
            </a:r>
            <a:r>
              <a:rPr lang="en-US" altLang="en-US" sz="1200" dirty="0">
                <a:solidFill>
                  <a:srgbClr val="1A5FB4"/>
                </a:solidFill>
              </a:rPr>
              <a:t> Rugbyballs </a:t>
            </a:r>
            <a:r>
              <a:rPr lang="en-US" altLang="en-US" sz="1200" dirty="0"/>
              <a:t>(</a:t>
            </a:r>
            <a:r>
              <a:rPr lang="en-US" altLang="en-US" sz="1200" dirty="0" err="1"/>
              <a:t>vorausgesetzt</a:t>
            </a:r>
            <a:r>
              <a:rPr lang="en-US" altLang="en-US" sz="1200" dirty="0"/>
              <a:t>, es </a:t>
            </a:r>
            <a:r>
              <a:rPr lang="en-US" altLang="en-US" sz="1200" dirty="0" err="1"/>
              <a:t>handelt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</a:t>
            </a:r>
            <a:r>
              <a:rPr lang="en-US" altLang="en-US" sz="1200" dirty="0" err="1"/>
              <a:t>einen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Hornhautastigmatismus</a:t>
            </a:r>
            <a:r>
              <a:rPr lang="en-US" altLang="en-US" sz="1200" dirty="0"/>
              <a:t>)</a:t>
            </a:r>
          </a:p>
          <a:p>
            <a:pPr lvl="2" eaLnBrk="1" hangingPunct="1"/>
            <a:endParaRPr lang="en-US" altLang="en-US" dirty="0"/>
          </a:p>
        </p:txBody>
      </p:sp>
      <p:pic>
        <p:nvPicPr>
          <p:cNvPr id="29699" name="Picture 3" descr="football (with rule)">
            <a:extLst>
              <a:ext uri="{FF2B5EF4-FFF2-40B4-BE49-F238E27FC236}">
                <a16:creationId xmlns:a16="http://schemas.microsoft.com/office/drawing/2014/main" id="{C06C11F8-BDDF-8E8C-9EFC-476A91F02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608576"/>
            <a:ext cx="23622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football (with rule)">
            <a:extLst>
              <a:ext uri="{FF2B5EF4-FFF2-40B4-BE49-F238E27FC236}">
                <a16:creationId xmlns:a16="http://schemas.microsoft.com/office/drawing/2014/main" id="{406A4095-E13A-3245-FECC-0434CE0BD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08576"/>
            <a:ext cx="23622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ZZ_Kopfleiste">
            <a:extLst>
              <a:ext uri="{FF2B5EF4-FFF2-40B4-BE49-F238E27FC236}">
                <a16:creationId xmlns:a16="http://schemas.microsoft.com/office/drawing/2014/main" id="{6B3CAD14-621E-DC72-37BA-A69ED2F1371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29702" name="Slide Number Placeholder 1">
            <a:extLst>
              <a:ext uri="{FF2B5EF4-FFF2-40B4-BE49-F238E27FC236}">
                <a16:creationId xmlns:a16="http://schemas.microsoft.com/office/drawing/2014/main" id="{3844518B-E5D9-B068-ECF0-E3D5033B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26</a:t>
            </a:fld>
            <a:endParaRPr lang="de-DE" sz="800">
              <a:latin typeface="Segoe UI"/>
            </a:endParaRPr>
          </a:p>
        </p:txBody>
      </p:sp>
      <p:cxnSp>
        <p:nvCxnSpPr>
          <p:cNvPr id="2970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970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468725C-1C3B-8DEC-F6AA-2EBA78E42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Astigmatismus</a:t>
            </a:r>
            <a:r>
              <a:rPr lang="en-US" altLang="en-US" sz="1200" dirty="0"/>
              <a:t> </a:t>
            </a:r>
            <a:r>
              <a:rPr lang="en-US" altLang="en-US" sz="1200" i="1" dirty="0" err="1">
                <a:solidFill>
                  <a:srgbClr val="1A5FB4"/>
                </a:solidFill>
              </a:rPr>
              <a:t>nach</a:t>
            </a:r>
            <a:r>
              <a:rPr lang="en-US" altLang="en-US" sz="1200" i="1" dirty="0">
                <a:solidFill>
                  <a:srgbClr val="1A5FB4"/>
                </a:solidFill>
              </a:rPr>
              <a:t> der Regel</a:t>
            </a:r>
          </a:p>
          <a:p>
            <a:pPr lvl="1" eaLnBrk="1" hangingPunct="1"/>
            <a:r>
              <a:rPr lang="de-DE" altLang="en-US" sz="1200" dirty="0"/>
              <a:t>So genannt, weil es sich um die häufigere Form handelt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hat die Form </a:t>
            </a:r>
            <a:r>
              <a:rPr lang="en-US" altLang="en-US" sz="1200" dirty="0" err="1"/>
              <a:t>eines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1A5FB4"/>
                </a:solidFill>
              </a:rPr>
              <a:t>auf dem Boden </a:t>
            </a:r>
            <a:r>
              <a:rPr lang="en-US" altLang="en-US" sz="1200" dirty="0" err="1">
                <a:solidFill>
                  <a:srgbClr val="1A5FB4"/>
                </a:solidFill>
              </a:rPr>
              <a:t>liegenden</a:t>
            </a:r>
            <a:r>
              <a:rPr lang="en-US" altLang="en-US" sz="1200" dirty="0">
                <a:solidFill>
                  <a:srgbClr val="1A5FB4"/>
                </a:solidFill>
              </a:rPr>
              <a:t> Rugbyballs </a:t>
            </a:r>
            <a:r>
              <a:rPr lang="en-US" altLang="en-US" sz="1200" dirty="0"/>
              <a:t>(</a:t>
            </a:r>
            <a:r>
              <a:rPr lang="en-US" altLang="en-US" sz="1200" dirty="0" err="1"/>
              <a:t>vorausgesetzt</a:t>
            </a:r>
            <a:r>
              <a:rPr lang="en-US" altLang="en-US" sz="1200" dirty="0"/>
              <a:t>, es </a:t>
            </a:r>
            <a:r>
              <a:rPr lang="en-US" altLang="en-US" sz="1200" dirty="0" err="1"/>
              <a:t>handelt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</a:t>
            </a:r>
            <a:r>
              <a:rPr lang="en-US" altLang="en-US" sz="1200" dirty="0" err="1"/>
              <a:t>einen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Hornhautastigmatismus</a:t>
            </a:r>
            <a:r>
              <a:rPr lang="en-US" altLang="en-US" sz="1200" dirty="0"/>
              <a:t>)</a:t>
            </a:r>
          </a:p>
          <a:p>
            <a:pPr lvl="2" eaLnBrk="1" hangingPunct="1"/>
            <a:r>
              <a:rPr lang="en-US" altLang="en-US" sz="1200" dirty="0" err="1"/>
              <a:t>Höhere</a:t>
            </a:r>
            <a:r>
              <a:rPr lang="en-US" altLang="en-US" sz="1200" dirty="0"/>
              <a:t> Plus-</a:t>
            </a:r>
            <a:r>
              <a:rPr lang="en-US" altLang="en-US" sz="1200" dirty="0" err="1"/>
              <a:t>Stärke</a:t>
            </a:r>
            <a:r>
              <a:rPr lang="en-US" altLang="en-US" sz="1200" dirty="0"/>
              <a:t> im Meridian ~090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180)</a:t>
            </a:r>
          </a:p>
          <a:p>
            <a:pPr lvl="2" eaLnBrk="1" hangingPunct="1"/>
            <a:r>
              <a:rPr lang="en-US" altLang="en-US" sz="1200" dirty="0" err="1"/>
              <a:t>Korrektur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r>
              <a:rPr lang="en-US" altLang="en-US" sz="1200" dirty="0"/>
              <a:t>:</a:t>
            </a:r>
          </a:p>
          <a:p>
            <a:pPr lvl="3" eaLnBrk="1" hangingPunct="1"/>
            <a:r>
              <a:rPr lang="en-US" altLang="en-US" sz="1200" dirty="0"/>
              <a:t>Plus-</a:t>
            </a:r>
            <a:r>
              <a:rPr lang="en-US" altLang="en-US" sz="1200" dirty="0" err="1"/>
              <a:t>Zylinderstärke</a:t>
            </a:r>
            <a:r>
              <a:rPr lang="en-US" altLang="en-US" sz="1200" dirty="0"/>
              <a:t> am 180-Meridian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090) </a:t>
            </a:r>
            <a:r>
              <a:rPr lang="en-US" altLang="en-US" sz="1200" b="1" i="1" dirty="0" err="1"/>
              <a:t>oder</a:t>
            </a:r>
            <a:endParaRPr lang="en-US" altLang="en-US" sz="1200" b="1" i="1" dirty="0"/>
          </a:p>
          <a:p>
            <a:pPr lvl="3" eaLnBrk="1" hangingPunct="1"/>
            <a:r>
              <a:rPr lang="en-US" altLang="en-US" sz="1200" dirty="0"/>
              <a:t>Minus-</a:t>
            </a:r>
            <a:r>
              <a:rPr lang="en-US" altLang="en-US" sz="1200" dirty="0" err="1"/>
              <a:t>Zylinderstärke</a:t>
            </a:r>
            <a:r>
              <a:rPr lang="en-US" altLang="en-US" sz="1200" dirty="0"/>
              <a:t> am 090-Meridian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180)</a:t>
            </a:r>
          </a:p>
          <a:p>
            <a:pPr lvl="2" eaLnBrk="1" hangingPunct="1"/>
            <a:endParaRPr lang="en-US" altLang="en-US" dirty="0"/>
          </a:p>
        </p:txBody>
      </p:sp>
      <p:pic>
        <p:nvPicPr>
          <p:cNvPr id="30723" name="Picture 3" descr="football (with rule)">
            <a:extLst>
              <a:ext uri="{FF2B5EF4-FFF2-40B4-BE49-F238E27FC236}">
                <a16:creationId xmlns:a16="http://schemas.microsoft.com/office/drawing/2014/main" id="{D840DF6E-A036-24CB-C3F3-4A318677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608576"/>
            <a:ext cx="23622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football (with rule)">
            <a:extLst>
              <a:ext uri="{FF2B5EF4-FFF2-40B4-BE49-F238E27FC236}">
                <a16:creationId xmlns:a16="http://schemas.microsoft.com/office/drawing/2014/main" id="{F7EFB9E7-2A3A-EEAA-A22E-9CCC281E9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608576"/>
            <a:ext cx="23622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5">
            <a:extLst>
              <a:ext uri="{FF2B5EF4-FFF2-40B4-BE49-F238E27FC236}">
                <a16:creationId xmlns:a16="http://schemas.microsoft.com/office/drawing/2014/main" id="{0ABB9B7A-46CB-FE83-4AC9-365A018C2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3465576"/>
            <a:ext cx="4751387" cy="394980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Muss nicht </a:t>
            </a:r>
            <a:r>
              <a:rPr lang="en-US" altLang="en-US" sz="1200" b="1" i="1" dirty="0" err="1"/>
              <a:t>genau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bei</a:t>
            </a:r>
            <a:r>
              <a:rPr lang="en-US" altLang="en-US" sz="1200" dirty="0"/>
              <a:t> 090/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180 </a:t>
            </a:r>
            <a:r>
              <a:rPr lang="en-US" altLang="en-US" sz="1200" dirty="0" err="1"/>
              <a:t>liegen</a:t>
            </a:r>
            <a:r>
              <a:rPr lang="en-US" altLang="en-US" sz="1200" dirty="0"/>
              <a:t>; +/- bis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20° </a:t>
            </a:r>
            <a:r>
              <a:rPr lang="en-US" altLang="en-US" sz="1200" dirty="0" err="1"/>
              <a:t>gelten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ebenfalls</a:t>
            </a:r>
            <a:endParaRPr lang="en-US" altLang="en-US" sz="1200" dirty="0"/>
          </a:p>
        </p:txBody>
      </p:sp>
      <p:sp>
        <p:nvSpPr>
          <p:cNvPr id="30727" name="ZZ_Kopfleiste">
            <a:extLst>
              <a:ext uri="{FF2B5EF4-FFF2-40B4-BE49-F238E27FC236}">
                <a16:creationId xmlns:a16="http://schemas.microsoft.com/office/drawing/2014/main" id="{18F8BEFA-57A1-06C6-BEF1-92948CE3F61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0728" name="Slide Number Placeholder 1">
            <a:extLst>
              <a:ext uri="{FF2B5EF4-FFF2-40B4-BE49-F238E27FC236}">
                <a16:creationId xmlns:a16="http://schemas.microsoft.com/office/drawing/2014/main" id="{92FC2528-3AB2-448F-E0B2-7B8D4CC6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27</a:t>
            </a:fld>
            <a:endParaRPr lang="de-DE" sz="800">
              <a:latin typeface="Segoe UI"/>
            </a:endParaRPr>
          </a:p>
        </p:txBody>
      </p:sp>
      <p:cxnSp>
        <p:nvCxnSpPr>
          <p:cNvPr id="3072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073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8C36FA3-04C4-6B20-AF4F-B74BE2547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>
                <a:solidFill>
                  <a:srgbClr val="1A5FB4"/>
                </a:solidFill>
              </a:rPr>
              <a:t>Astigmatismus gegen die Regel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So </a:t>
            </a:r>
            <a:r>
              <a:rPr lang="en-US" altLang="en-US" sz="1200" dirty="0" err="1"/>
              <a:t>genannt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weil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die </a:t>
            </a:r>
            <a:r>
              <a:rPr lang="en-US" altLang="en-US" sz="1200" dirty="0" err="1"/>
              <a:t>seltenere</a:t>
            </a:r>
            <a:r>
              <a:rPr lang="en-US" altLang="en-US" sz="1200" dirty="0"/>
              <a:t> Form </a:t>
            </a:r>
            <a:r>
              <a:rPr lang="en-US" altLang="en-US" sz="1200" dirty="0" err="1"/>
              <a:t>handelt</a:t>
            </a:r>
            <a:endParaRPr lang="en-US" altLang="en-US" sz="1200" dirty="0"/>
          </a:p>
          <a:p>
            <a:pPr marL="692150" lvl="2" indent="0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31747" name="ZZ_Kopfleiste">
            <a:extLst>
              <a:ext uri="{FF2B5EF4-FFF2-40B4-BE49-F238E27FC236}">
                <a16:creationId xmlns:a16="http://schemas.microsoft.com/office/drawing/2014/main" id="{B0F20276-CD65-4872-0181-023D9894EE0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1748" name="Slide Number Placeholder 1">
            <a:extLst>
              <a:ext uri="{FF2B5EF4-FFF2-40B4-BE49-F238E27FC236}">
                <a16:creationId xmlns:a16="http://schemas.microsoft.com/office/drawing/2014/main" id="{377A5333-0B07-BC94-726E-64B6D6694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28</a:t>
            </a:fld>
            <a:endParaRPr lang="de-DE" sz="800">
              <a:latin typeface="Segoe UI"/>
            </a:endParaRPr>
          </a:p>
        </p:txBody>
      </p:sp>
      <p:cxnSp>
        <p:nvCxnSpPr>
          <p:cNvPr id="3174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175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C381698-6993-0732-6E43-C1697651D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>
                <a:solidFill>
                  <a:srgbClr val="1A5FB4"/>
                </a:solidFill>
              </a:rPr>
              <a:t>Astigmatismus gegen die Regel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So </a:t>
            </a:r>
            <a:r>
              <a:rPr lang="en-US" altLang="en-US" sz="1200" dirty="0" err="1"/>
              <a:t>genannt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weil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die </a:t>
            </a:r>
            <a:r>
              <a:rPr lang="en-US" altLang="en-US" sz="1200" dirty="0" err="1"/>
              <a:t>seltenere</a:t>
            </a:r>
            <a:r>
              <a:rPr lang="en-US" altLang="en-US" sz="1200" dirty="0"/>
              <a:t> Form </a:t>
            </a:r>
            <a:r>
              <a:rPr lang="en-US" altLang="en-US" sz="1200" dirty="0" err="1"/>
              <a:t>handelt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hat die Form </a:t>
            </a:r>
            <a:r>
              <a:rPr lang="en-US" altLang="en-US" sz="1200" dirty="0" err="1"/>
              <a:t>eines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1A5FB4"/>
                </a:solidFill>
              </a:rPr>
              <a:t>aufrecht stehenden Rugbyballs </a:t>
            </a:r>
            <a:r>
              <a:rPr lang="en-US" altLang="en-US" sz="1200" dirty="0"/>
              <a:t>(</a:t>
            </a:r>
            <a:r>
              <a:rPr lang="en-US" altLang="en-US" sz="1200" dirty="0" err="1"/>
              <a:t>wiederum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Annahme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dass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</a:t>
            </a:r>
            <a:r>
              <a:rPr lang="en-US" altLang="en-US" sz="1200" dirty="0" err="1"/>
              <a:t>einen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Hornhautastigmatismus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handelt</a:t>
            </a:r>
            <a:r>
              <a:rPr lang="en-US" altLang="en-US" sz="1200" dirty="0"/>
              <a:t>)</a:t>
            </a:r>
          </a:p>
          <a:p>
            <a:pPr marL="692150" lvl="2" indent="0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pic>
        <p:nvPicPr>
          <p:cNvPr id="32773" name="Picture 4" descr="football (with rule)">
            <a:extLst>
              <a:ext uri="{FF2B5EF4-FFF2-40B4-BE49-F238E27FC236}">
                <a16:creationId xmlns:a16="http://schemas.microsoft.com/office/drawing/2014/main" id="{0D2EBE11-6B06-3778-F503-652CE9BB8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4494276"/>
            <a:ext cx="73183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7">
            <a:extLst>
              <a:ext uri="{FF2B5EF4-FFF2-40B4-BE49-F238E27FC236}">
                <a16:creationId xmlns:a16="http://schemas.microsoft.com/office/drawing/2014/main" id="{06469BD8-92A0-219F-6225-581A930DB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488" y="5599176"/>
            <a:ext cx="32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T</a:t>
            </a:r>
          </a:p>
        </p:txBody>
      </p:sp>
      <p:sp>
        <p:nvSpPr>
          <p:cNvPr id="32771" name="ZZ_Kopfleiste">
            <a:extLst>
              <a:ext uri="{FF2B5EF4-FFF2-40B4-BE49-F238E27FC236}">
                <a16:creationId xmlns:a16="http://schemas.microsoft.com/office/drawing/2014/main" id="{F9EAAB01-1DA8-12AC-65AF-FC8F4909587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65B04AF7-CD0A-AA25-AEEE-64DFEC814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29</a:t>
            </a:fld>
            <a:endParaRPr lang="de-DE" sz="800">
              <a:latin typeface="Segoe UI"/>
            </a:endParaRPr>
          </a:p>
        </p:txBody>
      </p:sp>
      <p:cxnSp>
        <p:nvCxnSpPr>
          <p:cNvPr id="3277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277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7F0F709-F234-4D85-81F1-807879E6D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70039"/>
            <a:ext cx="8229600" cy="4411662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>
                <a:solidFill>
                  <a:srgbClr val="1A5FB4"/>
                </a:solidFill>
              </a:rPr>
              <a:t>Astigmatismus gegen die Regel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So </a:t>
            </a:r>
            <a:r>
              <a:rPr lang="en-US" altLang="en-US" sz="1200" dirty="0" err="1"/>
              <a:t>genannt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weil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die </a:t>
            </a:r>
            <a:r>
              <a:rPr lang="en-US" altLang="en-US" sz="1200" dirty="0" err="1"/>
              <a:t>seltenere</a:t>
            </a:r>
            <a:r>
              <a:rPr lang="en-US" altLang="en-US" sz="1200" dirty="0"/>
              <a:t> Form </a:t>
            </a:r>
            <a:r>
              <a:rPr lang="en-US" altLang="en-US" sz="1200" dirty="0" err="1"/>
              <a:t>handelt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hat die Form </a:t>
            </a:r>
            <a:r>
              <a:rPr lang="en-US" altLang="en-US" sz="1200" dirty="0" err="1"/>
              <a:t>eines</a:t>
            </a:r>
            <a:r>
              <a:rPr lang="en-US" altLang="en-US" sz="1200" dirty="0"/>
              <a:t> </a:t>
            </a:r>
            <a:r>
              <a:rPr lang="en-US" altLang="en-US" sz="1200" dirty="0">
                <a:solidFill>
                  <a:srgbClr val="1A5FB4"/>
                </a:solidFill>
              </a:rPr>
              <a:t>aufrecht stehenden Rugbyballs </a:t>
            </a:r>
            <a:r>
              <a:rPr lang="en-US" altLang="en-US" sz="1200" dirty="0"/>
              <a:t>(</a:t>
            </a:r>
            <a:r>
              <a:rPr lang="en-US" altLang="en-US" sz="1200" dirty="0" err="1"/>
              <a:t>wiederum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Annahme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dass</a:t>
            </a:r>
            <a:r>
              <a:rPr lang="en-US" altLang="en-US" sz="1200" dirty="0"/>
              <a:t> es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um </a:t>
            </a:r>
            <a:r>
              <a:rPr lang="en-US" altLang="en-US" sz="1200" dirty="0" err="1"/>
              <a:t>einen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Hornhautastigmatismus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handelt</a:t>
            </a:r>
            <a:r>
              <a:rPr lang="en-US" altLang="en-US" sz="1200" dirty="0"/>
              <a:t>)</a:t>
            </a:r>
          </a:p>
          <a:p>
            <a:pPr lvl="2" eaLnBrk="1" hangingPunct="1"/>
            <a:r>
              <a:rPr lang="en-US" altLang="en-US" sz="1200" dirty="0" err="1"/>
              <a:t>Höhere</a:t>
            </a:r>
            <a:r>
              <a:rPr lang="en-US" altLang="en-US" sz="1200" dirty="0"/>
              <a:t> Plus-</a:t>
            </a:r>
            <a:r>
              <a:rPr lang="en-US" altLang="en-US" sz="1200" dirty="0" err="1"/>
              <a:t>Stärke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 Meridian ~180</a:t>
            </a:r>
            <a:r>
              <a:rPr lang="en-US" altLang="en-US" sz="1200" dirty="0"/>
              <a:t>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090)</a:t>
            </a:r>
          </a:p>
          <a:p>
            <a:pPr lvl="2" eaLnBrk="1" hangingPunct="1"/>
            <a:r>
              <a:rPr lang="en-US" altLang="en-US" sz="1200" dirty="0" err="1"/>
              <a:t>Korrektur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r>
              <a:rPr lang="en-US" altLang="en-US" sz="1200" dirty="0"/>
              <a:t>:</a:t>
            </a:r>
          </a:p>
          <a:p>
            <a:pPr lvl="3" eaLnBrk="1" hangingPunct="1"/>
            <a:r>
              <a:rPr lang="en-US" altLang="en-US" sz="1200" dirty="0"/>
              <a:t>Plus-</a:t>
            </a:r>
            <a:r>
              <a:rPr lang="en-US" altLang="en-US" sz="1200" dirty="0" err="1"/>
              <a:t>Zylinderstärke</a:t>
            </a:r>
            <a:r>
              <a:rPr lang="en-US" altLang="en-US" sz="1200" dirty="0"/>
              <a:t> am 090-Meridian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180) </a:t>
            </a:r>
            <a:r>
              <a:rPr lang="en-US" altLang="en-US" sz="1200" b="1" i="1" dirty="0" err="1"/>
              <a:t>oder</a:t>
            </a:r>
            <a:endParaRPr lang="en-US" altLang="en-US" sz="1200" b="1" i="1" dirty="0"/>
          </a:p>
          <a:p>
            <a:pPr lvl="3" eaLnBrk="1" hangingPunct="1"/>
            <a:r>
              <a:rPr lang="en-US" altLang="en-US" sz="1200" dirty="0"/>
              <a:t>Minus-</a:t>
            </a:r>
            <a:r>
              <a:rPr lang="en-US" altLang="en-US" sz="1200" dirty="0" err="1"/>
              <a:t>Zylinderstärke</a:t>
            </a:r>
            <a:r>
              <a:rPr lang="en-US" altLang="en-US" sz="1200" dirty="0"/>
              <a:t> am 180-Meridian (</a:t>
            </a:r>
            <a:r>
              <a:rPr lang="en-US" altLang="en-US" sz="1200" dirty="0" err="1"/>
              <a:t>Achse</a:t>
            </a:r>
            <a:r>
              <a:rPr lang="en-US" altLang="en-US" sz="1200" dirty="0"/>
              <a:t> 090)</a:t>
            </a:r>
          </a:p>
          <a:p>
            <a:pPr lvl="2" eaLnBrk="1" hangingPunct="1"/>
            <a:endParaRPr lang="en-US" altLang="en-US" dirty="0"/>
          </a:p>
        </p:txBody>
      </p:sp>
      <p:sp>
        <p:nvSpPr>
          <p:cNvPr id="33795" name="Text Box 5">
            <a:extLst>
              <a:ext uri="{FF2B5EF4-FFF2-40B4-BE49-F238E27FC236}">
                <a16:creationId xmlns:a16="http://schemas.microsoft.com/office/drawing/2014/main" id="{E3994492-1824-3000-5532-E9DA869CA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713" y="3495739"/>
            <a:ext cx="496887" cy="27463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Dito</a:t>
            </a:r>
          </a:p>
        </p:txBody>
      </p:sp>
      <p:pic>
        <p:nvPicPr>
          <p:cNvPr id="33799" name="Picture 4" descr="football (with rule)">
            <a:extLst>
              <a:ext uri="{FF2B5EF4-FFF2-40B4-BE49-F238E27FC236}">
                <a16:creationId xmlns:a16="http://schemas.microsoft.com/office/drawing/2014/main" id="{201DEEC7-8514-DE2F-6980-0E830C104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4494276"/>
            <a:ext cx="73183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Box 1">
            <a:extLst>
              <a:ext uri="{FF2B5EF4-FFF2-40B4-BE49-F238E27FC236}">
                <a16:creationId xmlns:a16="http://schemas.microsoft.com/office/drawing/2014/main" id="{FD854FAC-866C-A2A8-B99B-F8C2B47A9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488" y="5599176"/>
            <a:ext cx="32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T</a:t>
            </a:r>
          </a:p>
        </p:txBody>
      </p:sp>
      <p:sp>
        <p:nvSpPr>
          <p:cNvPr id="33797" name="ZZ_Kopfleiste">
            <a:extLst>
              <a:ext uri="{FF2B5EF4-FFF2-40B4-BE49-F238E27FC236}">
                <a16:creationId xmlns:a16="http://schemas.microsoft.com/office/drawing/2014/main" id="{BF8DEF5B-16B5-DB68-5693-B9054022927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3798" name="Slide Number Placeholder 1">
            <a:extLst>
              <a:ext uri="{FF2B5EF4-FFF2-40B4-BE49-F238E27FC236}">
                <a16:creationId xmlns:a16="http://schemas.microsoft.com/office/drawing/2014/main" id="{EF75FB7A-DAC3-852A-74EF-EB64AF56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30</a:t>
            </a:fld>
            <a:endParaRPr lang="de-DE" sz="800">
              <a:latin typeface="Segoe UI"/>
            </a:endParaRPr>
          </a:p>
        </p:txBody>
      </p:sp>
      <p:cxnSp>
        <p:nvCxnSpPr>
          <p:cNvPr id="3380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380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810CE9A-D0E1-083A-498E-910976339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950976"/>
            <a:ext cx="86868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Vergleich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Astigmatismus</a:t>
            </a:r>
            <a:r>
              <a:rPr lang="en-US" altLang="en-US" sz="1200" dirty="0"/>
              <a:t>-Typen</a:t>
            </a:r>
          </a:p>
          <a:p>
            <a:pPr lvl="1" eaLnBrk="1" hangingPunct="1"/>
            <a:r>
              <a:rPr lang="en-US" altLang="en-US" sz="1200" dirty="0"/>
              <a:t>Bei </a:t>
            </a:r>
            <a:r>
              <a:rPr lang="en-US" altLang="en-US" sz="1200" dirty="0" err="1">
                <a:solidFill>
                  <a:srgbClr val="1A5FB4"/>
                </a:solidFill>
              </a:rPr>
              <a:t>jungen</a:t>
            </a:r>
            <a:r>
              <a:rPr lang="en-US" altLang="en-US" sz="1200" dirty="0">
                <a:solidFill>
                  <a:srgbClr val="1A5FB4"/>
                </a:solidFill>
              </a:rPr>
              <a:t> Menschen </a:t>
            </a:r>
            <a:r>
              <a:rPr lang="en-US" altLang="en-US" sz="1200" i="1" dirty="0" err="1"/>
              <a:t>ist</a:t>
            </a:r>
            <a:r>
              <a:rPr lang="en-US" altLang="en-US" sz="1200" i="1" dirty="0"/>
              <a:t> der Astigmatismus nach der Regel </a:t>
            </a:r>
            <a:r>
              <a:rPr lang="en-US" altLang="en-US" sz="1200" i="1" dirty="0" err="1"/>
              <a:t>weitaus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häufiger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als</a:t>
            </a:r>
            <a:r>
              <a:rPr lang="en-US" altLang="en-US" sz="1200" i="1" dirty="0"/>
              <a:t> der Astigmatismus gegen die Regel</a:t>
            </a:r>
          </a:p>
        </p:txBody>
      </p:sp>
      <p:sp>
        <p:nvSpPr>
          <p:cNvPr id="34819" name="ZZ_Kopfleiste">
            <a:extLst>
              <a:ext uri="{FF2B5EF4-FFF2-40B4-BE49-F238E27FC236}">
                <a16:creationId xmlns:a16="http://schemas.microsoft.com/office/drawing/2014/main" id="{4D88F1E8-186B-443C-67C3-D8620750169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4820" name="Slide Number Placeholder 1">
            <a:extLst>
              <a:ext uri="{FF2B5EF4-FFF2-40B4-BE49-F238E27FC236}">
                <a16:creationId xmlns:a16="http://schemas.microsoft.com/office/drawing/2014/main" id="{B86BF7A1-90AE-B79A-CA86-FE1AD70F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31</a:t>
            </a:fld>
            <a:endParaRPr lang="de-DE" sz="800">
              <a:latin typeface="Segoe UI"/>
            </a:endParaRPr>
          </a:p>
        </p:txBody>
      </p:sp>
      <p:cxnSp>
        <p:nvCxnSpPr>
          <p:cNvPr id="3482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482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C7F85E0-B11E-F90D-4346-57B0025EE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950976"/>
            <a:ext cx="86868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Vergleich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Astigmatismus</a:t>
            </a:r>
            <a:r>
              <a:rPr lang="en-US" altLang="en-US" sz="1200" dirty="0"/>
              <a:t>-Typen</a:t>
            </a:r>
          </a:p>
          <a:p>
            <a:pPr lvl="1" eaLnBrk="1" hangingPunct="1"/>
            <a:r>
              <a:rPr lang="en-US" altLang="en-US" sz="1200" dirty="0"/>
              <a:t>Bei </a:t>
            </a:r>
            <a:r>
              <a:rPr lang="en-US" altLang="en-US" sz="1200" dirty="0" err="1">
                <a:solidFill>
                  <a:srgbClr val="1A5FB4"/>
                </a:solidFill>
              </a:rPr>
              <a:t>jungen</a:t>
            </a:r>
            <a:r>
              <a:rPr lang="en-US" altLang="en-US" sz="1200" dirty="0">
                <a:solidFill>
                  <a:srgbClr val="1A5FB4"/>
                </a:solidFill>
              </a:rPr>
              <a:t> Menschen </a:t>
            </a:r>
            <a:r>
              <a:rPr lang="en-US" altLang="en-US" sz="1200" i="1" dirty="0" err="1"/>
              <a:t>ist</a:t>
            </a:r>
            <a:r>
              <a:rPr lang="en-US" altLang="en-US" sz="1200" i="1" dirty="0"/>
              <a:t> der Astigmatismus nach der Regel </a:t>
            </a:r>
            <a:r>
              <a:rPr lang="en-US" altLang="en-US" sz="1200" i="1" dirty="0" err="1"/>
              <a:t>weitaus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häufiger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als</a:t>
            </a:r>
            <a:r>
              <a:rPr lang="en-US" altLang="en-US" sz="1200" i="1" dirty="0"/>
              <a:t> der Astigmatismus gegen die Regel</a:t>
            </a:r>
          </a:p>
          <a:p>
            <a:pPr lvl="2" eaLnBrk="1" hangingPunct="1"/>
            <a:r>
              <a:rPr lang="en-US" altLang="en-US" sz="1200" dirty="0" err="1"/>
              <a:t>Hypothese</a:t>
            </a:r>
            <a:r>
              <a:rPr lang="en-US" altLang="en-US" sz="1200" dirty="0"/>
              <a:t> </a:t>
            </a:r>
            <a:r>
              <a:rPr lang="en-US" altLang="en-US" sz="1200" i="1" dirty="0"/>
              <a:t>der </a:t>
            </a:r>
            <a:r>
              <a:rPr lang="en-US" altLang="en-US" sz="1200" i="1" dirty="0" err="1"/>
              <a:t>straffen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Augenlider</a:t>
            </a:r>
            <a:endParaRPr lang="en-US" altLang="en-US" sz="1200" i="1" dirty="0"/>
          </a:p>
          <a:p>
            <a:pPr lvl="3" eaLnBrk="1" hangingPunct="1"/>
            <a:r>
              <a:rPr lang="en-US" altLang="en-US" sz="1200" dirty="0"/>
              <a:t>Junge </a:t>
            </a:r>
            <a:r>
              <a:rPr lang="en-US" altLang="en-US" sz="1200" dirty="0" err="1"/>
              <a:t>Augenlider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sind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straff</a:t>
            </a:r>
            <a:r>
              <a:rPr lang="en-US" altLang="en-US" sz="1200" dirty="0"/>
              <a:t> </a:t>
            </a:r>
            <a:r>
              <a:rPr lang="en-US" altLang="en-US" sz="1200" dirty="0">
                <a:sym typeface="Wingdings" panose="05000000000000000000" pitchFamily="2" charset="2"/>
              </a:rPr>
              <a:t></a:t>
            </a:r>
            <a:r>
              <a:rPr lang="en-US" altLang="en-US" sz="1200" dirty="0"/>
              <a:t> Druck auf die </a:t>
            </a:r>
            <a:r>
              <a:rPr lang="en-US" altLang="en-US" sz="1200" dirty="0" err="1"/>
              <a:t>obere</a:t>
            </a:r>
            <a:r>
              <a:rPr lang="en-US" altLang="en-US" sz="1200" dirty="0"/>
              <a:t> und </a:t>
            </a:r>
            <a:r>
              <a:rPr lang="en-US" altLang="en-US" sz="1200" dirty="0" err="1"/>
              <a:t>untere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</a:t>
            </a:r>
            <a:r>
              <a:rPr lang="en-US" altLang="en-US" sz="1200" dirty="0">
                <a:sym typeface="Wingdings" panose="05000000000000000000" pitchFamily="2" charset="2"/>
              </a:rPr>
              <a:t>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vertikale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Meridiane</a:t>
            </a:r>
            <a:r>
              <a:rPr lang="en-US" altLang="en-US" sz="1200" dirty="0"/>
              <a:t> </a:t>
            </a:r>
            <a:r>
              <a:rPr lang="en-US" altLang="en-US" sz="1200" dirty="0" err="1">
                <a:sym typeface="Wingdings" pitchFamily="2" charset="2"/>
              </a:rPr>
              <a:t>werden</a:t>
            </a:r>
            <a:r>
              <a:rPr lang="en-US" altLang="en-US" sz="1200" dirty="0">
                <a:sym typeface="Wingdings" pitchFamily="2" charset="2"/>
              </a:rPr>
              <a:t> </a:t>
            </a:r>
            <a:r>
              <a:rPr lang="en-US" altLang="en-US" sz="1200" dirty="0" err="1">
                <a:sym typeface="Wingdings" pitchFamily="2" charset="2"/>
              </a:rPr>
              <a:t>steiler</a:t>
            </a:r>
            <a:r>
              <a:rPr lang="en-US" altLang="en-US" sz="1200" dirty="0">
                <a:sym typeface="Wingdings" pitchFamily="2" charset="2"/>
              </a:rPr>
              <a:t>  Astigmatismus nach der Regel</a:t>
            </a:r>
          </a:p>
          <a:p>
            <a:pPr lvl="2" eaLnBrk="1" hangingPunct="1"/>
            <a:r>
              <a:rPr lang="en-US" altLang="en-US" sz="1200" dirty="0"/>
              <a:t>Manche </a:t>
            </a:r>
            <a:r>
              <a:rPr lang="en-US" altLang="en-US" sz="1200" dirty="0" err="1"/>
              <a:t>refraktive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Chirurgen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operieren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junge</a:t>
            </a:r>
            <a:r>
              <a:rPr lang="en-US" altLang="en-US" sz="1200" dirty="0"/>
              <a:t> Menschen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Hornhautastigmatismus gegen die Regel nicht</a:t>
            </a:r>
          </a:p>
          <a:p>
            <a:pPr lvl="3" eaLnBrk="1" hangingPunct="1"/>
            <a:r>
              <a:rPr lang="en-US" altLang="en-US" sz="1200" dirty="0"/>
              <a:t>Sie </a:t>
            </a:r>
            <a:r>
              <a:rPr lang="en-US" altLang="en-US" sz="1200" dirty="0" err="1"/>
              <a:t>werten dies als Hinweis auf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Hornhautektasie</a:t>
            </a:r>
            <a:endParaRPr lang="en-US" altLang="en-US" sz="1200" dirty="0"/>
          </a:p>
        </p:txBody>
      </p:sp>
      <p:sp>
        <p:nvSpPr>
          <p:cNvPr id="35843" name="ZZ_Kopfleiste">
            <a:extLst>
              <a:ext uri="{FF2B5EF4-FFF2-40B4-BE49-F238E27FC236}">
                <a16:creationId xmlns:a16="http://schemas.microsoft.com/office/drawing/2014/main" id="{7AAE36AE-656C-2566-1169-7991B96F265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5844" name="Slide Number Placeholder 1">
            <a:extLst>
              <a:ext uri="{FF2B5EF4-FFF2-40B4-BE49-F238E27FC236}">
                <a16:creationId xmlns:a16="http://schemas.microsoft.com/office/drawing/2014/main" id="{DD47FEF3-CB27-AEF4-7E41-6D0D5064F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32</a:t>
            </a:fld>
            <a:endParaRPr lang="de-DE" sz="800">
              <a:latin typeface="Segoe UI"/>
            </a:endParaRPr>
          </a:p>
        </p:txBody>
      </p:sp>
      <p:cxnSp>
        <p:nvCxnSpPr>
          <p:cNvPr id="3584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584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9B3D0AF-BD1B-BC8A-2B06-96E68AD93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950976"/>
            <a:ext cx="86868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Vergleich</a:t>
            </a:r>
            <a:r>
              <a:rPr lang="en-US" altLang="en-US" sz="1200" dirty="0"/>
              <a:t> der </a:t>
            </a:r>
            <a:r>
              <a:rPr lang="en-US" altLang="en-US" sz="1200" dirty="0" err="1"/>
              <a:t>Astigmatismus</a:t>
            </a:r>
            <a:r>
              <a:rPr lang="en-US" altLang="en-US" sz="1200" dirty="0"/>
              <a:t>-Typen</a:t>
            </a:r>
          </a:p>
          <a:p>
            <a:pPr lvl="1" eaLnBrk="1" hangingPunct="1"/>
            <a:r>
              <a:rPr lang="en-US" altLang="en-US" sz="1200" dirty="0"/>
              <a:t>Bei </a:t>
            </a:r>
            <a:r>
              <a:rPr lang="en-US" altLang="en-US" sz="1200" dirty="0" err="1">
                <a:solidFill>
                  <a:srgbClr val="1A5FB4"/>
                </a:solidFill>
              </a:rPr>
              <a:t>jungen</a:t>
            </a:r>
            <a:r>
              <a:rPr lang="en-US" altLang="en-US" sz="1200" dirty="0">
                <a:solidFill>
                  <a:srgbClr val="1A5FB4"/>
                </a:solidFill>
              </a:rPr>
              <a:t> Menschen </a:t>
            </a:r>
            <a:r>
              <a:rPr lang="en-US" altLang="en-US" sz="1200" i="1" dirty="0" err="1"/>
              <a:t>ist</a:t>
            </a:r>
            <a:r>
              <a:rPr lang="en-US" altLang="en-US" sz="1200" i="1" dirty="0"/>
              <a:t> der Astigmatismus nach der Regel </a:t>
            </a:r>
            <a:r>
              <a:rPr lang="en-US" altLang="en-US" sz="1200" i="1" dirty="0" err="1"/>
              <a:t>weitaus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häufiger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als</a:t>
            </a:r>
            <a:r>
              <a:rPr lang="en-US" altLang="en-US" sz="1200" i="1" dirty="0"/>
              <a:t> der Astigmatismus gegen die Regel</a:t>
            </a:r>
          </a:p>
          <a:p>
            <a:pPr lvl="2" eaLnBrk="1" hangingPunct="1"/>
            <a:r>
              <a:rPr lang="en-US" altLang="en-US" sz="1200" dirty="0" err="1"/>
              <a:t>Hypothese</a:t>
            </a:r>
            <a:r>
              <a:rPr lang="en-US" altLang="en-US" sz="1200" dirty="0"/>
              <a:t> </a:t>
            </a:r>
            <a:r>
              <a:rPr lang="en-US" altLang="en-US" sz="1200" i="1" dirty="0"/>
              <a:t>der </a:t>
            </a:r>
            <a:r>
              <a:rPr lang="en-US" altLang="en-US" sz="1200" i="1" dirty="0" err="1"/>
              <a:t>straffen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Augenlider</a:t>
            </a:r>
            <a:endParaRPr lang="en-US" altLang="en-US" sz="1200" i="1" dirty="0"/>
          </a:p>
          <a:p>
            <a:pPr lvl="3" eaLnBrk="1" hangingPunct="1"/>
            <a:r>
              <a:rPr lang="en-US" altLang="en-US" sz="1200" dirty="0"/>
              <a:t>Junge </a:t>
            </a:r>
            <a:r>
              <a:rPr lang="en-US" altLang="en-US" sz="1200" dirty="0" err="1"/>
              <a:t>Augenlider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sind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straff</a:t>
            </a:r>
            <a:r>
              <a:rPr lang="en-US" altLang="en-US" sz="1200" dirty="0"/>
              <a:t> </a:t>
            </a:r>
            <a:r>
              <a:rPr lang="en-US" altLang="en-US" sz="1200" dirty="0">
                <a:sym typeface="Wingdings" panose="05000000000000000000" pitchFamily="2" charset="2"/>
              </a:rPr>
              <a:t></a:t>
            </a:r>
            <a:r>
              <a:rPr lang="en-US" altLang="en-US" sz="1200" dirty="0"/>
              <a:t> Druck auf die </a:t>
            </a:r>
            <a:r>
              <a:rPr lang="en-US" altLang="en-US" sz="1200" dirty="0" err="1"/>
              <a:t>obere</a:t>
            </a:r>
            <a:r>
              <a:rPr lang="en-US" altLang="en-US" sz="1200" dirty="0"/>
              <a:t> und </a:t>
            </a:r>
            <a:r>
              <a:rPr lang="en-US" altLang="en-US" sz="1200" dirty="0" err="1"/>
              <a:t>untere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</a:t>
            </a:r>
            <a:r>
              <a:rPr lang="en-US" altLang="en-US" sz="1200" dirty="0"/>
              <a:t> </a:t>
            </a:r>
            <a:r>
              <a:rPr lang="en-US" altLang="en-US" sz="1200" dirty="0">
                <a:sym typeface="Wingdings" panose="05000000000000000000" pitchFamily="2" charset="2"/>
              </a:rPr>
              <a:t>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vertikale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Meridiane</a:t>
            </a:r>
            <a:r>
              <a:rPr lang="en-US" altLang="en-US" sz="1200" dirty="0"/>
              <a:t> </a:t>
            </a:r>
            <a:r>
              <a:rPr lang="en-US" altLang="en-US" sz="1200" dirty="0" err="1">
                <a:sym typeface="Wingdings" pitchFamily="2" charset="2"/>
              </a:rPr>
              <a:t>werden</a:t>
            </a:r>
            <a:r>
              <a:rPr lang="en-US" altLang="en-US" sz="1200" dirty="0">
                <a:sym typeface="Wingdings" pitchFamily="2" charset="2"/>
              </a:rPr>
              <a:t> </a:t>
            </a:r>
            <a:r>
              <a:rPr lang="en-US" altLang="en-US" sz="1200" dirty="0" err="1">
                <a:sym typeface="Wingdings" pitchFamily="2" charset="2"/>
              </a:rPr>
              <a:t>steiler</a:t>
            </a:r>
            <a:r>
              <a:rPr lang="en-US" altLang="en-US" sz="1200" dirty="0">
                <a:sym typeface="Wingdings" pitchFamily="2" charset="2"/>
              </a:rPr>
              <a:t>  Astigmatismus nach der Regel</a:t>
            </a:r>
          </a:p>
          <a:p>
            <a:pPr lvl="2" eaLnBrk="1" hangingPunct="1"/>
            <a:r>
              <a:rPr lang="en-US" altLang="en-US" sz="1200" dirty="0"/>
              <a:t>Manche </a:t>
            </a:r>
            <a:r>
              <a:rPr lang="en-US" altLang="en-US" sz="1200" dirty="0" err="1"/>
              <a:t>refraktive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Chirurgen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operieren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junge</a:t>
            </a:r>
            <a:r>
              <a:rPr lang="en-US" altLang="en-US" sz="1200" dirty="0"/>
              <a:t> Menschen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Hornhautastigmatismus gegen die Regel nicht</a:t>
            </a:r>
          </a:p>
          <a:p>
            <a:pPr lvl="3" eaLnBrk="1" hangingPunct="1"/>
            <a:r>
              <a:rPr lang="en-US" altLang="en-US" sz="1200" dirty="0"/>
              <a:t>Sie </a:t>
            </a:r>
            <a:r>
              <a:rPr lang="en-US" altLang="en-US" sz="1200" dirty="0" err="1"/>
              <a:t>werten dies als Hinweis auf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Hornhautektasie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Bei </a:t>
            </a:r>
            <a:r>
              <a:rPr lang="en-US" altLang="en-US" sz="1200" dirty="0" err="1">
                <a:solidFill>
                  <a:srgbClr val="1A5FB4"/>
                </a:solidFill>
              </a:rPr>
              <a:t>älteren</a:t>
            </a:r>
            <a:r>
              <a:rPr lang="en-US" altLang="en-US" sz="1200" dirty="0">
                <a:solidFill>
                  <a:srgbClr val="1A5FB4"/>
                </a:solidFill>
              </a:rPr>
              <a:t> Menschen </a:t>
            </a:r>
            <a:r>
              <a:rPr lang="en-US" altLang="en-US" sz="1200" i="1" dirty="0" err="1"/>
              <a:t>ist</a:t>
            </a:r>
            <a:r>
              <a:rPr lang="en-US" altLang="en-US" sz="1200" i="1" dirty="0"/>
              <a:t> der Astigmatismus gegen die Regel </a:t>
            </a:r>
            <a:r>
              <a:rPr lang="en-US" altLang="en-US" sz="1200" i="1" dirty="0" err="1"/>
              <a:t>häufiger</a:t>
            </a:r>
            <a:endParaRPr lang="en-US" altLang="en-US" sz="1200" i="1" dirty="0"/>
          </a:p>
        </p:txBody>
      </p:sp>
      <p:sp>
        <p:nvSpPr>
          <p:cNvPr id="36867" name="ZZ_Kopfleiste">
            <a:extLst>
              <a:ext uri="{FF2B5EF4-FFF2-40B4-BE49-F238E27FC236}">
                <a16:creationId xmlns:a16="http://schemas.microsoft.com/office/drawing/2014/main" id="{8F030398-2A76-96AF-4743-722D032A9BA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Klassifizierung des Astigmatismus</a:t>
            </a:r>
            <a:endParaRPr lang="de-DE" sz="1800">
              <a:latin typeface="Segoe UI"/>
            </a:endParaRPr>
          </a:p>
        </p:txBody>
      </p:sp>
      <p:sp>
        <p:nvSpPr>
          <p:cNvPr id="36868" name="Slide Number Placeholder 1">
            <a:extLst>
              <a:ext uri="{FF2B5EF4-FFF2-40B4-BE49-F238E27FC236}">
                <a16:creationId xmlns:a16="http://schemas.microsoft.com/office/drawing/2014/main" id="{19003980-D5C2-E329-ED8A-7E2E51A38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33</a:t>
            </a:fld>
            <a:endParaRPr lang="de-DE" sz="800">
              <a:latin typeface="Segoe UI"/>
            </a:endParaRPr>
          </a:p>
        </p:txBody>
      </p:sp>
      <p:cxnSp>
        <p:nvCxnSpPr>
          <p:cNvPr id="3686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687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Z_Credits_Balken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algn="l">
              <a:buNone/>
            </a:pPr>
            <a:r>
              <a:rPr lang="de-DE" sz="18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Mitwirkende</a:t>
            </a:r>
          </a:p>
        </p:txBody>
      </p:sp>
      <p:sp>
        <p:nvSpPr>
          <p:cNvPr id="3" name="ZZ_Credits_Text"/>
          <p:cNvSpPr txBox="1"/>
          <p:nvPr/>
        </p:nvSpPr>
        <p:spPr>
          <a:xfrm>
            <a:off x="1981200" y="1371600"/>
            <a:ext cx="853440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Originalfolien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Steven B. Flynn, MD, PhD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Deutsche Bearbeitung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A. Assaf · Universitätsklinikum Ulm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Fachliche Begutachtung (Optik)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L. Hartmann</a:t>
            </a:r>
          </a:p>
        </p:txBody>
      </p:sp>
      <p:sp>
        <p:nvSpPr>
          <p:cNvPr id="4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fld id="{00000000-1234-1234-1234-123412341235}" type="slidenum">
              <a:rPr lang="de-DE" sz="800" b="0" i="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34</a:t>
            </a:fld>
            <a:endParaRPr lang="de-DE" sz="800" b="0" i="0">
              <a:solidFill>
                <a:srgbClr val="9AA3AE"/>
              </a:solidFill>
              <a:latin typeface="Segoe UI"/>
              <a:ea typeface="Segoe UI"/>
              <a:cs typeface="Segoe UI"/>
            </a:endParaRPr>
          </a:p>
        </p:txBody>
      </p:sp>
      <p:cxnSp>
        <p:nvCxnSpPr>
          <p:cNvPr id="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2026 · Astigmatismus: Arten von Astigmatismus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2620</Words>
  <Application>Microsoft Macintosh PowerPoint</Application>
  <PresentationFormat>Widescreen</PresentationFormat>
  <Paragraphs>248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Segoe UI</vt:lpstr>
      <vt:lpstr>Wingdings</vt:lpstr>
      <vt:lpstr>Network</vt:lpstr>
      <vt:lpstr>Astigmatismus: Arten von Astigmatismus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Astigmatic Refractive Error: Types of Astigmatism</dc:title>
  <dc:creator>Steven B. Flynn</dc:creator>
  <cp:keywords>, docId:F5A4411F015133193422F90BEC6F936D</cp:keywords>
  <cp:lastModifiedBy>Assaf Abdelrahman</cp:lastModifiedBy>
  <cp:revision>46</cp:revision>
  <dcterms:created xsi:type="dcterms:W3CDTF">2010-03-12T18:04:12Z</dcterms:created>
  <dcterms:modified xsi:type="dcterms:W3CDTF">2026-10-26T18:56:06Z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2026-08-06T07:55:39Z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e8c38f8c-4ed9-4f66-873c-d799e862ff5e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