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7"/>
  </p:notesMasterIdLst>
  <p:sldIdLst>
    <p:sldId id="357" r:id="rId2"/>
    <p:sldId id="359" r:id="rId3"/>
    <p:sldId id="358" r:id="rId4"/>
    <p:sldId id="355" r:id="rId5"/>
    <p:sldId id="356" r:id="rId6"/>
    <p:sldId id="354" r:id="rId7"/>
    <p:sldId id="353" r:id="rId8"/>
    <p:sldId id="351" r:id="rId9"/>
    <p:sldId id="352" r:id="rId10"/>
    <p:sldId id="350" r:id="rId11"/>
    <p:sldId id="348" r:id="rId12"/>
    <p:sldId id="360" r:id="rId13"/>
    <p:sldId id="369" r:id="rId14"/>
    <p:sldId id="361" r:id="rId15"/>
    <p:sldId id="363" r:id="rId16"/>
    <p:sldId id="367" r:id="rId17"/>
    <p:sldId id="366" r:id="rId18"/>
    <p:sldId id="365" r:id="rId19"/>
    <p:sldId id="364" r:id="rId20"/>
    <p:sldId id="368" r:id="rId21"/>
    <p:sldId id="371" r:id="rId22"/>
    <p:sldId id="370" r:id="rId23"/>
    <p:sldId id="372" r:id="rId24"/>
    <p:sldId id="373" r:id="rId25"/>
    <p:sldId id="374" r:id="rId26"/>
    <p:sldId id="375" r:id="rId27"/>
    <p:sldId id="376" r:id="rId28"/>
    <p:sldId id="349" r:id="rId29"/>
    <p:sldId id="378" r:id="rId30"/>
    <p:sldId id="379" r:id="rId31"/>
    <p:sldId id="380" r:id="rId32"/>
    <p:sldId id="382" r:id="rId33"/>
    <p:sldId id="381" r:id="rId34"/>
    <p:sldId id="383" r:id="rId35"/>
    <p:sldId id="384" r:id="rId36"/>
    <p:sldId id="385" r:id="rId37"/>
    <p:sldId id="386" r:id="rId38"/>
    <p:sldId id="387" r:id="rId39"/>
    <p:sldId id="388" r:id="rId40"/>
    <p:sldId id="389" r:id="rId41"/>
    <p:sldId id="390" r:id="rId42"/>
    <p:sldId id="391" r:id="rId43"/>
    <p:sldId id="396" r:id="rId44"/>
    <p:sldId id="397" r:id="rId45"/>
    <p:sldId id="398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0000FF"/>
    <a:srgbClr val="FF66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65187" autoAdjust="0"/>
  </p:normalViewPr>
  <p:slideViewPr>
    <p:cSldViewPr>
      <p:cViewPr varScale="1">
        <p:scale>
          <a:sx n="123" d="100"/>
          <a:sy n="123" d="100"/>
        </p:scale>
        <p:origin x="141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A10B0B-F28A-4658-BC76-C73C6AE6717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43B860-9F6B-4B6C-B0FF-19CBC706FE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4F46776-49D7-4C24-9328-3668020EB689}" type="datetimeFigureOut">
              <a:rPr lang="en-US"/>
              <a:t>9/9/26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6BE2674-6A10-4FED-9B65-BFA0CFED2F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4B0D23C-21E4-40A7-ABC2-587F7494E2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50995-569E-427F-88C0-82485054BD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E0625-79B3-4819-A304-67375A6413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51930E-8652-4D5C-A316-0503F4566559}" type="slidenum">
              <a:rPr lang="en-US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>
            <a:extLst>
              <a:ext uri="{FF2B5EF4-FFF2-40B4-BE49-F238E27FC236}">
                <a16:creationId xmlns:a16="http://schemas.microsoft.com/office/drawing/2014/main" id="{7546C572-C880-4A2B-B603-164A5D750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D197A69E-E5C8-4DD9-89E5-FD40E81140E5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>
              <a:extLst>
                <a:ext uri="{FF2B5EF4-FFF2-40B4-BE49-F238E27FC236}">
                  <a16:creationId xmlns:a16="http://schemas.microsoft.com/office/drawing/2014/main" id="{B230B349-94F6-45CF-9BDC-9300F7A8F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Oval 10">
              <a:extLst>
                <a:ext uri="{FF2B5EF4-FFF2-40B4-BE49-F238E27FC236}">
                  <a16:creationId xmlns:a16="http://schemas.microsoft.com/office/drawing/2014/main" id="{8D779B46-4300-4612-B0DD-EFBCE982E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Oval 11">
              <a:extLst>
                <a:ext uri="{FF2B5EF4-FFF2-40B4-BE49-F238E27FC236}">
                  <a16:creationId xmlns:a16="http://schemas.microsoft.com/office/drawing/2014/main" id="{23A3325F-F944-4ACC-8D15-0FB1CF173E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Oval 12">
              <a:extLst>
                <a:ext uri="{FF2B5EF4-FFF2-40B4-BE49-F238E27FC236}">
                  <a16:creationId xmlns:a16="http://schemas.microsoft.com/office/drawing/2014/main" id="{DB4CE747-2C2A-43AD-8088-B47C2FDBE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D58C26E0-69D9-4714-AE06-79025BB92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01A3E626-53E5-42D1-9E5C-82700ACDD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id="{B2F1BB53-7C7E-4838-9BCE-4DE936E2C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8DF1DD9D-C4B4-412F-8DC7-B519F3BDA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1E0A18DF-15B1-4C9E-941A-6C28B0978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18">
              <a:extLst>
                <a:ext uri="{FF2B5EF4-FFF2-40B4-BE49-F238E27FC236}">
                  <a16:creationId xmlns:a16="http://schemas.microsoft.com/office/drawing/2014/main" id="{3A7410DF-97BE-49FF-9061-D83A97A5CE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19">
              <a:extLst>
                <a:ext uri="{FF2B5EF4-FFF2-40B4-BE49-F238E27FC236}">
                  <a16:creationId xmlns:a16="http://schemas.microsoft.com/office/drawing/2014/main" id="{DC9C4B40-A090-405D-A1C8-C5A78D8BB6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20">
              <a:extLst>
                <a:ext uri="{FF2B5EF4-FFF2-40B4-BE49-F238E27FC236}">
                  <a16:creationId xmlns:a16="http://schemas.microsoft.com/office/drawing/2014/main" id="{BFAB28A1-E2EE-4C46-86C8-7537E133B4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21">
              <a:extLst>
                <a:ext uri="{FF2B5EF4-FFF2-40B4-BE49-F238E27FC236}">
                  <a16:creationId xmlns:a16="http://schemas.microsoft.com/office/drawing/2014/main" id="{82C2D06E-4621-4C40-907A-2317D3CEA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22">
              <a:extLst>
                <a:ext uri="{FF2B5EF4-FFF2-40B4-BE49-F238E27FC236}">
                  <a16:creationId xmlns:a16="http://schemas.microsoft.com/office/drawing/2014/main" id="{B751E3F7-8C1D-4DB0-B55B-04C85488F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23">
              <a:extLst>
                <a:ext uri="{FF2B5EF4-FFF2-40B4-BE49-F238E27FC236}">
                  <a16:creationId xmlns:a16="http://schemas.microsoft.com/office/drawing/2014/main" id="{335B9ABB-C86F-411D-8144-73F30D62D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" name="Oval 24">
              <a:extLst>
                <a:ext uri="{FF2B5EF4-FFF2-40B4-BE49-F238E27FC236}">
                  <a16:creationId xmlns:a16="http://schemas.microsoft.com/office/drawing/2014/main" id="{2752C132-A5A3-427F-A9AB-41D36CD47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2" name="Oval 25">
              <a:extLst>
                <a:ext uri="{FF2B5EF4-FFF2-40B4-BE49-F238E27FC236}">
                  <a16:creationId xmlns:a16="http://schemas.microsoft.com/office/drawing/2014/main" id="{CD813246-FBDA-4145-B6EC-8ACF8DA05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Oval 26">
              <a:extLst>
                <a:ext uri="{FF2B5EF4-FFF2-40B4-BE49-F238E27FC236}">
                  <a16:creationId xmlns:a16="http://schemas.microsoft.com/office/drawing/2014/main" id="{47175F89-2214-47F5-B018-B4878F803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4786F742-443B-4803-B921-DF2A7783A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" name="Oval 28">
              <a:extLst>
                <a:ext uri="{FF2B5EF4-FFF2-40B4-BE49-F238E27FC236}">
                  <a16:creationId xmlns:a16="http://schemas.microsoft.com/office/drawing/2014/main" id="{15862730-91CB-4D99-8531-EF8B622EA0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6" name="Oval 29">
              <a:extLst>
                <a:ext uri="{FF2B5EF4-FFF2-40B4-BE49-F238E27FC236}">
                  <a16:creationId xmlns:a16="http://schemas.microsoft.com/office/drawing/2014/main" id="{35F66944-713A-4001-9274-AB03F5AC0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" name="Oval 30">
              <a:extLst>
                <a:ext uri="{FF2B5EF4-FFF2-40B4-BE49-F238E27FC236}">
                  <a16:creationId xmlns:a16="http://schemas.microsoft.com/office/drawing/2014/main" id="{82492041-7D76-4051-BF9A-65236A3C75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" name="Oval 31">
              <a:extLst>
                <a:ext uri="{FF2B5EF4-FFF2-40B4-BE49-F238E27FC236}">
                  <a16:creationId xmlns:a16="http://schemas.microsoft.com/office/drawing/2014/main" id="{F280BE87-369B-4F59-B230-EA0140B26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9" name="Oval 32">
              <a:extLst>
                <a:ext uri="{FF2B5EF4-FFF2-40B4-BE49-F238E27FC236}">
                  <a16:creationId xmlns:a16="http://schemas.microsoft.com/office/drawing/2014/main" id="{06426748-6601-4AF2-9976-42CF29374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" name="Oval 33">
              <a:extLst>
                <a:ext uri="{FF2B5EF4-FFF2-40B4-BE49-F238E27FC236}">
                  <a16:creationId xmlns:a16="http://schemas.microsoft.com/office/drawing/2014/main" id="{369C1165-B929-4AF0-BE99-422A9376BF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" name="Oval 34">
              <a:extLst>
                <a:ext uri="{FF2B5EF4-FFF2-40B4-BE49-F238E27FC236}">
                  <a16:creationId xmlns:a16="http://schemas.microsoft.com/office/drawing/2014/main" id="{628C27D3-A61F-46E6-B1DE-1861FEE84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" name="Oval 35">
              <a:extLst>
                <a:ext uri="{FF2B5EF4-FFF2-40B4-BE49-F238E27FC236}">
                  <a16:creationId xmlns:a16="http://schemas.microsoft.com/office/drawing/2014/main" id="{AA5AFC10-7EBF-4356-89AF-690CF8B7F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3" name="Oval 36">
              <a:extLst>
                <a:ext uri="{FF2B5EF4-FFF2-40B4-BE49-F238E27FC236}">
                  <a16:creationId xmlns:a16="http://schemas.microsoft.com/office/drawing/2014/main" id="{5E8B7E37-1C26-49A6-AE35-5557AC5FBE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" name="Oval 37">
              <a:extLst>
                <a:ext uri="{FF2B5EF4-FFF2-40B4-BE49-F238E27FC236}">
                  <a16:creationId xmlns:a16="http://schemas.microsoft.com/office/drawing/2014/main" id="{9F3241A8-BE21-447E-A34B-B0294092F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5" name="Oval 38">
              <a:extLst>
                <a:ext uri="{FF2B5EF4-FFF2-40B4-BE49-F238E27FC236}">
                  <a16:creationId xmlns:a16="http://schemas.microsoft.com/office/drawing/2014/main" id="{5C16650B-498B-499E-AAB7-E57920394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" name="Oval 39">
              <a:extLst>
                <a:ext uri="{FF2B5EF4-FFF2-40B4-BE49-F238E27FC236}">
                  <a16:creationId xmlns:a16="http://schemas.microsoft.com/office/drawing/2014/main" id="{AFD1C7F7-1F95-4479-A913-4B472C17E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7" name="Line 40">
            <a:extLst>
              <a:ext uri="{FF2B5EF4-FFF2-40B4-BE49-F238E27FC236}">
                <a16:creationId xmlns:a16="http://schemas.microsoft.com/office/drawing/2014/main" id="{839887CC-30B7-4DCC-967C-271AE821F7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4443923F-06D1-464D-812D-3FA55D7749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" name="Rectangle 6">
            <a:extLst>
              <a:ext uri="{FF2B5EF4-FFF2-40B4-BE49-F238E27FC236}">
                <a16:creationId xmlns:a16="http://schemas.microsoft.com/office/drawing/2014/main" id="{EBB6983A-FAFB-419F-9C74-AB24021CE3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" name="Rectangle 7">
            <a:extLst>
              <a:ext uri="{FF2B5EF4-FFF2-40B4-BE49-F238E27FC236}">
                <a16:creationId xmlns:a16="http://schemas.microsoft.com/office/drawing/2014/main" id="{0B44AC91-0775-440B-A717-4B9FE4A173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307D4-0444-49AE-AA3E-0C1CBCAFCA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174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B367AE-497D-43B6-9EA2-D1DB2E05FA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951EBFD-38BC-4911-911A-D1D32DCB45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EE58E132-39A4-4F62-A590-770513466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80909D-5D58-4D56-8B0E-58131402F4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301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0A2260-7D71-41FD-9542-709DDAB6C8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42C21DF-A7C5-40E7-80E7-EC6E1C71A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A7C88F4-4EDB-4CB2-97E6-42A58C044D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78CCBC-1944-49AD-B602-A6614DEEDC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0724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9A3A18-DAF3-48DC-B7D2-808C2D4318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8E74B53-1A8E-45FE-A7FD-88FFDBEA5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6202887-AE29-4E5B-B6D8-1B861CC94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CF892C-8962-4F28-B302-9A6842AB32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834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14758D7-66CD-4E1B-9DFA-FF454A054E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CF0A2E2-FF51-44BC-B1DA-C120070FB5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FFD9720-1103-40FD-AEC1-FF7631D167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875A95-0394-44C9-9B24-1C0A4BBB57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366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A887BF1-14EE-4B9C-87F2-D0AAA56CDF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11AEE64-C8A1-4CBB-9BE6-CE628BA10C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F74D87-70B1-496E-AF29-4E20115E17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B4FDE9-B3FA-4862-82E3-5419A08045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309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497BB9AA-9B7D-42EA-AF5B-251BA7E2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31B4A1C3-4F14-45F9-B79B-6479381D2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5D4FFCA-67D4-4766-8B25-55ADD8B71B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84082-C3FA-448B-AB6B-76463E6030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964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F9822F-3F39-4F0E-82F3-F021FA0DD0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420FE84-EBB2-4DA1-9D88-575DA0D841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C8E64AB-39DC-4A27-96DE-DC616BEA31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9EB47E-7929-4F99-9F5F-1E17B60E73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114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E53868-057A-4A13-9FA7-52E09D1159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C95F60-155E-44D6-8C5A-AD8EBAFFA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E7E0803-CD38-4730-95D0-CD8DC2B03B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594BB2-EC41-458B-B75C-467CFA3DEA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89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2DD34EC-452C-4DED-9EF6-00F72299B6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5D77E5-346A-45C2-BCCC-BEC6A32F9D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62C824F-9BB2-4E0C-A830-51FB1FAB56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01FF46-6678-4EED-A363-A0AC59765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918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71E05F-D043-4D1E-9785-A7BBD573C2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5F2C8C5-B809-4CAF-8797-4C30BE086B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8DFDB8D-361B-4C4A-8A0C-FE90FE9352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9968FD-B7E7-4F1C-88A6-F4EF0AAFC6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7606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2A2C85DF-421D-4AE7-9521-BDF69CA5F16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98862B9-7D28-4FA7-9D29-71B7E0486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03B7D92-ED0D-4395-840B-AFF0DFD008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6652B472-7341-466B-AF15-B171AD1ED3C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0697760D-789D-4094-8E59-A87B26582F9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94EFA82E-0D06-4F46-BFB0-75CC51D53E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F55D85D0-BB36-4FAB-BD4C-8AA9BD1049CC}" type="slidenum">
              <a:rPr lang="en-US" altLang="en-US"/>
              <a:t>‹#›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165D190F-910B-4976-ACF2-5E89CD806EE3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AA758B8D-419E-4DF3-9BBA-1060D95A0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3BD18663-FD9E-470C-898B-BE89428E2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3D99D83C-272D-4D72-A654-92BC3898A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E9D2EDE4-B25B-4631-A519-CF3670DD4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5331A213-8281-4726-B311-F86670B5B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B046931A-FF89-4FB9-ABAF-A85702A51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5B64FE36-C5B0-41AB-A4A1-AA200AAB80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93C564CC-86CD-428E-893D-552B61E7E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4FA22908-C364-48F1-B155-EAF558F9D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8644CEDC-ED88-46F6-A061-A357B7A670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B8C1D035-A0E8-449A-9313-E06B62E97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6168D4BE-4866-430A-B2B2-80D6CC5B3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E4FA1A09-5C21-4A2E-8F0E-9FBBBA5D17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14B2DCDE-CCF2-471C-8E03-40118146D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93340AA8-9FED-4D15-BD7C-47B64356F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44CAF74F-5465-4E2D-B20D-8CB8BDF10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FF95B4F2-F31C-4711-BBF7-7BE33FD46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A49F8242-DC92-46F3-A98F-1EBF70068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74DDC2CF-6E5E-492D-96A6-968D462C0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29CBB10D-1E42-4397-A040-E8084B756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EDB4362B-6F4C-4909-9B06-3B653759ED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78B7A365-4F98-4646-9C32-1004CA8FB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0C169EB4-DEB6-4163-A9A6-27157CD29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8EE0CD08-9419-41DB-A3AA-90FEBD1676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1772DC46-3EF6-47E7-84B4-AB0AEB2716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0EAF7212-A76B-49AF-846F-68BFCEFDBB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4C925307-EBE4-4ECC-9BEB-EE45D1188F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487AC00E-E638-4BE7-B874-BD38E76D7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8CFD42AA-1263-423B-AA9A-1F92DCA67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0B1E9C97-5E90-4ADA-9B0E-5AA528644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832FA979-2FE5-42AC-B21E-555192240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F254B-5432-3791-5047-72FEDB9D3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8218444-9D72-17A7-CEE3-B313D1B29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165CB11-0676-45ED-862B-E59E3B0267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</a:t>
            </a:r>
            <a:r>
              <a:rPr lang="de-DE" altLang="en-US" sz="2000" i="1" dirty="0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E344E04-FA66-E57C-5C0E-65B97F17D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F4C42C94-7D3B-21CE-EE54-49FF12D91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31FB5139-6210-86EA-FD5D-0EA32C777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</a:t>
            </a:fld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D50D285-37DF-F6F6-8AA0-4DF9EC2BA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dirty="0"/>
              <a:t>From von</a:t>
            </a:r>
          </a:p>
        </p:txBody>
      </p:sp>
    </p:spTree>
    <p:extLst>
      <p:ext uri="{BB962C8B-B14F-4D97-AF65-F5344CB8AC3E}">
        <p14:creationId xmlns:p14="http://schemas.microsoft.com/office/powerpoint/2010/main" val="3783215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999FB-80F1-7D34-D08F-B1B140315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F3CF4D3D-CBA6-BD2B-7341-071CDD045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23A52E26-47C2-F3B4-E325-309AAEBCA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5E437CE-1FE4-07D7-64A9-F9D174665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</a:t>
            </a:r>
            <a:r>
              <a:rPr lang="de-DE" altLang="en-US" sz="2000" i="1" dirty="0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767BADA-539F-0DA0-4F65-B40D02F3B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7F75F04-CC02-4CD9-35BF-0B5C608A2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5BEBB9C5-DF31-55DC-EAE4-66227C804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84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B2A64-5ABB-7748-7D45-6BCCE2DD0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B68A3BA6-2EB4-4EAB-1828-6489880E3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28FEC47D-35C3-9DE8-D99D-6C91B43C8D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911E682-9235-723A-EB7B-D088995A0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i="1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i="1" dirty="0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3A9FF19-B5D5-7A3F-433A-F44091996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5EA68C82-73E0-07E3-06D7-30B2C950F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8984EFEC-4A47-75C4-607B-653FE9A6B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9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ECE4E-E75A-5D86-0E8B-73935BF5F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6">
            <a:extLst>
              <a:ext uri="{FF2B5EF4-FFF2-40B4-BE49-F238E27FC236}">
                <a16:creationId xmlns:a16="http://schemas.microsoft.com/office/drawing/2014/main" id="{6443E2BF-9C7D-A48E-44DE-15DA8188D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4FEB7F6E-D38E-6853-4C1D-E3AB803DA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49D7B51-9B50-772B-47C6-56FCBDA86D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A41F2B0-CD61-EB11-0464-6F16321B0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69E3A3C6-FD11-F093-E77D-B55409D88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E91EFAA2-1957-53FF-7516-8733AC55A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B963F46-5C35-6AB1-27B0-2FC3B1AE0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dirty="0"/>
              <a:t>Ein Wort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674F24E-633A-82A3-2421-C749E5F298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/>
              <a:t>Eponym-Eponym</a:t>
            </a: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65046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FBDDE-555C-CB94-730F-A75D6C1A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D31592A3-1552-4F55-890F-C46336622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F637DD5-652F-7025-DC22-F95513672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A26534F-AED1-D711-C723-D7E71FC41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BD36645-2288-F4EB-C85B-60179A052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F1D66726-E0B2-51A7-07A6-F2AB4F1C83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5835E4E-E3E1-101E-8D2E-D8F79916E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4653A9CF-DF31-F254-ED45-46AC69A77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A52AB756-6F3B-52B0-ACF2-A84C57051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71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33F85-4FBD-CB8B-117F-CB727A9BD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61FA621-13AE-7958-5D98-ED97FE551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D6462E0-29B1-0DF5-2505-8A55F365B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676401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AF4855B-9475-E600-0F2D-9AB8A50CD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CE2F16BB-509A-B24D-ADEE-249DDA88F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9E41AB3-22A6-FE3F-A43F-91C4EE1089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chemeClr val="bg1">
                    <a:lumMod val="75000"/>
                  </a:schemeClr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chemeClr val="bg1">
                    <a:lumMod val="75000"/>
                  </a:schemeClr>
                </a:solidFill>
              </a:rPr>
              <a:t>Halsmarks</a:t>
            </a:r>
            <a:r>
              <a:rPr lang="de-DE" altLang="en-US" sz="2400" i="1" dirty="0">
                <a:solidFill>
                  <a:schemeClr val="bg1">
                    <a:lumMod val="75000"/>
                  </a:schemeClr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solidFill>
                  <a:srgbClr val="0000FF"/>
                </a:solidFill>
              </a:rPr>
              <a:t>Arnold-Chiari-</a:t>
            </a:r>
            <a:r>
              <a:rPr lang="en-US" altLang="en-US" sz="2000" b="1" dirty="0" err="1"/>
              <a:t>Syndrom</a:t>
            </a:r>
            <a:endParaRPr lang="en-US" altLang="en-US" sz="2000" b="1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chemeClr val="bg1">
                    <a:lumMod val="75000"/>
                  </a:schemeClr>
                </a:solidFill>
              </a:rPr>
              <a:t>Kleinhirn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2000" dirty="0" err="1">
                <a:solidFill>
                  <a:schemeClr val="bg1">
                    <a:lumMod val="75000"/>
                  </a:schemeClr>
                </a:solidFill>
              </a:rPr>
              <a:t>Atrophie</a:t>
            </a:r>
            <a:endParaRPr lang="de-DE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E2F3D80-04B2-E75F-FC2C-26140AD467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DF33CE1-F095-69CC-6825-1BD3ECEB16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877515D7-DDF9-6DE2-EDDE-F11ED73FB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01F34DD1-7F79-0A71-4DD0-EF326AF3DD08}"/>
              </a:ext>
            </a:extLst>
          </p:cNvPr>
          <p:cNvSpPr txBox="1"/>
          <p:nvPr/>
        </p:nvSpPr>
        <p:spPr>
          <a:xfrm>
            <a:off x="863600" y="2780701"/>
            <a:ext cx="7416800" cy="132343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i="1" dirty="0">
                <a:solidFill>
                  <a:srgbClr val="0000FF"/>
                </a:solidFill>
                <a:latin typeface="Arial" charset="0"/>
              </a:rPr>
              <a:t>Kurz zusammengefasst: Was charakterisiert die Arnold-Chiari-Malformation?</a:t>
            </a:r>
          </a:p>
          <a:p>
            <a:pPr>
              <a:defRPr/>
            </a:pPr>
            <a:r>
              <a:rPr lang="en-US" sz="1600" dirty="0">
                <a:solidFill>
                  <a:srgbClr val="FFC000"/>
                </a:solidFill>
                <a:latin typeface="Arial" charset="0"/>
              </a:rPr>
              <a:t>Die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kaudale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Herniation der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Kleinhirntonsillen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durch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das Foramen magnum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mit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daraus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resultierender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Kompression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des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kraniozervikalen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FFC000"/>
                </a:solidFill>
                <a:latin typeface="Arial" charset="0"/>
              </a:rPr>
              <a:t>Übergangs</a:t>
            </a:r>
            <a:r>
              <a:rPr lang="en-US" sz="1600" dirty="0">
                <a:solidFill>
                  <a:srgbClr val="FFC000"/>
                </a:solidFill>
                <a:latin typeface="Arial" charset="0"/>
              </a:rPr>
              <a:t>. </a:t>
            </a:r>
            <a:r>
              <a:rPr lang="de-DE" sz="1600" dirty="0">
                <a:solidFill>
                  <a:srgbClr val="FFC000"/>
                </a:solidFill>
                <a:latin typeface="Arial" charset="0"/>
              </a:rPr>
              <a:t>Die Klassifikation in verschiedene Typen richtet sich nach dem Grad der Verlagerung und der Ausprägung der morphologischen Veränderungen.</a:t>
            </a:r>
            <a:endParaRPr lang="en-US" sz="1600" dirty="0">
              <a:solidFill>
                <a:srgbClr val="FFC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480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FF077-3D0A-1173-FD70-BE3072650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6FEACF8-80F4-778B-77AD-C89FB54FB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699F73B-DE02-7C61-35D4-ABDCC8093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676401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8C503300-4DFE-C6D5-F515-BA60B4F44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DCC14D4A-7FF2-2D5B-FF23-9BFDE2978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34E5E7D-A816-3A05-6BD4-8736F891C0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chemeClr val="bg1">
                    <a:lumMod val="75000"/>
                  </a:schemeClr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chemeClr val="bg1">
                    <a:lumMod val="75000"/>
                  </a:schemeClr>
                </a:solidFill>
              </a:rPr>
              <a:t>Halsmarks</a:t>
            </a:r>
            <a:r>
              <a:rPr lang="de-DE" altLang="en-US" sz="2400" i="1" dirty="0">
                <a:solidFill>
                  <a:schemeClr val="bg1">
                    <a:lumMod val="75000"/>
                  </a:schemeClr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solidFill>
                  <a:srgbClr val="0000FF"/>
                </a:solidFill>
              </a:rPr>
              <a:t>Arnold-Chiari-</a:t>
            </a:r>
            <a:r>
              <a:rPr lang="en-US" altLang="en-US" sz="2000" b="1" dirty="0" err="1"/>
              <a:t>Syndrom</a:t>
            </a:r>
            <a:endParaRPr lang="en-US" altLang="en-US" sz="2000" b="1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chemeClr val="bg1">
                    <a:lumMod val="75000"/>
                  </a:schemeClr>
                </a:solidFill>
              </a:rPr>
              <a:t>Kleinhirn</a:t>
            </a:r>
            <a:r>
              <a:rPr lang="en-US" altLang="en-US" sz="20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en-US" sz="2000" dirty="0" err="1">
                <a:solidFill>
                  <a:schemeClr val="bg1">
                    <a:lumMod val="75000"/>
                  </a:schemeClr>
                </a:solidFill>
              </a:rPr>
              <a:t>Atrophie</a:t>
            </a:r>
            <a:endParaRPr lang="de-DE" alt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B2CAE24-C1D3-29B1-0E6C-F3655BC4F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F8676ED0-3D23-F61A-7960-92A7BB69F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EF3DCFA6-5996-3AA6-F33A-11230331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7</a:t>
            </a:fld>
            <a:endParaRPr lang="en-US" altLang="en-US"/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4A43A47F-82D9-D853-0CDF-8A0E62697D8E}"/>
              </a:ext>
            </a:extLst>
          </p:cNvPr>
          <p:cNvSpPr txBox="1"/>
          <p:nvPr/>
        </p:nvSpPr>
        <p:spPr>
          <a:xfrm>
            <a:off x="863600" y="2780701"/>
            <a:ext cx="7416800" cy="1323439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i="1" dirty="0">
                <a:solidFill>
                  <a:srgbClr val="0000FF"/>
                </a:solidFill>
                <a:latin typeface="Arial" charset="0"/>
              </a:rPr>
              <a:t>Kurz zusammengefasst: Was charakterisiert die Arnold-Chiari-Malformation?</a:t>
            </a:r>
          </a:p>
          <a:p>
            <a:pPr>
              <a:defRPr/>
            </a:pPr>
            <a:r>
              <a:rPr lang="en-US" sz="1600" dirty="0">
                <a:solidFill>
                  <a:srgbClr val="0000FF"/>
                </a:solidFill>
                <a:latin typeface="Arial" charset="0"/>
              </a:rPr>
              <a:t>Die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kaudale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Herniation der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Kleinhirntonsillen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durch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das Foramen magnum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mit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daraus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resultierender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Kompression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des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kraniozervikalen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en-US" sz="1600" dirty="0" err="1">
                <a:solidFill>
                  <a:srgbClr val="0000FF"/>
                </a:solidFill>
                <a:latin typeface="Arial" charset="0"/>
              </a:rPr>
              <a:t>Übergangs</a:t>
            </a:r>
            <a:r>
              <a:rPr lang="en-US" sz="1600" dirty="0">
                <a:solidFill>
                  <a:srgbClr val="0000FF"/>
                </a:solidFill>
                <a:latin typeface="Arial" charset="0"/>
              </a:rPr>
              <a:t>. </a:t>
            </a:r>
            <a:r>
              <a:rPr lang="de-DE" sz="1600" dirty="0">
                <a:solidFill>
                  <a:srgbClr val="0000FF"/>
                </a:solidFill>
                <a:latin typeface="Arial" charset="0"/>
              </a:rPr>
              <a:t>Die Klassifikation in verschiedene Typen richtet sich nach dem Grad der Verlagerung und der Ausprägung der morphologischen Veränderungen.</a:t>
            </a:r>
            <a:endParaRPr lang="en-US" sz="1600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179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967BB-F1D9-65F4-D9B2-F34FD951B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0FA2F92C-C76B-BD74-6FAE-95399941D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9D88468-D7F6-DB0B-6512-DDBA03B3C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3B362A8-D7A7-C359-D2A1-9F9E6C002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CFF7B51B-2AE9-9DB2-BB52-119BF36F95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471011C-D4D4-7036-96E5-5B579EA86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62070A2-94F9-6A93-4EB3-96CF56E96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9B0AA3E8-1D2A-3ECE-5CDE-B1DBECDB5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8D24D3A3-1897-F9BB-CE40-D47C3BA40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E766C36-439F-1801-A784-67BF051FA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/>
              <a:t>Anatomische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Lokalisation</a:t>
            </a:r>
            <a:r>
              <a:rPr lang="en-US" altLang="en-US" sz="1200" dirty="0"/>
              <a:t> 2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0E9FB50-2D31-A1B8-55AF-C4096EE02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/>
              <a:t>Anatomische Lokalisation 1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15121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53A32-F727-4826-D8F7-7D67E1EA5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045ED65E-2B19-8B35-94D2-95B65B74C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92199FB-F47E-E7EA-E3CE-D3C0B5333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BF628F3-1871-B639-E772-D9D8FAFE5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EFB0952-7926-D464-51CB-B1A027CD3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B557466-B499-04DA-3F00-3B95D5A30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EAC951A-E4B3-0986-4E72-62F3FFE8A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9EA0228-87FC-9077-CEFE-124E06155D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1BAE752-7117-8136-1F76-ACBFDF15C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8833EFE-39CA-1ECB-8A70-D2FFCA14A2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341946BC-CF24-9BE4-C6ED-660896BA1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20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88677-41B1-C33C-33CF-9DC135BEC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88CF9EA-008F-33A6-08C2-8BAFBBD1F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13E92CC-1B61-FCB0-9328-FA3C26905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3C50BD6-F6B1-3BE0-1AB0-7EBECBAED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D980017-F852-C061-8B4A-0FC7EEE50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F625246-855C-D1AA-7154-F490F9D85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F72047F-279F-E9A4-8390-75CF20893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7F21AD1-B26B-4512-83A6-E5C7AAF84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F60D556-47D6-458A-2A6B-A4C12A894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7FDF55F3-D0F8-338C-2D75-CE0F63893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0E54D3A5-436C-8563-D7C5-332FB2C4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6E93F00D-ADAB-762F-50F2-88509C8F6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dirty="0"/>
              <a:t>Symptom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A5578E7-984C-5E86-684E-7E0BFB2CF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/>
              <a:t>Anzeichen</a:t>
            </a:r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28EA81D3-12A1-2CB7-B70E-8F1737F9F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dirty="0"/>
              <a:t>Dauer</a:t>
            </a:r>
          </a:p>
        </p:txBody>
      </p:sp>
    </p:spTree>
    <p:extLst>
      <p:ext uri="{BB962C8B-B14F-4D97-AF65-F5344CB8AC3E}">
        <p14:creationId xmlns:p14="http://schemas.microsoft.com/office/powerpoint/2010/main" val="3410281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6902D-AB34-4A28-5859-41AE7822B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5A0B6CDC-6AC0-766E-C3F9-D8B67BACE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A7C0AC8-9712-DC3E-3207-6A197FA66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F58554D-AA93-25D4-93CE-76A68C524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82FD51C-DD0C-D702-B960-379773C1C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7A54162-0B3D-47AD-2326-13C1A22A0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5B934A6-595B-BCFF-AC3C-F070164DB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AED85AF-A911-4528-23B0-84DB1D601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79D481D-A9BE-5F21-939F-5BE3F6FF7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4DF62F1D-54B7-B617-9F21-D725A14BE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E09E5DB-4B20-48AA-83F5-F5DD1B7B8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2BC4E46-0BDA-4BB0-41EC-F9153181EA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772A737-92AF-4861-2D71-9E1A29EE7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DFEEAFBA-FDF4-369A-A494-CE9B6904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146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C9E18-EFA4-5990-945C-ECB0E8B7F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41B8606A-CF85-5014-6427-02321BC60C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62C82CC-C08D-AF4D-F552-834ED91F8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42D37D8-3D06-0D4A-5DAA-235D6B4E28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3451CDB1-E390-6405-956A-CE6E254A6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BF34350-2DF4-5DE7-B685-9B8534603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DE2DB58-978A-5E81-B02D-0DB9F2852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CC43ED5-7E6C-F97E-474D-D8A2F0F0A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D6D80BD-D3F9-2AC2-1E15-F2A107CB9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1A095DF2-27B8-B3E6-F007-4830FB16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6A573E0-2803-745D-8091-66E095A3C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A536F4F-D408-1B61-BC73-795A7114F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67077AC6-90AC-BCB8-FB8C-ADCBB0C66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D1B590E0-B773-0D53-F4D9-DB1590F78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ECEEF3-6617-9981-F148-3FE08D5DF243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FFFF00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FFFF00"/>
                </a:solidFill>
              </a:rPr>
              <a:t>Entzündung</a:t>
            </a:r>
            <a:r>
              <a:rPr lang="en-US" sz="1400" dirty="0">
                <a:solidFill>
                  <a:srgbClr val="FFFF00"/>
                </a:solidFill>
              </a:rPr>
              <a:t>   des </a:t>
            </a:r>
            <a:br>
              <a:rPr lang="en-US" sz="1400" dirty="0">
                <a:solidFill>
                  <a:srgbClr val="FFFF00"/>
                </a:solidFill>
              </a:rPr>
            </a:br>
            <a:r>
              <a:rPr lang="en-US" sz="1400" dirty="0">
                <a:solidFill>
                  <a:srgbClr val="FFFF00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Sehr selten (buchstäblich 1 von einer Million)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E728F52-47DE-7C50-E7D3-8682DD02724C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85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BB748-8B24-721D-2772-E53208555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CA06CC1-0988-9C21-F624-F57264A5D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27521B8-54D5-76FC-33D1-8A9E0441B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1B4D07E-39B1-2A46-80EB-333D3168A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D1819353-5577-4328-0538-E62105CE0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AA4FF79B-1B17-9FD6-D51B-CE550CC0B7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4EA6EE2-8373-8A29-BD05-50707EACD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F0F03EE-2F26-3B1B-C0EC-C1D3CF45F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7941895-3205-08D9-9B55-24D3003C2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E165BC5B-523D-8612-AAF1-AC517C534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DC989B3-8C13-2E21-74EE-D5CB921979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9792C1F-3F0D-A9C1-1D1A-FC76F36BBC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F/A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7F68E5B5-9DFC-5D36-7716-C780C0787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2B43D0A0-4744-B890-EDF5-25B5DEDDD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13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DBE68F-5C0C-BA28-D564-CF98AC0C33CF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Sehr selten (buchstäblich 1 von einer Million)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CC595DF-6935-82C1-BB66-7170F9F7588F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13D0B896-1DA3-F7E1-8992-865CB411BB9E}"/>
              </a:ext>
            </a:extLst>
          </p:cNvPr>
          <p:cNvSpPr/>
          <p:nvPr/>
        </p:nvSpPr>
        <p:spPr>
          <a:xfrm>
            <a:off x="4430807" y="2972272"/>
            <a:ext cx="2503393" cy="201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900" dirty="0">
                <a:solidFill>
                  <a:schemeClr val="tx1"/>
                </a:solidFill>
              </a:rPr>
              <a:t>Zwei Wörter – ein Symptom und ein Anzeichen</a:t>
            </a: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47294926-62C6-C394-5A03-C329F6D0E876}"/>
              </a:ext>
            </a:extLst>
          </p:cNvPr>
          <p:cNvSpPr/>
          <p:nvPr/>
        </p:nvSpPr>
        <p:spPr>
          <a:xfrm>
            <a:off x="4430807" y="3188309"/>
            <a:ext cx="2316647" cy="201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aus</a:t>
            </a:r>
            <a:r>
              <a:rPr lang="en-US" sz="900" dirty="0">
                <a:solidFill>
                  <a:schemeClr val="tx1"/>
                </a:solidFill>
              </a:rPr>
              <a:t> zwei Wörtern bestehende Ursache</a:t>
            </a: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575A3B7B-F20B-2B0A-1C70-CCB8EBB40867}"/>
              </a:ext>
            </a:extLst>
          </p:cNvPr>
          <p:cNvSpPr/>
          <p:nvPr/>
        </p:nvSpPr>
        <p:spPr>
          <a:xfrm>
            <a:off x="4430806" y="3385574"/>
            <a:ext cx="2960593" cy="201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900" dirty="0" err="1">
                <a:solidFill>
                  <a:schemeClr val="tx1"/>
                </a:solidFill>
              </a:rPr>
              <a:t>aus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zwei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Wörtern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bestehende</a:t>
            </a:r>
            <a:r>
              <a:rPr lang="en-US" sz="900" dirty="0">
                <a:solidFill>
                  <a:schemeClr val="tx1"/>
                </a:solidFill>
              </a:rPr>
              <a:t> </a:t>
            </a:r>
            <a:r>
              <a:rPr lang="en-US" sz="900" dirty="0" err="1">
                <a:solidFill>
                  <a:schemeClr val="tx1"/>
                </a:solidFill>
              </a:rPr>
              <a:t>anatomische</a:t>
            </a:r>
            <a:r>
              <a:rPr lang="en-US" sz="900" dirty="0">
                <a:solidFill>
                  <a:schemeClr val="tx1"/>
                </a:solidFill>
              </a:rPr>
              <a:t> Lokalisation</a:t>
            </a:r>
          </a:p>
        </p:txBody>
      </p:sp>
    </p:spTree>
    <p:extLst>
      <p:ext uri="{BB962C8B-B14F-4D97-AF65-F5344CB8AC3E}">
        <p14:creationId xmlns:p14="http://schemas.microsoft.com/office/powerpoint/2010/main" val="2976669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2C49F-9354-80D1-FEFB-70E053441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03F312CC-1D41-14C4-79FD-AA096ED15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DA41C99-242C-BABE-7313-2884B654A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887A767D-AAF9-A27E-9B6F-BF330E100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3AB99ACA-BAB4-9C20-3651-A7184B3EA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558E7C48-43FF-17C7-965B-CED02BA23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10D3C1E-1EBA-E256-77E8-2427A5D7F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D9E3C459-4F3C-FCC0-3136-AFA9CFCDE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0EDC570-A582-14EC-C111-D0E9F38FD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FEC18D38-1819-0C16-0C5F-9F93AD0674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20B0F50-D516-74FC-5EA3-8E620B8AC3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B480602-1270-9EC9-9A8E-46382E599E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227CD1AF-2289-19DF-8C30-1149B5C62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0BFC9315-4633-F516-5566-EB5A24E3C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14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03714B-B614-4331-C341-638339837E29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Sehr selten (buchstäblich 1 von einer Million)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A9990F9-7346-0143-8D20-367ED351B12D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94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EC5B0-B3C0-8B61-910E-35F3F695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57CB50F-66B3-CDA0-25BD-2652104CA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8B19443-1EB1-EF46-3C89-A22AE1090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171C893F-37D2-66EC-5928-DE5E1FAA6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65000D0-F0A8-CBB5-8EA8-B12ECB694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DB36072-9F69-C299-8004-19910CBDA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EF2A9E4-A775-C0D8-92EB-4D61AFF01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D8146118-9217-CC64-E74E-C4A745289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5C0ADCA-921E-E0DD-A09D-1CB25CCB4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BE56AB1B-FD02-D085-09F1-9D4D4828D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F6AFFF7-E715-596C-090B-F70629B57A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A2D33F8-D9B0-07D8-8269-9C80244196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B7B25175-D570-12E0-5949-98D42E11E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66B320DD-3F6D-19AC-09FD-D27985FEA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91A241-5003-015C-9F77-5DD94F6FFAB3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Sehr selten (buchstäblich 1 von einer Million)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5A7052C-F5D8-DAD9-8522-1A1FA63DA6B9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58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7CCEE-6056-C35A-08BB-DF18CF3DD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57F26B9D-F419-F741-9CBE-145FABCD3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555B997-CAD8-77F4-923D-2207C1D85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9F6E1A8-836D-3F88-5B0B-6A093C0D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FE4F68ED-DB29-05F3-3FC5-A15E5F2A5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6706938C-6EB3-AD0B-ABAA-9D58FE9AF3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CD64B40-CA98-E89B-6B84-FFE06725E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0F2B72B-ECE0-E325-4F49-2C09869B1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F8A3424-119B-533A-DB7B-A38780EB4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20C6C8D8-581A-F04F-2FAB-1BB39F928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D35D4D5-4A43-687E-4AA2-5F26094653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5893063-21E5-604B-DD2E-26A23FCEBB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6A7DA3BA-1940-7B11-16EF-595D0E846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AEACCF81-C237-AE3A-94F5-B8CC2B9C4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16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D93340-31AA-DE4A-94E2-B76073EAF4E1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Sehr selten (buchstäblich 1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einer Million)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882BF6F-2303-DB79-FF02-C79742FC314A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03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59090-D591-35EC-6CFF-7ABA06DDB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D5175C91-279C-9E89-D4F2-BCE0CF0D3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6137366-98F5-3728-50E8-92D6D32FD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B9B6352C-7BDA-39A3-7313-321597ABF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15E7CADC-CF2B-CA9B-A1A4-BBB879180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169A0AF-1F27-F802-EDEC-6D70ECD81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FE46409-D22A-2BEA-0380-1B63D64E6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1B55BCA-38AE-03D9-8FD7-4D25EEF79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6847591-E2BD-7027-57D1-C68217DE8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DB5E3C0A-88F1-3D2A-3E1D-A0BF68161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A78F3F7-D9C8-81C9-24C0-6937FE2D12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12AF4AB-C7A4-4604-862C-EAA422949A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6BD278FB-026B-4D4E-EF28-9AE95E32A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AC78B663-B68E-A0C9-B073-A6DF5CEF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AFDF18-7B82-8ED4-DF7E-320B0D597F51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Sehr selten (buchstäblich 1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einer Million)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BB182FE-E8BE-EE1C-647D-06B2FCFAC7F9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21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26413-2FC2-3F97-67A8-858794F6F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3E0810B7-4474-5894-6322-AEF3D0B31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E75B80E-9191-1627-25A9-52A4D0A94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430A6BA3-599D-425C-8266-D22DF004F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9DD58153-BFDD-F730-56AE-A5A58F5F5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A869B95-C846-6408-B41C-70399838B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2C9955D-63A0-832B-4293-F9B9ED04A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42BA8A6-CB09-1B8F-9553-5E6D40C38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D248B5E-1F59-D5CB-9F0A-E2E42EC0A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44736028-F58E-EC2F-1689-1C61AE668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333B37C-DD64-AB43-DA3D-7FDCA2518D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134C4E6-5F2F-9AAB-CC69-7B27DE434F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19F536F1-99F0-5D12-10C3-263617B01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1DCAA387-BF7D-5701-89E8-DE6D87EBC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18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A7B018-B8DF-AEB0-C784-1748EDAB5946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Sehr selten (buchstäblich 1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einer Million)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Nein</a:t>
            </a:r>
          </a:p>
          <a:p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14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48917D2-E4D7-3025-8A63-0E4E553D18DF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5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AE8C6-6E61-F35C-96EB-E9FAA2082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94EA3B51-7D05-0924-05C3-C044751F8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0182885-E0C7-4D6D-A0F8-21363FE87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13D0759C-A03D-9B05-7C71-A9B4805AA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888B6223-FB85-C532-835B-6ADF8BAE0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0BD374A-1A77-3236-CCBA-7958A1472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4AB876A-A57D-81A2-2715-F87E9557C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F191086-DF14-F7DA-753A-EA2F19ABB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9A56A1B-45BE-0D69-047B-B3AB98E61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64E92227-403F-8192-6B4D-3A74E8DE4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A9DD837-C4AB-DAF8-8280-7517A68F0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C7DB218-20CC-3684-6768-73611099B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F651DDEA-CBC4-5D63-349D-0FC5DF6E3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845E0A6C-C967-4C76-DE74-4FF7E14B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19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9E2D27-5D7E-4049-B160-028633D5C473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Sehr selten (buchstäblich 1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einer Million)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Nein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46A33D9-3CB1-F53B-15DA-B396A3175D24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41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F72BD-CC0B-1145-017A-5A2A57BA2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B0562A6-725D-A101-3A97-DF4120454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402D639-8742-B3A2-3206-92D8962063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CD2569B-A912-9C6D-A59A-21A0B49A8F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FC06AC7-ACE7-F7F1-88FB-7B54DEE10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DD9797BD-B94F-46E7-AACA-5015198846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C16F6C4-7EFD-975E-0578-D06A2734C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8390679F-19FA-E321-E075-7C4CE3BBF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7EDCA26-A646-6C73-28DE-813C2AC27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CAC040AE-0F1C-C6B7-9827-A138A7F25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8DE0FF6-45F5-4824-9FC3-DAFEBB0682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dirty="0"/>
              <a:t>Tolosa-Hunt-</a:t>
            </a:r>
            <a:r>
              <a:rPr lang="en-US" altLang="en-US" sz="2400" b="1" i="1" dirty="0" err="1"/>
              <a:t>Syndrom</a:t>
            </a:r>
            <a:r>
              <a:rPr lang="en-US" altLang="en-US" sz="2400" b="1" dirty="0"/>
              <a:t>: </a:t>
            </a:r>
            <a:r>
              <a:rPr lang="en-US" altLang="en-US" sz="2400" dirty="0">
                <a:solidFill>
                  <a:srgbClr val="BFBFBF"/>
                </a:solidFill>
              </a:rPr>
              <a:t>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0CDA03E-63EF-77C2-263B-14DC9549C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7D0A24F8-86F7-C3ED-3266-52A5B4C49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3818D134-A445-21B9-2F8B-1369DD101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20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1C46ED-996A-1CD7-9215-93452BDCB756}"/>
              </a:ext>
            </a:extLst>
          </p:cNvPr>
          <p:cNvSpPr txBox="1"/>
          <p:nvPr/>
        </p:nvSpPr>
        <p:spPr>
          <a:xfrm>
            <a:off x="4394948" y="2748211"/>
            <a:ext cx="3962400" cy="3011081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i="1" dirty="0">
                <a:solidFill>
                  <a:srgbClr val="0000FF"/>
                </a:solidFill>
              </a:rPr>
              <a:t>Was ist das </a:t>
            </a:r>
            <a:r>
              <a:rPr lang="en-US" sz="1400" dirty="0">
                <a:solidFill>
                  <a:srgbClr val="0000FF"/>
                </a:solidFill>
              </a:rPr>
              <a:t>Tolosa-Hunt-Syndrom</a:t>
            </a:r>
            <a:r>
              <a:rPr lang="en-US" sz="1400" i="1" dirty="0">
                <a:solidFill>
                  <a:srgbClr val="0000FF"/>
                </a:solidFill>
              </a:rPr>
              <a:t>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Schmerzhafte Ophthalmoplegie als Folge einer nichtinfektiösen </a:t>
            </a:r>
            <a:r>
              <a:rPr lang="en-US" sz="1400" dirty="0" err="1">
                <a:solidFill>
                  <a:srgbClr val="0000FF"/>
                </a:solidFill>
              </a:rPr>
              <a:t>Entzündung</a:t>
            </a:r>
            <a:r>
              <a:rPr lang="en-US" sz="1400" dirty="0">
                <a:solidFill>
                  <a:srgbClr val="0000FF"/>
                </a:solidFill>
              </a:rPr>
              <a:t>   des </a:t>
            </a:r>
            <a:br>
              <a:rPr lang="en-US" sz="1400" dirty="0">
                <a:solidFill>
                  <a:srgbClr val="0000FF"/>
                </a:solidFill>
              </a:rPr>
            </a:br>
            <a:r>
              <a:rPr lang="en-US" sz="1400" dirty="0">
                <a:solidFill>
                  <a:srgbClr val="0000FF"/>
                </a:solidFill>
              </a:rPr>
              <a:t>Sinus cavernosus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Sehr selten (buchstäblich 1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einer Million)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Nein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sz="1400" i="1" dirty="0">
                <a:solidFill>
                  <a:srgbClr val="0000FF"/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rgbClr val="0000FF"/>
                </a:solidFill>
              </a:rPr>
              <a:t>Nein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6F07D68-5117-38C9-0E76-E2C9CCF3FFD1}"/>
              </a:ext>
            </a:extLst>
          </p:cNvPr>
          <p:cNvSpPr/>
          <p:nvPr/>
        </p:nvSpPr>
        <p:spPr>
          <a:xfrm>
            <a:off x="813546" y="3500716"/>
            <a:ext cx="3453654" cy="827594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764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0184-A6E9-B345-69B5-0D997F24E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10BADA0B-75FB-584E-4061-B350E4B27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5834785-B5B8-1DE0-B670-EFAC468EE2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BBEEC16-D9D2-2C6C-495F-9707DCA0E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55319A1-960F-BF93-63E6-D9861E5DA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6E2495B1-913E-B9B9-AE9B-1F00E88D7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AE8378C-DC02-8D1C-616B-80B20BFEE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AA76F19-68C1-F59F-BCE9-2DC0FD0E6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52CB5B7-3A0E-7BEC-101B-4C5E91EE0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88110AE-D63C-E259-717D-21F64C5F3B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8A753E2-0704-6864-36FC-42985AE0F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u="sng" dirty="0"/>
              <a:t>Tolosa-Hunt-</a:t>
            </a:r>
            <a:r>
              <a:rPr lang="en-US" altLang="en-US" sz="2400" b="1" i="1" u="sng" dirty="0" err="1"/>
              <a:t>Syndrom</a:t>
            </a:r>
            <a:r>
              <a:rPr lang="en-US" altLang="en-US" sz="2400" b="1" u="sng" dirty="0"/>
              <a:t>: </a:t>
            </a:r>
            <a:r>
              <a:rPr lang="en-US" altLang="en-US" sz="2400" u="sng" dirty="0"/>
              <a:t>Die </a:t>
            </a:r>
            <a:r>
              <a:rPr lang="en-US" altLang="en-US" sz="2400" i="1" u="sng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u="sng" dirty="0"/>
              <a:t> </a:t>
            </a:r>
            <a:r>
              <a:rPr lang="en-US" altLang="en-US" sz="2400" u="sng" dirty="0" err="1"/>
              <a:t>sprechen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sehr</a:t>
            </a:r>
            <a:r>
              <a:rPr lang="en-US" altLang="en-US" sz="2400" u="sng" dirty="0"/>
              <a:t> gut auf </a:t>
            </a:r>
            <a:r>
              <a:rPr lang="en-US" altLang="en-US" sz="2400" u="sng" dirty="0" err="1"/>
              <a:t>Steroide</a:t>
            </a:r>
            <a:r>
              <a:rPr lang="en-US" altLang="en-US" sz="2400" u="sng" dirty="0"/>
              <a:t> an</a:t>
            </a:r>
            <a:r>
              <a:rPr lang="en-US" altLang="en-US" sz="2400" dirty="0"/>
              <a:t>;</a:t>
            </a:r>
            <a:r>
              <a:rPr lang="en-US" altLang="en-US" sz="2400" dirty="0">
                <a:solidFill>
                  <a:srgbClr val="BFBFBF"/>
                </a:solidFill>
              </a:rPr>
              <a:t>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D7A29BB-2DBA-48BB-514C-801119585A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8F3C7337-FA83-25E4-3F2D-49F35FBF0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CD9D017F-DC43-CB70-6E80-E7F39E2D5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21</a:t>
            </a:fld>
            <a:endParaRPr lang="en-US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ECE26C05-1426-0BCC-7DF3-BDA7966FD61C}"/>
              </a:ext>
            </a:extLst>
          </p:cNvPr>
          <p:cNvSpPr txBox="1"/>
          <p:nvPr/>
        </p:nvSpPr>
        <p:spPr>
          <a:xfrm>
            <a:off x="1239079" y="4609738"/>
            <a:ext cx="6685721" cy="1133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Das (wohlverdiente) </a:t>
            </a:r>
            <a:r>
              <a:rPr lang="de-DE" sz="1200" i="1" dirty="0">
                <a:solidFill>
                  <a:srgbClr val="0000FF"/>
                </a:solidFill>
              </a:rPr>
              <a:t>exzellente Ansprechen des Tolosa-</a:t>
            </a:r>
            <a:r>
              <a:rPr lang="de-DE" sz="1200" i="1" dirty="0" err="1">
                <a:solidFill>
                  <a:srgbClr val="0000FF"/>
                </a:solidFill>
              </a:rPr>
              <a:t>Hunt</a:t>
            </a:r>
            <a:r>
              <a:rPr lang="de-DE" sz="1200" i="1" dirty="0">
                <a:solidFill>
                  <a:srgbClr val="0000FF"/>
                </a:solidFill>
              </a:rPr>
              <a:t>-Syndroms auf Steroide kann klinisch irreführend sein</a:t>
            </a:r>
            <a:r>
              <a:rPr lang="en-US" sz="1200" i="1" dirty="0">
                <a:solidFill>
                  <a:srgbClr val="0000FF"/>
                </a:solidFill>
              </a:rPr>
              <a:t> – warum?</a:t>
            </a:r>
          </a:p>
          <a:p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Weil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auch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andere, weitaus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häufigere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Differenzialdiagnosen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einer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accent5">
                    <a:lumMod val="75000"/>
                  </a:schemeClr>
                </a:solidFill>
              </a:rPr>
              <a:t>schmerzhaften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</a:rPr>
              <a:t> Ophthalmoplegie ebenfalls auf Steroidbehandlung ansprechen. </a:t>
            </a:r>
            <a:r>
              <a:rPr lang="de-DE" sz="1200" b="1" dirty="0">
                <a:solidFill>
                  <a:schemeClr val="accent5">
                    <a:lumMod val="75000"/>
                  </a:schemeClr>
                </a:solidFill>
              </a:rPr>
              <a:t>Ein positives Therapieansprechen darf daher nicht als diagnostischer Beweis (Ex-juvantibus-Diagnose) für ein Tolosa-</a:t>
            </a:r>
            <a:r>
              <a:rPr lang="de-DE" sz="1200" b="1" dirty="0" err="1">
                <a:solidFill>
                  <a:schemeClr val="accent5">
                    <a:lumMod val="75000"/>
                  </a:schemeClr>
                </a:solidFill>
              </a:rPr>
              <a:t>Hunt</a:t>
            </a:r>
            <a:r>
              <a:rPr lang="de-DE" sz="1200" b="1" dirty="0">
                <a:solidFill>
                  <a:schemeClr val="accent5">
                    <a:lumMod val="75000"/>
                  </a:schemeClr>
                </a:solidFill>
              </a:rPr>
              <a:t>-Syndrom gewertet werden.</a:t>
            </a:r>
            <a:endParaRPr lang="en-US" sz="12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21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74083-4056-BDCF-A0D8-2C29E241A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9FA986A1-4CA2-691A-6238-65A75BFB3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629FDF3-C343-2A4F-01C9-71237333A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ACAED008-EA60-9AEC-FC51-1A169DEB0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07D5663-F9E2-B963-6EA2-396ABDA2F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911C5806-4C13-11BB-8839-F97C7A394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31053A5-72A9-2489-E7B4-67F0744171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1735540-B8AD-36AF-57E7-1063044B0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7B2D9CF-F64D-CC3C-A629-96B7CD1FC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337D5E03-149C-24F1-B63A-0B9900B52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AA4C335-4793-3EAF-C6E9-0F4818957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u="sng" dirty="0"/>
              <a:t>Tolosa-Hunt-</a:t>
            </a:r>
            <a:r>
              <a:rPr lang="en-US" altLang="en-US" sz="2400" b="1" i="1" u="sng" dirty="0" err="1"/>
              <a:t>Syndrom</a:t>
            </a:r>
            <a:r>
              <a:rPr lang="en-US" altLang="en-US" sz="2400" b="1" u="sng" dirty="0"/>
              <a:t>: </a:t>
            </a:r>
            <a:r>
              <a:rPr lang="en-US" altLang="en-US" sz="2400" u="sng" dirty="0"/>
              <a:t>Die </a:t>
            </a:r>
            <a:r>
              <a:rPr lang="en-US" altLang="en-US" sz="2400" i="1" u="sng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u="sng" dirty="0"/>
              <a:t> </a:t>
            </a:r>
            <a:r>
              <a:rPr lang="en-US" altLang="en-US" sz="2400" u="sng" dirty="0" err="1"/>
              <a:t>sprechen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sehr</a:t>
            </a:r>
            <a:r>
              <a:rPr lang="en-US" altLang="en-US" sz="2400" u="sng" dirty="0"/>
              <a:t> gut auf </a:t>
            </a:r>
            <a:r>
              <a:rPr lang="en-US" altLang="en-US" sz="2400" u="sng" dirty="0" err="1"/>
              <a:t>Steroide</a:t>
            </a:r>
            <a:r>
              <a:rPr lang="en-US" altLang="en-US" sz="2400" u="sng" dirty="0"/>
              <a:t> an</a:t>
            </a:r>
            <a:r>
              <a:rPr lang="en-US" altLang="en-US" sz="2400" dirty="0"/>
              <a:t>;</a:t>
            </a:r>
            <a:r>
              <a:rPr lang="en-US" altLang="en-US" sz="2400" dirty="0">
                <a:solidFill>
                  <a:srgbClr val="BFBFBF"/>
                </a:solidFill>
              </a:rPr>
              <a:t>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28200D8-66CD-CE55-0EAB-1BD3C7F39A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778AB20B-B37F-7212-D2D8-B639EE7A3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C8EFD331-98EC-49B2-5FCE-323EE3C6A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14E887D4-D358-3B0E-631E-45CEE5925CFB}"/>
              </a:ext>
            </a:extLst>
          </p:cNvPr>
          <p:cNvSpPr txBox="1"/>
          <p:nvPr/>
        </p:nvSpPr>
        <p:spPr>
          <a:xfrm>
            <a:off x="1239079" y="4609738"/>
            <a:ext cx="6685721" cy="1133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Das (wohlverdiente) </a:t>
            </a:r>
            <a:r>
              <a:rPr lang="de-DE" sz="1200" i="1" dirty="0">
                <a:solidFill>
                  <a:srgbClr val="0000FF"/>
                </a:solidFill>
              </a:rPr>
              <a:t>exzellente Ansprechen des Tolosa-</a:t>
            </a:r>
            <a:r>
              <a:rPr lang="de-DE" sz="1200" i="1" dirty="0" err="1">
                <a:solidFill>
                  <a:srgbClr val="0000FF"/>
                </a:solidFill>
              </a:rPr>
              <a:t>Hunt</a:t>
            </a:r>
            <a:r>
              <a:rPr lang="de-DE" sz="1200" i="1" dirty="0">
                <a:solidFill>
                  <a:srgbClr val="0000FF"/>
                </a:solidFill>
              </a:rPr>
              <a:t>-Syndroms auf Steroide kann klinisch irreführend sein</a:t>
            </a:r>
            <a:r>
              <a:rPr lang="en-US" sz="1200" i="1" dirty="0">
                <a:solidFill>
                  <a:srgbClr val="0000FF"/>
                </a:solidFill>
              </a:rPr>
              <a:t> – warum?</a:t>
            </a:r>
          </a:p>
          <a:p>
            <a:r>
              <a:rPr lang="en-US" sz="1200" dirty="0">
                <a:solidFill>
                  <a:srgbClr val="0000FF"/>
                </a:solidFill>
              </a:rPr>
              <a:t>Weil </a:t>
            </a:r>
            <a:r>
              <a:rPr lang="en-US" sz="1200" dirty="0" err="1">
                <a:solidFill>
                  <a:srgbClr val="0000FF"/>
                </a:solidFill>
              </a:rPr>
              <a:t>auch</a:t>
            </a:r>
            <a:r>
              <a:rPr lang="en-US" sz="1200" dirty="0">
                <a:solidFill>
                  <a:srgbClr val="0000FF"/>
                </a:solidFill>
              </a:rPr>
              <a:t> andere, weitaus </a:t>
            </a:r>
            <a:r>
              <a:rPr lang="en-US" sz="1200" dirty="0" err="1">
                <a:solidFill>
                  <a:srgbClr val="0000FF"/>
                </a:solidFill>
              </a:rPr>
              <a:t>häufigere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Differenzialdiagnosen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einer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schmerzhaften</a:t>
            </a:r>
            <a:r>
              <a:rPr lang="en-US" sz="1200" dirty="0">
                <a:solidFill>
                  <a:srgbClr val="0000FF"/>
                </a:solidFill>
              </a:rPr>
              <a:t> Ophthalmoplegie ebenfalls auf Steroidbehandlung ansprechen. </a:t>
            </a:r>
            <a:r>
              <a:rPr lang="de-DE" sz="1200" b="1" dirty="0">
                <a:solidFill>
                  <a:srgbClr val="0000FF"/>
                </a:solidFill>
              </a:rPr>
              <a:t>Ein positives Therapieansprechen darf daher nicht als diagnostischer Beweis (Ex-juvantibus-Diagnose) für ein Tolosa-</a:t>
            </a:r>
            <a:r>
              <a:rPr lang="de-DE" sz="1200" b="1" dirty="0" err="1">
                <a:solidFill>
                  <a:srgbClr val="0000FF"/>
                </a:solidFill>
              </a:rPr>
              <a:t>Hunt</a:t>
            </a:r>
            <a:r>
              <a:rPr lang="de-DE" sz="1200" b="1" dirty="0">
                <a:solidFill>
                  <a:srgbClr val="0000FF"/>
                </a:solidFill>
              </a:rPr>
              <a:t>-Syndrom gewertet werden.</a:t>
            </a:r>
            <a:endParaRPr lang="en-US" sz="12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128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6B4D7-9238-A456-37EE-A51359E8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2617B48B-66EC-ECCB-ED52-4E240BF13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45052B3-38B5-CBCF-EF13-FE2856C69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3926BF56-FF8D-67E2-2DFB-7258A89F4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CE3D58B4-54A5-F2AD-5419-0B56B819E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A5BD32DF-D4D2-2DBE-2E89-02153E2F4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469B0EE-73DB-02BD-250A-36790C1A07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9A5FAE7-CD0E-DC62-4036-93B6F8186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115BFA9-C3B5-A747-3EEF-EF4F6231C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701C3C93-E18E-D4B3-0A26-17B6A7831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56BC9CB-C982-135F-F130-7E3B5F9933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u="sng" dirty="0"/>
              <a:t>Tolosa-Hunt-</a:t>
            </a:r>
            <a:r>
              <a:rPr lang="en-US" altLang="en-US" sz="2400" b="1" i="1" u="sng" dirty="0" err="1"/>
              <a:t>Syndrom</a:t>
            </a:r>
            <a:r>
              <a:rPr lang="en-US" altLang="en-US" sz="2400" b="1" u="sng" dirty="0"/>
              <a:t>: </a:t>
            </a:r>
            <a:r>
              <a:rPr lang="en-US" altLang="en-US" sz="2400" u="sng" dirty="0"/>
              <a:t>Die </a:t>
            </a:r>
            <a:r>
              <a:rPr lang="en-US" altLang="en-US" sz="2400" i="1" u="sng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u="sng" dirty="0"/>
              <a:t> </a:t>
            </a:r>
            <a:r>
              <a:rPr lang="en-US" altLang="en-US" sz="2400" u="sng" dirty="0" err="1"/>
              <a:t>sprechen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sehr</a:t>
            </a:r>
            <a:r>
              <a:rPr lang="en-US" altLang="en-US" sz="2400" u="sng" dirty="0"/>
              <a:t> gut auf </a:t>
            </a:r>
            <a:r>
              <a:rPr lang="en-US" altLang="en-US" sz="2400" u="sng" dirty="0" err="1"/>
              <a:t>Steroide</a:t>
            </a:r>
            <a:r>
              <a:rPr lang="en-US" altLang="en-US" sz="2400" u="sng" dirty="0"/>
              <a:t> an</a:t>
            </a:r>
            <a:r>
              <a:rPr lang="en-US" altLang="en-US" sz="2400" dirty="0"/>
              <a:t>;</a:t>
            </a:r>
            <a:r>
              <a:rPr lang="en-US" altLang="en-US" sz="2400" dirty="0">
                <a:solidFill>
                  <a:srgbClr val="BFBFBF"/>
                </a:solidFill>
              </a:rPr>
              <a:t>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ED6605E-52AB-F965-DBFA-A7601FD22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C0117804-E1DB-22A7-7CF5-0251DB7A1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13E3D061-2CEE-8819-8A1A-220232A82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23</a:t>
            </a:fld>
            <a:endParaRPr lang="en-US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1391752-3AF9-0422-B926-69A77605DEB0}"/>
              </a:ext>
            </a:extLst>
          </p:cNvPr>
          <p:cNvSpPr txBox="1"/>
          <p:nvPr/>
        </p:nvSpPr>
        <p:spPr>
          <a:xfrm>
            <a:off x="1239079" y="4609738"/>
            <a:ext cx="6685721" cy="1133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Das (wohlverdiente) 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exzellente Ansprechen des Tolosa-</a:t>
            </a:r>
            <a:r>
              <a:rPr lang="de-DE" sz="1200" i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-Syndroms auf Steroide kann klinisch irreführend sein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 – warum?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Weil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auch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rgbClr val="0000FF"/>
                </a:solidFill>
              </a:rPr>
              <a:t>andere, </a:t>
            </a:r>
            <a:r>
              <a:rPr lang="en-US" sz="1200" u="sng" dirty="0" err="1">
                <a:solidFill>
                  <a:srgbClr val="0000FF"/>
                </a:solidFill>
              </a:rPr>
              <a:t>weitaus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häufigere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Differenzialdiagnosen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einer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schmerzhaften</a:t>
            </a:r>
            <a:r>
              <a:rPr lang="en-US" sz="1200" u="sng" dirty="0">
                <a:solidFill>
                  <a:srgbClr val="0000FF"/>
                </a:solidFill>
              </a:rPr>
              <a:t> Ophthalmoplegie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ebenfalls auf Steroidbehandlung ansprechen. 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Ein positives Therapieansprechen darf daher nicht als diagnostischer Beweis (Ex-juvantibus-Diagnose) für ein Tolosa-</a:t>
            </a:r>
            <a:r>
              <a:rPr lang="de-DE" sz="1200" b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-Syndrom gewertet werden.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DD769181-CA25-7C5A-8EE0-F2369034AF7A}"/>
              </a:ext>
            </a:extLst>
          </p:cNvPr>
          <p:cNvSpPr/>
          <p:nvPr/>
        </p:nvSpPr>
        <p:spPr>
          <a:xfrm>
            <a:off x="1752600" y="4735606"/>
            <a:ext cx="6248400" cy="685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9B94A8A-98DE-E175-2305-97D67F6FB522}"/>
              </a:ext>
            </a:extLst>
          </p:cNvPr>
          <p:cNvSpPr txBox="1"/>
          <p:nvPr/>
        </p:nvSpPr>
        <p:spPr>
          <a:xfrm>
            <a:off x="231032" y="5733244"/>
            <a:ext cx="3655168" cy="764312"/>
          </a:xfrm>
          <a:prstGeom prst="rect">
            <a:avLst/>
          </a:prstGeom>
          <a:solidFill>
            <a:srgbClr val="FFC0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Was sind einige dieser Ursachen?</a:t>
            </a:r>
          </a:p>
          <a:p>
            <a:r>
              <a:rPr lang="en-US" sz="1200" dirty="0">
                <a:solidFill>
                  <a:srgbClr val="FFC000"/>
                </a:solidFill>
              </a:rPr>
              <a:t>–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FFC000"/>
                </a:solidFill>
              </a:rPr>
              <a:t>Neoplasien</a:t>
            </a:r>
            <a:r>
              <a:rPr lang="en-US" sz="1200" dirty="0">
                <a:solidFill>
                  <a:srgbClr val="FFC000"/>
                </a:solidFill>
              </a:rPr>
              <a:t>, insbesondere Lymphome</a:t>
            </a:r>
          </a:p>
          <a:p>
            <a:r>
              <a:rPr lang="en-US" sz="1200" dirty="0">
                <a:solidFill>
                  <a:srgbClr val="FFC000"/>
                </a:solidFill>
              </a:rPr>
              <a:t>– Gefäßläsionen, insbesondere  CCF</a:t>
            </a:r>
          </a:p>
          <a:p>
            <a:r>
              <a:rPr lang="en-US" sz="1200" dirty="0">
                <a:solidFill>
                  <a:srgbClr val="FFC000"/>
                </a:solidFill>
              </a:rPr>
              <a:t>– Infektionen, insbesondere  pilzartige  (</a:t>
            </a:r>
            <a:r>
              <a:rPr lang="en-US" sz="1200" dirty="0" err="1">
                <a:solidFill>
                  <a:srgbClr val="FFC000"/>
                </a:solidFill>
              </a:rPr>
              <a:t>z. </a:t>
            </a:r>
            <a:r>
              <a:rPr lang="en-US" sz="1200" dirty="0">
                <a:solidFill>
                  <a:srgbClr val="FFC000"/>
                </a:solidFill>
              </a:rPr>
              <a:t>B. </a:t>
            </a:r>
            <a:r>
              <a:rPr lang="en-US" sz="1200" i="1" dirty="0">
                <a:solidFill>
                  <a:srgbClr val="FFC000"/>
                </a:solidFill>
              </a:rPr>
              <a:t> Mucor  </a:t>
            </a:r>
            <a:endParaRPr lang="en-US" sz="1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152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E360F-54EE-10E7-5649-2AAFA5AE8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822C630D-4202-1C02-5A6D-4367F7CF2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BC13E39-ED44-45D2-D9C8-1FCBA3CA9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4DCAF90D-ECC8-864E-20B3-B14DD3A8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EB62156A-E2D1-DE8B-7CA0-31A49C302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8ADCC781-CE16-9B2C-3BC5-1BA382DD1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1A27253-4F8E-8177-7A28-41CC6EFA5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433F720-3CD0-586C-DE70-766E826D9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9E792F9-52F8-F7CE-90E9-5FED2A6D0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5575215-2B9F-DDBA-FD88-ADE6193C1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D5D328D-4060-365A-1D88-4318A69076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u="sng" dirty="0"/>
              <a:t>Tolosa-Hunt-</a:t>
            </a:r>
            <a:r>
              <a:rPr lang="en-US" altLang="en-US" sz="2400" b="1" i="1" u="sng" dirty="0" err="1"/>
              <a:t>Syndrom</a:t>
            </a:r>
            <a:r>
              <a:rPr lang="en-US" altLang="en-US" sz="2400" b="1" u="sng" dirty="0"/>
              <a:t>: </a:t>
            </a:r>
            <a:r>
              <a:rPr lang="en-US" altLang="en-US" sz="2400" u="sng" dirty="0"/>
              <a:t>Die </a:t>
            </a:r>
            <a:r>
              <a:rPr lang="en-US" altLang="en-US" sz="2400" i="1" u="sng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u="sng" dirty="0"/>
              <a:t> </a:t>
            </a:r>
            <a:r>
              <a:rPr lang="en-US" altLang="en-US" sz="2400" u="sng" dirty="0" err="1"/>
              <a:t>sprechen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sehr</a:t>
            </a:r>
            <a:r>
              <a:rPr lang="en-US" altLang="en-US" sz="2400" u="sng" dirty="0"/>
              <a:t> gut auf </a:t>
            </a:r>
            <a:r>
              <a:rPr lang="en-US" altLang="en-US" sz="2400" u="sng" dirty="0" err="1"/>
              <a:t>Steroide</a:t>
            </a:r>
            <a:r>
              <a:rPr lang="en-US" altLang="en-US" sz="2400" u="sng" dirty="0"/>
              <a:t> an</a:t>
            </a:r>
            <a:r>
              <a:rPr lang="en-US" altLang="en-US" sz="2400" dirty="0"/>
              <a:t>;</a:t>
            </a:r>
            <a:r>
              <a:rPr lang="en-US" altLang="en-US" sz="2400" dirty="0">
                <a:solidFill>
                  <a:srgbClr val="BFBFBF"/>
                </a:solidFill>
              </a:rPr>
              <a:t>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0075423-6FC9-68D0-8228-5567DFCB1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F/A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FAFBB58-DA9F-F0C8-5F55-D5E685F9E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222F80E1-5562-540A-A383-80BF548A8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24</a:t>
            </a:fld>
            <a:endParaRPr lang="en-US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3A76A549-9FF4-CB4B-5E53-BD8CBFA8CCCE}"/>
              </a:ext>
            </a:extLst>
          </p:cNvPr>
          <p:cNvSpPr txBox="1"/>
          <p:nvPr/>
        </p:nvSpPr>
        <p:spPr>
          <a:xfrm>
            <a:off x="1239079" y="4609738"/>
            <a:ext cx="6685721" cy="1133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Das (wohlverdiente) 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exzellente Ansprechen des Tolosa-</a:t>
            </a:r>
            <a:r>
              <a:rPr lang="de-DE" sz="1200" i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-Syndroms auf Steroide kann klinisch irreführend sein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 – warum?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Weil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auch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rgbClr val="0000FF"/>
                </a:solidFill>
              </a:rPr>
              <a:t>andere, </a:t>
            </a:r>
            <a:r>
              <a:rPr lang="en-US" sz="1200" u="sng" dirty="0" err="1">
                <a:solidFill>
                  <a:srgbClr val="0000FF"/>
                </a:solidFill>
              </a:rPr>
              <a:t>weitaus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häufigere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Differenzialdiagnosen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einer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schmerzhaften</a:t>
            </a:r>
            <a:r>
              <a:rPr lang="en-US" sz="1200" u="sng" dirty="0">
                <a:solidFill>
                  <a:srgbClr val="0000FF"/>
                </a:solidFill>
              </a:rPr>
              <a:t> Ophthalmoplegie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ebenfalls auf Steroidbehandlung ansprechen. 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Ein positives Therapieansprechen darf daher nicht als diagnostischer Beweis (Ex-juvantibus-Diagnose) für ein Tolosa-</a:t>
            </a:r>
            <a:r>
              <a:rPr lang="de-DE" sz="1200" b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-Syndrom gewertet werden.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4B934C71-C8F6-4753-113A-974526078ACB}"/>
              </a:ext>
            </a:extLst>
          </p:cNvPr>
          <p:cNvSpPr/>
          <p:nvPr/>
        </p:nvSpPr>
        <p:spPr>
          <a:xfrm>
            <a:off x="1752600" y="4735606"/>
            <a:ext cx="6248400" cy="685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F615DFB-F9FD-C07F-A933-591B46C6D634}"/>
              </a:ext>
            </a:extLst>
          </p:cNvPr>
          <p:cNvSpPr txBox="1"/>
          <p:nvPr/>
        </p:nvSpPr>
        <p:spPr>
          <a:xfrm>
            <a:off x="231032" y="5733244"/>
            <a:ext cx="3655168" cy="764312"/>
          </a:xfrm>
          <a:prstGeom prst="rect">
            <a:avLst/>
          </a:prstGeom>
          <a:solidFill>
            <a:srgbClr val="FFC0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Was sind einige dieser Ursachen?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</a:t>
            </a:r>
            <a:r>
              <a:rPr lang="en-US" sz="1200" dirty="0" err="1">
                <a:solidFill>
                  <a:srgbClr val="0000FF"/>
                </a:solidFill>
              </a:rPr>
              <a:t>Neoplasien</a:t>
            </a:r>
            <a:r>
              <a:rPr lang="en-US" sz="1200" dirty="0">
                <a:solidFill>
                  <a:srgbClr val="0000FF"/>
                </a:solidFill>
              </a:rPr>
              <a:t>, insbesondere Lymphome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Gefäßläsionen, insbesondere  CCF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Infektionen, </a:t>
            </a:r>
            <a:r>
              <a:rPr lang="en-US" sz="1200" dirty="0" err="1">
                <a:solidFill>
                  <a:srgbClr val="0000FF"/>
                </a:solidFill>
              </a:rPr>
              <a:t>insbesondere</a:t>
            </a:r>
            <a:r>
              <a:rPr lang="en-US" sz="1200" dirty="0">
                <a:solidFill>
                  <a:srgbClr val="0000FF"/>
                </a:solidFill>
              </a:rPr>
              <a:t>  </a:t>
            </a:r>
            <a:r>
              <a:rPr lang="en-US" sz="1200" dirty="0" err="1">
                <a:solidFill>
                  <a:srgbClr val="0000FF"/>
                </a:solidFill>
              </a:rPr>
              <a:t>Mykosen</a:t>
            </a:r>
            <a:r>
              <a:rPr lang="en-US" sz="1200" dirty="0">
                <a:solidFill>
                  <a:srgbClr val="0000FF"/>
                </a:solidFill>
              </a:rPr>
              <a:t>  (z. B. </a:t>
            </a:r>
            <a:r>
              <a:rPr lang="en-US" sz="1200" i="1" dirty="0">
                <a:solidFill>
                  <a:srgbClr val="0000FF"/>
                </a:solidFill>
              </a:rPr>
              <a:t> Mucor </a:t>
            </a:r>
            <a:r>
              <a:rPr lang="en-US" sz="1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B766E593-594B-3956-786F-4F5A36990B1E}"/>
              </a:ext>
            </a:extLst>
          </p:cNvPr>
          <p:cNvSpPr/>
          <p:nvPr/>
        </p:nvSpPr>
        <p:spPr>
          <a:xfrm>
            <a:off x="2187486" y="5923949"/>
            <a:ext cx="784314" cy="1875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ein Wort</a:t>
            </a:r>
          </a:p>
        </p:txBody>
      </p:sp>
      <p:sp>
        <p:nvSpPr>
          <p:cNvPr id="13" name="Rectangle 19">
            <a:extLst>
              <a:ext uri="{FF2B5EF4-FFF2-40B4-BE49-F238E27FC236}">
                <a16:creationId xmlns:a16="http://schemas.microsoft.com/office/drawing/2014/main" id="{00DFCAA9-A85B-8773-1BD4-7AB53137693E}"/>
              </a:ext>
            </a:extLst>
          </p:cNvPr>
          <p:cNvSpPr/>
          <p:nvPr/>
        </p:nvSpPr>
        <p:spPr>
          <a:xfrm>
            <a:off x="2399859" y="6116529"/>
            <a:ext cx="602974" cy="1875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</a:rPr>
              <a:t>Abk.</a:t>
            </a: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3CAD31D5-BB8C-A82E-3DD2-E99D0A632F58}"/>
              </a:ext>
            </a:extLst>
          </p:cNvPr>
          <p:cNvSpPr/>
          <p:nvPr/>
        </p:nvSpPr>
        <p:spPr>
          <a:xfrm>
            <a:off x="2205123" y="6312857"/>
            <a:ext cx="614277" cy="1969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700" dirty="0" err="1">
                <a:solidFill>
                  <a:schemeClr val="tx1"/>
                </a:solidFill>
              </a:rPr>
              <a:t>Erregerklasse</a:t>
            </a:r>
            <a:endParaRPr lang="en-US" sz="700" dirty="0">
              <a:solidFill>
                <a:schemeClr val="tx1"/>
              </a:solidFill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3EDAE5C9-2AB6-4E43-3FE0-84CCE8C34685}"/>
              </a:ext>
            </a:extLst>
          </p:cNvPr>
          <p:cNvSpPr/>
          <p:nvPr/>
        </p:nvSpPr>
        <p:spPr>
          <a:xfrm>
            <a:off x="3318973" y="6311445"/>
            <a:ext cx="491027" cy="1918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rtlCol="0" anchor="ctr"/>
          <a:lstStyle/>
          <a:p>
            <a:pPr algn="ctr"/>
            <a:r>
              <a:rPr lang="en-US" sz="600" dirty="0" err="1">
                <a:solidFill>
                  <a:schemeClr val="tx1"/>
                </a:solidFill>
              </a:rPr>
              <a:t>Vertreter</a:t>
            </a:r>
            <a:r>
              <a:rPr lang="en-US" sz="600" dirty="0">
                <a:solidFill>
                  <a:schemeClr val="tx1"/>
                </a:solidFill>
              </a:rPr>
              <a:t> der Klasse</a:t>
            </a:r>
          </a:p>
        </p:txBody>
      </p:sp>
    </p:spTree>
    <p:extLst>
      <p:ext uri="{BB962C8B-B14F-4D97-AF65-F5344CB8AC3E}">
        <p14:creationId xmlns:p14="http://schemas.microsoft.com/office/powerpoint/2010/main" val="673725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D64D0-94AE-CBF4-2703-206D9218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86D4B38E-4908-4E8C-B407-25B729EF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14FF6C94-1234-119C-78CB-970C92BF9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899E25B8-F43B-B8A8-2CC0-0FB05E0D8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49C3DC3B-7859-0FF0-6725-FE33C18C7E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9F2AEC03-A8F8-F0BF-4D62-9C54CEA32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9D650C5-320B-2E43-6AE9-74B161C7C2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2B301AA-65F3-59FD-B64E-3B99CA884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90BAF94-8F09-1C7F-3E8B-83CD2F80F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0E4C29BD-98E5-0FB6-A7ED-9F5317B7CA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ED283EC-5A0E-3C8E-D0D6-DF3D78890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u="sng" dirty="0"/>
              <a:t>Tolosa-Hunt-</a:t>
            </a:r>
            <a:r>
              <a:rPr lang="en-US" altLang="en-US" sz="2400" b="1" i="1" u="sng" dirty="0" err="1"/>
              <a:t>Syndrom</a:t>
            </a:r>
            <a:r>
              <a:rPr lang="en-US" altLang="en-US" sz="2400" b="1" u="sng" dirty="0"/>
              <a:t>: </a:t>
            </a:r>
            <a:r>
              <a:rPr lang="en-US" altLang="en-US" sz="2400" u="sng" dirty="0"/>
              <a:t>Die </a:t>
            </a:r>
            <a:r>
              <a:rPr lang="en-US" altLang="en-US" sz="2400" i="1" u="sng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u="sng" dirty="0"/>
              <a:t> </a:t>
            </a:r>
            <a:r>
              <a:rPr lang="en-US" altLang="en-US" sz="2400" u="sng" dirty="0" err="1"/>
              <a:t>sprechen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sehr</a:t>
            </a:r>
            <a:r>
              <a:rPr lang="en-US" altLang="en-US" sz="2400" u="sng" dirty="0"/>
              <a:t> gut auf </a:t>
            </a:r>
            <a:r>
              <a:rPr lang="en-US" altLang="en-US" sz="2400" u="sng" dirty="0" err="1"/>
              <a:t>Steroide</a:t>
            </a:r>
            <a:r>
              <a:rPr lang="en-US" altLang="en-US" sz="2400" u="sng" dirty="0"/>
              <a:t> an</a:t>
            </a:r>
            <a:r>
              <a:rPr lang="en-US" altLang="en-US" sz="2400" dirty="0"/>
              <a:t>;</a:t>
            </a:r>
            <a:r>
              <a:rPr lang="en-US" altLang="en-US" sz="2400" dirty="0">
                <a:solidFill>
                  <a:srgbClr val="BFBFBF"/>
                </a:solidFill>
              </a:rPr>
              <a:t>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BAC8B56-69FA-C666-981B-C33F8944FF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0FD4F152-D139-FDF5-DE7E-688C09E1D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0360FA0F-7C9E-F5C0-9070-7A09574B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25</a:t>
            </a:fld>
            <a:endParaRPr lang="en-US" altLang="en-US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59AF4787-1122-AAE6-D8F8-C5A771944080}"/>
              </a:ext>
            </a:extLst>
          </p:cNvPr>
          <p:cNvSpPr txBox="1"/>
          <p:nvPr/>
        </p:nvSpPr>
        <p:spPr>
          <a:xfrm>
            <a:off x="1239079" y="4609738"/>
            <a:ext cx="6685721" cy="1133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Das (wohlverdiente) 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exzellente Ansprechen des Tolosa-</a:t>
            </a:r>
            <a:r>
              <a:rPr lang="de-DE" sz="1200" i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-Syndroms auf Steroide kann klinisch irreführend sein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 – warum?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Weil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auch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rgbClr val="0000FF"/>
                </a:solidFill>
              </a:rPr>
              <a:t>andere, </a:t>
            </a:r>
            <a:r>
              <a:rPr lang="en-US" sz="1200" u="sng" dirty="0" err="1">
                <a:solidFill>
                  <a:srgbClr val="0000FF"/>
                </a:solidFill>
              </a:rPr>
              <a:t>weitaus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häufigere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Differenzialdiagnosen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einer</a:t>
            </a:r>
            <a:r>
              <a:rPr lang="en-US" sz="1200" u="sng" dirty="0">
                <a:solidFill>
                  <a:srgbClr val="0000FF"/>
                </a:solidFill>
              </a:rPr>
              <a:t> </a:t>
            </a:r>
            <a:r>
              <a:rPr lang="en-US" sz="1200" u="sng" dirty="0" err="1">
                <a:solidFill>
                  <a:srgbClr val="0000FF"/>
                </a:solidFill>
              </a:rPr>
              <a:t>schmerzhaften</a:t>
            </a:r>
            <a:r>
              <a:rPr lang="en-US" sz="1200" u="sng" dirty="0">
                <a:solidFill>
                  <a:srgbClr val="0000FF"/>
                </a:solidFill>
              </a:rPr>
              <a:t> Ophthalmoplegie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ebenfalls auf Steroidbehandlung ansprechen. 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Ein positives Therapieansprechen darf daher nicht als diagnostischer Beweis (Ex-juvantibus-Diagnose) für ein Tolosa-</a:t>
            </a:r>
            <a:r>
              <a:rPr lang="de-DE" sz="1200" b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-Syndrom gewertet werden.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0AF70387-6BBF-6913-BFF7-330BDD5C2428}"/>
              </a:ext>
            </a:extLst>
          </p:cNvPr>
          <p:cNvSpPr/>
          <p:nvPr/>
        </p:nvSpPr>
        <p:spPr>
          <a:xfrm>
            <a:off x="1752600" y="4735606"/>
            <a:ext cx="6248400" cy="685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F61FEF8C-D440-7F91-0739-CC21E554FD4C}"/>
              </a:ext>
            </a:extLst>
          </p:cNvPr>
          <p:cNvSpPr txBox="1"/>
          <p:nvPr/>
        </p:nvSpPr>
        <p:spPr>
          <a:xfrm>
            <a:off x="231032" y="5733244"/>
            <a:ext cx="3655168" cy="764312"/>
          </a:xfrm>
          <a:prstGeom prst="rect">
            <a:avLst/>
          </a:prstGeom>
          <a:solidFill>
            <a:srgbClr val="FFC0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Was sind einige dieser Ursachen?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</a:t>
            </a:r>
            <a:r>
              <a:rPr lang="en-US" sz="1200" dirty="0" err="1">
                <a:solidFill>
                  <a:srgbClr val="0000FF"/>
                </a:solidFill>
              </a:rPr>
              <a:t>Neoplasien</a:t>
            </a:r>
            <a:r>
              <a:rPr lang="en-US" sz="1200" dirty="0">
                <a:solidFill>
                  <a:srgbClr val="0000FF"/>
                </a:solidFill>
              </a:rPr>
              <a:t>, insbesondere Lymphome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Gefäßläsionen, </a:t>
            </a:r>
            <a:r>
              <a:rPr lang="en-US" sz="1200" dirty="0" err="1">
                <a:solidFill>
                  <a:srgbClr val="0000FF"/>
                </a:solidFill>
              </a:rPr>
              <a:t>insbesondere</a:t>
            </a:r>
            <a:r>
              <a:rPr lang="en-US" sz="1200" dirty="0">
                <a:solidFill>
                  <a:srgbClr val="0000FF"/>
                </a:solidFill>
              </a:rPr>
              <a:t>  SCF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Infektionen, </a:t>
            </a:r>
            <a:r>
              <a:rPr lang="en-US" sz="1200" dirty="0" err="1">
                <a:solidFill>
                  <a:srgbClr val="0000FF"/>
                </a:solidFill>
              </a:rPr>
              <a:t>insbesondere</a:t>
            </a:r>
            <a:r>
              <a:rPr lang="en-US" sz="1200" dirty="0">
                <a:solidFill>
                  <a:srgbClr val="0000FF"/>
                </a:solidFill>
              </a:rPr>
              <a:t>  </a:t>
            </a:r>
            <a:r>
              <a:rPr lang="en-US" sz="1200" dirty="0" err="1">
                <a:solidFill>
                  <a:srgbClr val="0000FF"/>
                </a:solidFill>
              </a:rPr>
              <a:t>Mykosen</a:t>
            </a:r>
            <a:r>
              <a:rPr lang="en-US" sz="1200" dirty="0">
                <a:solidFill>
                  <a:srgbClr val="0000FF"/>
                </a:solidFill>
              </a:rPr>
              <a:t>  (z. B. </a:t>
            </a:r>
            <a:r>
              <a:rPr lang="en-US" sz="1200" i="1" dirty="0">
                <a:solidFill>
                  <a:srgbClr val="0000FF"/>
                </a:solidFill>
              </a:rPr>
              <a:t> Mucor </a:t>
            </a:r>
            <a:r>
              <a:rPr lang="en-US" sz="12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1641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1DBC2-460B-4EDF-82B1-FC25337BD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0E5DA305-6A37-6573-1B3C-2CC00DD38DB6}"/>
              </a:ext>
            </a:extLst>
          </p:cNvPr>
          <p:cNvSpPr txBox="1"/>
          <p:nvPr/>
        </p:nvSpPr>
        <p:spPr>
          <a:xfrm>
            <a:off x="1239079" y="4609738"/>
            <a:ext cx="6685721" cy="113364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Das (wohlverdiente) 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exzellente Ansprechen des Tolosa-</a:t>
            </a:r>
            <a:r>
              <a:rPr lang="de-DE" sz="1200" i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i="1" dirty="0">
                <a:solidFill>
                  <a:schemeClr val="bg1">
                    <a:lumMod val="50000"/>
                  </a:schemeClr>
                </a:solidFill>
              </a:rPr>
              <a:t>-Syndroms auf Steroide kann klinisch irreführend sein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 – warum?</a:t>
            </a:r>
          </a:p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Weil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</a:rPr>
              <a:t>auch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>
                <a:solidFill>
                  <a:schemeClr val="bg1">
                    <a:lumMod val="50000"/>
                  </a:schemeClr>
                </a:solidFill>
              </a:rPr>
              <a:t>andere, </a:t>
            </a:r>
            <a:r>
              <a:rPr lang="en-US" sz="1200" u="sng" dirty="0" err="1">
                <a:solidFill>
                  <a:schemeClr val="bg1">
                    <a:lumMod val="50000"/>
                  </a:schemeClr>
                </a:solidFill>
              </a:rPr>
              <a:t>weitaus</a:t>
            </a:r>
            <a:r>
              <a:rPr lang="en-US" sz="1200" u="sn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 err="1">
                <a:solidFill>
                  <a:schemeClr val="bg1">
                    <a:lumMod val="50000"/>
                  </a:schemeClr>
                </a:solidFill>
              </a:rPr>
              <a:t>häufigere</a:t>
            </a:r>
            <a:r>
              <a:rPr lang="en-US" sz="1200" u="sn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 err="1">
                <a:solidFill>
                  <a:schemeClr val="bg1">
                    <a:lumMod val="50000"/>
                  </a:schemeClr>
                </a:solidFill>
              </a:rPr>
              <a:t>Differenzialdiagnosen</a:t>
            </a:r>
            <a:r>
              <a:rPr lang="en-US" sz="1200" u="sn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 err="1">
                <a:solidFill>
                  <a:schemeClr val="bg1">
                    <a:lumMod val="50000"/>
                  </a:schemeClr>
                </a:solidFill>
              </a:rPr>
              <a:t>einer</a:t>
            </a:r>
            <a:r>
              <a:rPr lang="en-US" sz="1200" u="sng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200" u="sng" dirty="0" err="1">
                <a:solidFill>
                  <a:schemeClr val="bg1">
                    <a:lumMod val="50000"/>
                  </a:schemeClr>
                </a:solidFill>
              </a:rPr>
              <a:t>schmerzhaften</a:t>
            </a:r>
            <a:r>
              <a:rPr lang="en-US" sz="1200" u="sng" dirty="0">
                <a:solidFill>
                  <a:schemeClr val="bg1">
                    <a:lumMod val="50000"/>
                  </a:schemeClr>
                </a:solidFill>
              </a:rPr>
              <a:t> Ophthalmoplegie 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ebenfalls auf Steroidbehandlung ansprechen. 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Ein positives Therapieansprechen darf daher nicht als diagnostischer Beweis (Ex-juvantibus-Diagnose) für ein Tolosa-</a:t>
            </a:r>
            <a:r>
              <a:rPr lang="de-DE" sz="1200" b="1" dirty="0" err="1">
                <a:solidFill>
                  <a:schemeClr val="bg1">
                    <a:lumMod val="50000"/>
                  </a:schemeClr>
                </a:solidFill>
              </a:rPr>
              <a:t>Hunt</a:t>
            </a:r>
            <a:r>
              <a:rPr lang="de-DE" sz="1200" b="1" dirty="0">
                <a:solidFill>
                  <a:schemeClr val="bg1">
                    <a:lumMod val="50000"/>
                  </a:schemeClr>
                </a:solidFill>
              </a:rPr>
              <a:t>-Syndrom gewertet werden.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422CE54C-F8B0-8B92-048E-09E2DB81D64E}"/>
              </a:ext>
            </a:extLst>
          </p:cNvPr>
          <p:cNvSpPr/>
          <p:nvPr/>
        </p:nvSpPr>
        <p:spPr>
          <a:xfrm>
            <a:off x="1655" y="5524500"/>
            <a:ext cx="4113145" cy="120187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3B1573D2-A93E-E406-E4C3-4692C79A8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872CAE7-1FFB-A49F-A1D9-6E531C174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0AE508D6-5522-48FA-951B-3AC9C2534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018143F4-9D89-67B7-A9F4-D7758EB0F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68F1BF84-1CF5-9A2E-60C3-C64BD39C6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29FD557-BDC7-F7BB-ED17-E5B4239F4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4705F95-5BA9-67C4-A8DB-3444F56B1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AA1D6AA-5223-2BFB-C30A-5CDF66C7C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ED75254-924A-1620-CB2E-66D0E6CAC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524FF83-753B-82BB-A4C0-1F8FE7B851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i="1" u="sng" dirty="0"/>
              <a:t>Tolosa-Hunt-</a:t>
            </a:r>
            <a:r>
              <a:rPr lang="en-US" altLang="en-US" sz="2400" b="1" i="1" u="sng" dirty="0" err="1"/>
              <a:t>Syndrom</a:t>
            </a:r>
            <a:r>
              <a:rPr lang="en-US" altLang="en-US" sz="2400" b="1" u="sng" dirty="0"/>
              <a:t>: </a:t>
            </a:r>
            <a:r>
              <a:rPr lang="en-US" altLang="en-US" sz="2400" u="sng" dirty="0"/>
              <a:t>Die </a:t>
            </a:r>
            <a:r>
              <a:rPr lang="en-US" altLang="en-US" sz="2400" i="1" u="sng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u="sng" dirty="0"/>
              <a:t> </a:t>
            </a:r>
            <a:r>
              <a:rPr lang="en-US" altLang="en-US" sz="2400" u="sng" dirty="0" err="1"/>
              <a:t>sprechen</a:t>
            </a:r>
            <a:r>
              <a:rPr lang="en-US" altLang="en-US" sz="2400" u="sng" dirty="0"/>
              <a:t> </a:t>
            </a:r>
            <a:r>
              <a:rPr lang="en-US" altLang="en-US" sz="2400" u="sng" dirty="0" err="1"/>
              <a:t>sehr</a:t>
            </a:r>
            <a:r>
              <a:rPr lang="en-US" altLang="en-US" sz="2400" u="sng" dirty="0"/>
              <a:t> gut auf </a:t>
            </a:r>
            <a:r>
              <a:rPr lang="en-US" altLang="en-US" sz="2400" u="sng" dirty="0" err="1"/>
              <a:t>Steroide</a:t>
            </a:r>
            <a:r>
              <a:rPr lang="en-US" altLang="en-US" sz="2400" u="sng" dirty="0"/>
              <a:t> an</a:t>
            </a:r>
            <a:r>
              <a:rPr lang="en-US" altLang="en-US" sz="2400" dirty="0"/>
              <a:t>;</a:t>
            </a:r>
            <a:r>
              <a:rPr lang="en-US" altLang="en-US" sz="2400" dirty="0">
                <a:solidFill>
                  <a:srgbClr val="BFBFBF"/>
                </a:solidFill>
              </a:rPr>
              <a:t>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28932499-4757-D618-4074-EEB76A418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9689A1C1-63F6-A201-DD45-868642BBD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2" name="Oval 4">
            <a:extLst>
              <a:ext uri="{FF2B5EF4-FFF2-40B4-BE49-F238E27FC236}">
                <a16:creationId xmlns:a16="http://schemas.microsoft.com/office/drawing/2014/main" id="{EF10189D-E301-57DD-2347-622F9A2CD1EC}"/>
              </a:ext>
            </a:extLst>
          </p:cNvPr>
          <p:cNvSpPr/>
          <p:nvPr/>
        </p:nvSpPr>
        <p:spPr>
          <a:xfrm>
            <a:off x="1752600" y="4735606"/>
            <a:ext cx="6248400" cy="685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FA1150A2-E0AB-C1ED-9444-8BA9D59D5115}"/>
              </a:ext>
            </a:extLst>
          </p:cNvPr>
          <p:cNvSpPr txBox="1"/>
          <p:nvPr/>
        </p:nvSpPr>
        <p:spPr>
          <a:xfrm>
            <a:off x="231032" y="5733244"/>
            <a:ext cx="3655168" cy="764312"/>
          </a:xfrm>
          <a:prstGeom prst="rect">
            <a:avLst/>
          </a:prstGeom>
          <a:solidFill>
            <a:srgbClr val="FFC0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Was sind einige dieser Ursachen?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</a:t>
            </a:r>
            <a:r>
              <a:rPr lang="en-US" sz="1200" dirty="0" err="1">
                <a:solidFill>
                  <a:srgbClr val="0000FF"/>
                </a:solidFill>
              </a:rPr>
              <a:t>Neoplasien</a:t>
            </a:r>
            <a:r>
              <a:rPr lang="en-US" sz="1200" dirty="0">
                <a:solidFill>
                  <a:srgbClr val="0000FF"/>
                </a:solidFill>
              </a:rPr>
              <a:t>, insbesondere Lymphome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Gefäßläsionen, </a:t>
            </a:r>
            <a:r>
              <a:rPr lang="en-US" sz="1200" dirty="0" err="1">
                <a:solidFill>
                  <a:srgbClr val="0000FF"/>
                </a:solidFill>
              </a:rPr>
              <a:t>insbesondere</a:t>
            </a:r>
            <a:r>
              <a:rPr lang="en-US" sz="1200" dirty="0">
                <a:solidFill>
                  <a:srgbClr val="0000FF"/>
                </a:solidFill>
              </a:rPr>
              <a:t>  SCF</a:t>
            </a:r>
          </a:p>
          <a:p>
            <a:r>
              <a:rPr lang="en-US" sz="1200" dirty="0">
                <a:solidFill>
                  <a:srgbClr val="0000FF"/>
                </a:solidFill>
              </a:rPr>
              <a:t>– Infektionen, </a:t>
            </a:r>
            <a:r>
              <a:rPr lang="en-US" sz="1200" dirty="0" err="1">
                <a:solidFill>
                  <a:srgbClr val="0000FF"/>
                </a:solidFill>
              </a:rPr>
              <a:t>insbesondere</a:t>
            </a:r>
            <a:r>
              <a:rPr lang="en-US" sz="1200" dirty="0">
                <a:solidFill>
                  <a:srgbClr val="0000FF"/>
                </a:solidFill>
              </a:rPr>
              <a:t>  </a:t>
            </a:r>
            <a:r>
              <a:rPr lang="en-US" sz="1200" dirty="0" err="1">
                <a:solidFill>
                  <a:srgbClr val="0000FF"/>
                </a:solidFill>
              </a:rPr>
              <a:t>Mykosen</a:t>
            </a:r>
            <a:r>
              <a:rPr lang="en-US" sz="1200" dirty="0">
                <a:solidFill>
                  <a:srgbClr val="0000FF"/>
                </a:solidFill>
              </a:rPr>
              <a:t>  (z. B. </a:t>
            </a:r>
            <a:r>
              <a:rPr lang="en-US" sz="1200" i="1" dirty="0">
                <a:solidFill>
                  <a:srgbClr val="0000FF"/>
                </a:solidFill>
              </a:rPr>
              <a:t> Mucor </a:t>
            </a:r>
            <a:r>
              <a:rPr lang="en-US" sz="1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6374318A-7D15-9C2B-5F5E-D4D68EF1EB73}"/>
              </a:ext>
            </a:extLst>
          </p:cNvPr>
          <p:cNvSpPr txBox="1"/>
          <p:nvPr/>
        </p:nvSpPr>
        <p:spPr>
          <a:xfrm>
            <a:off x="4394948" y="2748211"/>
            <a:ext cx="3962400" cy="2826415"/>
          </a:xfrm>
          <a:prstGeom prst="rect">
            <a:avLst/>
          </a:prstGeom>
          <a:solidFill>
            <a:srgbClr val="FFFF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Was ist das Tolosa-Hunt-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Syndrom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?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Schmerzhafte Ophthalmoplegie als Folge einer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nichtinfektiösen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Entzündung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  des </a:t>
            </a:r>
            <a:br>
              <a:rPr lang="en-US" sz="1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Sinus cavernosus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Ist es häufig oder selten?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Sehr selten (buchstäblich </a:t>
            </a:r>
            <a:r>
              <a:rPr lang="en-US" sz="1400" dirty="0">
                <a:solidFill>
                  <a:srgbClr val="0000FF"/>
                </a:solidFill>
              </a:rPr>
              <a:t>1 </a:t>
            </a:r>
            <a:r>
              <a:rPr lang="en-US" sz="1400" dirty="0" err="1">
                <a:solidFill>
                  <a:srgbClr val="0000FF"/>
                </a:solidFill>
              </a:rPr>
              <a:t>zu</a:t>
            </a:r>
            <a:r>
              <a:rPr lang="en-US" sz="1400" dirty="0">
                <a:solidFill>
                  <a:srgbClr val="0000FF"/>
                </a:solidFill>
              </a:rPr>
              <a:t> einer Million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Gibt es eine Altersprävalenz?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Nein</a:t>
            </a:r>
          </a:p>
          <a:p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Gibt es eine geschlechtsspezifische Prävalenz?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Nein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9299F5D4-A20D-7ABB-17CD-90250FE30D0D}"/>
              </a:ext>
            </a:extLst>
          </p:cNvPr>
          <p:cNvSpPr txBox="1"/>
          <p:nvPr/>
        </p:nvSpPr>
        <p:spPr>
          <a:xfrm>
            <a:off x="556591" y="3481939"/>
            <a:ext cx="4701209" cy="948978"/>
          </a:xfrm>
          <a:prstGeom prst="rect">
            <a:avLst/>
          </a:prstGeom>
          <a:solidFill>
            <a:srgbClr val="0000FF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b="1" dirty="0" err="1">
                <a:solidFill>
                  <a:schemeClr val="bg1"/>
                </a:solidFill>
              </a:rPr>
              <a:t>Fazit</a:t>
            </a:r>
            <a:r>
              <a:rPr lang="en-US" sz="1200" b="1" dirty="0">
                <a:solidFill>
                  <a:schemeClr val="bg1"/>
                </a:solidFill>
              </a:rPr>
              <a:t> für die Praxis: </a:t>
            </a:r>
            <a:r>
              <a:rPr lang="en-US" sz="1200" dirty="0">
                <a:solidFill>
                  <a:schemeClr val="bg1"/>
                </a:solidFill>
              </a:rPr>
              <a:t>Da Tolosa-Hunt-</a:t>
            </a:r>
            <a:r>
              <a:rPr lang="en-US" sz="1200" dirty="0" err="1">
                <a:solidFill>
                  <a:schemeClr val="bg1"/>
                </a:solidFill>
              </a:rPr>
              <a:t>Syndrom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weitaus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seltener</a:t>
            </a:r>
            <a:r>
              <a:rPr lang="en-US" sz="1200" dirty="0">
                <a:solidFill>
                  <a:schemeClr val="bg1"/>
                </a:solidFill>
              </a:rPr>
              <a:t> ist als seine </a:t>
            </a:r>
            <a:r>
              <a:rPr lang="en-US" sz="1200" dirty="0" err="1">
                <a:solidFill>
                  <a:schemeClr val="bg1"/>
                </a:solidFill>
              </a:rPr>
              <a:t>Differenzialdiagnosen</a:t>
            </a:r>
            <a:r>
              <a:rPr lang="en-US" sz="1200" dirty="0">
                <a:solidFill>
                  <a:schemeClr val="bg1"/>
                </a:solidFill>
              </a:rPr>
              <a:t>, sollte die Diagnose </a:t>
            </a:r>
            <a:r>
              <a:rPr lang="en-US" sz="1200" dirty="0" err="1">
                <a:solidFill>
                  <a:schemeClr val="bg1"/>
                </a:solidFill>
              </a:rPr>
              <a:t>ausschließlich</a:t>
            </a:r>
            <a:r>
              <a:rPr lang="en-US" sz="1200" dirty="0">
                <a:solidFill>
                  <a:schemeClr val="bg1"/>
                </a:solidFill>
              </a:rPr>
              <a:t> von einem </a:t>
            </a:r>
            <a:r>
              <a:rPr lang="en-US" sz="1200" dirty="0" err="1">
                <a:solidFill>
                  <a:schemeClr val="bg1"/>
                </a:solidFill>
              </a:rPr>
              <a:t>ausgebildeten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Neuroophthalmologen</a:t>
            </a:r>
            <a:r>
              <a:rPr lang="en-US" sz="1200" dirty="0">
                <a:solidFill>
                  <a:schemeClr val="bg1"/>
                </a:solidFill>
              </a:rPr>
              <a:t> gestellt werden. Überweisen Sie alle Verdachtsfälle! </a:t>
            </a:r>
            <a:br>
              <a:rPr lang="en-US" sz="1200" dirty="0">
                <a:solidFill>
                  <a:schemeClr val="bg1"/>
                </a:solidFill>
              </a:rPr>
            </a:br>
            <a:r>
              <a:rPr lang="en-US" sz="1200" dirty="0">
                <a:solidFill>
                  <a:schemeClr val="bg1"/>
                </a:solidFill>
              </a:rPr>
              <a:t>(Übrigens, das stammt direkt von Dr. Andrew Lee.)</a:t>
            </a:r>
          </a:p>
        </p:txBody>
      </p:sp>
      <p:sp>
        <p:nvSpPr>
          <p:cNvPr id="17" name="Oval 5">
            <a:extLst>
              <a:ext uri="{FF2B5EF4-FFF2-40B4-BE49-F238E27FC236}">
                <a16:creationId xmlns:a16="http://schemas.microsoft.com/office/drawing/2014/main" id="{9FDD23AC-7490-6FFF-6937-ECC70956B073}"/>
              </a:ext>
            </a:extLst>
          </p:cNvPr>
          <p:cNvSpPr/>
          <p:nvPr/>
        </p:nvSpPr>
        <p:spPr>
          <a:xfrm>
            <a:off x="6248401" y="3948136"/>
            <a:ext cx="1837765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561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97829-5EF9-0A00-401C-F20D90299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35C2BC1-3483-AA34-9C5B-03313A0D1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C511BF9-6B63-10D9-A95F-A15B943E2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058516F0-08B6-A1F3-823E-BC8745592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D8B9144-23A4-6601-1266-48088A4ED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8319BC8E-0860-4079-1CE3-1F5BD6048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E29B9B8-C2BC-8421-B9F2-FDF165E2A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DB31B57-DA24-5024-12C1-50745C4C1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58D8E93A-643B-B271-E5C7-43D9ECB0CD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FB40B50F-09F3-32ED-EC2A-D820100B1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880F6B0-1747-4398-2169-246EA3BF11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CPEO: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0C451817-89F0-AF8F-3F0D-5A42719D4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649606BF-A4EB-ED74-D6ED-A87DC58A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6246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29895-7E79-1C93-B5FC-9D7A37C4B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1CEAB2BC-59B0-0AE1-5C1A-96F5C87FF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595E707-D347-6C98-FAC7-68CF9C5BE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50FFF071-48C0-9273-2A95-F3B120E7D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96B2ACA9-7C4B-E70C-11A4-02F37C94AD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84E8E9DF-F339-23DE-BA0F-0D120A96E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7DF380CC-5626-8191-1E4C-2F5AC0E90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EC239F6D-0536-B82E-B25D-EE823F6C7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0600798-2BE9-96AA-C687-AE60BF13F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C6EC5FD9-E409-B8B4-B00F-895E77DD3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BB6A0D6-A847-1E0B-BC7D-A5F43177F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rgbClr val="BFBFBF"/>
                </a:solidFill>
              </a:rPr>
              <a:t>Tolosa-Hunt-</a:t>
            </a:r>
            <a:r>
              <a:rPr lang="en-US" altLang="en-US" sz="2400" i="1" dirty="0" err="1">
                <a:solidFill>
                  <a:srgbClr val="BFBFBF"/>
                </a:solidFill>
              </a:rPr>
              <a:t>Syndrom</a:t>
            </a:r>
            <a:r>
              <a:rPr lang="en-US" altLang="en-US" sz="2400" dirty="0">
                <a:solidFill>
                  <a:srgbClr val="BFBFBF"/>
                </a:solidFill>
              </a:rPr>
              <a:t>: 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</a:t>
            </a:r>
            <a:r>
              <a:rPr lang="de-DE" altLang="en-US" sz="2400" b="1" dirty="0"/>
              <a:t>CPEO</a:t>
            </a:r>
            <a:r>
              <a:rPr lang="de-DE" altLang="en-US" sz="2400" dirty="0"/>
              <a:t>:</a:t>
            </a:r>
          </a:p>
          <a:p>
            <a:pPr eaLnBrk="1" hangingPunct="1">
              <a:lnSpc>
                <a:spcPct val="90000"/>
              </a:lnSpc>
            </a:pPr>
            <a:endParaRPr lang="de-DE" sz="36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E61FC95-3C14-44E3-F7C0-8A95D46FE8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24B0D50-3C24-BD1B-AC1E-000EDEF89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22AD8CCB-82D6-C25F-B116-1DD2E7547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2F2E3166-14A2-A3DC-62E3-7FAEC58C6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73388"/>
            <a:ext cx="4343400" cy="1379865"/>
          </a:xfrm>
          <a:prstGeom prst="rect">
            <a:avLst/>
          </a:prstGeom>
          <a:solidFill>
            <a:srgbClr val="FF66FF"/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 dirty="0">
                <a:solidFill>
                  <a:srgbClr val="0000FF"/>
                </a:solidFill>
              </a:rPr>
              <a:t>Wofür steht </a:t>
            </a:r>
            <a:r>
              <a:rPr lang="en-US" altLang="en-US" sz="1200" dirty="0">
                <a:solidFill>
                  <a:srgbClr val="0000FF"/>
                </a:solidFill>
              </a:rPr>
              <a:t>CPEO</a:t>
            </a:r>
            <a:r>
              <a:rPr lang="en-US" altLang="en-US" sz="1200" i="1" dirty="0">
                <a:solidFill>
                  <a:srgbClr val="0000FF"/>
                </a:solidFill>
              </a:rPr>
              <a:t> in diesem Zusammenhang?</a:t>
            </a:r>
          </a:p>
          <a:p>
            <a:pPr eaLnBrk="1" hangingPunct="1"/>
            <a:r>
              <a:rPr lang="en-US" altLang="en-US" sz="1200" dirty="0">
                <a:solidFill>
                  <a:srgbClr val="FF66FF"/>
                </a:solidFill>
              </a:rPr>
              <a:t>Chronisch-progressive externe Ophthalmoplegie</a:t>
            </a:r>
          </a:p>
          <a:p>
            <a:pPr eaLnBrk="1" hangingPunct="1"/>
            <a:endParaRPr lang="en-US" altLang="en-US" sz="1600" dirty="0">
              <a:solidFill>
                <a:srgbClr val="FF66FF"/>
              </a:solidFill>
            </a:endParaRPr>
          </a:p>
          <a:p>
            <a:pPr eaLnBrk="1" hangingPunct="1"/>
            <a:r>
              <a:rPr lang="en-US" altLang="en-US" sz="1200" i="1" dirty="0">
                <a:solidFill>
                  <a:srgbClr val="FF66FF"/>
                </a:solidFill>
              </a:rPr>
              <a:t>Was ist das kurz gesagt?</a:t>
            </a:r>
          </a:p>
          <a:p>
            <a:pPr eaLnBrk="1" hangingPunct="1"/>
            <a:r>
              <a:rPr lang="en-US" altLang="en-US" sz="1200" dirty="0">
                <a:solidFill>
                  <a:srgbClr val="FF66FF"/>
                </a:solidFill>
              </a:rPr>
              <a:t>Eine mitochondriale Erkrankung, die durch eine unaufhaltsam fortschreitende, symmetrische Lähmung der Augenmuskeln gekennzeichnet ist</a:t>
            </a:r>
          </a:p>
        </p:txBody>
      </p:sp>
    </p:spTree>
    <p:extLst>
      <p:ext uri="{BB962C8B-B14F-4D97-AF65-F5344CB8AC3E}">
        <p14:creationId xmlns:p14="http://schemas.microsoft.com/office/powerpoint/2010/main" val="3866949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77AED-98DC-DEB3-2A95-FBB8CFE4C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3256E6CF-EFA8-772C-64CA-C46038B777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E8BF081-E85F-4A48-F371-24AB38EB5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F870898F-6B19-59D8-7B3E-EFBEFD6D1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A516D5A6-5925-07EF-BAD4-F337F7468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0747E38E-37E7-123C-22A9-2FE634833F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7E94978-7DB7-2194-B4E2-FCE52787AE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AA343341-CE28-7E84-4D46-17C7091AF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EEA553D7-5698-DDD4-DEC3-B5C2434B4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6D9C9D05-94DF-C219-72E8-A8D392FDE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1458BDC-9E2C-CB91-E6C2-E04AC99689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rgbClr val="BFBFBF"/>
                </a:solidFill>
              </a:rPr>
              <a:t>Tolosa-Hunt-</a:t>
            </a:r>
            <a:r>
              <a:rPr lang="en-US" altLang="en-US" sz="2400" i="1" dirty="0" err="1">
                <a:solidFill>
                  <a:srgbClr val="BFBFBF"/>
                </a:solidFill>
              </a:rPr>
              <a:t>Syndrom</a:t>
            </a:r>
            <a:r>
              <a:rPr lang="en-US" altLang="en-US" sz="2400" dirty="0">
                <a:solidFill>
                  <a:srgbClr val="BFBFBF"/>
                </a:solidFill>
              </a:rPr>
              <a:t>: 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</a:t>
            </a:r>
            <a:r>
              <a:rPr lang="de-DE" altLang="en-US" sz="2400" b="1" dirty="0"/>
              <a:t>CPEO</a:t>
            </a:r>
            <a:r>
              <a:rPr lang="de-DE" altLang="en-US" sz="2400" dirty="0"/>
              <a:t>:</a:t>
            </a:r>
          </a:p>
          <a:p>
            <a:pPr eaLnBrk="1" hangingPunct="1">
              <a:lnSpc>
                <a:spcPct val="90000"/>
              </a:lnSpc>
            </a:pPr>
            <a:endParaRPr lang="de-DE" sz="36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60C70E4-6F8A-BF7F-1111-E08929900E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93F349A8-1CBC-99B4-D3E4-E5EBF0FDA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3FA049B7-4281-72CB-6CD6-DC35840F2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5C5B65CF-91E4-C26D-6CCA-B6DBCEFE1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73388"/>
            <a:ext cx="4343400" cy="1379865"/>
          </a:xfrm>
          <a:prstGeom prst="rect">
            <a:avLst/>
          </a:prstGeom>
          <a:solidFill>
            <a:srgbClr val="FF66FF"/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 dirty="0">
                <a:solidFill>
                  <a:srgbClr val="0000FF"/>
                </a:solidFill>
              </a:rPr>
              <a:t>Wofür steht </a:t>
            </a:r>
            <a:r>
              <a:rPr lang="en-US" altLang="en-US" sz="1200" dirty="0">
                <a:solidFill>
                  <a:srgbClr val="0000FF"/>
                </a:solidFill>
              </a:rPr>
              <a:t>CPEO</a:t>
            </a:r>
            <a:r>
              <a:rPr lang="en-US" altLang="en-US" sz="1200" i="1" dirty="0">
                <a:solidFill>
                  <a:srgbClr val="0000FF"/>
                </a:solidFill>
              </a:rPr>
              <a:t> in diesem Zusammenhang?</a:t>
            </a:r>
          </a:p>
          <a:p>
            <a:pPr eaLnBrk="1" hangingPunct="1"/>
            <a:r>
              <a:rPr lang="en-US" altLang="en-US" sz="1200" dirty="0">
                <a:solidFill>
                  <a:srgbClr val="0000FF"/>
                </a:solidFill>
              </a:rPr>
              <a:t>Chronisch-progressive externe Ophthalmoplegie</a:t>
            </a:r>
          </a:p>
          <a:p>
            <a:pPr eaLnBrk="1" hangingPunct="1"/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/>
            <a:r>
              <a:rPr lang="en-US" altLang="en-US" sz="1200" i="1" dirty="0">
                <a:solidFill>
                  <a:srgbClr val="FF66FF"/>
                </a:solidFill>
              </a:rPr>
              <a:t>Was ist das kurz gesagt?</a:t>
            </a:r>
          </a:p>
          <a:p>
            <a:pPr eaLnBrk="1" hangingPunct="1"/>
            <a:r>
              <a:rPr lang="en-US" altLang="en-US" sz="1200" dirty="0">
                <a:solidFill>
                  <a:srgbClr val="FF66FF"/>
                </a:solidFill>
              </a:rPr>
              <a:t>Eine mitochondriale Erkrankung, die durch eine unaufhaltsam fortschreitende, symmetrische Lähmung der Augenmuskeln gekennzeichnet ist</a:t>
            </a:r>
          </a:p>
        </p:txBody>
      </p:sp>
    </p:spTree>
    <p:extLst>
      <p:ext uri="{BB962C8B-B14F-4D97-AF65-F5344CB8AC3E}">
        <p14:creationId xmlns:p14="http://schemas.microsoft.com/office/powerpoint/2010/main" val="1582304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47894-6AB0-E59C-FA99-33C980F53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69DF10DB-EE3F-6A9A-A89B-3357524AF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2AED6F2-ADC1-2331-665D-A20A5AC87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21410694-8B28-1AF8-D7D2-9DEA67BA7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168C4C08-EA2C-8655-33F0-24C3F436C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EE5CE55B-AEE3-8F6F-3998-1B9C580A1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219DF47-95DE-2421-DD63-0E0BA4131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6FA02D1D-2F96-FF87-8F06-69AD84AC0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76359FD5-B8B5-35B8-F813-7AA0237DC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DF9AB70B-2B52-0A62-73AA-C1CDA9DFF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2A1739C-1B5D-B5DC-30A9-21857E697F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rgbClr val="BFBFBF"/>
                </a:solidFill>
              </a:rPr>
              <a:t>Tolosa-Hunt-</a:t>
            </a:r>
            <a:r>
              <a:rPr lang="en-US" altLang="en-US" sz="2400" i="1" dirty="0" err="1">
                <a:solidFill>
                  <a:srgbClr val="BFBFBF"/>
                </a:solidFill>
              </a:rPr>
              <a:t>Syndrom</a:t>
            </a:r>
            <a:r>
              <a:rPr lang="en-US" altLang="en-US" sz="2400" dirty="0">
                <a:solidFill>
                  <a:srgbClr val="BFBFBF"/>
                </a:solidFill>
              </a:rPr>
              <a:t>: 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</a:t>
            </a:r>
            <a:r>
              <a:rPr lang="de-DE" altLang="en-US" sz="2400" b="1" dirty="0"/>
              <a:t>CPEO</a:t>
            </a:r>
            <a:r>
              <a:rPr lang="de-DE" altLang="en-US" sz="2400" dirty="0"/>
              <a:t>:</a:t>
            </a:r>
          </a:p>
          <a:p>
            <a:pPr eaLnBrk="1" hangingPunct="1">
              <a:lnSpc>
                <a:spcPct val="90000"/>
              </a:lnSpc>
            </a:pPr>
            <a:endParaRPr lang="de-DE" sz="36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8078B84D-BA35-1E1A-DE58-9199125FAB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83C0AC0E-D18B-ECDB-3CAD-435091928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B80ECCC8-1C4E-BFBF-5E9B-F39E29A76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BB1AD5B2-AC8F-FCA7-5F02-084026F79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73388"/>
            <a:ext cx="4343400" cy="1379865"/>
          </a:xfrm>
          <a:prstGeom prst="rect">
            <a:avLst/>
          </a:prstGeom>
          <a:solidFill>
            <a:srgbClr val="FF66FF"/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 dirty="0">
                <a:solidFill>
                  <a:srgbClr val="0000FF"/>
                </a:solidFill>
              </a:rPr>
              <a:t>Wofür steht </a:t>
            </a:r>
            <a:r>
              <a:rPr lang="en-US" altLang="en-US" sz="1200" dirty="0">
                <a:solidFill>
                  <a:srgbClr val="0000FF"/>
                </a:solidFill>
              </a:rPr>
              <a:t>CPEO</a:t>
            </a:r>
            <a:r>
              <a:rPr lang="en-US" altLang="en-US" sz="1200" i="1" dirty="0">
                <a:solidFill>
                  <a:srgbClr val="0000FF"/>
                </a:solidFill>
              </a:rPr>
              <a:t> in diesem Zusammenhang?</a:t>
            </a:r>
          </a:p>
          <a:p>
            <a:pPr eaLnBrk="1" hangingPunct="1"/>
            <a:r>
              <a:rPr lang="en-US" altLang="en-US" sz="1200" dirty="0">
                <a:solidFill>
                  <a:srgbClr val="0000FF"/>
                </a:solidFill>
              </a:rPr>
              <a:t>Chronisch-progressive externe Ophthalmoplegie</a:t>
            </a:r>
          </a:p>
          <a:p>
            <a:pPr eaLnBrk="1" hangingPunct="1"/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/>
            <a:r>
              <a:rPr lang="de-DE" altLang="en-US" sz="1200" i="1" dirty="0">
                <a:solidFill>
                  <a:srgbClr val="0000FF"/>
                </a:solidFill>
              </a:rPr>
              <a:t>Kurz gesagt: Was ist das?</a:t>
            </a:r>
          </a:p>
          <a:p>
            <a:pPr eaLnBrk="1" hangingPunct="1"/>
            <a:r>
              <a:rPr lang="en-US" altLang="en-US" sz="1200" dirty="0">
                <a:solidFill>
                  <a:srgbClr val="FF66FF"/>
                </a:solidFill>
              </a:rPr>
              <a:t>Eine </a:t>
            </a:r>
            <a:r>
              <a:rPr lang="en-US" altLang="en-US" sz="1200" dirty="0" err="1">
                <a:solidFill>
                  <a:srgbClr val="FF66FF"/>
                </a:solidFill>
              </a:rPr>
              <a:t>mitochondriale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Erkrankung</a:t>
            </a:r>
            <a:r>
              <a:rPr lang="en-US" altLang="en-US" sz="1200" dirty="0">
                <a:solidFill>
                  <a:srgbClr val="FF66FF"/>
                </a:solidFill>
              </a:rPr>
              <a:t>, die </a:t>
            </a:r>
            <a:r>
              <a:rPr lang="en-US" altLang="en-US" sz="1200" dirty="0" err="1">
                <a:solidFill>
                  <a:srgbClr val="FF66FF"/>
                </a:solidFill>
              </a:rPr>
              <a:t>durch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eine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unaufhaltsam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fortschreitende</a:t>
            </a:r>
            <a:r>
              <a:rPr lang="en-US" altLang="en-US" sz="1200" dirty="0">
                <a:solidFill>
                  <a:srgbClr val="FF66FF"/>
                </a:solidFill>
              </a:rPr>
              <a:t>, </a:t>
            </a:r>
            <a:r>
              <a:rPr lang="en-US" altLang="en-US" sz="1200" dirty="0" err="1">
                <a:solidFill>
                  <a:srgbClr val="FF66FF"/>
                </a:solidFill>
              </a:rPr>
              <a:t>symmetrische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Lähmung</a:t>
            </a:r>
            <a:r>
              <a:rPr lang="en-US" altLang="en-US" sz="1200" dirty="0">
                <a:solidFill>
                  <a:srgbClr val="FF66FF"/>
                </a:solidFill>
              </a:rPr>
              <a:t> der </a:t>
            </a:r>
            <a:r>
              <a:rPr lang="en-US" altLang="en-US" sz="1200" dirty="0" err="1">
                <a:solidFill>
                  <a:srgbClr val="FF66FF"/>
                </a:solidFill>
              </a:rPr>
              <a:t>Augenmuskeln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gekennzeichnet</a:t>
            </a:r>
            <a:r>
              <a:rPr lang="en-US" altLang="en-US" sz="1200" dirty="0">
                <a:solidFill>
                  <a:srgbClr val="FF66FF"/>
                </a:solidFill>
              </a:rPr>
              <a:t> </a:t>
            </a:r>
            <a:r>
              <a:rPr lang="en-US" altLang="en-US" sz="1200" dirty="0" err="1">
                <a:solidFill>
                  <a:srgbClr val="FF66FF"/>
                </a:solidFill>
              </a:rPr>
              <a:t>ist</a:t>
            </a:r>
            <a:endParaRPr lang="en-US" altLang="en-US" sz="1200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4306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D7BEF-C2EE-56CB-A524-2DD9ADB41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7E5A39D5-2F64-A4E0-5CE3-EA22A04EE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ED4CC89-1325-66AC-56E5-A3FA379AC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BDB3648E-A9EC-6699-E206-8FD4755E8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D55697FA-0378-834D-70C8-2DF0E197B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3334BFE9-C3E6-AF54-6BA3-6D827B542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01B35CF-24FA-E5AD-05CC-7B3384531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CBAA0F5-F370-4BE3-EFE3-45EE362EA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38E297F-EC1F-D464-B80A-BC340E510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F371D311-D9BD-DFEE-C60E-D81E72A69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0210AAC-8014-6D2F-7423-3F71E50E6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rgbClr val="BFBFBF"/>
                </a:solidFill>
              </a:rPr>
              <a:t>Tolosa-Hunt-</a:t>
            </a:r>
            <a:r>
              <a:rPr lang="en-US" altLang="en-US" sz="2400" i="1" dirty="0" err="1">
                <a:solidFill>
                  <a:srgbClr val="BFBFBF"/>
                </a:solidFill>
              </a:rPr>
              <a:t>Syndrom</a:t>
            </a:r>
            <a:r>
              <a:rPr lang="en-US" altLang="en-US" sz="2400" dirty="0">
                <a:solidFill>
                  <a:srgbClr val="BFBFBF"/>
                </a:solidFill>
              </a:rPr>
              <a:t>: 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</a:t>
            </a:r>
            <a:r>
              <a:rPr lang="de-DE" altLang="en-US" sz="2400" b="1" dirty="0"/>
              <a:t>CPEO</a:t>
            </a:r>
            <a:r>
              <a:rPr lang="de-DE" altLang="en-US" sz="2400" dirty="0"/>
              <a:t>:</a:t>
            </a:r>
          </a:p>
          <a:p>
            <a:pPr eaLnBrk="1" hangingPunct="1">
              <a:lnSpc>
                <a:spcPct val="90000"/>
              </a:lnSpc>
            </a:pPr>
            <a:endParaRPr lang="de-DE" sz="36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2F661C8-5194-8D7C-5816-300C19C1F1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FDD4D921-5807-6208-A328-4EA05B0417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D1675163-865C-1BFB-DB84-9F589220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  <p:sp>
        <p:nvSpPr>
          <p:cNvPr id="2" name="Text Box 16">
            <a:extLst>
              <a:ext uri="{FF2B5EF4-FFF2-40B4-BE49-F238E27FC236}">
                <a16:creationId xmlns:a16="http://schemas.microsoft.com/office/drawing/2014/main" id="{33A6760D-190F-7527-3DE5-E6F019B2B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73388"/>
            <a:ext cx="4343400" cy="1379865"/>
          </a:xfrm>
          <a:prstGeom prst="rect">
            <a:avLst/>
          </a:prstGeom>
          <a:solidFill>
            <a:srgbClr val="FF66FF"/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 dirty="0">
                <a:solidFill>
                  <a:srgbClr val="0000FF"/>
                </a:solidFill>
              </a:rPr>
              <a:t>Wofür steht </a:t>
            </a:r>
            <a:r>
              <a:rPr lang="en-US" altLang="en-US" sz="1200" dirty="0">
                <a:solidFill>
                  <a:srgbClr val="0000FF"/>
                </a:solidFill>
              </a:rPr>
              <a:t>CPEO</a:t>
            </a:r>
            <a:r>
              <a:rPr lang="en-US" altLang="en-US" sz="1200" i="1" dirty="0">
                <a:solidFill>
                  <a:srgbClr val="0000FF"/>
                </a:solidFill>
              </a:rPr>
              <a:t> in diesem Zusammenhang?</a:t>
            </a:r>
          </a:p>
          <a:p>
            <a:pPr eaLnBrk="1" hangingPunct="1"/>
            <a:r>
              <a:rPr lang="en-US" altLang="en-US" sz="1200" dirty="0">
                <a:solidFill>
                  <a:srgbClr val="0000FF"/>
                </a:solidFill>
              </a:rPr>
              <a:t>Chronisch-progressive externe Ophthalmoplegie</a:t>
            </a:r>
          </a:p>
          <a:p>
            <a:pPr eaLnBrk="1" hangingPunct="1"/>
            <a:endParaRPr lang="en-US" altLang="en-US" sz="1600" dirty="0">
              <a:solidFill>
                <a:srgbClr val="0000FF"/>
              </a:solidFill>
            </a:endParaRPr>
          </a:p>
          <a:p>
            <a:pPr eaLnBrk="1" hangingPunct="1"/>
            <a:r>
              <a:rPr lang="de-DE" altLang="en-US" sz="1200" i="1" dirty="0">
                <a:solidFill>
                  <a:srgbClr val="0000FF"/>
                </a:solidFill>
              </a:rPr>
              <a:t>Kurz gesagt: Was ist das?</a:t>
            </a:r>
          </a:p>
          <a:p>
            <a:pPr eaLnBrk="1" hangingPunct="1"/>
            <a:r>
              <a:rPr lang="en-US" altLang="en-US" sz="1200" dirty="0">
                <a:solidFill>
                  <a:srgbClr val="0000FF"/>
                </a:solidFill>
              </a:rPr>
              <a:t>Eine </a:t>
            </a:r>
            <a:r>
              <a:rPr lang="en-US" altLang="en-US" sz="1200" dirty="0" err="1">
                <a:solidFill>
                  <a:srgbClr val="0000FF"/>
                </a:solidFill>
              </a:rPr>
              <a:t>mitochondriale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Dysfunktion</a:t>
            </a:r>
            <a:r>
              <a:rPr lang="en-US" altLang="en-US" sz="1200" dirty="0">
                <a:solidFill>
                  <a:srgbClr val="0000FF"/>
                </a:solidFill>
              </a:rPr>
              <a:t>, die </a:t>
            </a:r>
            <a:r>
              <a:rPr lang="en-US" altLang="en-US" sz="1200" dirty="0" err="1">
                <a:solidFill>
                  <a:srgbClr val="0000FF"/>
                </a:solidFill>
              </a:rPr>
              <a:t>durch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progradient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fortschreitende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symmetrische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Lähmung</a:t>
            </a:r>
            <a:r>
              <a:rPr lang="en-US" altLang="en-US" sz="1200" dirty="0">
                <a:solidFill>
                  <a:srgbClr val="0000FF"/>
                </a:solidFill>
              </a:rPr>
              <a:t> der </a:t>
            </a:r>
            <a:r>
              <a:rPr lang="en-US" altLang="en-US" sz="1200" dirty="0" err="1">
                <a:solidFill>
                  <a:srgbClr val="0000FF"/>
                </a:solidFill>
              </a:rPr>
              <a:t>Augenmuskeln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gekennzeichnet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ist</a:t>
            </a:r>
            <a:endParaRPr lang="en-US" altLang="en-US" sz="1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338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AECB-02AD-75BC-1E5F-CA329277E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1F20BCBA-6168-7013-B031-4368D460E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D33186D6-05C8-CB01-788C-2DAF7A9DB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ABAF2279-C16C-FCA6-8A7A-78388721E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558D261E-B7F6-2CC5-6891-E793C746B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3E3D4F88-0045-45B7-BC12-30CDB37EE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93DA1AE-5BC9-8EC2-DDC4-387ED39B2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E312AAAE-412C-E490-6E69-4A055A300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AA1EC38-091C-1145-FA0D-D718220C1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9F1C7607-D03A-35C0-5AC6-BB0507C7C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5E1ED43-B3DC-62AD-496F-D4E9F97E1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/>
              <a:t>Das Bell-Phänomen … fehlt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8BB5324-1D3F-E568-0DD4-B899122E6B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0075CED1-35E2-7E8D-7E18-D0AD114B4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FAA05D70-D2E1-EF75-1ED0-2DFBA2086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B400A883-4F31-186A-33B1-D634540F8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r>
              <a:rPr lang="en-US" altLang="en-US" sz="1000" dirty="0" err="1"/>
              <a:t>positiv</a:t>
            </a:r>
            <a:r>
              <a:rPr lang="en-US" altLang="en-US" sz="1000" dirty="0"/>
              <a:t> </a:t>
            </a:r>
            <a:r>
              <a:rPr lang="en-US" altLang="en-US" sz="1000" dirty="0" err="1"/>
              <a:t>oder</a:t>
            </a:r>
            <a:r>
              <a:rPr lang="en-US" altLang="en-US" sz="1000" dirty="0"/>
              <a:t> </a:t>
            </a:r>
            <a:r>
              <a:rPr lang="en-US" altLang="en-US" sz="1000" dirty="0" err="1"/>
              <a:t>nagativ</a:t>
            </a:r>
            <a:r>
              <a:rPr lang="en-US" altLang="en-US" sz="1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34660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F8C74-AE40-0526-3F65-DDF890227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0A49484E-148E-1984-A20E-E2CF283F7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67B9D670-9976-8E20-C9A1-FBE330F92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3A1BAD0-2C64-1DD7-2EC3-AF61B26E1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E8839621-5BFD-D29C-5B33-4D6FBBC69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EAA2AFF6-4C76-FF21-7C19-1481E4E2B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2DCB1EE4-418C-8A61-4AC7-54C8CA238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6FA04990-4FF1-E3C3-8B03-A04351A83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BB889187-57B2-26C0-0DB7-D3CA13D41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92CD9092-DF8F-50B3-10E7-392DEDA28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B4E346D5-AC02-FC0A-F2CE-97CCC886E2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5272F48-3510-9B6C-0936-012E184D9B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/>
              <a:t>Das Bell-Phänomen … </a:t>
            </a:r>
            <a:r>
              <a:rPr lang="de-DE" altLang="en-US" sz="2000" dirty="0">
                <a:solidFill>
                  <a:srgbClr val="0000FF"/>
                </a:solidFill>
              </a:rPr>
              <a:t>negativ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C09AFF-6CEA-7087-76B5-4AAD28C32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33A649E3-F20A-1F2C-2BFB-B65FBE42E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35E7470B-F78F-F3AA-CE62-86DE4869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2597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6664-372F-7349-1350-7B178CF16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15673E75-DC0F-BD6C-572C-2244DB2A3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DBB870E-7E6F-B5F7-1516-C8771DD00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4E934CB-D7A2-E431-530E-D70A52D28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F2502D05-2546-AC76-3A0B-34B71BCFA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255CF1C6-F976-CE91-2D64-AA8A333AE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9220E2CD-555C-41F4-9DB9-F2AB7ABD7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BD2C7EA-9857-114A-79C6-C1328DA0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3C59A0B2-66C7-9530-16F8-41191656D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69892AC-61CA-7AE5-E2CD-F58B55B9D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8C28055E-BF4F-D7A8-DCC1-B3D1867FC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2EEC1CA-F0B4-AD1A-7EDA-852F71E2A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rgbClr val="BFBFBF"/>
                </a:solidFill>
              </a:rPr>
              <a:t>Tolosa-Hunt-</a:t>
            </a:r>
            <a:r>
              <a:rPr lang="en-US" altLang="en-US" sz="2400" i="1" dirty="0" err="1">
                <a:solidFill>
                  <a:srgbClr val="BFBFBF"/>
                </a:solidFill>
              </a:rPr>
              <a:t>Syndrom</a:t>
            </a:r>
            <a:r>
              <a:rPr lang="en-US" altLang="en-US" sz="2400" dirty="0">
                <a:solidFill>
                  <a:srgbClr val="BFBFBF"/>
                </a:solidFill>
              </a:rPr>
              <a:t>: 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>
                <a:solidFill>
                  <a:srgbClr val="BFBFBF"/>
                </a:solidFill>
              </a:rPr>
              <a:t>Das</a:t>
            </a:r>
            <a:r>
              <a:rPr lang="de-DE" altLang="en-US" sz="2000" dirty="0"/>
              <a:t> </a:t>
            </a:r>
            <a:r>
              <a:rPr lang="de-DE" altLang="en-US" sz="2000" b="1" dirty="0"/>
              <a:t>Bell-Phänomen</a:t>
            </a:r>
            <a:r>
              <a:rPr lang="de-DE" altLang="en-US" sz="2000" dirty="0"/>
              <a:t> </a:t>
            </a:r>
            <a:r>
              <a:rPr lang="de-DE" altLang="en-US" sz="2000" dirty="0">
                <a:solidFill>
                  <a:srgbClr val="BFBFBF"/>
                </a:solidFill>
              </a:rPr>
              <a:t>… negativ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00B9C1-4702-97D7-8A48-D58903A9C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4653E104-6379-F0E1-BAD3-BE7B568BA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95449AF7-2F12-D4A4-5C64-9D008E9BE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2F06E476-B99C-F400-86E7-134A7C841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53" y="4285128"/>
            <a:ext cx="6591300" cy="764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 dirty="0">
                <a:solidFill>
                  <a:srgbClr val="0000FF"/>
                </a:solidFill>
              </a:rPr>
              <a:t>Was versteht man in diesem Zusammenhang unter </a:t>
            </a:r>
            <a:r>
              <a:rPr lang="en-US" altLang="en-US" sz="1200" dirty="0">
                <a:solidFill>
                  <a:srgbClr val="0000FF"/>
                </a:solidFill>
              </a:rPr>
              <a:t>dem Bell-Phänomen</a:t>
            </a:r>
            <a:r>
              <a:rPr lang="en-US" altLang="en-US" sz="1200" i="1" dirty="0">
                <a:solidFill>
                  <a:srgbClr val="0000FF"/>
                </a:solidFill>
              </a:rPr>
              <a:t>?</a:t>
            </a:r>
          </a:p>
          <a:p>
            <a:pPr eaLnBrk="1" hangingPunct="1"/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Unwillkürliche Anhebung des Auges, wenn der Versuch, die Augenlider zu schließen, vereitelt wird (</a:t>
            </a:r>
            <a:r>
              <a:rPr lang="en-US" altLang="en-US" sz="1200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d. h.</a:t>
            </a:r>
            <a:r>
              <a:rPr lang="en-US" altLang="en-US" sz="1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, das Auge rollt nach oben, wenn Sie die Augenlider während des Schließversuchs offen halten)</a:t>
            </a:r>
          </a:p>
        </p:txBody>
      </p:sp>
      <p:sp>
        <p:nvSpPr>
          <p:cNvPr id="11" name="Oval 1">
            <a:extLst>
              <a:ext uri="{FF2B5EF4-FFF2-40B4-BE49-F238E27FC236}">
                <a16:creationId xmlns:a16="http://schemas.microsoft.com/office/drawing/2014/main" id="{AF7CBD4B-8495-D6E0-3AD6-CE384ABCA7F1}"/>
              </a:ext>
            </a:extLst>
          </p:cNvPr>
          <p:cNvSpPr/>
          <p:nvPr/>
        </p:nvSpPr>
        <p:spPr>
          <a:xfrm>
            <a:off x="1541781" y="5154704"/>
            <a:ext cx="2319130" cy="6794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826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FBCE6-2E7D-9842-5728-D877F22EE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B6726419-28E2-B452-973F-487BDA8F6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7D4CAA4-99D7-78AD-2DE5-7A669CAA9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8FA26C7-6FDC-953E-F809-05F003AAC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700FEDC-EF32-5CED-2B95-21DD71E7E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9A7C66E0-3327-E814-A3F3-27D8E8E93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B41CC28A-94D7-CA36-F0A5-E5E628819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F4BF9D2D-EB8A-8324-063F-89798E50F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E0DB997-67D7-7C32-F9B1-502F37A1A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53EA499-A65F-45E8-6338-1340686B8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75A5F5C4-4326-5D44-520C-642CFE969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309010A0-9674-12EC-6E95-27BBD285B1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rgbClr val="BFBFBF"/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rgbClr val="BFBFBF"/>
                </a:solidFill>
              </a:rPr>
              <a:t>Halsmarks</a:t>
            </a:r>
            <a:r>
              <a:rPr lang="de-DE" altLang="en-US" sz="2400" i="1" dirty="0">
                <a:solidFill>
                  <a:srgbClr val="BFBFBF"/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BFBFBF"/>
                </a:solidFill>
              </a:rPr>
              <a:t>Arnold-Chiari-</a:t>
            </a:r>
            <a:r>
              <a:rPr lang="en-US" altLang="en-US" sz="2000" dirty="0" err="1">
                <a:solidFill>
                  <a:srgbClr val="BFBFBF"/>
                </a:solidFill>
              </a:rPr>
              <a:t>Syndrom</a:t>
            </a:r>
            <a:endParaRPr lang="en-US" altLang="en-US" sz="2000" dirty="0">
              <a:solidFill>
                <a:srgbClr val="BFBFB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BFBFBF"/>
                </a:solidFill>
              </a:rPr>
              <a:t>Kleinhirn</a:t>
            </a:r>
            <a:r>
              <a:rPr lang="en-US" altLang="en-US" sz="2000" dirty="0">
                <a:solidFill>
                  <a:srgbClr val="BFBFBF"/>
                </a:solidFill>
              </a:rPr>
              <a:t> </a:t>
            </a:r>
            <a:r>
              <a:rPr lang="en-US" altLang="en-US" sz="2000" dirty="0" err="1">
                <a:solidFill>
                  <a:srgbClr val="BFBFBF"/>
                </a:solidFill>
              </a:rPr>
              <a:t>Atrophie</a:t>
            </a:r>
            <a:endParaRPr lang="de-DE" altLang="en-US" sz="2000" dirty="0">
              <a:solidFill>
                <a:srgbClr val="BFBFB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BFBFBF"/>
                </a:solidFill>
              </a:rPr>
              <a:t>Parasellarregion</a:t>
            </a:r>
            <a:r>
              <a:rPr lang="de-DE" altLang="en-US" sz="2400" dirty="0">
                <a:solidFill>
                  <a:srgbClr val="BFBFBF"/>
                </a:solidFill>
              </a:rPr>
              <a:t> oder des </a:t>
            </a:r>
            <a:br>
              <a:rPr lang="de-DE" altLang="en-US" sz="2400" dirty="0">
                <a:solidFill>
                  <a:srgbClr val="BFBFBF"/>
                </a:solidFill>
              </a:rPr>
            </a:br>
            <a:r>
              <a:rPr lang="de-DE" altLang="en-US" sz="2400" dirty="0">
                <a:solidFill>
                  <a:srgbClr val="BFBFBF"/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rgbClr val="BFBFBF"/>
                </a:solidFill>
              </a:rPr>
              <a:t>Tolosa-Hunt-</a:t>
            </a:r>
            <a:r>
              <a:rPr lang="en-US" altLang="en-US" sz="2400" i="1" dirty="0" err="1">
                <a:solidFill>
                  <a:srgbClr val="BFBFBF"/>
                </a:solidFill>
              </a:rPr>
              <a:t>Syndrom</a:t>
            </a:r>
            <a:r>
              <a:rPr lang="en-US" altLang="en-US" sz="2400" dirty="0">
                <a:solidFill>
                  <a:srgbClr val="BFBFBF"/>
                </a:solidFill>
              </a:rPr>
              <a:t>: Die </a:t>
            </a:r>
            <a:r>
              <a:rPr lang="en-US" altLang="en-US" sz="2400" i="1" dirty="0" err="1">
                <a:solidFill>
                  <a:srgbClr val="BFBFBF"/>
                </a:solidFill>
              </a:rPr>
              <a:t>Schmerzen</a:t>
            </a:r>
            <a:r>
              <a:rPr lang="en-US" altLang="en-US" sz="2400" i="1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sprechen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sehr</a:t>
            </a:r>
            <a:r>
              <a:rPr lang="en-US" altLang="en-US" sz="2400" dirty="0">
                <a:solidFill>
                  <a:srgbClr val="BFBFBF"/>
                </a:solidFill>
              </a:rPr>
              <a:t> gut auf </a:t>
            </a:r>
            <a:r>
              <a:rPr lang="en-US" altLang="en-US" sz="2400" dirty="0" err="1">
                <a:solidFill>
                  <a:srgbClr val="BFBFBF"/>
                </a:solidFill>
              </a:rPr>
              <a:t>Steroide</a:t>
            </a:r>
            <a:r>
              <a:rPr lang="en-US" altLang="en-US" sz="2400" dirty="0">
                <a:solidFill>
                  <a:srgbClr val="BFBFBF"/>
                </a:solidFill>
              </a:rPr>
              <a:t> an; die </a:t>
            </a:r>
            <a:r>
              <a:rPr lang="en-US" altLang="en-US" sz="2400" dirty="0" err="1">
                <a:solidFill>
                  <a:srgbClr val="BFBFBF"/>
                </a:solidFill>
              </a:rPr>
              <a:t>Bewegungsstörung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kann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jedoch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Wochen</a:t>
            </a:r>
            <a:r>
              <a:rPr lang="en-US" altLang="en-US" sz="2400" dirty="0">
                <a:solidFill>
                  <a:srgbClr val="BFBFBF"/>
                </a:solidFill>
              </a:rPr>
              <a:t> bis </a:t>
            </a:r>
            <a:r>
              <a:rPr lang="en-US" altLang="en-US" sz="2400" dirty="0" err="1">
                <a:solidFill>
                  <a:srgbClr val="BFBFBF"/>
                </a:solidFill>
              </a:rPr>
              <a:t>Monate</a:t>
            </a:r>
            <a:r>
              <a:rPr lang="en-US" altLang="en-US" sz="2400" dirty="0">
                <a:solidFill>
                  <a:srgbClr val="BFBFBF"/>
                </a:solidFill>
              </a:rPr>
              <a:t> </a:t>
            </a:r>
            <a:r>
              <a:rPr lang="en-US" altLang="en-US" sz="2400" dirty="0" err="1">
                <a:solidFill>
                  <a:srgbClr val="BFBFBF"/>
                </a:solidFill>
              </a:rPr>
              <a:t>dauern</a:t>
            </a:r>
            <a:r>
              <a:rPr lang="en-US" altLang="en-US" sz="2400" dirty="0">
                <a:solidFill>
                  <a:srgbClr val="BFBFBF"/>
                </a:solidFill>
              </a:rPr>
              <a:t>, bis </a:t>
            </a:r>
            <a:r>
              <a:rPr lang="de-DE" sz="2400" dirty="0">
                <a:solidFill>
                  <a:srgbClr val="BFBFBF"/>
                </a:solidFill>
              </a:rPr>
              <a:t>sie sich zurückbildet</a:t>
            </a:r>
            <a:r>
              <a:rPr lang="de-DE" sz="3600" dirty="0">
                <a:solidFill>
                  <a:srgbClr val="BFBFBF"/>
                </a:solidFill>
              </a:rPr>
              <a:t>.</a:t>
            </a:r>
            <a:r>
              <a:rPr lang="de-DE" altLang="en-US" sz="2400" dirty="0">
                <a:solidFill>
                  <a:srgbClr val="BFBFB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rgbClr val="BFBFBF"/>
                </a:solidFill>
              </a:rPr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>
                <a:solidFill>
                  <a:srgbClr val="BFBFBF"/>
                </a:solidFill>
              </a:rPr>
              <a:t>Das</a:t>
            </a:r>
            <a:r>
              <a:rPr lang="de-DE" altLang="en-US" sz="2000" dirty="0"/>
              <a:t> </a:t>
            </a:r>
            <a:r>
              <a:rPr lang="de-DE" altLang="en-US" sz="2000" b="1" dirty="0"/>
              <a:t>Bell-Phänomen</a:t>
            </a:r>
            <a:r>
              <a:rPr lang="de-DE" altLang="en-US" sz="2000" dirty="0"/>
              <a:t> </a:t>
            </a:r>
            <a:r>
              <a:rPr lang="de-DE" altLang="en-US" sz="2000" dirty="0">
                <a:solidFill>
                  <a:srgbClr val="BFBFBF"/>
                </a:solidFill>
              </a:rPr>
              <a:t>… negativ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072A3DB-34DA-77AF-49D6-112636207D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5D1204C-C460-1C1A-D2ED-C8E7CB726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7F776EFB-199B-21C7-76B1-850E6DDA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35</a:t>
            </a:fld>
            <a:endParaRPr lang="en-US" altLang="en-US"/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B1D2BA62-B825-A883-EC62-5448216A5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53" y="4285128"/>
            <a:ext cx="6591300" cy="76431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txBody>
          <a:bodyPr wrap="square" lIns="25400" tIns="12700" rIns="25400" bIns="127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 i="1" dirty="0">
                <a:solidFill>
                  <a:srgbClr val="0000FF"/>
                </a:solidFill>
              </a:rPr>
              <a:t>Was versteht man in diesem Zusammenhang unter </a:t>
            </a:r>
            <a:r>
              <a:rPr lang="en-US" altLang="en-US" sz="1200" dirty="0">
                <a:solidFill>
                  <a:srgbClr val="0000FF"/>
                </a:solidFill>
              </a:rPr>
              <a:t>dem Bell-Phänomen</a:t>
            </a:r>
            <a:r>
              <a:rPr lang="en-US" altLang="en-US" sz="1200" i="1" dirty="0">
                <a:solidFill>
                  <a:srgbClr val="0000FF"/>
                </a:solidFill>
              </a:rPr>
              <a:t>?</a:t>
            </a:r>
          </a:p>
          <a:p>
            <a:pPr eaLnBrk="1" hangingPunct="1"/>
            <a:r>
              <a:rPr lang="en-US" altLang="en-US" sz="1200" dirty="0" err="1">
                <a:solidFill>
                  <a:srgbClr val="0000FF"/>
                </a:solidFill>
              </a:rPr>
              <a:t>Unwillkürliche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Aufwärtsrotation</a:t>
            </a:r>
            <a:r>
              <a:rPr lang="en-US" altLang="en-US" sz="1200" dirty="0">
                <a:solidFill>
                  <a:srgbClr val="0000FF"/>
                </a:solidFill>
              </a:rPr>
              <a:t> des Auges, </a:t>
            </a:r>
            <a:r>
              <a:rPr lang="en-US" altLang="en-US" sz="1200" dirty="0" err="1">
                <a:solidFill>
                  <a:srgbClr val="0000FF"/>
                </a:solidFill>
              </a:rPr>
              <a:t>beim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Versuch</a:t>
            </a:r>
            <a:r>
              <a:rPr lang="en-US" altLang="en-US" sz="1200" dirty="0">
                <a:solidFill>
                  <a:srgbClr val="0000FF"/>
                </a:solidFill>
              </a:rPr>
              <a:t>, die Augen </a:t>
            </a:r>
            <a:r>
              <a:rPr lang="en-US" altLang="en-US" sz="1200" dirty="0" err="1">
                <a:solidFill>
                  <a:srgbClr val="0000FF"/>
                </a:solidFill>
              </a:rPr>
              <a:t>zu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schließen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</a:p>
          <a:p>
            <a:pPr eaLnBrk="1" hangingPunct="1"/>
            <a:r>
              <a:rPr lang="en-US" altLang="en-US" sz="1200" dirty="0">
                <a:solidFill>
                  <a:srgbClr val="0000FF"/>
                </a:solidFill>
              </a:rPr>
              <a:t>(d. h., </a:t>
            </a:r>
            <a:r>
              <a:rPr lang="de-DE" altLang="en-US" sz="1200" dirty="0">
                <a:solidFill>
                  <a:srgbClr val="0000FF"/>
                </a:solidFill>
              </a:rPr>
              <a:t>das Auge rotiert nach oben, wenn die Augenlider während des Lidschlussversuchs offen gehalten werden</a:t>
            </a:r>
            <a:r>
              <a:rPr lang="en-US" altLang="en-US" sz="1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11" name="Oval 1">
            <a:extLst>
              <a:ext uri="{FF2B5EF4-FFF2-40B4-BE49-F238E27FC236}">
                <a16:creationId xmlns:a16="http://schemas.microsoft.com/office/drawing/2014/main" id="{4DA22B75-67BC-0C1B-FD02-37C29386690D}"/>
              </a:ext>
            </a:extLst>
          </p:cNvPr>
          <p:cNvSpPr/>
          <p:nvPr/>
        </p:nvSpPr>
        <p:spPr>
          <a:xfrm>
            <a:off x="1541781" y="5154704"/>
            <a:ext cx="2319130" cy="67945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555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74181-5A5F-87F6-04F3-7037075E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id="{80D97AE7-3DA9-4635-2584-1F1B549A5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830A7788-E685-8823-DC61-0D5F66E63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C21587A-9BA9-D708-404D-BADC422A2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6EC4AF09-46B0-5CC5-2C42-88722713D6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4ECC7195-06EE-F50A-9D8F-C4495A849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96535744-7FEC-C818-3B63-76D285A91A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6772C4A-4F67-9E95-D30A-003839ADB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A84A972C-814C-9541-1541-942A7BE1D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357B11B-B56D-DEC7-B5BA-DBFDC6927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81701832-CD25-2602-C5A8-E3AC1D3B1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59E26FF-DEBE-9C4F-60E0-71D914DF5A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/>
              <a:t>Das Bell-Phänomen … </a:t>
            </a:r>
            <a:r>
              <a:rPr lang="de-DE" altLang="en-US" sz="2000" dirty="0">
                <a:solidFill>
                  <a:srgbClr val="0000FF"/>
                </a:solidFill>
              </a:rPr>
              <a:t>negativ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Die </a:t>
            </a:r>
            <a:r>
              <a:rPr lang="en-US" altLang="en-US" sz="2000" dirty="0" err="1"/>
              <a:t>Patienten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klagen</a:t>
            </a:r>
            <a:r>
              <a:rPr lang="en-US" altLang="en-US" sz="2000" dirty="0">
                <a:solidFill>
                  <a:srgbClr val="0000FF"/>
                </a:solidFill>
              </a:rPr>
              <a:t> nicht </a:t>
            </a:r>
            <a:r>
              <a:rPr lang="en-US" altLang="en-US" sz="2000" dirty="0" err="1"/>
              <a:t>über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Diplopie</a:t>
            </a:r>
            <a:endParaRPr lang="en-US" altLang="en-US" sz="2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3D7E012-5B7D-B9D7-83F3-750938A447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398263DB-226C-1209-2C67-5BB5D4270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9C8D5F58-3830-339B-3B7C-A1AD58A8C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F042E844-8B04-9C77-A56F-27473F1A4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5681919"/>
            <a:ext cx="609600" cy="33788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/>
              <a:t>ja/nein</a:t>
            </a:r>
          </a:p>
        </p:txBody>
      </p:sp>
    </p:spTree>
    <p:extLst>
      <p:ext uri="{BB962C8B-B14F-4D97-AF65-F5344CB8AC3E}">
        <p14:creationId xmlns:p14="http://schemas.microsoft.com/office/powerpoint/2010/main" val="3148137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8FCAE-8DF0-442E-7848-0534CA45C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8DFEFA4F-4139-4FF3-CA37-65989FA0B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5700522"/>
            <a:ext cx="609600" cy="337881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2" name="Rectangle 15">
            <a:extLst>
              <a:ext uri="{FF2B5EF4-FFF2-40B4-BE49-F238E27FC236}">
                <a16:creationId xmlns:a16="http://schemas.microsoft.com/office/drawing/2014/main" id="{72791B07-6253-FC16-71E6-9D6720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714B7CE-988E-96DE-7B66-49C20D534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69D9EB4-6F60-3A3E-BD93-A220FCEFB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AC21DCE2-9645-2D06-C57B-18A44DD05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DF75ED3B-F46B-14DC-75CE-77FAD6A59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80AB1415-0BEE-EF8F-D3DE-726CEAE46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C89873F-8837-A862-6031-37C805808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396A325-9FD3-B89E-76F3-694636197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727E1F2-FE47-AC61-EA07-8EAC9D7CA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21D7DDCD-B57E-18C4-869F-CB29AE73A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BCA07CF-CE6E-F544-F88C-C1BB2473B2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/>
              <a:t>Ein </a:t>
            </a:r>
            <a:r>
              <a:rPr lang="de-DE" altLang="en-US" sz="2400" i="1" dirty="0">
                <a:solidFill>
                  <a:srgbClr val="0000FF"/>
                </a:solidFill>
              </a:rPr>
              <a:t>Downbeat</a:t>
            </a:r>
            <a:r>
              <a:rPr lang="de-DE" altLang="en-US" sz="2400" i="1" dirty="0"/>
              <a:t> Nystagmus deutet in der Regel auf ein Problem im Kleinhirn oder im Bereich des </a:t>
            </a:r>
            <a:r>
              <a:rPr lang="de-DE" altLang="en-US" sz="2400" i="1" dirty="0" err="1"/>
              <a:t>Halsmarks</a:t>
            </a:r>
            <a:r>
              <a:rPr lang="de-DE" altLang="en-US" sz="2400" i="1" dirty="0"/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rgbClr val="0000FF"/>
                </a:solidFill>
              </a:rPr>
              <a:t>Arnold-Chiari-</a:t>
            </a:r>
            <a:r>
              <a:rPr lang="en-US" altLang="en-US" sz="2000" dirty="0" err="1"/>
              <a:t>Syndrom</a:t>
            </a:r>
            <a:endParaRPr lang="en-US" alt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rgbClr val="0000FF"/>
                </a:solidFill>
              </a:rPr>
              <a:t>Kleinhirn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err="1"/>
              <a:t>Atrophie</a:t>
            </a:r>
            <a:endParaRPr lang="de-DE" altLang="en-US" sz="2000" dirty="0"/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Ein „See-Saw“-Nystagmus deutet in der Regel auf ein Problem im Bereich der </a:t>
            </a:r>
            <a:r>
              <a:rPr lang="de-DE" altLang="en-US" sz="2400" dirty="0" err="1">
                <a:solidFill>
                  <a:srgbClr val="0000FF"/>
                </a:solidFill>
              </a:rPr>
              <a:t>Parasellarregion</a:t>
            </a:r>
            <a:r>
              <a:rPr lang="de-DE" altLang="en-US" sz="2400" dirty="0"/>
              <a:t> oder des </a:t>
            </a:r>
            <a:br>
              <a:rPr lang="de-DE" altLang="en-US" sz="2400" dirty="0"/>
            </a:br>
            <a:r>
              <a:rPr lang="de-DE" altLang="en-US" sz="2400" dirty="0">
                <a:solidFill>
                  <a:srgbClr val="0000FF"/>
                </a:solidFill>
              </a:rPr>
              <a:t>3. Ventrikels </a:t>
            </a:r>
            <a:r>
              <a:rPr lang="de-DE" altLang="en-US" sz="2400" dirty="0"/>
              <a:t>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/>
              <a:t>Tolosa-Hunt-</a:t>
            </a:r>
            <a:r>
              <a:rPr lang="en-US" altLang="en-US" sz="2400" i="1" dirty="0" err="1"/>
              <a:t>Syndrom</a:t>
            </a:r>
            <a:r>
              <a:rPr lang="en-US" altLang="en-US" sz="2400" dirty="0"/>
              <a:t>: Die </a:t>
            </a:r>
            <a:r>
              <a:rPr lang="en-US" altLang="en-US" sz="2400" i="1" dirty="0" err="1">
                <a:solidFill>
                  <a:srgbClr val="0000FF"/>
                </a:solidFill>
              </a:rPr>
              <a:t>Schmerzen</a:t>
            </a:r>
            <a:r>
              <a:rPr lang="en-US" altLang="en-US" sz="2400" i="1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sprechen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sehr</a:t>
            </a:r>
            <a:r>
              <a:rPr lang="en-US" altLang="en-US" sz="2400" dirty="0"/>
              <a:t> gut auf </a:t>
            </a:r>
            <a:r>
              <a:rPr lang="en-US" altLang="en-US" sz="2400" dirty="0" err="1"/>
              <a:t>Steroide</a:t>
            </a:r>
            <a:r>
              <a:rPr lang="en-US" altLang="en-US" sz="2400" dirty="0"/>
              <a:t> an; die </a:t>
            </a:r>
            <a:r>
              <a:rPr lang="en-US" altLang="en-US" sz="2400" dirty="0" err="1">
                <a:solidFill>
                  <a:srgbClr val="0000FF"/>
                </a:solidFill>
              </a:rPr>
              <a:t>Bewegungsstörung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kann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jedoch</a:t>
            </a:r>
            <a:r>
              <a:rPr lang="en-US" altLang="en-US" sz="2400" dirty="0"/>
              <a:t> </a:t>
            </a:r>
            <a:r>
              <a:rPr lang="en-US" altLang="en-US" sz="2400" dirty="0" err="1">
                <a:solidFill>
                  <a:srgbClr val="0000FF"/>
                </a:solidFill>
              </a:rPr>
              <a:t>Wochen</a:t>
            </a:r>
            <a:r>
              <a:rPr lang="en-US" altLang="en-US" sz="2400" dirty="0">
                <a:solidFill>
                  <a:srgbClr val="0000FF"/>
                </a:solidFill>
              </a:rPr>
              <a:t> bis </a:t>
            </a:r>
            <a:r>
              <a:rPr lang="en-US" altLang="en-US" sz="2400" dirty="0" err="1">
                <a:solidFill>
                  <a:srgbClr val="0000FF"/>
                </a:solidFill>
              </a:rPr>
              <a:t>Monate</a:t>
            </a:r>
            <a:r>
              <a:rPr lang="en-US" altLang="en-US" sz="2400" dirty="0">
                <a:solidFill>
                  <a:srgbClr val="0000FF"/>
                </a:solidFill>
              </a:rPr>
              <a:t> </a:t>
            </a:r>
            <a:r>
              <a:rPr lang="en-US" altLang="en-US" sz="2400" dirty="0" err="1"/>
              <a:t>dauern</a:t>
            </a:r>
            <a:r>
              <a:rPr lang="en-US" altLang="en-US" sz="2400" dirty="0"/>
              <a:t>, bis </a:t>
            </a:r>
            <a:r>
              <a:rPr lang="de-DE" sz="2400" dirty="0"/>
              <a:t>sie sich zurückbildet</a:t>
            </a:r>
            <a:r>
              <a:rPr lang="de-DE" sz="3600" dirty="0"/>
              <a:t>.</a:t>
            </a:r>
            <a:r>
              <a:rPr lang="de-DE" altLang="en-US" sz="24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/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/>
              <a:t>Das Bell-Phänomen … </a:t>
            </a:r>
            <a:r>
              <a:rPr lang="de-DE" altLang="en-US" sz="2000" dirty="0">
                <a:solidFill>
                  <a:srgbClr val="0000FF"/>
                </a:solidFill>
              </a:rPr>
              <a:t>negativ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Die </a:t>
            </a:r>
            <a:r>
              <a:rPr lang="en-US" altLang="en-US" sz="2000" dirty="0" err="1"/>
              <a:t>Patienten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klagen</a:t>
            </a:r>
            <a:r>
              <a:rPr lang="en-US" altLang="en-US" sz="2000" dirty="0">
                <a:solidFill>
                  <a:srgbClr val="0000FF"/>
                </a:solidFill>
              </a:rPr>
              <a:t> nicht </a:t>
            </a:r>
            <a:r>
              <a:rPr lang="en-US" altLang="en-US" sz="2000" dirty="0" err="1"/>
              <a:t>über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Diplopie</a:t>
            </a:r>
            <a:endParaRPr lang="en-US" altLang="en-US" sz="2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843A1B5-2633-8670-6210-28C26D08B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19E584F-2A58-2A9A-11DA-8FC7F10EE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C09AC2DA-EDA6-7E93-6F16-B56BE059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98758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99D75-26A1-1C4D-4769-A2D4F9842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3AB78CC8-A684-E13B-1E00-5BB1DC2EF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5700522"/>
            <a:ext cx="609600" cy="337881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2" name="Rectangle 15">
            <a:extLst>
              <a:ext uri="{FF2B5EF4-FFF2-40B4-BE49-F238E27FC236}">
                <a16:creationId xmlns:a16="http://schemas.microsoft.com/office/drawing/2014/main" id="{BE946A49-7165-66B1-1930-23D79E2BB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724EF294-C9FB-9B9D-E89A-9BC352837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F6B25A6-7C96-B727-F6CD-BA7765A0B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D7968884-4C82-1A50-6483-F57A1406A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B920D522-227D-0908-5EAA-BED23C607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F409EFD7-D3B7-510E-4417-43DE90F8D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B0F56CE-29B8-24F3-3D8C-6A626B06A3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9396B31-A7BE-1000-9447-B9BDFC590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4100904-80F9-62FB-16B2-FEAEDE355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2AAEABFA-66BA-B708-69F3-96CB71610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3537F1F-0C7D-DFE4-2D0A-11EF2A194E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chemeClr val="bg1">
                    <a:lumMod val="65000"/>
                  </a:schemeClr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chemeClr val="bg1">
                    <a:lumMod val="65000"/>
                  </a:schemeClr>
                </a:solidFill>
              </a:rPr>
              <a:t>Halsmarks</a:t>
            </a:r>
            <a:r>
              <a:rPr lang="de-DE" altLang="en-US" sz="2400" i="1" dirty="0">
                <a:solidFill>
                  <a:schemeClr val="bg1">
                    <a:lumMod val="65000"/>
                  </a:schemeClr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Arnold-Chiari-</a:t>
            </a:r>
            <a:r>
              <a:rPr lang="en-US" altLang="en-US" sz="2000" dirty="0" err="1">
                <a:solidFill>
                  <a:schemeClr val="bg1">
                    <a:lumMod val="65000"/>
                  </a:schemeClr>
                </a:solidFill>
              </a:rPr>
              <a:t>Syndrom</a:t>
            </a:r>
            <a:endParaRPr lang="en-US" alt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chemeClr val="bg1">
                    <a:lumMod val="65000"/>
                  </a:schemeClr>
                </a:solidFill>
              </a:rPr>
              <a:t>Kleinhirn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000" dirty="0" err="1">
                <a:solidFill>
                  <a:schemeClr val="bg1">
                    <a:lumMod val="65000"/>
                  </a:schemeClr>
                </a:solidFill>
              </a:rPr>
              <a:t>Atrophie</a:t>
            </a:r>
            <a:endParaRPr lang="de-DE" alt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chemeClr val="bg1">
                    <a:lumMod val="65000"/>
                  </a:schemeClr>
                </a:solidFill>
              </a:rPr>
              <a:t>Parasellarregion</a:t>
            </a: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 oder des </a:t>
            </a:r>
            <a:b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chemeClr val="bg1">
                    <a:lumMod val="65000"/>
                  </a:schemeClr>
                </a:solidFill>
              </a:rPr>
              <a:t>Tolosa-Hunt-</a:t>
            </a:r>
            <a:r>
              <a:rPr lang="en-US" altLang="en-US" sz="2400" i="1" dirty="0" err="1">
                <a:solidFill>
                  <a:schemeClr val="bg1">
                    <a:lumMod val="65000"/>
                  </a:schemeClr>
                </a:solidFill>
              </a:rPr>
              <a:t>Syndrom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: Die </a:t>
            </a:r>
            <a:r>
              <a:rPr lang="en-US" altLang="en-US" sz="2400" i="1" dirty="0" err="1">
                <a:solidFill>
                  <a:schemeClr val="bg1">
                    <a:lumMod val="65000"/>
                  </a:schemeClr>
                </a:solidFill>
              </a:rPr>
              <a:t>Schmerzen</a:t>
            </a:r>
            <a:r>
              <a:rPr lang="en-US" altLang="en-US" sz="24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sprechen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sehr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gut auf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Steroide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an; die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Bewegungsstörung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kann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jedoch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Wochen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bis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Monate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dauern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, bis </a:t>
            </a:r>
            <a:r>
              <a:rPr lang="de-DE" sz="2400" dirty="0">
                <a:solidFill>
                  <a:schemeClr val="bg1">
                    <a:lumMod val="65000"/>
                  </a:schemeClr>
                </a:solidFill>
              </a:rPr>
              <a:t>sie sich zurückbildet</a:t>
            </a:r>
            <a:r>
              <a:rPr lang="de-DE" sz="36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>
                <a:solidFill>
                  <a:schemeClr val="bg1">
                    <a:lumMod val="65000"/>
                  </a:schemeClr>
                </a:solidFill>
              </a:rPr>
              <a:t>Das Bell-Phänomen … negativ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Die </a:t>
            </a:r>
            <a:r>
              <a:rPr lang="en-US" altLang="en-US" sz="2000" dirty="0" err="1"/>
              <a:t>Patienten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klagen</a:t>
            </a:r>
            <a:r>
              <a:rPr lang="en-US" altLang="en-US" sz="2000" dirty="0">
                <a:solidFill>
                  <a:srgbClr val="0000FF"/>
                </a:solidFill>
              </a:rPr>
              <a:t> nicht </a:t>
            </a:r>
            <a:r>
              <a:rPr lang="en-US" altLang="en-US" sz="2000" dirty="0" err="1"/>
              <a:t>über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Diplopie</a:t>
            </a:r>
            <a:endParaRPr lang="en-US" altLang="en-US" sz="2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9DEC2FE-D5E2-A7FD-1F1C-B45421CE7C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CD9432A1-E4B3-72A6-3729-DC771FA29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9EA4B6FF-C573-17EF-7DDC-8913269A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38</a:t>
            </a:fld>
            <a:endParaRPr lang="en-US" altLang="en-US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F7B44A74-516B-F540-1E63-EA25BEA769EB}"/>
              </a:ext>
            </a:extLst>
          </p:cNvPr>
          <p:cNvSpPr txBox="1"/>
          <p:nvPr/>
        </p:nvSpPr>
        <p:spPr>
          <a:xfrm>
            <a:off x="1779104" y="4789293"/>
            <a:ext cx="5917096" cy="579646"/>
          </a:xfrm>
          <a:prstGeom prst="rect">
            <a:avLst/>
          </a:prstGeom>
          <a:solidFill>
            <a:srgbClr val="FFC0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Warum klagen CPEO-Patienten nicht über Diplopie?</a:t>
            </a:r>
          </a:p>
          <a:p>
            <a:r>
              <a:rPr lang="en-US" sz="1200" dirty="0">
                <a:solidFill>
                  <a:srgbClr val="FFC000"/>
                </a:solidFill>
              </a:rPr>
              <a:t>Weil, wie bereits erwähnt, die Ophthalmoplegie symmetrisch ist und somit beide Augäpfel in ihrer Bewegungsfähigkeit gleichermaßen eingeschränkt sind</a:t>
            </a:r>
          </a:p>
        </p:txBody>
      </p:sp>
    </p:spTree>
    <p:extLst>
      <p:ext uri="{BB962C8B-B14F-4D97-AF65-F5344CB8AC3E}">
        <p14:creationId xmlns:p14="http://schemas.microsoft.com/office/powerpoint/2010/main" val="1800702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0F66-57AB-6341-0CD5-E16BD56D4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01735D2F-22D9-0F26-C036-8C33DF1B8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0" y="5700522"/>
            <a:ext cx="609600" cy="337881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2" name="Rectangle 15">
            <a:extLst>
              <a:ext uri="{FF2B5EF4-FFF2-40B4-BE49-F238E27FC236}">
                <a16:creationId xmlns:a16="http://schemas.microsoft.com/office/drawing/2014/main" id="{5667188D-FDB5-0CFB-0193-0A03E0E68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300684"/>
            <a:ext cx="990600" cy="3508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</a:pPr>
            <a:endParaRPr lang="en-US" altLang="en-US" sz="1050" dirty="0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708FA9C-C987-B257-919C-352230C8D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305555"/>
            <a:ext cx="1066800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24A8D40-7927-32E6-22B7-D6D436D60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199" y="2000756"/>
            <a:ext cx="1540933" cy="28524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6A58B131-284C-15C6-5D25-CA3B6AF3D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717085"/>
            <a:ext cx="1600200" cy="334962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7EEE867F-4B93-8CD8-A2B1-FDBD17280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310" y="4078333"/>
            <a:ext cx="2685090" cy="350838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14A51F8F-A28D-8D17-43B2-5A35E58863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4491317"/>
            <a:ext cx="28149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75808A7-3F80-445D-7E13-B92346C86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682" y="3310217"/>
            <a:ext cx="1748118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64A90DD-4961-ECF5-59D6-2E8730D45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971800"/>
            <a:ext cx="2286000" cy="381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200" dirty="0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E4125B4-614A-B878-9D6A-31BDA4E58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945776"/>
            <a:ext cx="1447800" cy="34962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dirty="0"/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8DEA11BC-EF08-0B77-D84B-2E7918224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B1C9F88C-C591-DE9B-6253-5281E2980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altLang="en-US" sz="2400" i="1" dirty="0">
                <a:solidFill>
                  <a:schemeClr val="bg1">
                    <a:lumMod val="65000"/>
                  </a:schemeClr>
                </a:solidFill>
              </a:rPr>
              <a:t>Ein Downbeat Nystagmus deutet in der Regel auf ein Problem im Kleinhirn oder im Bereich des </a:t>
            </a:r>
            <a:r>
              <a:rPr lang="de-DE" altLang="en-US" sz="2400" i="1" dirty="0" err="1">
                <a:solidFill>
                  <a:schemeClr val="bg1">
                    <a:lumMod val="65000"/>
                  </a:schemeClr>
                </a:solidFill>
              </a:rPr>
              <a:t>Halsmarks</a:t>
            </a:r>
            <a:r>
              <a:rPr lang="de-DE" altLang="en-US" sz="2400" i="1" dirty="0">
                <a:solidFill>
                  <a:schemeClr val="bg1">
                    <a:lumMod val="65000"/>
                  </a:schemeClr>
                </a:solidFill>
              </a:rPr>
              <a:t> hin z.B.: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Arnold-Chiari-</a:t>
            </a:r>
            <a:r>
              <a:rPr lang="en-US" altLang="en-US" sz="2000" dirty="0" err="1">
                <a:solidFill>
                  <a:schemeClr val="bg1">
                    <a:lumMod val="65000"/>
                  </a:schemeClr>
                </a:solidFill>
              </a:rPr>
              <a:t>Syndrom</a:t>
            </a:r>
            <a:endParaRPr lang="en-US" alt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 err="1">
                <a:solidFill>
                  <a:schemeClr val="bg1">
                    <a:lumMod val="65000"/>
                  </a:schemeClr>
                </a:solidFill>
              </a:rPr>
              <a:t>Kleinhirn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000" dirty="0" err="1">
                <a:solidFill>
                  <a:schemeClr val="bg1">
                    <a:lumMod val="65000"/>
                  </a:schemeClr>
                </a:solidFill>
              </a:rPr>
              <a:t>Atrophie</a:t>
            </a:r>
            <a:endParaRPr lang="de-DE" alt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Ein „See-Saw“-Nystagmus deutet in der Regel auf ein Problem im Bereich der </a:t>
            </a:r>
            <a:r>
              <a:rPr lang="de-DE" altLang="en-US" sz="2400" dirty="0" err="1">
                <a:solidFill>
                  <a:schemeClr val="bg1">
                    <a:lumMod val="65000"/>
                  </a:schemeClr>
                </a:solidFill>
              </a:rPr>
              <a:t>Parasellarregion</a:t>
            </a: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 oder des </a:t>
            </a:r>
            <a:b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3. Ventrikels hin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i="1" dirty="0">
                <a:solidFill>
                  <a:schemeClr val="bg1">
                    <a:lumMod val="65000"/>
                  </a:schemeClr>
                </a:solidFill>
              </a:rPr>
              <a:t>Tolosa-Hunt-</a:t>
            </a:r>
            <a:r>
              <a:rPr lang="en-US" altLang="en-US" sz="2400" i="1" dirty="0" err="1">
                <a:solidFill>
                  <a:schemeClr val="bg1">
                    <a:lumMod val="65000"/>
                  </a:schemeClr>
                </a:solidFill>
              </a:rPr>
              <a:t>Syndrom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: Die </a:t>
            </a:r>
            <a:r>
              <a:rPr lang="en-US" altLang="en-US" sz="2400" i="1" dirty="0" err="1">
                <a:solidFill>
                  <a:schemeClr val="bg1">
                    <a:lumMod val="65000"/>
                  </a:schemeClr>
                </a:solidFill>
              </a:rPr>
              <a:t>Schmerzen</a:t>
            </a:r>
            <a:r>
              <a:rPr lang="en-US" altLang="en-US" sz="24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sprechen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sehr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gut auf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Steroide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an; die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Bewegungsstörung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kann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jedoch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Wochen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bis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Monate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en-US" sz="2400" dirty="0" err="1">
                <a:solidFill>
                  <a:schemeClr val="bg1">
                    <a:lumMod val="65000"/>
                  </a:schemeClr>
                </a:solidFill>
              </a:rPr>
              <a:t>dauern</a:t>
            </a:r>
            <a:r>
              <a:rPr lang="en-US" altLang="en-US" sz="2400" dirty="0">
                <a:solidFill>
                  <a:schemeClr val="bg1">
                    <a:lumMod val="65000"/>
                  </a:schemeClr>
                </a:solidFill>
              </a:rPr>
              <a:t>, bis </a:t>
            </a:r>
            <a:r>
              <a:rPr lang="de-DE" sz="2400" dirty="0">
                <a:solidFill>
                  <a:schemeClr val="bg1">
                    <a:lumMod val="65000"/>
                  </a:schemeClr>
                </a:solidFill>
              </a:rPr>
              <a:t>sie sich zurückbildet</a:t>
            </a:r>
            <a:r>
              <a:rPr lang="de-DE" sz="3600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de-DE" altLang="en-US" sz="2400" dirty="0">
                <a:solidFill>
                  <a:schemeClr val="bg1">
                    <a:lumMod val="65000"/>
                  </a:schemeClr>
                </a:solidFill>
              </a:rPr>
              <a:t>Bei CPEO:</a:t>
            </a:r>
          </a:p>
          <a:p>
            <a:pPr lvl="1" eaLnBrk="1" hangingPunct="1">
              <a:lnSpc>
                <a:spcPct val="90000"/>
              </a:lnSpc>
            </a:pPr>
            <a:r>
              <a:rPr lang="de-DE" altLang="en-US" sz="2000" dirty="0">
                <a:solidFill>
                  <a:schemeClr val="bg1">
                    <a:lumMod val="65000"/>
                  </a:schemeClr>
                </a:solidFill>
              </a:rPr>
              <a:t>Das Bell-Phänomen … negativ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dirty="0"/>
              <a:t>Die </a:t>
            </a:r>
            <a:r>
              <a:rPr lang="en-US" altLang="en-US" sz="2000" dirty="0" err="1"/>
              <a:t>Patienten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klagen</a:t>
            </a:r>
            <a:r>
              <a:rPr lang="en-US" altLang="en-US" sz="2000" dirty="0">
                <a:solidFill>
                  <a:srgbClr val="0000FF"/>
                </a:solidFill>
              </a:rPr>
              <a:t> nicht </a:t>
            </a:r>
            <a:r>
              <a:rPr lang="en-US" altLang="en-US" sz="2000" dirty="0" err="1"/>
              <a:t>über</a:t>
            </a:r>
            <a:r>
              <a:rPr lang="en-US" altLang="en-US" sz="2000" dirty="0"/>
              <a:t> </a:t>
            </a:r>
            <a:r>
              <a:rPr lang="en-US" altLang="en-US" sz="2000" dirty="0" err="1"/>
              <a:t>Diplopie</a:t>
            </a:r>
            <a:endParaRPr lang="en-US" altLang="en-US" sz="20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035D887-31A5-A6DC-E318-2266DD5CD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D03640D-1EBF-EF25-732A-C274FC657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FCE11B8E-06A5-BEC9-21A2-00691C721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39</a:t>
            </a:fld>
            <a:endParaRPr lang="en-US" altLang="en-US"/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1721AC23-D4A6-C4C0-F8B0-5725E3496647}"/>
              </a:ext>
            </a:extLst>
          </p:cNvPr>
          <p:cNvSpPr txBox="1"/>
          <p:nvPr/>
        </p:nvSpPr>
        <p:spPr>
          <a:xfrm>
            <a:off x="1779104" y="4789293"/>
            <a:ext cx="5917096" cy="579646"/>
          </a:xfrm>
          <a:prstGeom prst="rect">
            <a:avLst/>
          </a:prstGeom>
          <a:solidFill>
            <a:srgbClr val="FFC000"/>
          </a:solidFill>
        </p:spPr>
        <p:txBody>
          <a:bodyPr wrap="square" lIns="25400" tIns="12700" rIns="25400" bIns="12700" rtlCol="0">
            <a:spAutoFit/>
          </a:bodyPr>
          <a:lstStyle/>
          <a:p>
            <a:r>
              <a:rPr lang="en-US" sz="1200" i="1" dirty="0">
                <a:solidFill>
                  <a:srgbClr val="0000FF"/>
                </a:solidFill>
              </a:rPr>
              <a:t>Warum klagen CPEO-Patienten nicht über Diplopie?</a:t>
            </a:r>
          </a:p>
          <a:p>
            <a:r>
              <a:rPr lang="en-US" sz="1200" dirty="0">
                <a:solidFill>
                  <a:srgbClr val="0000FF"/>
                </a:solidFill>
              </a:rPr>
              <a:t>Denn </a:t>
            </a:r>
            <a:r>
              <a:rPr lang="en-US" sz="1200" dirty="0" err="1">
                <a:solidFill>
                  <a:srgbClr val="0000FF"/>
                </a:solidFill>
              </a:rPr>
              <a:t>wie</a:t>
            </a:r>
            <a:r>
              <a:rPr lang="en-US" sz="1200" dirty="0">
                <a:solidFill>
                  <a:srgbClr val="0000FF"/>
                </a:solidFill>
              </a:rPr>
              <a:t> bereits erwähnt, die Ophthalmoplegie symmetrisch ist und somit beide Augäpfel in </a:t>
            </a:r>
            <a:r>
              <a:rPr lang="en-US" sz="1200" dirty="0" err="1">
                <a:solidFill>
                  <a:srgbClr val="0000FF"/>
                </a:solidFill>
              </a:rPr>
              <a:t>ihrer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Beweglichkeit</a:t>
            </a:r>
            <a:r>
              <a:rPr lang="en-US" sz="1200" dirty="0">
                <a:solidFill>
                  <a:srgbClr val="0000FF"/>
                </a:solidFill>
              </a:rPr>
              <a:t> gleichermaßen eingeschränkt sind</a:t>
            </a:r>
          </a:p>
        </p:txBody>
      </p:sp>
    </p:spTree>
    <p:extLst>
      <p:ext uri="{BB962C8B-B14F-4D97-AF65-F5344CB8AC3E}">
        <p14:creationId xmlns:p14="http://schemas.microsoft.com/office/powerpoint/2010/main" val="36505712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7C8EB-7778-66F4-4BE4-FA20C63DF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CD22882-E840-2461-B126-4D4B4235A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DA12584-B303-2BF6-DE6E-B8A7C0DE51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steht</a:t>
            </a:r>
            <a:r>
              <a:rPr lang="en-US" altLang="en-US" sz="2400" dirty="0"/>
              <a:t> an </a:t>
            </a:r>
            <a:r>
              <a:rPr lang="en-US" altLang="en-US" sz="2400" dirty="0" err="1"/>
              <a:t>erster</a:t>
            </a:r>
            <a:r>
              <a:rPr lang="en-US" altLang="en-US" sz="2400" dirty="0"/>
              <a:t> Stelle </a:t>
            </a:r>
            <a:r>
              <a:rPr lang="en-US" altLang="en-US" sz="2400" dirty="0" err="1"/>
              <a:t>bei</a:t>
            </a:r>
            <a:r>
              <a:rPr lang="en-US" altLang="en-US" sz="2400" dirty="0"/>
              <a:t> der </a:t>
            </a:r>
            <a:r>
              <a:rPr lang="en-US" altLang="en-US" sz="2400" dirty="0" err="1"/>
              <a:t>Differentialdiagnose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eines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Säuglings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mit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aufgetretener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beidseitiger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Ophthalmoplegie</a:t>
            </a:r>
            <a:r>
              <a:rPr lang="en-US" altLang="en-US" sz="2400" dirty="0"/>
              <a:t> + </a:t>
            </a:r>
            <a:r>
              <a:rPr lang="en-US" altLang="en-US" sz="2400" dirty="0" err="1"/>
              <a:t>weiten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lichtstarren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Pupillen</a:t>
            </a:r>
            <a:r>
              <a:rPr lang="en-US" altLang="en-US" sz="2400" dirty="0"/>
              <a:t> + Ptosis + </a:t>
            </a:r>
            <a:r>
              <a:rPr lang="en-US" altLang="en-US" sz="2400" dirty="0" err="1"/>
              <a:t>bulbärer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Schwäche</a:t>
            </a:r>
            <a:r>
              <a:rPr lang="en-US" altLang="en-US" sz="2400" dirty="0"/>
              <a:t>?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D6BC633-E4FD-8A34-696B-6E1523678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3ADC0AFF-03D3-A124-AFD3-2729B8B36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28FC2A6A-F291-DD0B-4B42-B13D2BF21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155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1121D-A00A-ABA4-9E4A-B109C644F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94BE331-E15E-319E-7FA1-8969916FF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8E9FEB4-929E-28E5-54EC-43BB628A89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steht</a:t>
            </a:r>
            <a:r>
              <a:rPr lang="en-US" altLang="en-US" sz="2400" dirty="0"/>
              <a:t> an </a:t>
            </a:r>
            <a:r>
              <a:rPr lang="en-US" altLang="en-US" sz="2400" dirty="0" err="1"/>
              <a:t>erster</a:t>
            </a:r>
            <a:r>
              <a:rPr lang="en-US" altLang="en-US" sz="2400" dirty="0"/>
              <a:t> Stelle </a:t>
            </a:r>
            <a:r>
              <a:rPr lang="en-US" altLang="en-US" sz="2400" dirty="0" err="1"/>
              <a:t>bei</a:t>
            </a:r>
            <a:r>
              <a:rPr lang="en-US" altLang="en-US" sz="2400" dirty="0"/>
              <a:t> der </a:t>
            </a:r>
            <a:r>
              <a:rPr lang="en-US" altLang="en-US" sz="2400" dirty="0" err="1"/>
              <a:t>Differentialdiagnose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eines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Säuglings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mit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aufgetretener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beidseitiger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Ophthalmoplegie</a:t>
            </a:r>
            <a:r>
              <a:rPr lang="en-US" altLang="en-US" sz="2400" dirty="0"/>
              <a:t> + </a:t>
            </a:r>
            <a:r>
              <a:rPr lang="en-US" altLang="en-US" sz="2400" dirty="0" err="1"/>
              <a:t>weiten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lichtstarren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Pupillen</a:t>
            </a:r>
            <a:r>
              <a:rPr lang="en-US" altLang="en-US" sz="2400" dirty="0"/>
              <a:t> + Ptosis + </a:t>
            </a:r>
            <a:r>
              <a:rPr lang="en-US" altLang="en-US" sz="2400" dirty="0" err="1"/>
              <a:t>bulbärer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Schwäche</a:t>
            </a:r>
            <a:r>
              <a:rPr lang="en-US" altLang="en-US" sz="2400" dirty="0"/>
              <a:t>?</a:t>
            </a:r>
            <a:br>
              <a:rPr lang="en-US" altLang="en-US" sz="2400" dirty="0"/>
            </a:br>
            <a:r>
              <a:rPr lang="en-US" altLang="en-US" sz="2400" b="1" dirty="0" err="1">
                <a:solidFill>
                  <a:srgbClr val="0000FF"/>
                </a:solidFill>
              </a:rPr>
              <a:t>Säuglingsbotulismus</a:t>
            </a:r>
            <a:endParaRPr lang="en-US" altLang="en-US" sz="24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20E3A6B-CFBB-9F4E-E668-FA939127A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C161CB6D-6031-8FC1-09DD-C25C537FA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2C3E50BD-F16A-E676-AF9F-8FC99EBAA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5654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1E27F-09E7-9B95-2445-7E681349B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259ADA0-6CAE-0CB2-DB17-08743D6AE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67CF51B-AEE9-29E8-D2EC-46493E8E8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steht</a:t>
            </a:r>
            <a:r>
              <a:rPr lang="en-US" altLang="en-US" sz="2400" dirty="0"/>
              <a:t> an </a:t>
            </a:r>
            <a:r>
              <a:rPr lang="en-US" altLang="en-US" sz="2400" dirty="0" err="1"/>
              <a:t>erster</a:t>
            </a:r>
            <a:r>
              <a:rPr lang="en-US" altLang="en-US" sz="2400" dirty="0"/>
              <a:t> Stelle </a:t>
            </a:r>
            <a:r>
              <a:rPr lang="en-US" altLang="en-US" sz="2400" dirty="0" err="1"/>
              <a:t>bei</a:t>
            </a:r>
            <a:r>
              <a:rPr lang="en-US" altLang="en-US" sz="2400" dirty="0"/>
              <a:t> der </a:t>
            </a:r>
            <a:r>
              <a:rPr lang="en-US" altLang="en-US" sz="2400" dirty="0" err="1"/>
              <a:t>Differentialdiagnose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eines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Säuglings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mit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aufgetretener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beidseitiger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Ophthalmoplegie</a:t>
            </a:r>
            <a:r>
              <a:rPr lang="en-US" altLang="en-US" sz="2400" dirty="0"/>
              <a:t> + </a:t>
            </a:r>
            <a:r>
              <a:rPr lang="en-US" altLang="en-US" sz="2400" dirty="0" err="1"/>
              <a:t>weiten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lichtstarren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Pupillen</a:t>
            </a:r>
            <a:r>
              <a:rPr lang="en-US" altLang="en-US" sz="2400" dirty="0"/>
              <a:t> + Ptosis + </a:t>
            </a:r>
            <a:r>
              <a:rPr lang="en-US" altLang="en-US" sz="2400" dirty="0" err="1"/>
              <a:t>bulbärer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Schwäche</a:t>
            </a:r>
            <a:r>
              <a:rPr lang="en-US" altLang="en-US" sz="2400" dirty="0"/>
              <a:t>?</a:t>
            </a:r>
            <a:br>
              <a:rPr lang="en-US" altLang="en-US" sz="2400" dirty="0"/>
            </a:br>
            <a:r>
              <a:rPr lang="en-US" altLang="en-US" sz="2400" b="1" dirty="0" err="1">
                <a:solidFill>
                  <a:srgbClr val="0000FF"/>
                </a:solidFill>
              </a:rPr>
              <a:t>Säuglingsbotulismus</a:t>
            </a:r>
            <a:endParaRPr lang="en-US" altLang="en-US" sz="2400" b="1" dirty="0">
              <a:solidFill>
                <a:srgbClr val="0000FF"/>
              </a:solidFill>
            </a:endParaRPr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eaLnBrk="1" hangingPunct="1"/>
            <a:r>
              <a:rPr lang="en-US" altLang="en-US" sz="2400" dirty="0"/>
              <a:t>Wie </a:t>
            </a:r>
            <a:r>
              <a:rPr lang="en-US" altLang="en-US" sz="2400" dirty="0" err="1"/>
              <a:t>lautet</a:t>
            </a:r>
            <a:r>
              <a:rPr lang="en-US" altLang="en-US" sz="2400" dirty="0"/>
              <a:t> die </a:t>
            </a:r>
            <a:r>
              <a:rPr lang="en-US" altLang="en-US" sz="2400" dirty="0" err="1"/>
              <a:t>klassische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Anamnese</a:t>
            </a:r>
            <a:r>
              <a:rPr lang="en-US" altLang="en-US" sz="2400" dirty="0"/>
              <a:t>? </a:t>
            </a:r>
            <a:r>
              <a:rPr lang="en-US" altLang="en-US" sz="2400" b="1" dirty="0" err="1">
                <a:solidFill>
                  <a:srgbClr val="0000FF"/>
                </a:solidFill>
              </a:rPr>
              <a:t>Einnahme</a:t>
            </a:r>
            <a:r>
              <a:rPr lang="en-US" altLang="en-US" sz="2400" b="1" dirty="0">
                <a:solidFill>
                  <a:srgbClr val="0000FF"/>
                </a:solidFill>
              </a:rPr>
              <a:t> von…</a:t>
            </a:r>
            <a:br>
              <a:rPr lang="en-US" altLang="en-US" sz="2400" b="1" dirty="0">
                <a:solidFill>
                  <a:srgbClr val="0000FF"/>
                </a:solidFill>
              </a:rPr>
            </a:br>
            <a:r>
              <a:rPr lang="en-US" altLang="en-US" sz="2400" b="1" i="1" dirty="0" err="1">
                <a:solidFill>
                  <a:srgbClr val="0000FF"/>
                </a:solidFill>
              </a:rPr>
              <a:t>rohem</a:t>
            </a:r>
            <a:r>
              <a:rPr lang="en-US" altLang="en-US" sz="2400" b="1" i="1" dirty="0">
                <a:solidFill>
                  <a:srgbClr val="0000FF"/>
                </a:solidFill>
              </a:rPr>
              <a:t> Honig            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C61CE14-AD8D-5DEE-00EC-C7452EBA33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02991AA1-B606-94F8-C481-12B7ECE10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B3AC44BF-903E-0769-0BEA-235FB504D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42</a:t>
            </a:fld>
            <a:endParaRPr lang="en-US" alt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7C42DF25-0449-3FBC-C492-E85BC9F39DDF}"/>
              </a:ext>
            </a:extLst>
          </p:cNvPr>
          <p:cNvSpPr/>
          <p:nvPr/>
        </p:nvSpPr>
        <p:spPr>
          <a:xfrm>
            <a:off x="838200" y="3695700"/>
            <a:ext cx="19812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anchor="ctr"/>
          <a:lstStyle/>
          <a:p>
            <a:pPr algn="ctr">
              <a:defRPr/>
            </a:pPr>
            <a:r>
              <a:rPr lang="en-US" sz="1200" dirty="0" err="1">
                <a:solidFill>
                  <a:schemeClr val="tx1"/>
                </a:solidFill>
              </a:rPr>
              <a:t>Lebensmittel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812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30A16-472D-0A31-5929-D01922329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F2D611D-4C8B-881E-081A-24EA074649EA}"/>
              </a:ext>
            </a:extLst>
          </p:cNvPr>
          <p:cNvSpPr/>
          <p:nvPr/>
        </p:nvSpPr>
        <p:spPr>
          <a:xfrm>
            <a:off x="838200" y="3657600"/>
            <a:ext cx="19812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5A22C3CD-BD0A-A93F-D927-D9DD77FA1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59FD3A7-10C9-0A6B-AA52-D0D152D148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steht</a:t>
            </a:r>
            <a:r>
              <a:rPr lang="en-US" altLang="en-US" sz="2400" dirty="0"/>
              <a:t> an </a:t>
            </a:r>
            <a:r>
              <a:rPr lang="en-US" altLang="en-US" sz="2400" dirty="0" err="1"/>
              <a:t>erster</a:t>
            </a:r>
            <a:r>
              <a:rPr lang="en-US" altLang="en-US" sz="2400" dirty="0"/>
              <a:t> Stelle </a:t>
            </a:r>
            <a:r>
              <a:rPr lang="en-US" altLang="en-US" sz="2400" dirty="0" err="1"/>
              <a:t>bei</a:t>
            </a:r>
            <a:r>
              <a:rPr lang="en-US" altLang="en-US" sz="2400" dirty="0"/>
              <a:t> der </a:t>
            </a:r>
            <a:r>
              <a:rPr lang="en-US" altLang="en-US" sz="2400" dirty="0" err="1"/>
              <a:t>Differentialdiagnose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eines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Säuglings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mit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aufgetretener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beidseitiger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Ophthalmoplegie</a:t>
            </a:r>
            <a:r>
              <a:rPr lang="en-US" altLang="en-US" sz="2400" dirty="0"/>
              <a:t> + </a:t>
            </a:r>
            <a:r>
              <a:rPr lang="en-US" altLang="en-US" sz="2400" dirty="0" err="1"/>
              <a:t>weiten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lichtstarren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Pupillen</a:t>
            </a:r>
            <a:r>
              <a:rPr lang="en-US" altLang="en-US" sz="2400" dirty="0"/>
              <a:t> + Ptosis + </a:t>
            </a:r>
            <a:r>
              <a:rPr lang="en-US" altLang="en-US" sz="2400" dirty="0" err="1"/>
              <a:t>bulbärer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Schwäche</a:t>
            </a:r>
            <a:r>
              <a:rPr lang="en-US" altLang="en-US" sz="2400" dirty="0"/>
              <a:t>?</a:t>
            </a:r>
            <a:br>
              <a:rPr lang="en-US" altLang="en-US" sz="2400" dirty="0"/>
            </a:br>
            <a:r>
              <a:rPr lang="en-US" altLang="en-US" sz="2400" b="1" dirty="0" err="1">
                <a:solidFill>
                  <a:srgbClr val="0000FF"/>
                </a:solidFill>
              </a:rPr>
              <a:t>Säuglingsbotulismus</a:t>
            </a:r>
            <a:endParaRPr lang="en-US" altLang="en-US" sz="2400" dirty="0"/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eaLnBrk="1" hangingPunct="1"/>
            <a:r>
              <a:rPr lang="en-US" altLang="en-US" sz="2400" dirty="0"/>
              <a:t>Wie </a:t>
            </a:r>
            <a:r>
              <a:rPr lang="en-US" altLang="en-US" sz="2400" dirty="0" err="1"/>
              <a:t>lautet</a:t>
            </a:r>
            <a:r>
              <a:rPr lang="en-US" altLang="en-US" sz="2400" dirty="0"/>
              <a:t> die </a:t>
            </a:r>
            <a:r>
              <a:rPr lang="en-US" altLang="en-US" sz="2400" dirty="0" err="1"/>
              <a:t>klassische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Anamnese</a:t>
            </a:r>
            <a:r>
              <a:rPr lang="en-US" altLang="en-US" sz="2400" dirty="0"/>
              <a:t>? </a:t>
            </a:r>
            <a:r>
              <a:rPr lang="en-US" altLang="en-US" sz="2400" b="1" dirty="0" err="1">
                <a:solidFill>
                  <a:srgbClr val="0000FF"/>
                </a:solidFill>
              </a:rPr>
              <a:t>Einnahme</a:t>
            </a:r>
            <a:r>
              <a:rPr lang="en-US" altLang="en-US" sz="2400" b="1" dirty="0">
                <a:solidFill>
                  <a:srgbClr val="0000FF"/>
                </a:solidFill>
              </a:rPr>
              <a:t> von…</a:t>
            </a:r>
            <a:br>
              <a:rPr lang="en-US" altLang="en-US" sz="2400" b="1" dirty="0">
                <a:solidFill>
                  <a:srgbClr val="0000FF"/>
                </a:solidFill>
              </a:rPr>
            </a:br>
            <a:r>
              <a:rPr lang="en-US" altLang="en-US" sz="2400" b="1" i="1" dirty="0" err="1">
                <a:solidFill>
                  <a:srgbClr val="0000FF"/>
                </a:solidFill>
              </a:rPr>
              <a:t>rohem</a:t>
            </a:r>
            <a:r>
              <a:rPr lang="en-US" altLang="en-US" sz="2400" b="1" i="1" dirty="0">
                <a:solidFill>
                  <a:srgbClr val="0000FF"/>
                </a:solidFill>
              </a:rPr>
              <a:t> Honig              </a:t>
            </a:r>
          </a:p>
          <a:p>
            <a:pPr eaLnBrk="1" hangingPunct="1"/>
            <a:endParaRPr lang="en-US" altLang="en-US" sz="24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B8C0932-D411-8B6A-CE57-D6DF1A4C78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159287F5-B144-68B9-225C-F70E2C611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32FAF7F3-7D5F-1536-48EB-8FDAD379E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31779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A8657-4EF2-3212-B429-F73C72376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3A3A333-1B0F-EC10-6847-01C9221EDC17}"/>
              </a:ext>
            </a:extLst>
          </p:cNvPr>
          <p:cNvSpPr/>
          <p:nvPr/>
        </p:nvSpPr>
        <p:spPr>
          <a:xfrm>
            <a:off x="838200" y="3657600"/>
            <a:ext cx="19812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95781B69-1D9E-157F-2631-8F7F742BC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33ABA1F-3277-1697-8F16-251A43189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steht</a:t>
            </a:r>
            <a:r>
              <a:rPr lang="en-US" altLang="en-US" sz="2400" dirty="0"/>
              <a:t> an </a:t>
            </a:r>
            <a:r>
              <a:rPr lang="en-US" altLang="en-US" sz="2400" dirty="0" err="1"/>
              <a:t>erster</a:t>
            </a:r>
            <a:r>
              <a:rPr lang="en-US" altLang="en-US" sz="2400" dirty="0"/>
              <a:t> Stelle </a:t>
            </a:r>
            <a:r>
              <a:rPr lang="en-US" altLang="en-US" sz="2400" dirty="0" err="1"/>
              <a:t>bei</a:t>
            </a:r>
            <a:r>
              <a:rPr lang="en-US" altLang="en-US" sz="2400" dirty="0"/>
              <a:t> der </a:t>
            </a:r>
            <a:r>
              <a:rPr lang="en-US" altLang="en-US" sz="2400" dirty="0" err="1"/>
              <a:t>Differentialdiagnose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eines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Säuglings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mit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aufgetretener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beidseitiger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Ophthalmoplegie</a:t>
            </a:r>
            <a:r>
              <a:rPr lang="en-US" altLang="en-US" sz="2400" dirty="0"/>
              <a:t> + </a:t>
            </a:r>
            <a:r>
              <a:rPr lang="en-US" altLang="en-US" sz="2400" dirty="0" err="1"/>
              <a:t>weiten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lichtstarren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Pupillen</a:t>
            </a:r>
            <a:r>
              <a:rPr lang="en-US" altLang="en-US" sz="2400" dirty="0"/>
              <a:t> + Ptosis + </a:t>
            </a:r>
            <a:r>
              <a:rPr lang="en-US" altLang="en-US" sz="2400" dirty="0" err="1"/>
              <a:t>bulbärer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Schwäche</a:t>
            </a:r>
            <a:r>
              <a:rPr lang="en-US" altLang="en-US" sz="2400" dirty="0"/>
              <a:t>?</a:t>
            </a:r>
            <a:br>
              <a:rPr lang="en-US" altLang="en-US" sz="2400" dirty="0"/>
            </a:br>
            <a:r>
              <a:rPr lang="en-US" altLang="en-US" sz="2400" b="1" dirty="0" err="1">
                <a:solidFill>
                  <a:srgbClr val="0000FF"/>
                </a:solidFill>
              </a:rPr>
              <a:t>Säuglingsbotulismus</a:t>
            </a:r>
            <a:endParaRPr lang="en-US" altLang="en-US" sz="2400" dirty="0"/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eaLnBrk="1" hangingPunct="1"/>
            <a:r>
              <a:rPr lang="en-US" altLang="en-US" sz="2400" dirty="0"/>
              <a:t>Wie </a:t>
            </a:r>
            <a:r>
              <a:rPr lang="en-US" altLang="en-US" sz="2400" dirty="0" err="1"/>
              <a:t>lautet</a:t>
            </a:r>
            <a:r>
              <a:rPr lang="en-US" altLang="en-US" sz="2400" dirty="0"/>
              <a:t> die </a:t>
            </a:r>
            <a:r>
              <a:rPr lang="en-US" altLang="en-US" sz="2400" dirty="0" err="1"/>
              <a:t>klassische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Anamnese</a:t>
            </a:r>
            <a:r>
              <a:rPr lang="en-US" altLang="en-US" sz="2400" dirty="0"/>
              <a:t>? </a:t>
            </a:r>
            <a:r>
              <a:rPr lang="en-US" altLang="en-US" sz="2400" b="1" dirty="0" err="1">
                <a:solidFill>
                  <a:srgbClr val="0000FF"/>
                </a:solidFill>
              </a:rPr>
              <a:t>Einnahme</a:t>
            </a:r>
            <a:r>
              <a:rPr lang="en-US" altLang="en-US" sz="2400" b="1" dirty="0">
                <a:solidFill>
                  <a:srgbClr val="0000FF"/>
                </a:solidFill>
              </a:rPr>
              <a:t> von…</a:t>
            </a:r>
            <a:br>
              <a:rPr lang="en-US" altLang="en-US" sz="2400" b="1" dirty="0">
                <a:solidFill>
                  <a:srgbClr val="0000FF"/>
                </a:solidFill>
              </a:rPr>
            </a:br>
            <a:r>
              <a:rPr lang="en-US" altLang="en-US" sz="2400" b="1" i="1" dirty="0" err="1">
                <a:solidFill>
                  <a:srgbClr val="0000FF"/>
                </a:solidFill>
              </a:rPr>
              <a:t>rohem</a:t>
            </a:r>
            <a:r>
              <a:rPr lang="en-US" altLang="en-US" sz="2400" b="1" i="1" dirty="0">
                <a:solidFill>
                  <a:srgbClr val="0000FF"/>
                </a:solidFill>
              </a:rPr>
              <a:t> Honig              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ist</a:t>
            </a:r>
            <a:r>
              <a:rPr lang="en-US" altLang="en-US" sz="2400" dirty="0"/>
              <a:t> die </a:t>
            </a:r>
            <a:r>
              <a:rPr lang="en-US" altLang="en-US" sz="2400" dirty="0" err="1"/>
              <a:t>Behandlung</a:t>
            </a:r>
            <a:r>
              <a:rPr lang="en-US" altLang="en-US" sz="2400" dirty="0"/>
              <a:t>? </a:t>
            </a:r>
            <a:endParaRPr lang="en-US" altLang="en-US" sz="2400" b="1" dirty="0">
              <a:solidFill>
                <a:srgbClr val="0000FF"/>
              </a:solidFill>
            </a:endParaRPr>
          </a:p>
          <a:p>
            <a:pPr eaLnBrk="1" hangingPunct="1"/>
            <a:endParaRPr lang="en-US" altLang="en-US" sz="24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112C486-ADD1-5271-6D6B-29DC3FAF6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F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B2BC588F-7A75-1C6D-8526-04189331C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0D0BF596-9896-4141-77FC-C517E5E9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5322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A6FE-AE34-7E9B-118D-FF7A3ABD3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E0C955A-3801-70AE-076E-C2C3343F230E}"/>
              </a:ext>
            </a:extLst>
          </p:cNvPr>
          <p:cNvSpPr/>
          <p:nvPr/>
        </p:nvSpPr>
        <p:spPr>
          <a:xfrm>
            <a:off x="838200" y="3657600"/>
            <a:ext cx="19812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5400" tIns="12700" rIns="25400" bIns="12700" anchor="ctr"/>
          <a:lstStyle/>
          <a:p>
            <a:pPr algn="ctr">
              <a:defRPr/>
            </a:pP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074" name="Rectangle 2">
            <a:extLst>
              <a:ext uri="{FF2B5EF4-FFF2-40B4-BE49-F238E27FC236}">
                <a16:creationId xmlns:a16="http://schemas.microsoft.com/office/drawing/2014/main" id="{B195A815-EE00-90DB-C30B-F5329360F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990600"/>
            <a:ext cx="14478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04D8861-C6B6-2C52-3886-3E667D6255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534400" cy="5562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steht</a:t>
            </a:r>
            <a:r>
              <a:rPr lang="en-US" altLang="en-US" sz="2400" dirty="0"/>
              <a:t> an </a:t>
            </a:r>
            <a:r>
              <a:rPr lang="en-US" altLang="en-US" sz="2400" dirty="0" err="1"/>
              <a:t>erster</a:t>
            </a:r>
            <a:r>
              <a:rPr lang="en-US" altLang="en-US" sz="2400" dirty="0"/>
              <a:t> Stelle </a:t>
            </a:r>
            <a:r>
              <a:rPr lang="en-US" altLang="en-US" sz="2400" dirty="0" err="1"/>
              <a:t>bei</a:t>
            </a:r>
            <a:r>
              <a:rPr lang="en-US" altLang="en-US" sz="2400" dirty="0"/>
              <a:t> der </a:t>
            </a:r>
            <a:r>
              <a:rPr lang="en-US" altLang="en-US" sz="2400" dirty="0" err="1"/>
              <a:t>Differentialdiagnose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eines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Säuglings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mit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akut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aufgetretener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beidseitiger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Ophthalmoplegie</a:t>
            </a:r>
            <a:r>
              <a:rPr lang="en-US" altLang="en-US" sz="2400" dirty="0"/>
              <a:t> + </a:t>
            </a:r>
            <a:r>
              <a:rPr lang="en-US" altLang="en-US" sz="2400" dirty="0" err="1"/>
              <a:t>weiten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lichtstarren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Pupillen</a:t>
            </a:r>
            <a:r>
              <a:rPr lang="en-US" altLang="en-US" sz="2400" dirty="0"/>
              <a:t> + Ptosis + </a:t>
            </a:r>
            <a:r>
              <a:rPr lang="en-US" altLang="en-US" sz="2400" dirty="0" err="1"/>
              <a:t>bulbärer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Schwäche</a:t>
            </a:r>
            <a:r>
              <a:rPr lang="en-US" altLang="en-US" sz="2400" dirty="0"/>
              <a:t>?</a:t>
            </a:r>
            <a:br>
              <a:rPr lang="en-US" altLang="en-US" sz="2400" dirty="0"/>
            </a:br>
            <a:r>
              <a:rPr lang="en-US" altLang="en-US" sz="2400" b="1" dirty="0" err="1">
                <a:solidFill>
                  <a:srgbClr val="0000FF"/>
                </a:solidFill>
              </a:rPr>
              <a:t>Säuglingsbotulismus</a:t>
            </a:r>
            <a:endParaRPr lang="en-US" altLang="en-US" sz="2400" dirty="0"/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eaLnBrk="1" hangingPunct="1"/>
            <a:r>
              <a:rPr lang="en-US" altLang="en-US" sz="2400" dirty="0"/>
              <a:t>Wie </a:t>
            </a:r>
            <a:r>
              <a:rPr lang="en-US" altLang="en-US" sz="2400" dirty="0" err="1"/>
              <a:t>lautet</a:t>
            </a:r>
            <a:r>
              <a:rPr lang="en-US" altLang="en-US" sz="2400" dirty="0"/>
              <a:t> die </a:t>
            </a:r>
            <a:r>
              <a:rPr lang="en-US" altLang="en-US" sz="2400" dirty="0" err="1"/>
              <a:t>klassische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Anamnese</a:t>
            </a:r>
            <a:r>
              <a:rPr lang="en-US" altLang="en-US" sz="2400" dirty="0"/>
              <a:t>? </a:t>
            </a:r>
            <a:r>
              <a:rPr lang="en-US" altLang="en-US" sz="2400" b="1" dirty="0" err="1">
                <a:solidFill>
                  <a:srgbClr val="0000FF"/>
                </a:solidFill>
              </a:rPr>
              <a:t>Einnahme</a:t>
            </a:r>
            <a:r>
              <a:rPr lang="en-US" altLang="en-US" sz="2400" b="1" dirty="0">
                <a:solidFill>
                  <a:srgbClr val="0000FF"/>
                </a:solidFill>
              </a:rPr>
              <a:t> von…</a:t>
            </a:r>
            <a:br>
              <a:rPr lang="en-US" altLang="en-US" sz="2400" b="1" dirty="0">
                <a:solidFill>
                  <a:srgbClr val="0000FF"/>
                </a:solidFill>
              </a:rPr>
            </a:br>
            <a:r>
              <a:rPr lang="en-US" altLang="en-US" sz="2400" b="1" i="1" dirty="0" err="1">
                <a:solidFill>
                  <a:srgbClr val="0000FF"/>
                </a:solidFill>
              </a:rPr>
              <a:t>rohem</a:t>
            </a:r>
            <a:r>
              <a:rPr lang="en-US" altLang="en-US" sz="2400" b="1" i="1" dirty="0">
                <a:solidFill>
                  <a:srgbClr val="0000FF"/>
                </a:solidFill>
              </a:rPr>
              <a:t> Honig              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Was </a:t>
            </a:r>
            <a:r>
              <a:rPr lang="en-US" altLang="en-US" sz="2400" dirty="0" err="1"/>
              <a:t>ist</a:t>
            </a:r>
            <a:r>
              <a:rPr lang="en-US" altLang="en-US" sz="2400" dirty="0"/>
              <a:t> die </a:t>
            </a:r>
            <a:r>
              <a:rPr lang="en-US" altLang="en-US" sz="2400" dirty="0" err="1"/>
              <a:t>Behandlung</a:t>
            </a:r>
            <a:r>
              <a:rPr lang="en-US" altLang="en-US" sz="2400" dirty="0"/>
              <a:t>? </a:t>
            </a:r>
            <a:r>
              <a:rPr lang="en-US" altLang="en-US" sz="2400" b="1" dirty="0">
                <a:solidFill>
                  <a:srgbClr val="0000FF"/>
                </a:solidFill>
              </a:rPr>
              <a:t>Supportive </a:t>
            </a:r>
            <a:r>
              <a:rPr lang="en-US" altLang="en-US" sz="2400" b="1" dirty="0" err="1">
                <a:solidFill>
                  <a:srgbClr val="0000FF"/>
                </a:solidFill>
              </a:rPr>
              <a:t>Therapie</a:t>
            </a:r>
            <a:endParaRPr lang="en-US" altLang="en-US" sz="2400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B9D7436-B626-8F2B-DABD-1914A834B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</p:spPr>
        <p:txBody>
          <a:bodyPr/>
          <a:lstStyle/>
          <a:p>
            <a:pPr eaLnBrk="1" hangingPunct="1"/>
            <a:r>
              <a:rPr lang="en-US" altLang="en-US" dirty="0"/>
              <a:t>A</a:t>
            </a:r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EAC9F7F1-11ED-1B7D-F79F-F9CD2197E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346" y="289728"/>
            <a:ext cx="4046108" cy="461665"/>
          </a:xfrm>
          <a:prstGeom prst="rect">
            <a:avLst/>
          </a:prstGeom>
          <a:solidFill>
            <a:srgbClr val="FFCC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 dirty="0" err="1"/>
              <a:t>Verschiedenes</a:t>
            </a:r>
            <a:r>
              <a:rPr lang="en-US" altLang="en-US" sz="2400" i="1" dirty="0"/>
              <a:t> – </a:t>
            </a:r>
            <a:r>
              <a:rPr lang="en-US" altLang="en-US" sz="2400" i="1" dirty="0" err="1"/>
              <a:t>Neurologie</a:t>
            </a:r>
            <a:endParaRPr lang="en-US" altLang="en-US" sz="2400" i="1" dirty="0"/>
          </a:p>
        </p:txBody>
      </p:sp>
      <p:sp>
        <p:nvSpPr>
          <p:cNvPr id="3080" name="Slide Number Placeholder 1">
            <a:extLst>
              <a:ext uri="{FF2B5EF4-FFF2-40B4-BE49-F238E27FC236}">
                <a16:creationId xmlns:a16="http://schemas.microsoft.com/office/drawing/2014/main" id="{4BC9737F-82A5-B97F-3CE8-CAC1B8D56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3EDE89-E991-47FD-B645-FA6982589A17}" type="slidenum">
              <a:rPr lang="en-US" altLang="en-US"/>
              <a:pPr eaLnBrk="1" hangingPunct="1"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79263"/>
      </p:ext>
    </p:extLst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4298</Words>
  <Application>Microsoft Macintosh PowerPoint</Application>
  <PresentationFormat>On-screen Show (4:3)</PresentationFormat>
  <Paragraphs>543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Wingdings</vt:lpstr>
      <vt:lpstr>Network</vt:lpstr>
      <vt:lpstr>F</vt:lpstr>
      <vt:lpstr>A</vt:lpstr>
      <vt:lpstr>A</vt:lpstr>
      <vt:lpstr>F</vt:lpstr>
      <vt:lpstr>A</vt:lpstr>
      <vt:lpstr>F</vt:lpstr>
      <vt:lpstr>A</vt:lpstr>
      <vt:lpstr>F</vt:lpstr>
      <vt:lpstr>A</vt:lpstr>
      <vt:lpstr>F</vt:lpstr>
      <vt:lpstr>A</vt:lpstr>
      <vt:lpstr>F</vt:lpstr>
      <vt:lpstr>F/A</vt:lpstr>
      <vt:lpstr>A</vt:lpstr>
      <vt:lpstr>F</vt:lpstr>
      <vt:lpstr>A</vt:lpstr>
      <vt:lpstr>F</vt:lpstr>
      <vt:lpstr>A</vt:lpstr>
      <vt:lpstr>F</vt:lpstr>
      <vt:lpstr>A</vt:lpstr>
      <vt:lpstr>F</vt:lpstr>
      <vt:lpstr>A</vt:lpstr>
      <vt:lpstr>F</vt:lpstr>
      <vt:lpstr>F/A</vt:lpstr>
      <vt:lpstr>A</vt:lpstr>
      <vt:lpstr>PowerPoint Presentation</vt:lpstr>
      <vt:lpstr>PowerPoint Presentation</vt:lpstr>
      <vt:lpstr>F</vt:lpstr>
      <vt:lpstr>A</vt:lpstr>
      <vt:lpstr>F</vt:lpstr>
      <vt:lpstr>A</vt:lpstr>
      <vt:lpstr>A</vt:lpstr>
      <vt:lpstr>A</vt:lpstr>
      <vt:lpstr>F</vt:lpstr>
      <vt:lpstr>A</vt:lpstr>
      <vt:lpstr>F</vt:lpstr>
      <vt:lpstr>A</vt:lpstr>
      <vt:lpstr>F</vt:lpstr>
      <vt:lpstr>A</vt:lpstr>
      <vt:lpstr>F</vt:lpstr>
      <vt:lpstr>A</vt:lpstr>
      <vt:lpstr>F</vt:lpstr>
      <vt:lpstr>A</vt:lpstr>
      <vt:lpstr>F</vt:lpstr>
      <vt:lpstr>A</vt:lpstr>
    </vt:vector>
  </TitlesOfParts>
  <Company>LSU Ophthalmology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</dc:title>
  <dc:creator>Steven B. Flynn</dc:creator>
  <cp:keywords>, docId:899BF38591F2D85D3BA881C306DAD5B9</cp:keywords>
  <cp:lastModifiedBy>abdelrahman Assaf</cp:lastModifiedBy>
  <cp:revision>40</cp:revision>
  <dcterms:created xsi:type="dcterms:W3CDTF">2008-09-06T00:26:28Z</dcterms:created>
  <dcterms:modified xsi:type="dcterms:W3CDTF">2026-09-09T18:54:37Z</dcterms:modified>
</cp:coreProperties>
</file>