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3"/>
  </p:notesMasterIdLst>
  <p:sldIdLst>
    <p:sldId id="287" r:id="rId2"/>
    <p:sldId id="317" r:id="rId3"/>
    <p:sldId id="447" r:id="rId4"/>
    <p:sldId id="394" r:id="rId5"/>
    <p:sldId id="554" r:id="rId6"/>
    <p:sldId id="555" r:id="rId7"/>
    <p:sldId id="556" r:id="rId8"/>
    <p:sldId id="557" r:id="rId9"/>
    <p:sldId id="558" r:id="rId10"/>
    <p:sldId id="559" r:id="rId11"/>
    <p:sldId id="560" r:id="rId12"/>
    <p:sldId id="288" r:id="rId13"/>
    <p:sldId id="586" r:id="rId14"/>
    <p:sldId id="587" r:id="rId15"/>
    <p:sldId id="588" r:id="rId16"/>
    <p:sldId id="589" r:id="rId17"/>
    <p:sldId id="590" r:id="rId18"/>
    <p:sldId id="591" r:id="rId19"/>
    <p:sldId id="592" r:id="rId20"/>
    <p:sldId id="593" r:id="rId21"/>
    <p:sldId id="594" r:id="rId22"/>
    <p:sldId id="595" r:id="rId23"/>
    <p:sldId id="596" r:id="rId24"/>
    <p:sldId id="597" r:id="rId25"/>
    <p:sldId id="598" r:id="rId26"/>
    <p:sldId id="606" r:id="rId27"/>
    <p:sldId id="599" r:id="rId28"/>
    <p:sldId id="600" r:id="rId29"/>
    <p:sldId id="601" r:id="rId30"/>
    <p:sldId id="602" r:id="rId31"/>
    <p:sldId id="603" r:id="rId32"/>
    <p:sldId id="605" r:id="rId33"/>
    <p:sldId id="604" r:id="rId34"/>
    <p:sldId id="609" r:id="rId35"/>
    <p:sldId id="607" r:id="rId36"/>
    <p:sldId id="608" r:id="rId37"/>
    <p:sldId id="614" r:id="rId38"/>
    <p:sldId id="615" r:id="rId39"/>
    <p:sldId id="616" r:id="rId40"/>
    <p:sldId id="617" r:id="rId41"/>
    <p:sldId id="618" r:id="rId42"/>
    <p:sldId id="619" r:id="rId43"/>
    <p:sldId id="620" r:id="rId44"/>
    <p:sldId id="621" r:id="rId45"/>
    <p:sldId id="622" r:id="rId46"/>
    <p:sldId id="623" r:id="rId47"/>
    <p:sldId id="624" r:id="rId48"/>
    <p:sldId id="625" r:id="rId49"/>
    <p:sldId id="626" r:id="rId50"/>
    <p:sldId id="627" r:id="rId51"/>
    <p:sldId id="628" r:id="rId52"/>
    <p:sldId id="629" r:id="rId53"/>
    <p:sldId id="630" r:id="rId54"/>
    <p:sldId id="739" r:id="rId55"/>
    <p:sldId id="631" r:id="rId56"/>
    <p:sldId id="632" r:id="rId57"/>
    <p:sldId id="633" r:id="rId58"/>
    <p:sldId id="635" r:id="rId59"/>
    <p:sldId id="636" r:id="rId60"/>
    <p:sldId id="637" r:id="rId61"/>
    <p:sldId id="638" r:id="rId62"/>
    <p:sldId id="639" r:id="rId63"/>
    <p:sldId id="640" r:id="rId64"/>
    <p:sldId id="641" r:id="rId65"/>
    <p:sldId id="642" r:id="rId66"/>
    <p:sldId id="643" r:id="rId67"/>
    <p:sldId id="645" r:id="rId68"/>
    <p:sldId id="582" r:id="rId69"/>
    <p:sldId id="446" r:id="rId70"/>
    <p:sldId id="644" r:id="rId71"/>
    <p:sldId id="647" r:id="rId72"/>
    <p:sldId id="648" r:id="rId73"/>
    <p:sldId id="646" r:id="rId74"/>
    <p:sldId id="649" r:id="rId75"/>
    <p:sldId id="650" r:id="rId76"/>
    <p:sldId id="653" r:id="rId77"/>
    <p:sldId id="652" r:id="rId78"/>
    <p:sldId id="654" r:id="rId79"/>
    <p:sldId id="655" r:id="rId80"/>
    <p:sldId id="656" r:id="rId81"/>
    <p:sldId id="657" r:id="rId82"/>
    <p:sldId id="658" r:id="rId83"/>
    <p:sldId id="659" r:id="rId84"/>
    <p:sldId id="660" r:id="rId85"/>
    <p:sldId id="661" r:id="rId86"/>
    <p:sldId id="662" r:id="rId87"/>
    <p:sldId id="663" r:id="rId88"/>
    <p:sldId id="583" r:id="rId89"/>
    <p:sldId id="742" r:id="rId90"/>
    <p:sldId id="664" r:id="rId91"/>
    <p:sldId id="740" r:id="rId92"/>
    <p:sldId id="741" r:id="rId93"/>
    <p:sldId id="665" r:id="rId94"/>
    <p:sldId id="666" r:id="rId95"/>
    <p:sldId id="674" r:id="rId96"/>
    <p:sldId id="675" r:id="rId97"/>
    <p:sldId id="676" r:id="rId98"/>
    <p:sldId id="677" r:id="rId99"/>
    <p:sldId id="667" r:id="rId100"/>
    <p:sldId id="668" r:id="rId101"/>
    <p:sldId id="678" r:id="rId102"/>
    <p:sldId id="679" r:id="rId103"/>
    <p:sldId id="680" r:id="rId104"/>
    <p:sldId id="681" r:id="rId105"/>
    <p:sldId id="682" r:id="rId106"/>
    <p:sldId id="683" r:id="rId107"/>
    <p:sldId id="584" r:id="rId108"/>
    <p:sldId id="684" r:id="rId109"/>
    <p:sldId id="685" r:id="rId110"/>
    <p:sldId id="686" r:id="rId111"/>
    <p:sldId id="687" r:id="rId112"/>
    <p:sldId id="688" r:id="rId113"/>
    <p:sldId id="689" r:id="rId114"/>
    <p:sldId id="690" r:id="rId115"/>
    <p:sldId id="691" r:id="rId116"/>
    <p:sldId id="403" r:id="rId117"/>
    <p:sldId id="692" r:id="rId118"/>
    <p:sldId id="693" r:id="rId119"/>
    <p:sldId id="694" r:id="rId120"/>
    <p:sldId id="703" r:id="rId121"/>
    <p:sldId id="695" r:id="rId122"/>
    <p:sldId id="704" r:id="rId123"/>
    <p:sldId id="705" r:id="rId124"/>
    <p:sldId id="696" r:id="rId125"/>
    <p:sldId id="706" r:id="rId126"/>
    <p:sldId id="707" r:id="rId127"/>
    <p:sldId id="708" r:id="rId128"/>
    <p:sldId id="709" r:id="rId129"/>
    <p:sldId id="710" r:id="rId130"/>
    <p:sldId id="697" r:id="rId131"/>
    <p:sldId id="698" r:id="rId132"/>
    <p:sldId id="702" r:id="rId133"/>
    <p:sldId id="711" r:id="rId134"/>
    <p:sldId id="713" r:id="rId135"/>
    <p:sldId id="712" r:id="rId136"/>
    <p:sldId id="541" r:id="rId137"/>
    <p:sldId id="714" r:id="rId138"/>
    <p:sldId id="715" r:id="rId139"/>
    <p:sldId id="716" r:id="rId140"/>
    <p:sldId id="717" r:id="rId141"/>
    <p:sldId id="718" r:id="rId142"/>
    <p:sldId id="719" r:id="rId143"/>
    <p:sldId id="720" r:id="rId144"/>
    <p:sldId id="721" r:id="rId145"/>
    <p:sldId id="722" r:id="rId146"/>
    <p:sldId id="723" r:id="rId147"/>
    <p:sldId id="724" r:id="rId148"/>
    <p:sldId id="725" r:id="rId149"/>
    <p:sldId id="726" r:id="rId150"/>
    <p:sldId id="727" r:id="rId151"/>
    <p:sldId id="728" r:id="rId152"/>
    <p:sldId id="729" r:id="rId153"/>
    <p:sldId id="733" r:id="rId154"/>
    <p:sldId id="730" r:id="rId155"/>
    <p:sldId id="731" r:id="rId156"/>
    <p:sldId id="732" r:id="rId157"/>
    <p:sldId id="734" r:id="rId158"/>
    <p:sldId id="735" r:id="rId159"/>
    <p:sldId id="736" r:id="rId160"/>
    <p:sldId id="737" r:id="rId161"/>
    <p:sldId id="738" r:id="rId16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CCFF"/>
    <a:srgbClr val="CCFFCC"/>
    <a:srgbClr val="FFCC99"/>
    <a:srgbClr val="CCECFF"/>
    <a:srgbClr val="FFCC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9" autoAdjust="0"/>
    <p:restoredTop sz="94660"/>
  </p:normalViewPr>
  <p:slideViewPr>
    <p:cSldViewPr>
      <p:cViewPr varScale="1">
        <p:scale>
          <a:sx n="113" d="100"/>
          <a:sy n="113" d="100"/>
        </p:scale>
        <p:origin x="139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38946BD-DAD2-4954-8C26-15E6B36332B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0E3ED4-F7EE-44EC-AC95-B8568631BF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22A326E-0174-478F-9DB5-290D4572BD87}" type="datetimeFigureOut">
              <a:rPr lang="en-US"/>
              <a:t>9/28/2026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62958E5-6F1B-485B-998B-EE78DE377D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0CB516C-A6CF-4BDA-9163-88A85F814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BA1549-5C95-494B-B97D-E1C8BF49A3A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17D60-4978-4505-94FE-74B9D6F5D4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FCAFB69-8F79-49C6-A509-109AEC5E515A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545B9645-55EF-4E35-A573-5EEC570461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40AA5329-0D81-4C72-B770-99E942449FB8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3F677467-9FCB-4C0F-A1C6-443C94B1D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F5770D14-CC52-4D0F-A5CB-CF279B230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A263933E-A249-4618-8995-F6EE9A4D4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8CFB4E73-14EF-48A3-B6DD-EA589A4E0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6B48A116-D1F4-4EF9-890C-50CFC8418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87A30147-295B-49B5-BBCB-654F5B521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8678D103-4525-4999-9FCF-3B6862581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D43F0645-96E8-441E-BCDD-CFCA2A09B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085EFFA0-3D66-470D-B25D-6E8098D75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8436936D-201A-44FA-9251-475C94942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FF139BB1-307E-40B1-9067-C1994DBEC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3D480023-69CE-4E05-AF87-7B82BBE4F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FB8CDD17-4020-483E-A093-E83BCEFE59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B8A80FEB-994E-426D-8925-9E8A8BA96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F53D1363-51C1-421B-81E9-488434750F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F8BCABFE-4499-4397-991D-783709DCD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04783AB0-0506-4498-A1B8-434E2E043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DF50FD95-4D89-4B76-B62B-A0C0DC7D3E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E458DBF0-38A4-4FB6-8E4C-09B80894E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04814CD7-A599-4D49-A72E-98326D9B4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6F007217-76D9-4C0A-B1A8-FDD3455582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0">
              <a:extLst>
                <a:ext uri="{FF2B5EF4-FFF2-40B4-BE49-F238E27FC236}">
                  <a16:creationId xmlns:a16="http://schemas.microsoft.com/office/drawing/2014/main" id="{77114D47-0009-4DD1-B4B0-A019D5F03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1">
              <a:extLst>
                <a:ext uri="{FF2B5EF4-FFF2-40B4-BE49-F238E27FC236}">
                  <a16:creationId xmlns:a16="http://schemas.microsoft.com/office/drawing/2014/main" id="{69BE1929-502A-40BC-A8AE-E20448BA2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E5AEE9AE-48CC-412E-AF40-947BD4D73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FF1B8D78-59C2-4B2D-87AF-3A7A7DCC0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10D377E7-F43B-420A-8DE0-565D6BB2A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28EDBD44-3B2D-4014-AA9E-3B25BB51A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093ACE14-BD66-4557-9F86-E53796ACC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id="{68B05853-FDBE-4E03-BD26-82158DB98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472E39CA-EC76-4AD6-BCE0-256BFB0FE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E38A4FC1-B800-40DA-9E39-EAD6E9EC3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7" name="Line 40">
            <a:extLst>
              <a:ext uri="{FF2B5EF4-FFF2-40B4-BE49-F238E27FC236}">
                <a16:creationId xmlns:a16="http://schemas.microsoft.com/office/drawing/2014/main" id="{701822CE-9A36-4A5F-844A-64C14B41F6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C90408CA-BABD-4231-BD11-D864E8F1C0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A61D47AF-6F07-4B58-BCA0-FD4AAE4A00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98C737A5-C501-42DD-8C16-41CC2A3BBD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1395-FF62-4361-9A4E-AF9F5C14243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231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156FB76-AA35-4DD3-82ED-26107CABB5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ED4F401-52E6-43D8-B792-9AA9472311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B7A102B-40C8-473F-8C42-F97C705777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F266B-0A6D-4D05-ACA3-3B89258D674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32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E1C23E2-4601-488F-A5E8-6DE8A423E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BEC21B5-F761-4B03-AF48-75642AAA2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98F64D9-98F5-4D8F-8334-512D9607D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AD2C5-57B1-4077-902C-6110371C67E6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57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E4CE34-6BD3-49C1-B66A-771EB98EB2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099132-22FB-408A-8C76-D1D5FDE020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4118AE-BF79-4C90-BBE8-0DC8D67788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F6B25-4E27-4DB0-865A-393725C3A3B1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2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815779D-B92C-4719-B3B6-19DE65B244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6D6E62A-CF17-40EB-BFFC-79ECC13FCB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F3B41BB-EE85-4C43-886E-7BBF71161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D1763-7594-4597-8C28-E2A2D0CD777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955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0BDF2-9804-4070-A117-EC87FAE8B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0975C6-4917-4CE5-865B-4DC453308C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C07F89-F2F5-40FF-BDBD-01CFC50DB9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1CA4E-F95C-4673-983A-2D85370FA35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664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741DC04-7FCC-4951-9923-788A744F0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164204A-4C00-4BE5-AC27-C1B2F28818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8A5EF7-DB58-43FE-88D9-477B0CA10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2D1FD-3DF1-4888-838E-9B5B653112A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259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259D029-A4F2-4C36-B7F5-1BB5288D2A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357662-5B23-42EC-B302-1C2B532CD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9FCBDFD-ADBE-492E-BDA4-783C3F4338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BBE7C-2EF2-4D7A-9E2A-F2995284C69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77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D53A07-1A7D-4704-AC52-CFC8962157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DAD5C4-C8AC-48CF-8E97-6DEBA8A86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AB5419E-9E3B-4B05-8F80-664BE6C807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30AE9-A217-44F5-BB1B-FC253771B46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1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4B96F38-276B-4920-A9DD-3926CFF27D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DD51B6-FC13-4A68-A13D-F21FF18D7F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6CEEECF-D711-4DBA-B48C-3F4CD40E7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13F02-135F-486A-BBBA-23C02AE6F9C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945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E84D1C-86F8-4E9C-A5C0-BE41F71348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600A27-1B37-4CAC-B9EA-F3ED727940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34C1706-CA9A-457C-9B19-99758D20E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BAE116-A3BE-403F-8A95-2FD55DDC808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907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B8C7BD82-D2F1-4D83-BED0-F3C857B57D6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3EE09CD-DFA9-45A4-AFED-F98997D6A2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84E8D6-E27B-447B-ABED-A83299D092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930E7FEB-755A-462C-ABCC-237044B3D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83D49A2F-7A32-447F-8218-E9B3C040EE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934E6370-F231-4280-9BB5-6BD5079BBBF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21D1589D-1170-46BE-A236-0E2792AB7E18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48A7F60E-449D-4FA2-96BF-C58ADB36643B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6DA9F62D-F6C5-4E8F-893A-A7CD69E26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17B8B498-79F0-493E-A9E0-5C5A5723E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A51D6EB6-DDFE-498D-84A2-8E72B6435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41DCEC6B-3CCC-446D-B3E5-830E988DD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38C6FABB-8250-4444-98F0-DD14BC522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6AD7CE25-DECE-4E44-840B-188E12D73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FFD261AA-92C3-451D-B83B-B82B286F4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7ECA6FF6-37D8-4C90-A4CD-A499F5381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455C6E87-7D48-4D3B-86B9-156E4B5B1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56113A95-998A-489C-B603-B2318D157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1B3AC01D-9394-4C09-A9B1-1A5D81074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C4ED7156-CF87-4268-B1F1-6423A6288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A9B15B6B-F6AB-4D32-97D8-82477DB6E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1421663F-A940-4BFD-9DB0-14C7B84E1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5103A445-40CE-4B95-9D12-E43D9399A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227CAC5E-27BF-4D07-8686-6E8F8DB2A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F4910507-B34A-45ED-864B-E4D0A428A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08DB1DA3-D222-4464-B162-1853A6A02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8C54E4F2-E10B-47ED-A489-AB08B21B7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F7B82C26-E0E2-4635-B4F4-15759ADB4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06089F56-2892-4FB1-BCFC-1D0BAAA9E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B01F4FD1-162C-44E5-BEB3-80714A95B0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00245A96-998E-4476-A50A-1284F2152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4440CB39-87BA-4D69-AD74-8B16F415F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B20F9936-C0EE-4F9B-B173-17005380F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C405FE59-5808-473E-9152-D65562EC8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C93C2212-6886-4E24-9B13-6933BA017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CA53CF06-5D41-4BB6-8688-A3E8C69EA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8C8CFB3E-2AA0-4BD3-917E-82CEDFF57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46B66C91-11B4-4F28-A6C9-82142FE1B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8D415CA2-7650-4EE2-B7B4-4C2C85EC4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8">
            <a:extLst>
              <a:ext uri="{FF2B5EF4-FFF2-40B4-BE49-F238E27FC236}">
                <a16:creationId xmlns:a16="http://schemas.microsoft.com/office/drawing/2014/main" id="{979531A8-6A4D-4591-8C1A-4C77A8120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879475"/>
            <a:ext cx="8610600" cy="5673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b="1" dirty="0"/>
              <a:t>Postoperative Endophthalmitis </a:t>
            </a:r>
            <a:r>
              <a:rPr lang="en-US" altLang="en-US" sz="1800" b="1" dirty="0" err="1"/>
              <a:t>nach</a:t>
            </a:r>
            <a:r>
              <a:rPr lang="en-US" altLang="en-US" sz="1800" b="1" dirty="0"/>
              <a:t> CE (</a:t>
            </a:r>
            <a:r>
              <a:rPr lang="en-US" altLang="en-US" sz="1800" b="1" dirty="0" err="1"/>
              <a:t>Kataraktoperation</a:t>
            </a:r>
            <a:r>
              <a:rPr lang="en-US" altLang="en-US" sz="1800" b="1" dirty="0"/>
              <a:t>)</a:t>
            </a:r>
          </a:p>
          <a:p>
            <a:pPr lvl="1" eaLnBrk="1" hangingPunct="1"/>
            <a:r>
              <a:rPr lang="en-US" altLang="en-US" sz="1800" i="1" dirty="0"/>
              <a:t>Akut = </a:t>
            </a:r>
            <a:r>
              <a:rPr lang="en-US" altLang="en-US" sz="1800" dirty="0"/>
              <a:t>innerhalb von [</a:t>
            </a:r>
            <a:r>
              <a:rPr lang="en-US" altLang="en-US" sz="1800" dirty="0" err="1">
                <a:solidFill>
                  <a:srgbClr val="0000FF"/>
                </a:solidFill>
              </a:rPr>
              <a:t>Zeitraum</a:t>
            </a:r>
            <a:r>
              <a:rPr lang="en-US" altLang="en-US" sz="1800" dirty="0"/>
              <a:t>]</a:t>
            </a:r>
          </a:p>
          <a:p>
            <a:pPr lvl="1" eaLnBrk="1" hangingPunct="1"/>
            <a:endParaRPr lang="en-US" altLang="en-US" sz="1800" dirty="0"/>
          </a:p>
          <a:p>
            <a:pPr marL="344487" lvl="1" indent="0" eaLnBrk="1" hangingPunct="1">
              <a:buNone/>
            </a:pPr>
            <a:endParaRPr lang="en-US" altLang="en-US" sz="1800" dirty="0"/>
          </a:p>
          <a:p>
            <a:pPr lvl="1" eaLnBrk="1" hangingPunct="1"/>
            <a:r>
              <a:rPr lang="en-US" altLang="en-US" sz="1800" i="1" dirty="0" err="1"/>
              <a:t>Chronisch</a:t>
            </a:r>
            <a:r>
              <a:rPr lang="en-US" altLang="en-US" sz="1800" i="1" dirty="0"/>
              <a:t> </a:t>
            </a:r>
            <a:r>
              <a:rPr lang="en-US" altLang="en-US" sz="1800" dirty="0"/>
              <a:t>= </a:t>
            </a:r>
            <a:r>
              <a:rPr lang="en-US" altLang="en-US" sz="1800" dirty="0" err="1"/>
              <a:t>Später</a:t>
            </a:r>
            <a:r>
              <a:rPr lang="en-US" altLang="en-US" sz="1800" dirty="0"/>
              <a:t> als [</a:t>
            </a:r>
            <a:r>
              <a:rPr lang="en-US" altLang="en-US" sz="1800" dirty="0">
                <a:solidFill>
                  <a:srgbClr val="0000FF"/>
                </a:solidFill>
              </a:rPr>
              <a:t>Zeitraum</a:t>
            </a:r>
            <a:r>
              <a:rPr lang="en-US" altLang="en-US" sz="1800" dirty="0"/>
              <a:t>] </a:t>
            </a:r>
            <a:r>
              <a:rPr lang="en-US" altLang="en-US" sz="1800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4101" name="Rectangle 20">
            <a:extLst>
              <a:ext uri="{FF2B5EF4-FFF2-40B4-BE49-F238E27FC236}">
                <a16:creationId xmlns:a16="http://schemas.microsoft.com/office/drawing/2014/main" id="{E8211D26-B49C-452A-B615-9C9F26C1D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02" name="Slide Number Placeholder 1">
            <a:extLst>
              <a:ext uri="{FF2B5EF4-FFF2-40B4-BE49-F238E27FC236}">
                <a16:creationId xmlns:a16="http://schemas.microsoft.com/office/drawing/2014/main" id="{DE9D2341-C052-4B85-829B-805A0698F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5C4E7C-1DA7-46FB-B585-08586E1D1B71}" type="slidenum">
              <a:rPr lang="en-US" altLang="en-US" sz="1000" smtClean="0"/>
              <a:t>1</a:t>
            </a:fld>
            <a:endParaRPr lang="en-US" altLang="en-US" sz="10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00B6186-0DA1-ACCA-7E17-E3E753151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>
            <a:extLst>
              <a:ext uri="{FF2B5EF4-FFF2-40B4-BE49-F238E27FC236}">
                <a16:creationId xmlns:a16="http://schemas.microsoft.com/office/drawing/2014/main" id="{420F0094-2ADB-9FC4-501A-A3966F846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  <a:p>
            <a:pPr lvl="1" eaLnBrk="1" hangingPunct="1"/>
            <a:endParaRPr lang="en-US" altLang="en-US" sz="1800" kern="0" dirty="0"/>
          </a:p>
          <a:p>
            <a:pPr marL="344487" lvl="1" indent="0" eaLnBrk="1" hangingPunct="1">
              <a:buFont typeface="Wingdings" panose="05000000000000000000" pitchFamily="2" charset="2"/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/>
              <a:t>Chronisch</a:t>
            </a:r>
            <a:r>
              <a:rPr lang="en-US" altLang="en-US" sz="1800" i="1" kern="0" dirty="0"/>
              <a:t> </a:t>
            </a:r>
            <a:r>
              <a:rPr lang="en-US" altLang="en-US" sz="1800" kern="0" dirty="0"/>
              <a:t>= </a:t>
            </a:r>
            <a:r>
              <a:rPr lang="en-US" altLang="en-US" sz="1800" kern="0" dirty="0" err="1"/>
              <a:t>Später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als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chemeClr val="bg1"/>
              </a:solidFill>
            </a:endParaRP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65213AF2-913B-4EB7-8EEE-7C7195255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26" name="Slide Number Placeholder 1">
            <a:extLst>
              <a:ext uri="{FF2B5EF4-FFF2-40B4-BE49-F238E27FC236}">
                <a16:creationId xmlns:a16="http://schemas.microsoft.com/office/drawing/2014/main" id="{A7E296F7-D174-413B-AD93-AE2269D9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ED78605-6BD8-482C-8CFD-C3150F2BD43C}" type="slidenum">
              <a:rPr lang="en-US" altLang="en-US" sz="1000" smtClean="0"/>
              <a:t>2</a:t>
            </a:fld>
            <a:endParaRPr lang="en-US" altLang="en-US" sz="100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82FBF3E-3C0E-5896-1E26-26145E7D9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>
            <a:extLst>
              <a:ext uri="{FF2B5EF4-FFF2-40B4-BE49-F238E27FC236}">
                <a16:creationId xmlns:a16="http://schemas.microsoft.com/office/drawing/2014/main" id="{A8399A3F-C0B7-4FD0-92BB-E7CEBA1BE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E18A687-C570-4E5E-A990-445E5E73D47A}" type="slidenum">
              <a:rPr lang="en-US" altLang="en-US"/>
              <a:t>3</a:t>
            </a:fld>
            <a:endParaRPr lang="en-US" altLang="en-US"/>
          </a:p>
        </p:txBody>
      </p:sp>
      <p:pic>
        <p:nvPicPr>
          <p:cNvPr id="5123" name="Picture 4">
            <a:extLst>
              <a:ext uri="{FF2B5EF4-FFF2-40B4-BE49-F238E27FC236}">
                <a16:creationId xmlns:a16="http://schemas.microsoft.com/office/drawing/2014/main" id="{D74D33C4-93C3-4127-81CE-9765782B4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234955"/>
            <a:ext cx="5981700" cy="438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60D27-D861-482E-A684-692ECFE8F865}"/>
              </a:ext>
            </a:extLst>
          </p:cNvPr>
          <p:cNvSpPr txBox="1"/>
          <p:nvPr/>
        </p:nvSpPr>
        <p:spPr>
          <a:xfrm>
            <a:off x="2120926" y="5943600"/>
            <a:ext cx="4902148" cy="302647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dirty="0" err="1"/>
              <a:t>Akute</a:t>
            </a:r>
            <a:r>
              <a:rPr lang="en-US" dirty="0"/>
              <a:t> Endophthalmitis </a:t>
            </a:r>
            <a:r>
              <a:rPr lang="en-US" dirty="0" err="1"/>
              <a:t>nach</a:t>
            </a:r>
            <a:r>
              <a:rPr lang="en-US" dirty="0"/>
              <a:t> </a:t>
            </a:r>
            <a:r>
              <a:rPr lang="en-US" dirty="0" err="1"/>
              <a:t>Kataraktoperation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F47F93BD-4A43-EF81-160E-09591CE7F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b="1" kern="0" dirty="0">
                <a:solidFill>
                  <a:srgbClr val="0000FF"/>
                </a:solidFill>
              </a:rPr>
              <a:t>6 </a:t>
            </a:r>
            <a:r>
              <a:rPr lang="en-US" altLang="en-US" sz="1800" b="1" kern="0" dirty="0" err="1">
                <a:solidFill>
                  <a:srgbClr val="0000FF"/>
                </a:solidFill>
              </a:rPr>
              <a:t>Wochen</a:t>
            </a:r>
            <a:endParaRPr lang="en-US" altLang="en-US" sz="1800" b="1" kern="0" dirty="0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2" name="Text Box 16">
            <a:extLst>
              <a:ext uri="{FF2B5EF4-FFF2-40B4-BE49-F238E27FC236}">
                <a16:creationId xmlns:a16="http://schemas.microsoft.com/office/drawing/2014/main" id="{EF179602-BF2F-4B6E-AED1-AFCB8B4D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26524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Technisch gesehen gilt eine Endophthalmitis innerhalb von 6 Wochen nach der Operation als „</a:t>
            </a:r>
            <a:r>
              <a:rPr lang="en-US" altLang="en-US" sz="1400" i="1" dirty="0" err="1">
                <a:solidFill>
                  <a:srgbClr val="0000FF"/>
                </a:solidFill>
              </a:rPr>
              <a:t>akut</a:t>
            </a:r>
            <a:r>
              <a:rPr lang="en-US" altLang="en-US" sz="1400" i="1" dirty="0">
                <a:solidFill>
                  <a:srgbClr val="0000FF"/>
                </a:solidFill>
              </a:rPr>
              <a:t>“. Aber </a:t>
            </a:r>
            <a:r>
              <a:rPr lang="en-US" altLang="en-US" sz="1400" i="1" dirty="0" err="1">
                <a:solidFill>
                  <a:srgbClr val="0000FF"/>
                </a:solidFill>
              </a:rPr>
              <a:t>wie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der typische Zeitverlauf bis </a:t>
            </a:r>
            <a:r>
              <a:rPr lang="en-US" altLang="en-US" sz="1400" i="1" dirty="0" err="1">
                <a:solidFill>
                  <a:srgbClr val="0000FF"/>
                </a:solidFill>
              </a:rPr>
              <a:t>zur</a:t>
            </a:r>
            <a:r>
              <a:rPr lang="en-US" altLang="en-US" sz="1400" i="1" dirty="0">
                <a:solidFill>
                  <a:srgbClr val="0000FF"/>
                </a:solidFill>
              </a:rPr>
              <a:t> Manifestation?</a:t>
            </a:r>
            <a:endParaRPr lang="en-US" altLang="en-US" sz="1800" i="1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dirty="0">
              <a:solidFill>
                <a:srgbClr val="CCFFCC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CCFFCC"/>
                </a:solidFill>
              </a:rPr>
              <a:t>)</a:t>
            </a:r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4</a:t>
            </a:fld>
            <a:endParaRPr lang="en-US" altLang="en-US" sz="10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56FF126-20DB-E365-F224-C0FD363C6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5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51304A0A-D856-2947-F623-173A95D32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FD035621-8860-90BC-27F4-50770176A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5730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F4ED3C8-9FEE-B7BF-8E4E-B331CC451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64779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6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0F67E4C6-69E7-8CB3-C218-98CB4D549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D65EACDC-CF79-316F-5721-4E43CD46F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9C4C089-3D73-A9D7-9DD7-6929E7F18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615780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7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2E22A0AB-CFCA-B41D-FB41-B1BDF7566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9F1365C7-312E-E4D4-3C48-4B149EDCB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Möglicherweise liegt eine weniger virulente Bakterienart 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</a:t>
            </a:r>
            <a:r>
              <a:rPr lang="en-US" altLang="en-US" sz="1400" dirty="0">
                <a:solidFill>
                  <a:srgbClr val="0000FF"/>
                </a:solidFill>
              </a:rPr>
              <a:t> Pilz </a:t>
            </a:r>
            <a:r>
              <a:rPr lang="en-US" altLang="en-US" sz="1400" dirty="0" err="1">
                <a:solidFill>
                  <a:srgbClr val="0000FF"/>
                </a:solidFill>
              </a:rPr>
              <a:t>als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AD21AD9-A827-22DC-290E-7C9EDD4AA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12345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8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F98AC5B0-8A94-30BF-0685-82149496E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F19A683F-90E7-056F-2F87-5E25A9C37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Möglicherweise liegt eine weniger virulente Bakterienart 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</a:t>
            </a:r>
            <a:r>
              <a:rPr lang="en-US" altLang="en-US" sz="1400" dirty="0">
                <a:solidFill>
                  <a:srgbClr val="0000FF"/>
                </a:solidFill>
              </a:rPr>
              <a:t> Pilz </a:t>
            </a:r>
            <a:r>
              <a:rPr lang="en-US" altLang="en-US" sz="1400" dirty="0" err="1">
                <a:solidFill>
                  <a:srgbClr val="0000FF"/>
                </a:solidFill>
              </a:rPr>
              <a:t>als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in Betracht ziehen, wenn sich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innerhalb von </a:t>
            </a:r>
            <a:r>
              <a:rPr lang="en-US" altLang="en-US" sz="1400" dirty="0">
                <a:solidFill>
                  <a:srgbClr val="0000FF"/>
                </a:solidFill>
              </a:rPr>
              <a:t>weniger </a:t>
            </a:r>
            <a:r>
              <a:rPr lang="en-US" altLang="en-US" sz="1400" i="1" dirty="0">
                <a:solidFill>
                  <a:srgbClr val="0000FF"/>
                </a:solidFill>
              </a:rPr>
              <a:t>als 24 </a:t>
            </a:r>
            <a:r>
              <a:rPr lang="en-US" altLang="en-US" sz="1400" i="1" dirty="0" err="1">
                <a:solidFill>
                  <a:srgbClr val="0000FF"/>
                </a:solidFill>
              </a:rPr>
              <a:t>Stunden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77E0CA-9F7C-8C6B-3B17-F5F32CFFF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66830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9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723A3013-1D40-FC01-16C1-745FCC281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A0B97F98-693E-A25F-2286-9B5D2D615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Möglicherweise liegt eine weniger virulente Bakterienart 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</a:t>
            </a:r>
            <a:r>
              <a:rPr lang="en-US" altLang="en-US" sz="1400" dirty="0">
                <a:solidFill>
                  <a:srgbClr val="0000FF"/>
                </a:solidFill>
              </a:rPr>
              <a:t> Pilz </a:t>
            </a:r>
            <a:r>
              <a:rPr lang="en-US" altLang="en-US" sz="1400" dirty="0" err="1">
                <a:solidFill>
                  <a:srgbClr val="0000FF"/>
                </a:solidFill>
              </a:rPr>
              <a:t>als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in Betracht ziehen, wenn sich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innerhalb von </a:t>
            </a:r>
            <a:r>
              <a:rPr lang="en-US" altLang="en-US" sz="1400" dirty="0">
                <a:solidFill>
                  <a:srgbClr val="0000FF"/>
                </a:solidFill>
              </a:rPr>
              <a:t>weniger </a:t>
            </a:r>
            <a:r>
              <a:rPr lang="en-US" altLang="en-US" sz="1400" i="1" dirty="0">
                <a:solidFill>
                  <a:srgbClr val="0000FF"/>
                </a:solidFill>
              </a:rPr>
              <a:t>als 24 </a:t>
            </a:r>
            <a:r>
              <a:rPr lang="en-US" altLang="en-US" sz="1400" i="1" dirty="0" err="1">
                <a:solidFill>
                  <a:srgbClr val="0000FF"/>
                </a:solidFill>
              </a:rPr>
              <a:t>Stunden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Es könnte sich um eine </a:t>
            </a:r>
            <a:r>
              <a:rPr lang="en-US" altLang="en-US" sz="1400" b="1" dirty="0">
                <a:solidFill>
                  <a:srgbClr val="0000FF"/>
                </a:solidFill>
              </a:rPr>
              <a:t>nichtinfektiöse </a:t>
            </a:r>
            <a:r>
              <a:rPr lang="en-US" altLang="en-US" sz="1400" dirty="0">
                <a:solidFill>
                  <a:srgbClr val="0000FF"/>
                </a:solidFill>
              </a:rPr>
              <a:t>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handeln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2F641AF-6EAF-871E-4E53-0DDF2204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99652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10</a:t>
            </a:fld>
            <a:endParaRPr lang="en-US" altLang="en-US" sz="1000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B6792068-21A4-3AFC-765C-323E2589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F76E0214-A12E-5F85-D305-984C213A7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Möglicherweise liegt eine weniger virulente Bakterienart 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</a:t>
            </a:r>
            <a:r>
              <a:rPr lang="en-US" altLang="en-US" sz="1400" dirty="0">
                <a:solidFill>
                  <a:srgbClr val="0000FF"/>
                </a:solidFill>
              </a:rPr>
              <a:t> Pilz </a:t>
            </a:r>
            <a:r>
              <a:rPr lang="en-US" altLang="en-US" sz="1400" dirty="0" err="1">
                <a:solidFill>
                  <a:srgbClr val="0000FF"/>
                </a:solidFill>
              </a:rPr>
              <a:t>als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in Betracht ziehen, wenn sich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innerhalb von </a:t>
            </a:r>
            <a:r>
              <a:rPr lang="en-US" altLang="en-US" sz="1400" dirty="0">
                <a:solidFill>
                  <a:srgbClr val="0000FF"/>
                </a:solidFill>
              </a:rPr>
              <a:t>weniger </a:t>
            </a:r>
            <a:r>
              <a:rPr lang="en-US" altLang="en-US" sz="1400" i="1" dirty="0">
                <a:solidFill>
                  <a:srgbClr val="0000FF"/>
                </a:solidFill>
              </a:rPr>
              <a:t>als 24 </a:t>
            </a:r>
            <a:r>
              <a:rPr lang="en-US" altLang="en-US" sz="1400" i="1" dirty="0" err="1">
                <a:solidFill>
                  <a:srgbClr val="0000FF"/>
                </a:solidFill>
              </a:rPr>
              <a:t>Stunden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Es könnte sich um eine </a:t>
            </a:r>
            <a:r>
              <a:rPr lang="en-US" altLang="en-US" sz="1400" b="1" dirty="0">
                <a:solidFill>
                  <a:srgbClr val="0000FF"/>
                </a:solidFill>
              </a:rPr>
              <a:t>nichtinfektiöse </a:t>
            </a:r>
            <a:r>
              <a:rPr lang="en-US" altLang="en-US" sz="1400" dirty="0">
                <a:solidFill>
                  <a:srgbClr val="0000FF"/>
                </a:solidFill>
              </a:rPr>
              <a:t>Endophthalmitis handeln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andere</a:t>
            </a:r>
            <a:r>
              <a:rPr lang="en-US" altLang="en-US" sz="1400" i="1" dirty="0">
                <a:solidFill>
                  <a:srgbClr val="0000FF"/>
                </a:solidFill>
              </a:rPr>
              <a:t> Bezeichnung für eine nichtinfektiöse postoperative Endophthalmitis?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0BEECF9-9D09-C1A5-74EC-587ED8EEE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254406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>
            <a:extLst>
              <a:ext uri="{FF2B5EF4-FFF2-40B4-BE49-F238E27FC236}">
                <a16:creationId xmlns:a16="http://schemas.microsoft.com/office/drawing/2014/main" id="{406F6248-5A35-5AFA-A132-C77456CDD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797C6AE5-EB13-4ACD-A619-2F30A259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981200"/>
            <a:ext cx="3048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FADC8160-1D8B-4ACD-8121-B683705B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276600"/>
            <a:ext cx="762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2" name="Text Box 16">
            <a:extLst>
              <a:ext uri="{FF2B5EF4-FFF2-40B4-BE49-F238E27FC236}">
                <a16:creationId xmlns:a16="http://schemas.microsoft.com/office/drawing/2014/main" id="{EF179602-BF2F-4B6E-AED1-AFCB8B4D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25638"/>
            <a:ext cx="6878806" cy="328808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Technisch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gesehen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gilt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eine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Endophthalmitis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innerhalb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von 6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Wochen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nach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Operation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als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„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akut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“. Aber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wie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ist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der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typische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Zeitverlauf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bis </a:t>
            </a: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zur</a:t>
            </a: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Manifestation?</a:t>
            </a:r>
            <a:endParaRPr kumimoji="0" lang="en-US" altLang="en-US" sz="1800" b="0" i="1" u="none" strike="noStrike" kern="1200" cap="none" spc="0" normalizeH="0" baseline="0" noProof="0" dirty="0">
              <a:ln>
                <a:noFill/>
              </a:ln>
              <a:solidFill>
                <a:srgbClr val="CCFF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In der Regel innerhalb von 24–72 </a:t>
            </a:r>
            <a:r>
              <a:rPr lang="en-US" altLang="en-US" sz="1400" dirty="0" err="1">
                <a:solidFill>
                  <a:srgbClr val="0000FF"/>
                </a:solidFill>
              </a:rPr>
              <a:t>Stunden</a:t>
            </a:r>
            <a:r>
              <a:rPr lang="en-US" altLang="en-US" sz="1400" dirty="0">
                <a:solidFill>
                  <a:srgbClr val="0000FF"/>
                </a:solidFill>
              </a:rPr>
              <a:t> nach der Operation.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</a:t>
            </a:r>
            <a:r>
              <a:rPr lang="en-US" altLang="en-US" sz="1400" i="1" dirty="0" err="1">
                <a:solidFill>
                  <a:srgbClr val="0000FF"/>
                </a:solidFill>
              </a:rPr>
              <a:t>berücksichtigen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erst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1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später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Möglicherweise liegt eine weniger virulente Bakterienart 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</a:t>
            </a:r>
            <a:r>
              <a:rPr lang="en-US" altLang="en-US" sz="1400" dirty="0">
                <a:solidFill>
                  <a:srgbClr val="0000FF"/>
                </a:solidFill>
              </a:rPr>
              <a:t> Pilz </a:t>
            </a:r>
            <a:r>
              <a:rPr lang="en-US" altLang="en-US" sz="1400" dirty="0" err="1">
                <a:solidFill>
                  <a:srgbClr val="0000FF"/>
                </a:solidFill>
              </a:rPr>
              <a:t>als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sollten Sie in Betracht ziehen, wenn sich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Symptome</a:t>
            </a:r>
            <a:r>
              <a:rPr lang="en-US" altLang="en-US" sz="1400" i="1" dirty="0">
                <a:solidFill>
                  <a:srgbClr val="0000FF"/>
                </a:solidFill>
              </a:rPr>
              <a:t> innerhalb von </a:t>
            </a:r>
            <a:r>
              <a:rPr lang="en-US" altLang="en-US" sz="1400" dirty="0">
                <a:solidFill>
                  <a:srgbClr val="0000FF"/>
                </a:solidFill>
              </a:rPr>
              <a:t>weniger </a:t>
            </a:r>
            <a:r>
              <a:rPr lang="en-US" altLang="en-US" sz="1400" i="1" dirty="0">
                <a:solidFill>
                  <a:srgbClr val="0000FF"/>
                </a:solidFill>
              </a:rPr>
              <a:t>als 24 </a:t>
            </a:r>
            <a:r>
              <a:rPr lang="en-US" altLang="en-US" sz="1400" i="1" dirty="0" err="1">
                <a:solidFill>
                  <a:srgbClr val="0000FF"/>
                </a:solidFill>
              </a:rPr>
              <a:t>Stunden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auftreten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Es könnte sich um eine </a:t>
            </a:r>
            <a:r>
              <a:rPr lang="en-US" altLang="en-US" sz="1400" b="1" dirty="0">
                <a:solidFill>
                  <a:srgbClr val="0000FF"/>
                </a:solidFill>
              </a:rPr>
              <a:t>nichtinfektiöse </a:t>
            </a:r>
            <a:r>
              <a:rPr lang="en-US" altLang="en-US" sz="1400" dirty="0">
                <a:solidFill>
                  <a:srgbClr val="0000FF"/>
                </a:solidFill>
              </a:rPr>
              <a:t>Endophthalmitis handeln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andere</a:t>
            </a:r>
            <a:r>
              <a:rPr lang="en-US" altLang="en-US" sz="1400" i="1" dirty="0">
                <a:solidFill>
                  <a:srgbClr val="0000FF"/>
                </a:solidFill>
              </a:rPr>
              <a:t> Bezeichnung für eine nichtinfektiöse postoperative Endophthalmitis?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Toxic anterior segment syndrome (TASS; mehr dazu später in </a:t>
            </a:r>
            <a:r>
              <a:rPr lang="en-US" altLang="en-US" sz="1400" dirty="0" err="1">
                <a:solidFill>
                  <a:srgbClr val="0000FF"/>
                </a:solidFill>
              </a:rPr>
              <a:t>diesem</a:t>
            </a:r>
            <a:r>
              <a:rPr lang="en-US" altLang="en-US" sz="1400" dirty="0">
                <a:solidFill>
                  <a:srgbClr val="0000FF"/>
                </a:solidFill>
              </a:rPr>
              <a:t> Set)</a:t>
            </a:r>
          </a:p>
        </p:txBody>
      </p:sp>
      <p:sp>
        <p:nvSpPr>
          <p:cNvPr id="19463" name="Slide Number Placeholder 1">
            <a:extLst>
              <a:ext uri="{FF2B5EF4-FFF2-40B4-BE49-F238E27FC236}">
                <a16:creationId xmlns:a16="http://schemas.microsoft.com/office/drawing/2014/main" id="{E7E6F48B-6264-43F4-AA5F-DC6AFF05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CB4DEA-4893-4697-BFEA-87CCB6CE8B38}" type="slidenum">
              <a:rPr lang="en-US" altLang="en-US" sz="1000" smtClean="0"/>
              <a:t>11</a:t>
            </a:fld>
            <a:endParaRPr lang="en-US" altLang="en-US" sz="100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34319D4-0F17-3B1E-7927-3F0A9B924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08934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B50DC247-D1EC-59EB-4BE1-43B4F219F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4410825E-0A6C-4386-92A1-8427EBC81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CF93717-272D-4F81-A1DD-243298730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EFB5E13-8BD4-43DE-824C-606AD4B90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11578D2-7885-4F2C-8927-68ED64E17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4A511D5-E5D9-413A-B62B-64CB4A98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12</a:t>
            </a:fld>
            <a:endParaRPr lang="en-US" altLang="en-US" sz="10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422D874-2908-9CF3-1110-6BF9FE031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D180A-81F5-9A90-B4C7-E0BF3F28D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CA37F57C-EA04-F6FA-6DD3-2C332A52A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7E3249F3-5773-F2DA-4E28-26AC63764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E7A4283-E436-58A6-AA1C-561702CF1E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9D87903-40D4-25FD-88C6-FC97AE85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7BC18B2-C6D3-DA1C-7D9F-35766A79E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43FC1F16-CFD4-14F7-76B6-DC36F63EB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13</a:t>
            </a:fld>
            <a:endParaRPr lang="en-US" altLang="en-US" sz="10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61BE5DD-760A-55AC-07A4-6C34ED8BA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80434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28087-E416-0570-7576-059E559B6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472C86C4-6602-50B1-DCDD-34293EBF9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3790B94-CB56-B3F6-D023-EB06644D7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D6AEDE0-E84E-1B91-8113-74DF40F23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53928D2-D2A7-EB68-C265-708B5983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2C3B92E-E6BA-3AB0-8F7D-EA5034CC8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CA9FF8B-CC4F-D4C6-66AB-3D0DCA81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14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C1F138BB-79FA-B26B-3964-5D9271AA3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034376-0AA7-1819-0A41-87C63C031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536286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BDF2-7A68-7219-9727-61F7E7C00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32BB5EB8-B8BB-195E-0DFE-CBABD0094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58CD78C-9E06-CA30-DBFB-9C3E5DBB8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B3EFE282-0887-5AC9-E0B8-B002D4543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4FC3899-829F-B461-302E-F7AEB1C33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B6C7546-6CD5-1643-6332-95EE710E6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AD5ED3C-BFDB-581A-8CE1-D42198E9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15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E20053F1-B60E-B469-E4E4-A6FB269D9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F9AD97D-BAD3-2B9F-3E36-0968D5FAB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39503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17618-5CF2-E861-F7C3-8A6D66803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7C549758-9C3D-4167-356D-B32AFCD0D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E68AA39B-8AE0-AB28-3200-E5F9FE92F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CC29072-44C2-F528-9CEE-1D461C358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F2981E07-8810-62F1-CD49-CEF6E1816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DD63C2E-B3E5-D3EC-B31E-E5D37CF77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A369CB7-0464-DF66-5927-2F11144F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16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2E13D64D-D5B3-360B-5FA3-80AC4DD9C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 err="1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BB83E12-74CF-2848-585B-0E79BBF2A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473477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80B47-A43F-0138-6E3D-DE04193F0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7117C5A9-506D-91AD-D3CC-FA1BD3DC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C0E71E47-F764-3749-6B28-A00122A94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F54D4A7-9D05-4333-C313-4F6AE0010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AE35128-663C-BF68-6763-E3C39F80E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9FD34046-F330-7CF5-CEEC-379482D7F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558D6B7-F622-6986-4B78-9F7BAF55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17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5EBD70C5-2E3B-79DD-CBD2-29FC832A9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>
                <a:solidFill>
                  <a:srgbClr val="0000FF"/>
                </a:solidFill>
              </a:rPr>
              <a:t>Koagulase</a:t>
            </a:r>
            <a:r>
              <a:rPr lang="en-US" altLang="en-US" sz="14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D52F0E5-D92E-D35A-14B0-535A34C1E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404810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95110-3E86-2716-EFF9-92A8F03D0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A35B228D-F36D-8F88-F8E2-385062E5D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2E4CF80-A15A-BAB0-B27A-C055A4577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035B9E4-79E4-355E-3DEE-43F262505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796DD9B-20B7-60B3-D67D-395183AD4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9BD43D9-C7F3-8EFA-5A14-D5127EF37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456FADF2-2106-DFB1-71CC-BD240ED7C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18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42D4770D-3D2C-0D12-A3CE-297FEC58A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>
                <a:solidFill>
                  <a:srgbClr val="0000FF"/>
                </a:solidFill>
              </a:rPr>
              <a:t>Koagulase</a:t>
            </a:r>
            <a:r>
              <a:rPr lang="en-US" altLang="en-US" sz="14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3AD79-B603-1A56-F896-E289151508F2}"/>
              </a:ext>
            </a:extLst>
          </p:cNvPr>
          <p:cNvSpPr txBox="1"/>
          <p:nvPr/>
        </p:nvSpPr>
        <p:spPr>
          <a:xfrm>
            <a:off x="2520227" y="3197347"/>
            <a:ext cx="4724400" cy="1318310"/>
          </a:xfrm>
          <a:prstGeom prst="rect">
            <a:avLst/>
          </a:prstGeom>
          <a:solidFill>
            <a:srgbClr val="0070C0"/>
          </a:solidFill>
        </p:spPr>
        <p:txBody>
          <a:bodyPr wrap="square" lIns="25400" tIns="12700" rIns="25400" bIns="12700" rtlCol="0">
            <a:spAutoFit/>
          </a:bodyPr>
          <a:lstStyle/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Um welchen Erreger handelt es sich dabei konkret?</a:t>
            </a: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F75386-19A2-89F1-33BF-86B1D76D2AA0}"/>
              </a:ext>
            </a:extLst>
          </p:cNvPr>
          <p:cNvSpPr/>
          <p:nvPr/>
        </p:nvSpPr>
        <p:spPr>
          <a:xfrm>
            <a:off x="609600" y="3124201"/>
            <a:ext cx="1828800" cy="53340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A1CE64-2CBF-58EA-43D5-8C8A0E58F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183767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85897-6A53-995D-E7F2-6BF3F419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7D9BA61-C902-B468-BAA1-822E581F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C117B4FB-5372-F084-02DD-C4B5C709A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EF6AD6E-3637-14CD-F30F-D7F4D9A83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0B8939F-BB18-B151-7234-C86322317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7886B6E8-EDFC-57A0-E057-94C7AE4BD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F51CAA6-B4D7-84B2-5635-73952B7E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19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EE2D1DC8-701E-2C19-3973-AF1DD282D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>
                <a:solidFill>
                  <a:srgbClr val="0000FF"/>
                </a:solidFill>
              </a:rPr>
              <a:t>Koagulase</a:t>
            </a:r>
            <a:r>
              <a:rPr lang="en-US" altLang="en-US" sz="14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E75467-4C82-E9B0-7F8C-E62D7D11F29A}"/>
              </a:ext>
            </a:extLst>
          </p:cNvPr>
          <p:cNvSpPr txBox="1"/>
          <p:nvPr/>
        </p:nvSpPr>
        <p:spPr>
          <a:xfrm>
            <a:off x="2520227" y="3197347"/>
            <a:ext cx="4724400" cy="1318310"/>
          </a:xfrm>
          <a:prstGeom prst="rect">
            <a:avLst/>
          </a:prstGeom>
          <a:solidFill>
            <a:srgbClr val="0070C0"/>
          </a:solidFill>
        </p:spPr>
        <p:txBody>
          <a:bodyPr wrap="square" lIns="25400" tIns="12700" rIns="25400" bIns="12700" rtlCol="0">
            <a:spAutoFit/>
          </a:bodyPr>
          <a:lstStyle/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Um welchen Erreger handelt es sich dabei konkret?</a:t>
            </a:r>
          </a:p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S. epidermidis</a:t>
            </a: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i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7952A19-778F-B6B3-2C19-5D65CB68215B}"/>
              </a:ext>
            </a:extLst>
          </p:cNvPr>
          <p:cNvSpPr/>
          <p:nvPr/>
        </p:nvSpPr>
        <p:spPr>
          <a:xfrm>
            <a:off x="609600" y="3124201"/>
            <a:ext cx="1828800" cy="53340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49D7B7E-F26B-D990-F196-6F80CEF09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90246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CBEDD-FFFE-7ED4-5DE5-83B749568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15219EC-BEF3-53BF-CF4E-75BD5ABE1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8BD11FEB-1A4C-3863-4874-231BF3CCE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B320C46D-81E2-0AA0-8563-3A857C56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FFE49FD-248C-7926-59E8-705018ABF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3DA2EA61-ED99-FCA5-1230-B08E1E7F7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871BE8AF-4F74-CCC1-9D72-B3F60834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20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7F0C822B-0590-67FF-4CB5-42D351809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>
                <a:solidFill>
                  <a:srgbClr val="0000FF"/>
                </a:solidFill>
              </a:rPr>
              <a:t>Koagulase</a:t>
            </a:r>
            <a:r>
              <a:rPr lang="en-US" altLang="en-US" sz="14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74A746-EC73-C8F2-1418-6BC3CC4A86FD}"/>
              </a:ext>
            </a:extLst>
          </p:cNvPr>
          <p:cNvSpPr txBox="1"/>
          <p:nvPr/>
        </p:nvSpPr>
        <p:spPr>
          <a:xfrm>
            <a:off x="2520227" y="3197347"/>
            <a:ext cx="4724400" cy="1318310"/>
          </a:xfrm>
          <a:prstGeom prst="rect">
            <a:avLst/>
          </a:prstGeom>
          <a:solidFill>
            <a:srgbClr val="0070C0"/>
          </a:solidFill>
        </p:spPr>
        <p:txBody>
          <a:bodyPr wrap="square" lIns="25400" tIns="12700" rIns="25400" bIns="12700" rtlCol="0">
            <a:spAutoFit/>
          </a:bodyPr>
          <a:lstStyle/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Um welchen Erreger handelt es sich dabei konkret?</a:t>
            </a:r>
          </a:p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S. epidermidis</a:t>
            </a:r>
          </a:p>
          <a:p>
            <a:pPr eaLnBrk="1" hangingPunct="1"/>
            <a:endParaRPr lang="en-US" altLang="en-US" sz="140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Wie viel Prozent der akuten infektiösen Endophthalmitis nach CE macht er aus?</a:t>
            </a:r>
          </a:p>
          <a:p>
            <a:pPr eaLnBrk="1" hangingPunct="1"/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C80C827-CB8A-A1A6-8848-65FB2C938155}"/>
              </a:ext>
            </a:extLst>
          </p:cNvPr>
          <p:cNvSpPr/>
          <p:nvPr/>
        </p:nvSpPr>
        <p:spPr>
          <a:xfrm>
            <a:off x="609600" y="3124201"/>
            <a:ext cx="1828800" cy="53340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FC0AA8-2E18-532F-35AD-028C34292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646590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8A84E-92DC-2C15-B597-BF6E52935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589FD896-EB0C-A771-8FC6-CC3B6A175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F213ED0-40AB-0399-BC7B-A407BC29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B1ED7208-D8FA-5015-4C59-D5324EE20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7780241-CE8F-7203-EFB8-2DE92FDEA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4CCF7DD-9E9E-DFF7-71A0-E3ED12AC9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1BF7B46-A740-647F-A75B-7390E3F4B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21</a:t>
            </a:fld>
            <a:endParaRPr lang="en-US" altLang="en-US" sz="1000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59479E09-A7A4-B51B-7070-203B3B450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81761"/>
            <a:ext cx="6846746" cy="13183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Was ist die Quelle dieser Erreger (woher stammen sie)?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>
                <a:solidFill>
                  <a:srgbClr val="0000FF"/>
                </a:solidFill>
              </a:rPr>
              <a:t>Die Augenoberfläche, die Augenlider und die Wimpern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1" dirty="0">
                <a:solidFill>
                  <a:srgbClr val="0000FF"/>
                </a:solidFill>
              </a:rPr>
              <a:t>Welcher Erreger ist die häufigste Ursache für eine akute Endophthalmitis nach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>
                <a:solidFill>
                  <a:srgbClr val="0000FF"/>
                </a:solidFill>
              </a:rPr>
              <a:t>Koagulase</a:t>
            </a:r>
            <a:r>
              <a:rPr lang="en-US" altLang="en-US" sz="14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2DCB6A-B5C6-0ADF-61A3-9A96E81B289A}"/>
              </a:ext>
            </a:extLst>
          </p:cNvPr>
          <p:cNvSpPr txBox="1"/>
          <p:nvPr/>
        </p:nvSpPr>
        <p:spPr>
          <a:xfrm>
            <a:off x="2520227" y="3197347"/>
            <a:ext cx="4724400" cy="1318310"/>
          </a:xfrm>
          <a:prstGeom prst="rect">
            <a:avLst/>
          </a:prstGeom>
          <a:solidFill>
            <a:srgbClr val="0070C0"/>
          </a:solidFill>
        </p:spPr>
        <p:txBody>
          <a:bodyPr wrap="square" lIns="25400" tIns="12700" rIns="25400" bIns="12700" rtlCol="0">
            <a:spAutoFit/>
          </a:bodyPr>
          <a:lstStyle/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Um welchen Erreger handelt es sich dabei konkret?</a:t>
            </a:r>
          </a:p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S. epidermidis</a:t>
            </a:r>
          </a:p>
          <a:p>
            <a:pPr eaLnBrk="1" hangingPunct="1"/>
            <a:endParaRPr lang="en-US" altLang="en-US" sz="1400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1400" i="1" dirty="0">
                <a:solidFill>
                  <a:schemeClr val="bg1"/>
                </a:solidFill>
              </a:rPr>
              <a:t>Wie viel Prozent der akuten infektiösen Endophthalmitis nach CE macht er aus?</a:t>
            </a:r>
          </a:p>
          <a:p>
            <a:pPr eaLnBrk="1" hangingPunct="1"/>
            <a:r>
              <a:rPr lang="en-US" altLang="en-US" sz="1400" dirty="0" err="1">
                <a:solidFill>
                  <a:schemeClr val="bg1"/>
                </a:solidFill>
              </a:rPr>
              <a:t>Etwa</a:t>
            </a:r>
            <a:r>
              <a:rPr lang="en-US" altLang="en-US" sz="1400" dirty="0">
                <a:solidFill>
                  <a:schemeClr val="bg1"/>
                </a:solidFill>
              </a:rPr>
              <a:t> 70%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0227F67-ABD5-F1BE-466F-517683B66DDA}"/>
              </a:ext>
            </a:extLst>
          </p:cNvPr>
          <p:cNvSpPr/>
          <p:nvPr/>
        </p:nvSpPr>
        <p:spPr>
          <a:xfrm>
            <a:off x="609600" y="3124201"/>
            <a:ext cx="1828800" cy="53340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4EAA3D3-46E2-ACCF-EC33-2A650CBD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938796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C8D6B-8342-EB85-73BB-8EA3E40A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5BB6B855-6144-B782-7C3E-F4F393E44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7BB579D-E778-3460-0702-97BC147E6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48CD5A4-44DF-157F-34B2-8FBEBD09F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7892C85-D584-1E5E-7871-8CA209AC4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31DF709-7C72-8BD0-044B-819A91470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E6F1F43-E2B1-1C82-C5A3-613BFD9B8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22</a:t>
            </a:fld>
            <a:endParaRPr lang="en-US" altLang="en-US" sz="1000"/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50EA92FE-9631-38FA-E10B-FEBC4FB56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725" y="3543784"/>
            <a:ext cx="6083781" cy="6463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wäre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typische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Zeitrahmen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für das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Auftreten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einer</a:t>
            </a:r>
            <a:endParaRPr lang="en-US" altLang="en-US" sz="18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Endophthalmitis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aufgrund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einzelnen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Erreger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65A506A-334E-A446-4E6E-FF7713ED8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087292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19489-F8CF-D2AF-9F64-2D88EA3C9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86E98249-1964-8DD0-170C-ECBEF4283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marL="344487" lvl="1" indent="0" eaLnBrk="1" hangingPunct="1">
              <a:buNone/>
            </a:pP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0C387A50-F234-8D7D-4960-EC2D32AB6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EA3ADA81-6E8B-F98C-7A7D-BEB4E941B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FA6F212-15A7-264D-3585-A91E14019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A557FAA-5BB7-A12C-5155-3E2E66003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C2DBA57-A30C-1FAF-13AC-142B54D5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23</a:t>
            </a:fld>
            <a:endParaRPr lang="en-US" altLang="en-US" sz="1000"/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85D593B1-FF87-E75E-B3D8-F042901D6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2725" y="3543784"/>
            <a:ext cx="6083781" cy="646331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wäre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typische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Zeitrahmen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für das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Auftreten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einer</a:t>
            </a:r>
            <a:endParaRPr lang="en-US" altLang="en-US" sz="18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Endophthalmitis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aufgrund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einzelnen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800" i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Erreger</a:t>
            </a:r>
            <a:r>
              <a:rPr lang="en-US" altLang="en-US" sz="1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2" name="Right Brace 2">
            <a:extLst>
              <a:ext uri="{FF2B5EF4-FFF2-40B4-BE49-F238E27FC236}">
                <a16:creationId xmlns:a16="http://schemas.microsoft.com/office/drawing/2014/main" id="{1392F039-416E-CF58-0842-B93D41BD010A}"/>
              </a:ext>
            </a:extLst>
          </p:cNvPr>
          <p:cNvSpPr/>
          <p:nvPr/>
        </p:nvSpPr>
        <p:spPr>
          <a:xfrm rot="5400000">
            <a:off x="5848350" y="438150"/>
            <a:ext cx="342900" cy="335280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ight Brace 11">
            <a:extLst>
              <a:ext uri="{FF2B5EF4-FFF2-40B4-BE49-F238E27FC236}">
                <a16:creationId xmlns:a16="http://schemas.microsoft.com/office/drawing/2014/main" id="{F57382A4-6747-5C9C-760E-185D677C8F5E}"/>
              </a:ext>
            </a:extLst>
          </p:cNvPr>
          <p:cNvSpPr/>
          <p:nvPr/>
        </p:nvSpPr>
        <p:spPr>
          <a:xfrm rot="5400000">
            <a:off x="3105150" y="1047750"/>
            <a:ext cx="342900" cy="213360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0711651-36F0-3FEE-F40A-5BDFE13891DB}"/>
              </a:ext>
            </a:extLst>
          </p:cNvPr>
          <p:cNvSpPr txBox="1"/>
          <p:nvPr/>
        </p:nvSpPr>
        <p:spPr>
          <a:xfrm>
            <a:off x="4953000" y="2362200"/>
            <a:ext cx="251460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lnSpc>
                <a:spcPts val="1800"/>
              </a:lnSpc>
              <a:defRPr/>
            </a:pP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S. Aureus und Strep 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sp.</a:t>
            </a:r>
          </a:p>
          <a:p>
            <a:pPr marL="285750" indent="-285750" eaLnBrk="1" hangingPunct="1">
              <a:lnSpc>
                <a:spcPts val="1800"/>
              </a:lnSpc>
              <a:buFont typeface="Wingdings" pitchFamily="2" charset="2"/>
              <a:buChar char="è"/>
              <a:defRPr/>
            </a:pP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Stärker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virulent</a:t>
            </a:r>
          </a:p>
          <a:p>
            <a:pPr marL="285750" indent="-285750" eaLnBrk="1" hangingPunct="1">
              <a:lnSpc>
                <a:spcPts val="1800"/>
              </a:lnSpc>
              <a:buFont typeface="Wingdings" pitchFamily="2" charset="2"/>
              <a:buChar char="è"/>
              <a:defRPr/>
            </a:pPr>
            <a:r>
              <a:rPr lang="en-US" sz="1600" dirty="0">
                <a:solidFill>
                  <a:srgbClr val="0000FF"/>
                </a:solidFill>
                <a:latin typeface="Arial" charset="0"/>
              </a:rPr>
              <a:t>Manifestation inner-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halb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von 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4 Tagen</a:t>
            </a:r>
            <a:endParaRPr lang="en-US" sz="16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F57AB880-D1CB-8027-57C7-AD1687F859C6}"/>
              </a:ext>
            </a:extLst>
          </p:cNvPr>
          <p:cNvSpPr txBox="1"/>
          <p:nvPr/>
        </p:nvSpPr>
        <p:spPr>
          <a:xfrm>
            <a:off x="2057400" y="2362200"/>
            <a:ext cx="2514600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eaLnBrk="1" hangingPunct="1">
              <a:lnSpc>
                <a:spcPts val="1800"/>
              </a:lnSpc>
              <a:defRPr/>
            </a:pP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S. Epidermidis</a:t>
            </a:r>
          </a:p>
          <a:p>
            <a:pPr marL="285750" indent="-285750" eaLnBrk="1" hangingPunct="1">
              <a:lnSpc>
                <a:spcPts val="1800"/>
              </a:lnSpc>
              <a:buFont typeface="Wingdings" pitchFamily="2" charset="2"/>
              <a:buChar char="è"/>
              <a:defRPr/>
            </a:pP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Weniger virulent</a:t>
            </a:r>
          </a:p>
          <a:p>
            <a:pPr marL="285750" indent="-285750" eaLnBrk="1" hangingPunct="1">
              <a:lnSpc>
                <a:spcPts val="1800"/>
              </a:lnSpc>
              <a:buFont typeface="Wingdings" pitchFamily="2" charset="2"/>
              <a:buChar char="è"/>
              <a:defRPr/>
            </a:pP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5–7 Tage, 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bis Manifestation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192D6E5-A30A-E44C-7302-E7B8DF241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71698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8D39C-5EA8-A1A5-BE09-E6CEA7B2F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EFF5DF9A-81EB-69A8-83E2-A9070E58B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424D4A00-F955-51B2-6DD0-D6D6C4DCF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79EB572E-E379-AC17-4333-AD520152E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48029D3-045B-D43E-566F-E3E2B20D7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57D7BEE-67FB-7E73-311E-551ABC7AF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ECA09BE-06A0-E80C-BC5B-A02866E40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092A867-0616-0507-1E09-15BA02574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</a:t>
            </a:r>
            <a:r>
              <a:rPr lang="en-US" altLang="en-US" sz="1200" dirty="0" err="1"/>
              <a:t>Studien</a:t>
            </a:r>
            <a:r>
              <a:rPr lang="en-US" altLang="en-US" sz="1200" dirty="0"/>
              <a:t>-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abkürzug</a:t>
            </a:r>
            <a:r>
              <a:rPr lang="en-US" altLang="en-US" sz="1200" dirty="0"/>
              <a:t>)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1C59F4D-C245-0134-1924-B96F35F84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63455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6D05-4BD9-5A88-E4C1-E25E2E8EE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3F113956-C59A-4DE0-74F2-088A5F42A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BF05E8D4-E25B-836C-A1BD-F1AAD8FE6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E143C39-4A0C-5DE8-FC7E-AF1E1CA26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09B22FF-B36E-A702-9DDB-042F2925E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0408B38-2ECA-EEA3-1230-B8D0B4B7F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EE2762C-C41A-F505-5539-6AD4796B5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A4D1B982-119A-88AD-BBEB-8615387DF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048127-D5AD-67C5-18B0-1214EEA71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944076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43A74-1788-B6E5-ED45-B24B55FB7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AE7EC9ED-96B2-B983-DFD6-49FF8C1E6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73A2F8F-BD42-51AF-61C4-3257F9D5B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D175ABC2-8A15-40D1-792B-14C9CE429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09397A7-D518-5936-AE3A-7B4523034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1B883E40-50BD-C138-57EF-5E7776EB9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7AB3660-85BC-57E5-FD25-A4B333863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85958A26-92D2-A5D5-5812-0FD7BA6E3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93B263C2-C2EE-CEF9-559E-3DC36F727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571303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							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437DA18-FA21-D74C-FE1D-B27B15E49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89790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3DE73-AE05-E78F-9E5F-96C5033E9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4BBEE9EE-89BE-C8A7-D6CD-E1EE5CC5E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07388DA4-9189-4525-EEF5-1AAF6D5F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A42B498-60E2-1E76-47DC-163646833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009EBB3E-BC65-B5D8-3EC0-078CC303C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94919C87-D3C0-C659-12EC-C0610D8B8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89722956-E4BA-E2E9-9A0D-EC208A7D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C39AAF9-DA2A-D91A-4A85-555EE610D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9E46671F-27E3-465E-A05F-4AF613C31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571303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							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7BCE77B-554F-65F5-BECC-FCF6B549C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81879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03AEC-7F4B-99D0-7E3C-790203AC7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E4911445-3466-BD78-D40A-9FF5D441F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7B27CD04-A898-FEF3-82D3-87F4B7CAA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F728B6B7-D143-3889-CF10-111428957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137FB3D-A42B-943C-350A-F5E6562AA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87FCEC0-D190-2EBF-8390-DBFF4DB9F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8168C5C2-D4BE-BF94-4E29-B6B7CF9A0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F38917C-24E6-87B6-4663-4D43B54191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32A56312-344A-C282-E94E-4585E09D1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							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 </a:t>
            </a:r>
            <a:r>
              <a:rPr lang="en-US" altLang="en-US" sz="1200" i="1" dirty="0"/>
              <a:t>[</a:t>
            </a:r>
            <a:r>
              <a:rPr lang="en-US" altLang="en-US" sz="1200" i="1" dirty="0" err="1"/>
              <a:t>Operationsmethode</a:t>
            </a:r>
            <a:r>
              <a:rPr lang="en-US" altLang="en-US" sz="1200" i="1" dirty="0"/>
              <a:t>]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</a:t>
            </a: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35E53A2-1098-707B-8B68-B0C6EA61A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453544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73F1-A990-DCD7-AAC7-E827DF3A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4500CBB-E79A-13E2-227E-88897C418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CF2CAB70-F5B0-AA14-62A6-5D39B4F7E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D47EFFB-B46B-A0A9-EB0F-077E46ABA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46E8152-9216-89BC-518E-6328E7962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C4F2004-350C-A3F8-C692-A36C1A923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C6A9802-E05B-89DC-49AD-E46A4D9C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29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DB8D041-2278-735F-0851-C7EF18E65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17ED0689-9FAA-49A4-AA40-91A71175B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  </a:t>
            </a:r>
            <a:r>
              <a:rPr lang="en-US" altLang="en-US" sz="1200" i="1" dirty="0"/>
              <a:t>[Pars Plana </a:t>
            </a:r>
            <a:r>
              <a:rPr lang="en-US" altLang="en-US" sz="1200" i="1" dirty="0" err="1"/>
              <a:t>Vitrektomie</a:t>
            </a:r>
            <a:r>
              <a:rPr lang="en-US" altLang="en-US" sz="1200" i="1" dirty="0"/>
              <a:t>]</a:t>
            </a:r>
            <a:endParaRPr lang="en-US" altLang="en-US" sz="1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13E0841-A006-7D82-ED18-AE5C9FFBE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03988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D99F4-D10D-083D-6482-EA5DED384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B0317184-AF0E-B832-2952-5DBEEAD7E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5AF9A7F1-8C08-6C3C-71C8-6147EC23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5CD628A-2126-E590-1264-35CB2564A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D973D5F-FEF6-7256-6C29-948059591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DD2CF24-C9F1-3AB7-A3A6-C9BCF9D8E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3C45112-72FD-1582-BCD0-81C942592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5C32D86-9AD6-E4D1-44D2-DDAB4D0A4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78FBDD4A-B3BD-4442-0F81-94DCA06F0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 err="1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D57949F-8C58-5BC2-CF25-0393EC59A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86292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B1507-1D20-68BA-8216-ED3165012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E94F2BBA-787A-FC88-598A-0EEF20B07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C8D5380-F40A-F26A-D4C4-DC522836B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DD7C964A-200A-2120-66EB-D99CC1063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F23EDBB-DC07-491A-8DAB-5736BD38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5EAF278-1999-F9D0-21F0-AF5E46DFF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08FC3D5-9569-F0CC-EC1C-230F39F8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B9FF28D-FFBD-4E5E-C4D3-3AB3E6A32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DE59D110-FE14-52F1-F4BB-482086AA9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009736D-2FC5-8C52-6B47-5AF7958D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80095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112FF-EE4D-3A7F-E207-88C29B1B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B007C178-6DAA-9EAB-F4B7-80C038280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F81BB3DE-D132-E872-0D35-18B6E0311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7F11CB9-8472-8E7C-30CF-38A765649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BA0ECDB-B883-2C44-B278-62B5FD618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D4C3086-66CA-DF12-EAD7-5AB57FAFE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F134784-02B7-432F-6BD6-10408F6D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D3C72B5-3D9A-580E-DA9F-559B65F30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CD979235-34EC-CA1C-200F-E1705B14F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 err="1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C0A44E3-7BC5-81CA-0A1E-81013D92D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840761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EBE9A-169B-D8C0-E32E-084A245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80BE4BE3-90BD-3563-6DF3-00A13D5A78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EC0AB342-EA6A-84A7-9618-6B2FAE6A8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39C2490-7DB9-7211-7232-9D900CBA6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DF7362A-A73F-D585-F5ED-6F17CDE87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1A598F1-002B-2E3F-7485-D3C0EB666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446BAED-A4BA-09CF-29F2-646B14B5F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4035C09F-18AD-BCB8-C70A-BA8344EFF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CF728B7F-B278-834D-4247-437239073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E3396B3-CA3F-025F-41C6-B6F101CF5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746719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8EC5F-48A5-E0AF-B5AE-9533F67B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64DCA3D0-9A24-1FB1-ADD3-DEF230303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5439A409-A30A-C57A-43E4-A7E104628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9F0CD9D-475D-5F02-4BD5-34498994D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69A9499-A376-54BF-99A6-062C19798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8E69062-CA98-E5F8-1F7D-5CB87586F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80055625-8D92-81A2-DFC2-A56A5519C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154DF5AB-D267-47C8-DFFD-71D7FEFF7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7D20B844-DC8E-C556-6FCD-B50FB65DF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1) </a:t>
            </a:r>
            <a:r>
              <a:rPr lang="en-US" altLang="en-US" sz="1600" b="1" dirty="0" err="1">
                <a:solidFill>
                  <a:srgbClr val="0000FF"/>
                </a:solidFill>
              </a:rPr>
              <a:t>Welche</a:t>
            </a:r>
            <a:r>
              <a:rPr lang="en-US" altLang="en-US" sz="1600" b="1" dirty="0">
                <a:solidFill>
                  <a:srgbClr val="0000FF"/>
                </a:solidFill>
              </a:rPr>
              <a:t> Rolle </a:t>
            </a:r>
            <a:r>
              <a:rPr lang="en-US" altLang="en-US" sz="1600" b="1" dirty="0" err="1">
                <a:solidFill>
                  <a:srgbClr val="0000FF"/>
                </a:solidFill>
              </a:rPr>
              <a:t>spielt</a:t>
            </a:r>
            <a:r>
              <a:rPr lang="en-US" altLang="en-US" sz="1600" b="1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996BEB76-97A1-EB2F-284B-BB3434E40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001" y="4549170"/>
            <a:ext cx="8494633" cy="1815882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ergab</a:t>
            </a:r>
            <a:r>
              <a:rPr lang="en-US" altLang="en-US" sz="1600" i="1" dirty="0">
                <a:solidFill>
                  <a:srgbClr val="0000FF"/>
                </a:solidFill>
              </a:rPr>
              <a:t> die Studie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hinsichtlich</a:t>
            </a:r>
            <a:r>
              <a:rPr lang="en-US" altLang="en-US" sz="1600" i="1" dirty="0">
                <a:solidFill>
                  <a:srgbClr val="0000FF"/>
                </a:solidFill>
              </a:rPr>
              <a:t> der </a:t>
            </a:r>
            <a:r>
              <a:rPr lang="en-US" altLang="en-US" sz="1600" i="1" dirty="0" err="1">
                <a:solidFill>
                  <a:srgbClr val="0000FF"/>
                </a:solidFill>
              </a:rPr>
              <a:t>Wirksamkeit</a:t>
            </a:r>
            <a:r>
              <a:rPr lang="en-US" altLang="en-US" sz="1600" i="1" dirty="0">
                <a:solidFill>
                  <a:srgbClr val="0000FF"/>
                </a:solidFill>
              </a:rPr>
              <a:t> der PPV?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das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endgültige</a:t>
            </a:r>
            <a:r>
              <a:rPr lang="en-US" altLang="en-US" sz="1600" i="1" dirty="0">
                <a:solidFill>
                  <a:srgbClr val="0000FF"/>
                </a:solidFill>
              </a:rPr>
              <a:t>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Visuelle</a:t>
            </a:r>
            <a:r>
              <a:rPr lang="en-US" altLang="en-US" sz="1600" i="1" dirty="0">
                <a:solidFill>
                  <a:srgbClr val="0000FF"/>
                </a:solidFill>
              </a:rPr>
              <a:t> outcome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verbessert</a:t>
            </a:r>
            <a:r>
              <a:rPr lang="en-US" altLang="en-US" sz="1600" i="1" dirty="0">
                <a:solidFill>
                  <a:srgbClr val="0000FF"/>
                </a:solidFill>
              </a:rPr>
              <a:t>?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75DCE93-7428-6958-BB41-30845188A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675747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D119E-6EB5-F6F7-D6A3-14866FF7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4C7127B9-34EA-23DE-5DBF-802393728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0F2692E8-12C9-D810-E962-DC3AE0AEE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E3115BF-AD24-4802-C39C-210F27302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D0FBC665-AC96-7705-5ECC-201224691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7EAD481-2892-0CEF-FA90-21935A9BB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9D0D0EB7-C82E-7939-B857-87CA54428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874B35D6-88A7-DA83-202A-325BCA780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E742783D-4FE2-1392-1137-AF2EF165A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1) </a:t>
            </a:r>
            <a:r>
              <a:rPr lang="en-US" altLang="en-US" sz="1600" b="1" dirty="0" err="1">
                <a:solidFill>
                  <a:srgbClr val="0000FF"/>
                </a:solidFill>
              </a:rPr>
              <a:t>Welche</a:t>
            </a:r>
            <a:r>
              <a:rPr lang="en-US" altLang="en-US" sz="1600" b="1" dirty="0">
                <a:solidFill>
                  <a:srgbClr val="0000FF"/>
                </a:solidFill>
              </a:rPr>
              <a:t> Rolle </a:t>
            </a:r>
            <a:r>
              <a:rPr lang="en-US" altLang="en-US" sz="1600" b="1" dirty="0" err="1">
                <a:solidFill>
                  <a:srgbClr val="0000FF"/>
                </a:solidFill>
              </a:rPr>
              <a:t>spielt</a:t>
            </a:r>
            <a:r>
              <a:rPr lang="en-US" altLang="en-US" sz="1600" b="1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B79CD6F3-2BED-2EF2-AF51-915FA2ED2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001" y="4549170"/>
            <a:ext cx="8544198" cy="1815882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ergab</a:t>
            </a:r>
            <a:r>
              <a:rPr lang="en-US" altLang="en-US" sz="1600" i="1" dirty="0">
                <a:solidFill>
                  <a:srgbClr val="0000FF"/>
                </a:solidFill>
              </a:rPr>
              <a:t> die Studie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hinsichtlich</a:t>
            </a:r>
            <a:r>
              <a:rPr lang="en-US" altLang="en-US" sz="1600" i="1" dirty="0">
                <a:solidFill>
                  <a:srgbClr val="0000FF"/>
                </a:solidFill>
              </a:rPr>
              <a:t> der </a:t>
            </a:r>
            <a:r>
              <a:rPr lang="en-US" altLang="en-US" sz="1600" i="1" dirty="0" err="1">
                <a:solidFill>
                  <a:srgbClr val="0000FF"/>
                </a:solidFill>
              </a:rPr>
              <a:t>Wirksamkeit</a:t>
            </a:r>
            <a:r>
              <a:rPr lang="en-US" altLang="en-US" sz="1600" i="1" dirty="0">
                <a:solidFill>
                  <a:srgbClr val="0000FF"/>
                </a:solidFill>
              </a:rPr>
              <a:t> der PPV?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das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endgültige</a:t>
            </a: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Visuelle</a:t>
            </a:r>
            <a:r>
              <a:rPr lang="en-US" altLang="en-US" sz="1600" i="1" dirty="0">
                <a:solidFill>
                  <a:srgbClr val="0000FF"/>
                </a:solidFill>
              </a:rPr>
              <a:t> outcome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verbessert</a:t>
            </a:r>
            <a:r>
              <a:rPr lang="en-US" altLang="en-US" sz="1600" i="1" dirty="0">
                <a:solidFill>
                  <a:srgbClr val="0000FF"/>
                </a:solidFill>
              </a:rPr>
              <a:t>?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Das </a:t>
            </a:r>
            <a:r>
              <a:rPr lang="en-US" altLang="en-US" sz="1600" dirty="0" err="1">
                <a:solidFill>
                  <a:srgbClr val="0000FF"/>
                </a:solidFill>
              </a:rPr>
              <a:t>hängt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davon</a:t>
            </a:r>
            <a:r>
              <a:rPr lang="en-US" altLang="en-US" sz="1600" dirty="0">
                <a:solidFill>
                  <a:srgbClr val="0000FF"/>
                </a:solidFill>
              </a:rPr>
              <a:t> ab – </a:t>
            </a:r>
            <a:r>
              <a:rPr lang="en-US" altLang="en-US" sz="1600" dirty="0" err="1">
                <a:solidFill>
                  <a:srgbClr val="0000FF"/>
                </a:solidFill>
              </a:rPr>
              <a:t>wenn</a:t>
            </a:r>
            <a:r>
              <a:rPr lang="en-US" altLang="en-US" sz="1600" dirty="0">
                <a:solidFill>
                  <a:srgbClr val="0000FF"/>
                </a:solidFill>
              </a:rPr>
              <a:t> die </a:t>
            </a:r>
            <a:r>
              <a:rPr lang="en-US" altLang="en-US" sz="1600" dirty="0" err="1">
                <a:solidFill>
                  <a:srgbClr val="0000FF"/>
                </a:solidFill>
              </a:rPr>
              <a:t>Sehschärfe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bei</a:t>
            </a:r>
            <a:r>
              <a:rPr lang="en-US" altLang="en-US" sz="1600" dirty="0">
                <a:solidFill>
                  <a:srgbClr val="0000FF"/>
                </a:solidFill>
              </a:rPr>
              <a:t> der </a:t>
            </a:r>
            <a:r>
              <a:rPr lang="en-US" altLang="en-US" sz="1600" dirty="0" err="1">
                <a:solidFill>
                  <a:srgbClr val="0000FF"/>
                </a:solidFill>
              </a:rPr>
              <a:t>Erstvorstellung</a:t>
            </a:r>
            <a:r>
              <a:rPr lang="en-US" altLang="en-US" sz="1600" dirty="0">
                <a:solidFill>
                  <a:srgbClr val="0000FF"/>
                </a:solidFill>
              </a:rPr>
              <a:t> Lux </a:t>
            </a:r>
            <a:r>
              <a:rPr lang="en-US" altLang="en-US" sz="1600" dirty="0" err="1">
                <a:solidFill>
                  <a:srgbClr val="0000FF"/>
                </a:solidFill>
              </a:rPr>
              <a:t>oder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schlechter</a:t>
            </a:r>
            <a:r>
              <a:rPr lang="en-US" altLang="en-US" sz="1600" dirty="0">
                <a:solidFill>
                  <a:srgbClr val="0000FF"/>
                </a:solidFill>
              </a:rPr>
              <a:t> war,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war das </a:t>
            </a:r>
            <a:r>
              <a:rPr lang="en-US" altLang="en-US" sz="1600" dirty="0" err="1">
                <a:solidFill>
                  <a:srgbClr val="0000FF"/>
                </a:solidFill>
              </a:rPr>
              <a:t>Sehergebnis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PPV </a:t>
            </a:r>
            <a:r>
              <a:rPr lang="en-US" altLang="en-US" sz="1600" dirty="0" err="1">
                <a:solidFill>
                  <a:srgbClr val="0000FF"/>
                </a:solidFill>
              </a:rPr>
              <a:t>besser</a:t>
            </a:r>
            <a:r>
              <a:rPr lang="en-US" altLang="en-US" sz="16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818D80F-5B83-390C-E07B-D8BA648B5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539245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28676-696A-E2BF-14BF-4272C62BC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BCB0A1B0-9D75-51CE-EE7D-6B897A083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F258CABA-52F2-1E0F-A0EC-EF8907F89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B12F13E-E2BF-27B4-5358-BF50C1579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DDFB284-7BC0-60AD-8DA3-6F3DD2670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AADA93E-FCF7-F1C4-9467-FF32DDF6A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405FE09-AD40-844A-8C74-6680BCFBD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E2C5DEE3-4161-EC25-44DA-B76CA3BDF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77741760-695E-C2F2-FC33-7CABC9798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1) </a:t>
            </a:r>
            <a:r>
              <a:rPr lang="en-US" altLang="en-US" sz="1600" b="1" dirty="0" err="1">
                <a:solidFill>
                  <a:srgbClr val="0000FF"/>
                </a:solidFill>
              </a:rPr>
              <a:t>Welche</a:t>
            </a:r>
            <a:r>
              <a:rPr lang="en-US" altLang="en-US" sz="1600" b="1" dirty="0">
                <a:solidFill>
                  <a:srgbClr val="0000FF"/>
                </a:solidFill>
              </a:rPr>
              <a:t> Rolle </a:t>
            </a:r>
            <a:r>
              <a:rPr lang="en-US" altLang="en-US" sz="1600" b="1" dirty="0" err="1">
                <a:solidFill>
                  <a:srgbClr val="0000FF"/>
                </a:solidFill>
              </a:rPr>
              <a:t>spielt</a:t>
            </a:r>
            <a:r>
              <a:rPr lang="en-US" altLang="en-US" sz="1600" b="1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2) Wie </a:t>
            </a:r>
            <a:r>
              <a:rPr lang="en-US" altLang="en-US" sz="1600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ist</a:t>
            </a:r>
            <a:r>
              <a:rPr lang="en-US" altLang="en-US" sz="1600" dirty="0">
                <a:solidFill>
                  <a:srgbClr val="0000FF"/>
                </a:solidFill>
              </a:rPr>
              <a:t>… </a:t>
            </a:r>
            <a:r>
              <a:rPr lang="en-US" altLang="en-US" sz="16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EC06C79B-06BB-85D9-5898-252C39B69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001" y="4549170"/>
            <a:ext cx="8544198" cy="1815882"/>
          </a:xfrm>
          <a:prstGeom prst="rect">
            <a:avLst/>
          </a:prstGeom>
          <a:solidFill>
            <a:srgbClr val="FF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ergab</a:t>
            </a:r>
            <a:r>
              <a:rPr lang="en-US" altLang="en-US" sz="1600" i="1" dirty="0">
                <a:solidFill>
                  <a:srgbClr val="0000FF"/>
                </a:solidFill>
              </a:rPr>
              <a:t> die Studie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hinsichtlich</a:t>
            </a:r>
            <a:r>
              <a:rPr lang="en-US" altLang="en-US" sz="1600" i="1" dirty="0">
                <a:solidFill>
                  <a:srgbClr val="0000FF"/>
                </a:solidFill>
              </a:rPr>
              <a:t> der </a:t>
            </a:r>
            <a:r>
              <a:rPr lang="en-US" altLang="en-US" sz="1600" i="1" dirty="0" err="1">
                <a:solidFill>
                  <a:srgbClr val="0000FF"/>
                </a:solidFill>
              </a:rPr>
              <a:t>Wirksamkeit</a:t>
            </a:r>
            <a:r>
              <a:rPr lang="en-US" altLang="en-US" sz="1600" i="1" dirty="0">
                <a:solidFill>
                  <a:srgbClr val="0000FF"/>
                </a:solidFill>
              </a:rPr>
              <a:t> der PPV?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das </a:t>
            </a:r>
            <a:r>
              <a:rPr lang="en-US" altLang="en-US" sz="1600" i="1" dirty="0" err="1">
                <a:solidFill>
                  <a:srgbClr val="0000FF"/>
                </a:solidFill>
              </a:rPr>
              <a:t>endgültige</a:t>
            </a: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Visuelle</a:t>
            </a:r>
            <a:r>
              <a:rPr lang="en-US" altLang="en-US" sz="1600" i="1" dirty="0">
                <a:solidFill>
                  <a:srgbClr val="0000FF"/>
                </a:solidFill>
              </a:rPr>
              <a:t> outcome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verbessert</a:t>
            </a:r>
            <a:r>
              <a:rPr lang="en-US" altLang="en-US" sz="1600" i="1" dirty="0">
                <a:solidFill>
                  <a:srgbClr val="0000FF"/>
                </a:solidFill>
              </a:rPr>
              <a:t>?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Das </a:t>
            </a:r>
            <a:r>
              <a:rPr lang="en-US" altLang="en-US" sz="1600" dirty="0" err="1">
                <a:solidFill>
                  <a:srgbClr val="0000FF"/>
                </a:solidFill>
              </a:rPr>
              <a:t>hängt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davon</a:t>
            </a:r>
            <a:r>
              <a:rPr lang="en-US" altLang="en-US" sz="1600" dirty="0">
                <a:solidFill>
                  <a:srgbClr val="0000FF"/>
                </a:solidFill>
              </a:rPr>
              <a:t> ab – </a:t>
            </a:r>
            <a:r>
              <a:rPr lang="en-US" altLang="en-US" sz="1600" dirty="0" err="1">
                <a:solidFill>
                  <a:srgbClr val="0000FF"/>
                </a:solidFill>
              </a:rPr>
              <a:t>wenn</a:t>
            </a:r>
            <a:r>
              <a:rPr lang="en-US" altLang="en-US" sz="1600" dirty="0">
                <a:solidFill>
                  <a:srgbClr val="0000FF"/>
                </a:solidFill>
              </a:rPr>
              <a:t> die </a:t>
            </a:r>
            <a:r>
              <a:rPr lang="en-US" altLang="en-US" sz="1600" dirty="0" err="1">
                <a:solidFill>
                  <a:srgbClr val="0000FF"/>
                </a:solidFill>
              </a:rPr>
              <a:t>Sehschärfe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bei</a:t>
            </a:r>
            <a:r>
              <a:rPr lang="en-US" altLang="en-US" sz="1600" dirty="0">
                <a:solidFill>
                  <a:srgbClr val="0000FF"/>
                </a:solidFill>
              </a:rPr>
              <a:t> der </a:t>
            </a:r>
            <a:r>
              <a:rPr lang="en-US" altLang="en-US" sz="1600" dirty="0" err="1">
                <a:solidFill>
                  <a:srgbClr val="0000FF"/>
                </a:solidFill>
              </a:rPr>
              <a:t>Erstvorstellung</a:t>
            </a:r>
            <a:r>
              <a:rPr lang="en-US" altLang="en-US" sz="1600" dirty="0">
                <a:solidFill>
                  <a:srgbClr val="0000FF"/>
                </a:solidFill>
              </a:rPr>
              <a:t> Lux </a:t>
            </a:r>
            <a:r>
              <a:rPr lang="en-US" altLang="en-US" sz="1600" dirty="0" err="1">
                <a:solidFill>
                  <a:srgbClr val="0000FF"/>
                </a:solidFill>
              </a:rPr>
              <a:t>oder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schlechter</a:t>
            </a:r>
            <a:r>
              <a:rPr lang="en-US" altLang="en-US" sz="1600" dirty="0">
                <a:solidFill>
                  <a:srgbClr val="0000FF"/>
                </a:solidFill>
              </a:rPr>
              <a:t> war,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war das </a:t>
            </a:r>
            <a:r>
              <a:rPr lang="en-US" altLang="en-US" sz="1600" dirty="0" err="1">
                <a:solidFill>
                  <a:srgbClr val="0000FF"/>
                </a:solidFill>
              </a:rPr>
              <a:t>Sehergebnis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PPV </a:t>
            </a:r>
            <a:r>
              <a:rPr lang="en-US" altLang="en-US" sz="1600" dirty="0" err="1">
                <a:solidFill>
                  <a:srgbClr val="0000FF"/>
                </a:solidFill>
              </a:rPr>
              <a:t>besser</a:t>
            </a:r>
            <a:r>
              <a:rPr lang="en-US" altLang="en-US" sz="16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/>
              <a:t>Wenn die </a:t>
            </a:r>
            <a:r>
              <a:rPr lang="en-US" altLang="en-US" sz="1600" dirty="0" err="1"/>
              <a:t>initiale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Sehschärfe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jedoch</a:t>
            </a:r>
            <a:r>
              <a:rPr lang="en-US" altLang="en-US" sz="1600" dirty="0"/>
              <a:t> </a:t>
            </a:r>
            <a:r>
              <a:rPr lang="en-US" altLang="en-US" sz="1600" dirty="0" err="1"/>
              <a:t>besser</a:t>
            </a:r>
            <a:r>
              <a:rPr lang="en-US" altLang="en-US" sz="1600" dirty="0"/>
              <a:t> </a:t>
            </a:r>
            <a:r>
              <a:rPr lang="en-US" altLang="en-US" sz="1600" dirty="0" err="1"/>
              <a:t>als</a:t>
            </a:r>
            <a:r>
              <a:rPr lang="en-US" altLang="en-US" sz="1600" dirty="0"/>
              <a:t> LP war, gab es </a:t>
            </a:r>
            <a:r>
              <a:rPr lang="en-US" altLang="en-US" sz="1600" dirty="0" err="1"/>
              <a:t>hinsichtlich</a:t>
            </a:r>
            <a:r>
              <a:rPr lang="en-US" altLang="en-US" sz="1600" dirty="0"/>
              <a:t> des </a:t>
            </a:r>
            <a:r>
              <a:rPr lang="en-US" altLang="en-US" sz="1600" dirty="0" err="1"/>
              <a:t>endgültigen</a:t>
            </a:r>
            <a:endParaRPr lang="en-US" altLang="en-US" sz="16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/>
              <a:t>Sehergebnisses</a:t>
            </a:r>
            <a:r>
              <a:rPr lang="en-US" altLang="en-US" sz="1600" dirty="0"/>
              <a:t> </a:t>
            </a:r>
            <a:r>
              <a:rPr lang="en-US" altLang="en-US" sz="1600" dirty="0" err="1"/>
              <a:t>keinen</a:t>
            </a:r>
            <a:r>
              <a:rPr lang="en-US" altLang="en-US" sz="1600" dirty="0"/>
              <a:t> </a:t>
            </a:r>
            <a:r>
              <a:rPr lang="en-US" altLang="en-US" sz="1600" dirty="0" err="1"/>
              <a:t>Unterschied</a:t>
            </a:r>
            <a:r>
              <a:rPr lang="en-US" altLang="en-US" sz="1600" dirty="0"/>
              <a:t> </a:t>
            </a:r>
            <a:r>
              <a:rPr lang="en-US" altLang="en-US" sz="1600" dirty="0" err="1"/>
              <a:t>zwischen</a:t>
            </a:r>
            <a:r>
              <a:rPr lang="en-US" altLang="en-US" sz="1600" dirty="0"/>
              <a:t> der PPV-Gruppe und der </a:t>
            </a:r>
            <a:r>
              <a:rPr lang="en-US" altLang="en-US" sz="1600" dirty="0" err="1"/>
              <a:t>intravitrealen</a:t>
            </a:r>
            <a:r>
              <a:rPr lang="en-US" altLang="en-US" sz="1600" dirty="0"/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/>
              <a:t>Antibiotika</a:t>
            </a:r>
            <a:r>
              <a:rPr lang="en-US" altLang="en-US" sz="1600" dirty="0"/>
              <a:t> Gruppe.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412FD1E-FA0E-5932-437A-59527EF9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634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35AA-2DD6-C927-707B-16EDCCC1F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864F73DB-E0B5-DFB7-57E3-D8CEA3E5C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54ADA488-B4A8-12D9-A213-9A3E497A1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0E52B63-E3CA-C5B9-75D5-1EFF6A85B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0975C271-0281-8DD4-D148-B77EFDD88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C2CB4CED-36FA-3527-4ADA-F40C86B12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F7BD2F1-1BB3-097F-92F0-D5108325D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F4411BA-A85D-603F-FF45-3CF4A4A56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83B11B1F-82E7-396A-14F9-83DBCB72E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81EF18D9-26F9-8405-C9A1-C2F81CECD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endParaRPr lang="en-US" sz="1600" b="1" dirty="0" err="1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2AB666A-2616-D1C8-51FB-C1D439128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5793621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E44B0-7A42-9F88-B4AB-98829D4D8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922787FF-80A6-5A2E-68F3-BDE5CDA13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5599CC8-6EF8-4EAD-AC26-3AA1FE400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546BF87F-6F8E-D313-D726-B6AE0087D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CB52A0B-092C-DD40-56C1-38CE12850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9BF11872-353D-7875-F200-77439B79B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2FF325E-AE2A-84CE-0641-401B1D24B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326F698-7576-DC63-C650-1A47BC04DC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F9ACE32E-35B3-70D3-303B-4B85E0CB8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503AF0C6-BC53-499D-07DD-BB221BF21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rgbClr val="0000FF"/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rgbClr val="0000FF"/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3490C2E-F12E-E390-D847-D546DF6D4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00786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D1585-1D48-3B83-FC44-FEFE99D01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104A78F1-E4E5-6FD4-3037-5429FEE4E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CE0AA90-2BA5-F583-BEF4-ED4C60406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41294D3-2A67-399F-B66E-A26BB5738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221FD65-D33F-4F5E-A2B9-EC5CFB374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492173F-CFA7-C96C-C28A-02D479B8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1487737-8157-7873-E2A3-56571F3E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39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5B869A0-D69A-205A-AAA0-A6746803A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77A9843E-DA14-E78A-2356-8DD0C5645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DD319786-5C13-B737-64A1-C880923A5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C6381229-2F93-075A-96E6-12E58E5448F9}"/>
              </a:ext>
            </a:extLst>
          </p:cNvPr>
          <p:cNvSpPr txBox="1"/>
          <p:nvPr/>
        </p:nvSpPr>
        <p:spPr>
          <a:xfrm>
            <a:off x="524681" y="5290844"/>
            <a:ext cx="7388793" cy="12618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CCCD84-16BA-90A3-E932-394631B11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3282850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4555-6042-562A-ADCC-0FD3AD196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021CE62F-D316-164F-9D3A-3EB975666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E49AB6A5-B574-2346-038E-831B454B7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55FE2950-D433-A712-E787-70A3735EC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E17A9B7-183F-4465-F3F3-2CF80DA3B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457EEDE-AEC9-055E-4A46-26B32F6B4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9DFA5BD4-D2B8-16EE-1535-3406B922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D36680E-FE17-0B4F-3045-8A390CC55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0EB1A44D-A855-E547-50F5-67249B56B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47BB4254-357D-5F6D-18CF-1D6F19C76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11017004-CFFB-390A-C841-4E6E47E69019}"/>
              </a:ext>
            </a:extLst>
          </p:cNvPr>
          <p:cNvSpPr txBox="1"/>
          <p:nvPr/>
        </p:nvSpPr>
        <p:spPr>
          <a:xfrm>
            <a:off x="524681" y="5290844"/>
            <a:ext cx="7388793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rgbClr val="0000FF"/>
                </a:solidFill>
              </a:rPr>
              <a:t>Die in der EVS </a:t>
            </a:r>
            <a:r>
              <a:rPr lang="en-US" altLang="en-US" sz="1400" dirty="0" err="1">
                <a:solidFill>
                  <a:srgbClr val="0000FF"/>
                </a:solidFill>
              </a:rPr>
              <a:t>verwendeten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b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b="1" dirty="0">
                <a:solidFill>
                  <a:srgbClr val="0000FF"/>
                </a:solidFill>
              </a:rPr>
              <a:t>Amikacin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2094F2A-6963-F57C-C126-7E913091338D}"/>
              </a:ext>
            </a:extLst>
          </p:cNvPr>
          <p:cNvSpPr/>
          <p:nvPr/>
        </p:nvSpPr>
        <p:spPr>
          <a:xfrm>
            <a:off x="4267200" y="5570636"/>
            <a:ext cx="914400" cy="184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D19868E-BD39-C815-1155-1F12FE01DFE2}"/>
              </a:ext>
            </a:extLst>
          </p:cNvPr>
          <p:cNvSpPr/>
          <p:nvPr/>
        </p:nvSpPr>
        <p:spPr>
          <a:xfrm>
            <a:off x="5562600" y="5570636"/>
            <a:ext cx="838200" cy="184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06D7F022-27BF-3B99-6BC8-95F8EF635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F/A</a:t>
            </a:r>
          </a:p>
        </p:txBody>
      </p:sp>
    </p:spTree>
    <p:extLst>
      <p:ext uri="{BB962C8B-B14F-4D97-AF65-F5344CB8AC3E}">
        <p14:creationId xmlns:p14="http://schemas.microsoft.com/office/powerpoint/2010/main" val="9257617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DE6EF-CA2B-0173-0F15-F718234C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57E30878-8888-9774-6AD8-6F460D6ED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BBD9BEE-387C-5925-FE27-79999C197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5D5CE77-4EB5-C56E-28E1-C13E856B3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81926BA-2642-39B2-9EDA-83DBE5707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6F52B89-F4A4-1FC6-5745-B2C794407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932B03BF-6EE0-2F65-4513-DE5D7BCD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9905AAC-BC97-029F-3608-0EB4E0FBA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D45197A3-4CA0-D861-0A85-3FDBBD9BC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1FE5B880-3B87-48F0-8AB3-3C17C8DA4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1E7B00B-EF5F-5B8A-BE98-4E0E2D7A27A7}"/>
              </a:ext>
            </a:extLst>
          </p:cNvPr>
          <p:cNvSpPr txBox="1"/>
          <p:nvPr/>
        </p:nvSpPr>
        <p:spPr>
          <a:xfrm>
            <a:off x="524681" y="5290844"/>
            <a:ext cx="7388793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rgbClr val="0000FF"/>
                </a:solidFill>
              </a:rPr>
              <a:t>Die in der EVS </a:t>
            </a:r>
            <a:r>
              <a:rPr lang="en-US" altLang="en-US" sz="1400" dirty="0" err="1">
                <a:solidFill>
                  <a:srgbClr val="0000FF"/>
                </a:solidFill>
              </a:rPr>
              <a:t>verwendeten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b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b="1" dirty="0">
                <a:solidFill>
                  <a:srgbClr val="0000FF"/>
                </a:solidFill>
              </a:rPr>
              <a:t>Amikacin</a:t>
            </a:r>
            <a:r>
              <a:rPr lang="en-US" altLang="en-US" sz="1400" dirty="0">
                <a:solidFill>
                  <a:srgbClr val="0000FF"/>
                </a:solidFill>
              </a:rPr>
              <a:t>. </a:t>
            </a:r>
          </a:p>
          <a:p>
            <a:endParaRPr lang="en-US" sz="1400" dirty="0">
              <a:solidFill>
                <a:srgbClr val="0000FF"/>
              </a:solidFill>
            </a:endParaRPr>
          </a:p>
          <a:p>
            <a:endParaRPr lang="en-US" sz="1400" dirty="0">
              <a:solidFill>
                <a:srgbClr val="0000FF"/>
              </a:solidFill>
            </a:endParaRPr>
          </a:p>
          <a:p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93FE4A-4C19-5490-63A2-E8CE8AC31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2847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5AE33-FC7E-0461-7CA2-0419C8155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02E9C1BF-5ADD-C655-6500-D5743FF6D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5E834682-9C4B-6739-7089-2E01D2749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FA3ECB4-5AA9-B59C-1849-61A2828F7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2F5CBBC-0E20-5204-676A-EABE143E9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441AB60-1188-2626-D187-C28EA8FDC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F1F5466-9659-9E0C-7A1C-06FC28C74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44AB7ACE-B1AE-40BB-6D35-FD0171D63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CE8CD67E-3F62-049E-B8C4-993C3BE3C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AB3DE1DF-BBF7-EF19-D134-01CB07A4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27A23313-4689-65CA-226F-F1F98B10D060}"/>
              </a:ext>
            </a:extLst>
          </p:cNvPr>
          <p:cNvSpPr txBox="1"/>
          <p:nvPr/>
        </p:nvSpPr>
        <p:spPr>
          <a:xfrm>
            <a:off x="524681" y="5290844"/>
            <a:ext cx="7388793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rgbClr val="0000FF"/>
                </a:solidFill>
              </a:rPr>
              <a:t>Die in der EVS </a:t>
            </a:r>
            <a:r>
              <a:rPr lang="en-US" altLang="en-US" sz="1400" dirty="0" err="1">
                <a:solidFill>
                  <a:srgbClr val="0000FF"/>
                </a:solidFill>
              </a:rPr>
              <a:t>verwendeten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b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b="1" dirty="0">
                <a:solidFill>
                  <a:srgbClr val="0000FF"/>
                </a:solidFill>
              </a:rPr>
              <a:t>Amikacin</a:t>
            </a:r>
            <a:r>
              <a:rPr lang="en-US" altLang="en-US" sz="1400" dirty="0">
                <a:solidFill>
                  <a:srgbClr val="0000FF"/>
                </a:solidFill>
              </a:rPr>
              <a:t>. Die EVS </a:t>
            </a:r>
            <a:r>
              <a:rPr lang="en-US" altLang="en-US" sz="1400" dirty="0" err="1">
                <a:solidFill>
                  <a:srgbClr val="0000FF"/>
                </a:solidFill>
              </a:rPr>
              <a:t>wurde</a:t>
            </a:r>
            <a:r>
              <a:rPr lang="en-US" altLang="en-US" sz="1400" dirty="0">
                <a:solidFill>
                  <a:srgbClr val="0000FF"/>
                </a:solidFill>
              </a:rPr>
              <a:t> für die Wahl von </a:t>
            </a:r>
            <a:r>
              <a:rPr lang="en-US" altLang="en-US" sz="1400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anstelle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b="1" dirty="0">
                <a:solidFill>
                  <a:srgbClr val="0000FF"/>
                </a:solidFill>
              </a:rPr>
              <a:t>Vancomycin </a:t>
            </a:r>
            <a:r>
              <a:rPr lang="en-US" altLang="en-US" sz="1400" dirty="0" err="1">
                <a:solidFill>
                  <a:srgbClr val="0000FF"/>
                </a:solidFill>
              </a:rPr>
              <a:t>kritisiert</a:t>
            </a:r>
            <a:r>
              <a:rPr lang="en-US" altLang="en-US" sz="1400" dirty="0">
                <a:solidFill>
                  <a:srgbClr val="0000FF"/>
                </a:solidFill>
              </a:rPr>
              <a:t>, welches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bessere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Abdeckung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grampositiven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Kokken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geboten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hätte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sz="1600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510C31DD-4034-BA86-AF8A-E5E8DBE7F3E7}"/>
              </a:ext>
            </a:extLst>
          </p:cNvPr>
          <p:cNvSpPr/>
          <p:nvPr/>
        </p:nvSpPr>
        <p:spPr>
          <a:xfrm>
            <a:off x="3803227" y="5761319"/>
            <a:ext cx="1066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4D668C4-7185-52C2-ABA8-AC5AA7729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6108360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3FC47-DA75-642E-51F7-A5A6F02F6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1F8103DB-8247-A93B-C9B0-2553B4C83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0F90F3A-FEAF-5D25-258D-9597755A2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4BD4DA8-F685-B1C2-6F42-E8C276A70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3D70442-377E-B66E-8759-49ED43CFF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53B1A3A-304C-B667-9742-2BB5BBE18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817FDFD-D32A-D177-083B-79BED1E3D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041CAABE-9EEB-CC1D-D839-6D9CDA65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17E07132-8DDA-E3FB-A2C9-22181EB3C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A160E2CE-0CB4-8613-960E-6D42CF1AE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8B7F5E3-EE27-705A-29CA-BD23B2ABE41D}"/>
              </a:ext>
            </a:extLst>
          </p:cNvPr>
          <p:cNvSpPr txBox="1"/>
          <p:nvPr/>
        </p:nvSpPr>
        <p:spPr>
          <a:xfrm>
            <a:off x="524681" y="5290844"/>
            <a:ext cx="7388793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rgbClr val="0000FF"/>
                </a:solidFill>
              </a:rPr>
              <a:t>Die in der EVS </a:t>
            </a:r>
            <a:r>
              <a:rPr lang="en-US" altLang="en-US" sz="1400" dirty="0" err="1">
                <a:solidFill>
                  <a:srgbClr val="0000FF"/>
                </a:solidFill>
              </a:rPr>
              <a:t>verwendeten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b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b="1" dirty="0">
                <a:solidFill>
                  <a:srgbClr val="0000FF"/>
                </a:solidFill>
              </a:rPr>
              <a:t>Amikacin</a:t>
            </a:r>
            <a:r>
              <a:rPr lang="en-US" altLang="en-US" sz="1400" dirty="0">
                <a:solidFill>
                  <a:srgbClr val="0000FF"/>
                </a:solidFill>
              </a:rPr>
              <a:t>. Die EVS </a:t>
            </a:r>
            <a:r>
              <a:rPr lang="en-US" altLang="en-US" sz="1400" dirty="0" err="1">
                <a:solidFill>
                  <a:srgbClr val="0000FF"/>
                </a:solidFill>
              </a:rPr>
              <a:t>wurde</a:t>
            </a:r>
            <a:r>
              <a:rPr lang="en-US" altLang="en-US" sz="1400" dirty="0">
                <a:solidFill>
                  <a:srgbClr val="0000FF"/>
                </a:solidFill>
              </a:rPr>
              <a:t> für die Wahl von </a:t>
            </a:r>
            <a:r>
              <a:rPr lang="en-US" altLang="en-US" sz="1400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anstelle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b="1" dirty="0">
                <a:solidFill>
                  <a:srgbClr val="0000FF"/>
                </a:solidFill>
              </a:rPr>
              <a:t>Vancomycin </a:t>
            </a:r>
            <a:r>
              <a:rPr lang="en-US" altLang="en-US" sz="1400" dirty="0" err="1">
                <a:solidFill>
                  <a:srgbClr val="0000FF"/>
                </a:solidFill>
              </a:rPr>
              <a:t>kritisiert</a:t>
            </a:r>
            <a:r>
              <a:rPr lang="en-US" altLang="en-US" sz="1400" dirty="0">
                <a:solidFill>
                  <a:srgbClr val="0000FF"/>
                </a:solidFill>
              </a:rPr>
              <a:t>, welches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bessere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Abdeckung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grampositiven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Kokken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geboten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hätte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78862F-8A20-D686-2917-AED9E77BF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171433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C96AC-BE6F-881E-D1DC-2F7BC8FD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F1A8EF29-1733-AB33-33DF-6600957A0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AE6D1E6-47AD-3EBB-E1DB-8B02A3459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13B82B8-9192-8B4B-3582-4631BB3F1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2DC1785-CFCB-1E2A-D1B2-90272BDD3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30CC878-2E7C-1316-825B-9A4683FF0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A9FB5B4-30F9-D5D9-7BD5-111FD494D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093082EE-082B-8943-8402-9B1F1C6B8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2AB2701C-EB52-AEFD-4B66-83D5628CA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40038"/>
            <a:ext cx="7758855" cy="2308324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rgbClr val="0000FF"/>
                </a:solidFill>
              </a:rPr>
              <a:t>Wofür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steht</a:t>
            </a:r>
            <a:r>
              <a:rPr lang="en-US" altLang="en-US" sz="1600" i="1" dirty="0">
                <a:solidFill>
                  <a:srgbClr val="0000FF"/>
                </a:solidFill>
              </a:rPr>
              <a:t> EVS?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Endophthalmitis Vitrectomy Study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Mit </a:t>
            </a:r>
            <a:r>
              <a:rPr lang="en-US" altLang="en-US" sz="1600" i="1" dirty="0" err="1">
                <a:solidFill>
                  <a:srgbClr val="0000FF"/>
                </a:solidFill>
              </a:rPr>
              <a:t>welchen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Fragestellungen</a:t>
            </a:r>
            <a:r>
              <a:rPr lang="en-US" altLang="en-US" sz="1600" i="1" dirty="0">
                <a:solidFill>
                  <a:srgbClr val="0000FF"/>
                </a:solidFill>
              </a:rPr>
              <a:t> hat </a:t>
            </a:r>
            <a:r>
              <a:rPr lang="en-US" altLang="en-US" sz="1600" i="1" dirty="0" err="1">
                <a:solidFill>
                  <a:srgbClr val="0000FF"/>
                </a:solidFill>
              </a:rPr>
              <a:t>sich</a:t>
            </a:r>
            <a:r>
              <a:rPr lang="en-US" altLang="en-US" sz="1600" i="1" dirty="0">
                <a:solidFill>
                  <a:srgbClr val="0000FF"/>
                </a:solidFill>
              </a:rPr>
              <a:t> die EVS </a:t>
            </a:r>
            <a:r>
              <a:rPr lang="en-US" altLang="en-US" sz="1600" i="1" dirty="0" err="1">
                <a:solidFill>
                  <a:srgbClr val="0000FF"/>
                </a:solidFill>
              </a:rPr>
              <a:t>beschäftigt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In </a:t>
            </a:r>
            <a:r>
              <a:rPr lang="en-US" altLang="en-US" sz="1600" dirty="0" err="1">
                <a:solidFill>
                  <a:srgbClr val="0000FF"/>
                </a:solidFill>
              </a:rPr>
              <a:t>Bezug</a:t>
            </a:r>
            <a:r>
              <a:rPr lang="en-US" altLang="en-US" sz="1600" dirty="0">
                <a:solidFill>
                  <a:srgbClr val="0000FF"/>
                </a:solidFill>
              </a:rPr>
              <a:t> auf das Management der </a:t>
            </a:r>
            <a:r>
              <a:rPr lang="en-US" altLang="en-US" sz="1600" dirty="0" err="1">
                <a:solidFill>
                  <a:srgbClr val="0000FF"/>
                </a:solidFill>
              </a:rPr>
              <a:t>akuten</a:t>
            </a:r>
            <a:r>
              <a:rPr lang="en-US" altLang="en-US" sz="1600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dirty="0" err="1">
                <a:solidFill>
                  <a:srgbClr val="0000FF"/>
                </a:solidFill>
              </a:rPr>
              <a:t>nach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600" dirty="0">
                <a:solidFill>
                  <a:srgbClr val="0000FF"/>
                </a:solidFill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1) </a:t>
            </a:r>
            <a:r>
              <a:rPr lang="en-US" altLang="en-US" sz="1600" dirty="0" err="1">
                <a:solidFill>
                  <a:srgbClr val="0000FF"/>
                </a:solidFill>
              </a:rPr>
              <a:t>Welche</a:t>
            </a:r>
            <a:r>
              <a:rPr lang="en-US" altLang="en-US" sz="1600" dirty="0">
                <a:solidFill>
                  <a:srgbClr val="0000FF"/>
                </a:solidFill>
              </a:rPr>
              <a:t> Rolle </a:t>
            </a:r>
            <a:r>
              <a:rPr lang="en-US" altLang="en-US" sz="1600" dirty="0" err="1">
                <a:solidFill>
                  <a:srgbClr val="0000FF"/>
                </a:solidFill>
              </a:rPr>
              <a:t>spielt</a:t>
            </a:r>
            <a:r>
              <a:rPr lang="en-US" altLang="en-US" sz="1600" dirty="0">
                <a:solidFill>
                  <a:srgbClr val="0000FF"/>
                </a:solidFill>
              </a:rPr>
              <a:t> die…PPV?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2) Wie </a:t>
            </a:r>
            <a:r>
              <a:rPr lang="en-US" altLang="en-US" sz="1600" b="1" dirty="0" err="1">
                <a:solidFill>
                  <a:srgbClr val="0000FF"/>
                </a:solidFill>
              </a:rPr>
              <a:t>effektiv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ist</a:t>
            </a:r>
            <a:r>
              <a:rPr lang="en-US" altLang="en-US" sz="1600" b="1" dirty="0">
                <a:solidFill>
                  <a:srgbClr val="0000FF"/>
                </a:solidFill>
              </a:rPr>
              <a:t>… </a:t>
            </a:r>
            <a:r>
              <a:rPr lang="en-US" altLang="en-US" sz="1600" b="1" dirty="0" err="1">
                <a:solidFill>
                  <a:srgbClr val="0000FF"/>
                </a:solidFill>
              </a:rPr>
              <a:t>systemische</a:t>
            </a:r>
            <a:r>
              <a:rPr lang="en-US" altLang="en-US" sz="1600" b="1" dirty="0">
                <a:solidFill>
                  <a:srgbClr val="0000FF"/>
                </a:solidFill>
              </a:rPr>
              <a:t> </a:t>
            </a:r>
            <a:r>
              <a:rPr lang="en-US" altLang="en-US" sz="1600" b="1" dirty="0" err="1">
                <a:solidFill>
                  <a:srgbClr val="0000FF"/>
                </a:solidFill>
              </a:rPr>
              <a:t>Antibiose</a:t>
            </a:r>
            <a:r>
              <a:rPr lang="en-US" altLang="en-US" sz="1600" b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Bei der Evaluation des </a:t>
            </a:r>
            <a:r>
              <a:rPr lang="en-US" altLang="en-US" sz="1600" i="1" dirty="0" err="1">
                <a:solidFill>
                  <a:srgbClr val="0000FF"/>
                </a:solidFill>
              </a:rPr>
              <a:t>Stellenwertes</a:t>
            </a:r>
            <a:r>
              <a:rPr lang="en-US" altLang="en-US" sz="1600" i="1" dirty="0">
                <a:solidFill>
                  <a:srgbClr val="0000FF"/>
                </a:solidFill>
              </a:rPr>
              <a:t> der PPV </a:t>
            </a:r>
            <a:r>
              <a:rPr lang="en-US" altLang="en-US" sz="1600" i="1" dirty="0" err="1">
                <a:solidFill>
                  <a:srgbClr val="0000FF"/>
                </a:solidFill>
              </a:rPr>
              <a:t>wurde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sie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womit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verglichen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Intravitreale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Medikamenteneingabe</a:t>
            </a:r>
            <a:r>
              <a:rPr lang="en-US" altLang="en-US" sz="1600" dirty="0">
                <a:solidFill>
                  <a:srgbClr val="0000FF"/>
                </a:solidFill>
              </a:rPr>
              <a:t> (</a:t>
            </a:r>
            <a:r>
              <a:rPr lang="en-US" altLang="en-US" sz="16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1BC498F7-E044-59D2-12E8-7591FF04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94239"/>
            <a:ext cx="7785978" cy="584775"/>
          </a:xfrm>
          <a:prstGeom prst="rect">
            <a:avLst/>
          </a:prstGeom>
          <a:solidFill>
            <a:srgbClr val="B2B2B2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Was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ergab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die Studie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hinsichtlich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systemischer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Antibiotika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und des </a:t>
            </a:r>
            <a:r>
              <a:rPr lang="en-US" sz="1600" i="1" dirty="0" err="1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Sehvermögens</a:t>
            </a: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?</a:t>
            </a:r>
          </a:p>
          <a:p>
            <a:pPr eaLnBrk="1" hangingPunct="1">
              <a:defRPr/>
            </a:pP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Intravenöse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Antibiotika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verbesserten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das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endgültige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Sehergebnis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b="1" dirty="0" err="1">
                <a:solidFill>
                  <a:srgbClr val="0000FF"/>
                </a:solidFill>
                <a:latin typeface="Arial" charset="0"/>
              </a:rPr>
              <a:t>nicht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!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E0818A8-D672-BD12-F75C-055AC5B87754}"/>
              </a:ext>
            </a:extLst>
          </p:cNvPr>
          <p:cNvSpPr txBox="1"/>
          <p:nvPr/>
        </p:nvSpPr>
        <p:spPr>
          <a:xfrm>
            <a:off x="524681" y="5290844"/>
            <a:ext cx="7388793" cy="11695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en-US" sz="1400" i="1" dirty="0" err="1">
                <a:solidFill>
                  <a:srgbClr val="0000FF"/>
                </a:solidFill>
              </a:rPr>
              <a:t>Warum</a:t>
            </a:r>
            <a:r>
              <a:rPr lang="en-US" altLang="en-US" sz="1400" i="1" dirty="0">
                <a:solidFill>
                  <a:srgbClr val="0000FF"/>
                </a:solidFill>
              </a:rPr>
              <a:t> war </a:t>
            </a:r>
            <a:r>
              <a:rPr lang="en-US" altLang="en-US" sz="1400" i="1" dirty="0" err="1">
                <a:solidFill>
                  <a:srgbClr val="0000FF"/>
                </a:solidFill>
              </a:rPr>
              <a:t>diese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Schlussfolgerung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umstritten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rgbClr val="0000FF"/>
                </a:solidFill>
              </a:rPr>
              <a:t>Die in der EVS </a:t>
            </a:r>
            <a:r>
              <a:rPr lang="en-US" altLang="en-US" sz="1400" dirty="0" err="1">
                <a:solidFill>
                  <a:srgbClr val="0000FF"/>
                </a:solidFill>
              </a:rPr>
              <a:t>verwendeten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b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b="1" dirty="0">
                <a:solidFill>
                  <a:srgbClr val="0000FF"/>
                </a:solidFill>
              </a:rPr>
              <a:t>Amikacin</a:t>
            </a:r>
            <a:r>
              <a:rPr lang="en-US" altLang="en-US" sz="1400" dirty="0">
                <a:solidFill>
                  <a:srgbClr val="0000FF"/>
                </a:solidFill>
              </a:rPr>
              <a:t>. Die EVS </a:t>
            </a:r>
            <a:r>
              <a:rPr lang="en-US" altLang="en-US" sz="1400" dirty="0" err="1">
                <a:solidFill>
                  <a:srgbClr val="0000FF"/>
                </a:solidFill>
              </a:rPr>
              <a:t>wurde</a:t>
            </a:r>
            <a:r>
              <a:rPr lang="en-US" altLang="en-US" sz="1400" dirty="0">
                <a:solidFill>
                  <a:srgbClr val="0000FF"/>
                </a:solidFill>
              </a:rPr>
              <a:t> für die Wahl von </a:t>
            </a:r>
            <a:r>
              <a:rPr lang="en-US" altLang="en-US" sz="1400" dirty="0" err="1">
                <a:solidFill>
                  <a:srgbClr val="0000FF"/>
                </a:solidFill>
              </a:rPr>
              <a:t>Ceftazidim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anstelle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b="1" dirty="0">
                <a:solidFill>
                  <a:srgbClr val="0000FF"/>
                </a:solidFill>
              </a:rPr>
              <a:t>Vancomycin </a:t>
            </a:r>
            <a:r>
              <a:rPr lang="en-US" altLang="en-US" sz="1400" dirty="0" err="1">
                <a:solidFill>
                  <a:srgbClr val="0000FF"/>
                </a:solidFill>
              </a:rPr>
              <a:t>kritisiert</a:t>
            </a:r>
            <a:r>
              <a:rPr lang="en-US" altLang="en-US" sz="1400" dirty="0">
                <a:solidFill>
                  <a:srgbClr val="0000FF"/>
                </a:solidFill>
              </a:rPr>
              <a:t>, welches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bessere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Abdeckung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grampositiven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Kokken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geboten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hätte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r>
              <a:rPr lang="en-US" altLang="en-US" sz="1400" dirty="0"/>
              <a:t>Aus </a:t>
            </a:r>
            <a:r>
              <a:rPr lang="en-US" altLang="en-US" sz="1400" dirty="0" err="1"/>
              <a:t>diesem</a:t>
            </a:r>
            <a:r>
              <a:rPr lang="en-US" altLang="en-US" sz="1400" dirty="0"/>
              <a:t> Grund </a:t>
            </a:r>
            <a:r>
              <a:rPr lang="en-US" altLang="en-US" sz="1400" dirty="0" err="1"/>
              <a:t>bleibt</a:t>
            </a:r>
            <a:r>
              <a:rPr lang="en-US" altLang="en-US" sz="1400" dirty="0"/>
              <a:t> die </a:t>
            </a:r>
            <a:r>
              <a:rPr lang="en-US" altLang="en-US" sz="1400" dirty="0" err="1"/>
              <a:t>Wirksamkeit</a:t>
            </a:r>
            <a:r>
              <a:rPr lang="en-US" altLang="en-US" sz="1400" dirty="0"/>
              <a:t> </a:t>
            </a:r>
            <a:r>
              <a:rPr lang="en-US" altLang="en-US" sz="1400" dirty="0" err="1"/>
              <a:t>intravenöser</a:t>
            </a:r>
            <a:r>
              <a:rPr lang="en-US" altLang="en-US" sz="1400" dirty="0"/>
              <a:t> </a:t>
            </a:r>
            <a:r>
              <a:rPr lang="en-US" altLang="en-US" sz="1400" dirty="0" err="1"/>
              <a:t>Antibiotika</a:t>
            </a:r>
            <a:r>
              <a:rPr lang="en-US" altLang="en-US" sz="1400" dirty="0"/>
              <a:t> für </a:t>
            </a:r>
            <a:r>
              <a:rPr lang="en-US" altLang="en-US" sz="1400" dirty="0" err="1"/>
              <a:t>viele</a:t>
            </a:r>
            <a:r>
              <a:rPr lang="en-US" altLang="en-US" sz="1400" dirty="0"/>
              <a:t> </a:t>
            </a:r>
            <a:r>
              <a:rPr lang="en-US" altLang="en-US" sz="1400" dirty="0" err="1"/>
              <a:t>Kliniker</a:t>
            </a:r>
            <a:r>
              <a:rPr lang="en-US" altLang="en-US" sz="1400" dirty="0"/>
              <a:t> </a:t>
            </a:r>
            <a:r>
              <a:rPr lang="en-US" altLang="en-US" sz="1400" dirty="0" err="1"/>
              <a:t>offen</a:t>
            </a:r>
            <a:r>
              <a:rPr lang="en-US" altLang="en-US" sz="1400" dirty="0"/>
              <a:t>.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8177A7-922E-4C23-EDA7-F95B0D6D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782368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B9D5A-39FA-1470-1A1F-65DA5C800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C3D27413-7765-2CA0-8A76-9C92481DF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BE62ABE9-2068-9343-571F-DF7A09BEC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996759B-AB83-DC5D-B66B-323AA9A3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C9796B8-330F-C31C-6F40-31A54F30D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D67F464-CBCF-FF56-7BFC-91F471DE0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BEACDA9-8809-9057-F892-B2D3E790D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86453576-E3F3-4604-F071-A97AD6593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8BB3B023-F71D-A761-BD52-BB8F5693C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73719"/>
            <a:ext cx="8763000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der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 6 </a:t>
            </a:r>
            <a:r>
              <a:rPr lang="en-US" altLang="en-US" sz="1600" i="1" dirty="0" err="1">
                <a:solidFill>
                  <a:schemeClr val="bg1"/>
                </a:solidFill>
              </a:rPr>
              <a:t>Monaten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Kataraktoperation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unterzogen</a:t>
            </a:r>
            <a:r>
              <a:rPr lang="en-US" altLang="en-US" sz="1600" i="1" dirty="0">
                <a:solidFill>
                  <a:schemeClr val="bg1"/>
                </a:solidFill>
              </a:rPr>
              <a:t> hat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 </a:t>
            </a: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Ergebnisse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chemeClr val="bg1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AA44E15-5C1A-A610-A7DB-455964247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014027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B1B07-DD6F-EF0A-7F57-3AD1732E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F3DB980D-EC1C-11E9-5D33-8E3CACF2C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0DF156C-E9E1-8C92-81E3-8562B796A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F11CF43-1572-2207-226E-0418FB33F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FF87F7A0-664D-7DAC-8EBD-A289AD897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2DFB54D-0FEF-76DA-59E2-05017064E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4F541F1-D9BF-32F2-F1DA-B9ECDC087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E9151599-568D-932D-8F40-D7E73A5A2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503215F1-A043-BE2E-75BB-9B240DC11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73719"/>
            <a:ext cx="8763000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der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 6 </a:t>
            </a:r>
            <a:r>
              <a:rPr lang="en-US" altLang="en-US" sz="1600" i="1" dirty="0" err="1">
                <a:solidFill>
                  <a:schemeClr val="bg1"/>
                </a:solidFill>
              </a:rPr>
              <a:t>Monaten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Kataraktoperation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unterzogen</a:t>
            </a:r>
            <a:r>
              <a:rPr lang="en-US" altLang="en-US" sz="1600" i="1" dirty="0">
                <a:solidFill>
                  <a:schemeClr val="bg1"/>
                </a:solidFill>
              </a:rPr>
              <a:t> hat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 </a:t>
            </a: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Ergebnisse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Nicht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unbedingt</a:t>
            </a:r>
            <a:r>
              <a:rPr lang="en-US" altLang="en-US" sz="1600" dirty="0">
                <a:solidFill>
                  <a:schemeClr val="bg1"/>
                </a:solidFill>
              </a:rPr>
              <a:t>. Die EVS </a:t>
            </a:r>
            <a:r>
              <a:rPr lang="en-US" altLang="en-US" sz="1600" dirty="0" err="1">
                <a:solidFill>
                  <a:schemeClr val="bg1"/>
                </a:solidFill>
              </a:rPr>
              <a:t>befasste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sich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mit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akuter</a:t>
            </a:r>
            <a:r>
              <a:rPr lang="en-US" altLang="en-US" sz="1600" dirty="0">
                <a:solidFill>
                  <a:schemeClr val="bg1"/>
                </a:solidFill>
              </a:rPr>
              <a:t> Endophthalmitis (</a:t>
            </a:r>
            <a:r>
              <a:rPr lang="en-US" altLang="en-US" sz="1600" dirty="0" err="1">
                <a:solidFill>
                  <a:schemeClr val="bg1"/>
                </a:solidFill>
              </a:rPr>
              <a:t>innerhalb</a:t>
            </a:r>
            <a:r>
              <a:rPr lang="en-US" altLang="en-US" sz="1600" dirty="0">
                <a:solidFill>
                  <a:schemeClr val="bg1"/>
                </a:solidFill>
              </a:rPr>
              <a:t> von 6 </a:t>
            </a:r>
            <a:r>
              <a:rPr lang="en-US" altLang="en-US" sz="1600" dirty="0" err="1">
                <a:solidFill>
                  <a:schemeClr val="bg1"/>
                </a:solidFill>
              </a:rPr>
              <a:t>Wochen</a:t>
            </a:r>
            <a:endParaRPr lang="en-US" altLang="en-US" sz="1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nach</a:t>
            </a:r>
            <a:r>
              <a:rPr lang="en-US" altLang="en-US" sz="1600" dirty="0">
                <a:solidFill>
                  <a:schemeClr val="bg1"/>
                </a:solidFill>
              </a:rPr>
              <a:t> CE),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Extrapolation auf </a:t>
            </a:r>
            <a:r>
              <a:rPr lang="en-US" altLang="en-US" sz="1600" dirty="0" err="1">
                <a:solidFill>
                  <a:schemeClr val="bg1"/>
                </a:solidFill>
              </a:rPr>
              <a:t>diese</a:t>
            </a:r>
            <a:r>
              <a:rPr lang="en-US" altLang="en-US" sz="1600" dirty="0">
                <a:solidFill>
                  <a:schemeClr val="bg1"/>
                </a:solidFill>
              </a:rPr>
              <a:t> Situation </a:t>
            </a:r>
            <a:r>
              <a:rPr lang="en-US" altLang="en-US" sz="1600" dirty="0" err="1">
                <a:solidFill>
                  <a:schemeClr val="bg1"/>
                </a:solidFill>
              </a:rPr>
              <a:t>würde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„Off-Label-</a:t>
            </a:r>
            <a:r>
              <a:rPr lang="en-US" altLang="en-US" sz="1600" dirty="0" err="1">
                <a:solidFill>
                  <a:schemeClr val="bg1"/>
                </a:solidFill>
              </a:rPr>
              <a:t>Anwendung</a:t>
            </a:r>
            <a:r>
              <a:rPr lang="en-US" altLang="en-US" sz="1600" dirty="0">
                <a:solidFill>
                  <a:schemeClr val="bg1"/>
                </a:solidFill>
              </a:rPr>
              <a:t>“ </a:t>
            </a:r>
            <a:r>
              <a:rPr lang="en-US" altLang="en-US" sz="1600" dirty="0" err="1">
                <a:solidFill>
                  <a:schemeClr val="bg1"/>
                </a:solidFill>
              </a:rPr>
              <a:t>darstellen</a:t>
            </a:r>
            <a:r>
              <a:rPr lang="en-US" alt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4E402E5-F2D7-ABC4-C758-ADAEE4695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641025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0B876-3B9C-BA28-CCF8-C5C635919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2BE64CB4-C904-8A83-99C6-236A043CF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C3FE61D8-7FAA-3B57-E2CC-5BFC38D28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E26C3C8-EC0E-EB4F-A56D-6739508EF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4B87621-424F-152A-63AC-FCEFAB10D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9878B00C-35F7-C504-6DB4-25D75FDBF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FB7584D-5C23-B616-8FF7-F2F134AE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8B3C2AC-B079-50FD-3287-7599CAD09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4561DAAC-FBD9-24FC-7C4B-82EA72248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73719"/>
            <a:ext cx="8763000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der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 6 </a:t>
            </a:r>
            <a:r>
              <a:rPr lang="en-US" altLang="en-US" sz="1600" i="1" dirty="0" err="1">
                <a:solidFill>
                  <a:schemeClr val="bg1"/>
                </a:solidFill>
              </a:rPr>
              <a:t>Monaten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Kataraktoperation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unterzogen</a:t>
            </a:r>
            <a:r>
              <a:rPr lang="en-US" altLang="en-US" sz="1600" i="1" dirty="0">
                <a:solidFill>
                  <a:schemeClr val="bg1"/>
                </a:solidFill>
              </a:rPr>
              <a:t> hat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 </a:t>
            </a: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Ergebnisse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Nicht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unbedingt</a:t>
            </a:r>
            <a:r>
              <a:rPr lang="en-US" altLang="en-US" sz="1600" dirty="0">
                <a:solidFill>
                  <a:schemeClr val="bg1"/>
                </a:solidFill>
              </a:rPr>
              <a:t>. Die EVS </a:t>
            </a:r>
            <a:r>
              <a:rPr lang="en-US" altLang="en-US" sz="1600" dirty="0" err="1">
                <a:solidFill>
                  <a:schemeClr val="bg1"/>
                </a:solidFill>
              </a:rPr>
              <a:t>befasste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sich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mit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akuter</a:t>
            </a:r>
            <a:r>
              <a:rPr lang="en-US" altLang="en-US" sz="1600" dirty="0">
                <a:solidFill>
                  <a:schemeClr val="bg1"/>
                </a:solidFill>
              </a:rPr>
              <a:t> Endophthalmitis (</a:t>
            </a:r>
            <a:r>
              <a:rPr lang="en-US" altLang="en-US" sz="1600" dirty="0" err="1">
                <a:solidFill>
                  <a:schemeClr val="bg1"/>
                </a:solidFill>
              </a:rPr>
              <a:t>innerhalb</a:t>
            </a:r>
            <a:r>
              <a:rPr lang="en-US" altLang="en-US" sz="1600" dirty="0">
                <a:solidFill>
                  <a:schemeClr val="bg1"/>
                </a:solidFill>
              </a:rPr>
              <a:t> von 6 </a:t>
            </a:r>
            <a:r>
              <a:rPr lang="en-US" altLang="en-US" sz="1600" dirty="0" err="1">
                <a:solidFill>
                  <a:schemeClr val="bg1"/>
                </a:solidFill>
              </a:rPr>
              <a:t>Wochen</a:t>
            </a:r>
            <a:endParaRPr lang="en-US" altLang="en-US" sz="1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nach</a:t>
            </a:r>
            <a:r>
              <a:rPr lang="en-US" altLang="en-US" sz="1600" dirty="0">
                <a:solidFill>
                  <a:schemeClr val="bg1"/>
                </a:solidFill>
              </a:rPr>
              <a:t> CE),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Extrapolation auf </a:t>
            </a:r>
            <a:r>
              <a:rPr lang="en-US" altLang="en-US" sz="1600" dirty="0" err="1">
                <a:solidFill>
                  <a:schemeClr val="bg1"/>
                </a:solidFill>
              </a:rPr>
              <a:t>diese</a:t>
            </a:r>
            <a:r>
              <a:rPr lang="en-US" altLang="en-US" sz="1600" dirty="0">
                <a:solidFill>
                  <a:schemeClr val="bg1"/>
                </a:solidFill>
              </a:rPr>
              <a:t> Situation </a:t>
            </a:r>
            <a:r>
              <a:rPr lang="en-US" altLang="en-US" sz="1600" dirty="0" err="1">
                <a:solidFill>
                  <a:schemeClr val="bg1"/>
                </a:solidFill>
              </a:rPr>
              <a:t>würde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„Off-Label-</a:t>
            </a:r>
            <a:r>
              <a:rPr lang="en-US" altLang="en-US" sz="1600" dirty="0" err="1">
                <a:solidFill>
                  <a:schemeClr val="bg1"/>
                </a:solidFill>
              </a:rPr>
              <a:t>Anwendung</a:t>
            </a:r>
            <a:r>
              <a:rPr lang="en-US" altLang="en-US" sz="1600" dirty="0">
                <a:solidFill>
                  <a:schemeClr val="bg1"/>
                </a:solidFill>
              </a:rPr>
              <a:t>“ </a:t>
            </a:r>
            <a:r>
              <a:rPr lang="en-US" altLang="en-US" sz="1600" dirty="0" err="1">
                <a:solidFill>
                  <a:schemeClr val="bg1"/>
                </a:solidFill>
              </a:rPr>
              <a:t>darstellen</a:t>
            </a:r>
            <a:r>
              <a:rPr lang="en-US" alt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8DCE06EA-FF9E-B4A0-F4CC-C1045A446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52" y="4213154"/>
            <a:ext cx="8655896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Z.n</a:t>
            </a:r>
            <a:r>
              <a:rPr lang="en-US" altLang="en-US" sz="1600" i="1" dirty="0">
                <a:solidFill>
                  <a:schemeClr val="bg1"/>
                </a:solidFill>
              </a:rPr>
              <a:t>.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Trabekulektomie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b="1" i="1" dirty="0">
                <a:solidFill>
                  <a:schemeClr val="bg1"/>
                </a:solidFill>
              </a:rPr>
              <a:t> 4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Wochen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Befunde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chemeClr val="bg1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BAE91E6-4056-B5B6-C35F-C8433B12C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898189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4CF52-EB71-73F6-3536-C2C10AA78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CB5A0CF-80EE-DC41-7236-B9F76F6AF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/>
              <a:t>Akut</a:t>
            </a:r>
            <a:r>
              <a:rPr lang="en-US" altLang="en-US" sz="1800" i="1" kern="0" dirty="0"/>
              <a:t> = </a:t>
            </a:r>
            <a:r>
              <a:rPr lang="en-US" altLang="en-US" sz="1800" kern="0" dirty="0" err="1"/>
              <a:t>innerhalb</a:t>
            </a:r>
            <a:r>
              <a:rPr lang="en-US" altLang="en-US" sz="1800" kern="0" dirty="0"/>
              <a:t> von </a:t>
            </a:r>
            <a:r>
              <a:rPr lang="en-US" altLang="en-US" sz="1800" kern="0" dirty="0">
                <a:solidFill>
                  <a:srgbClr val="0000FF"/>
                </a:solidFill>
              </a:rPr>
              <a:t>6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Wochen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lvl="2" eaLnBrk="1" hangingPunct="1"/>
            <a:r>
              <a:rPr lang="en-US" altLang="en-US" sz="2000" kern="0" dirty="0" err="1"/>
              <a:t>Erreger</a:t>
            </a:r>
            <a:r>
              <a:rPr lang="en-US" altLang="en-US" sz="2000" kern="0" dirty="0"/>
              <a:t>:</a:t>
            </a:r>
          </a:p>
          <a:p>
            <a:pPr lvl="2" eaLnBrk="1" hangingPunct="1"/>
            <a:r>
              <a:rPr lang="en-US" altLang="en-US" sz="2000" kern="0" dirty="0"/>
              <a:t>Management: Nach </a:t>
            </a:r>
            <a:endParaRPr lang="en-US" altLang="en-US" sz="1800" kern="0" dirty="0"/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Chronisch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Später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als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96F1232E-89F7-E282-FC73-4166D541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66F2018-A01E-9A9F-28CA-485069293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7BECFC9-C618-A822-9211-F6B5AFAE0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80B41F6B-D6EE-8997-9D2C-B1DA4AB11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4079996-6D42-C4BC-29F7-81C3BA474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E1C8E0F-341E-F45D-A353-E3D714585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EVS</a:t>
            </a:r>
            <a:endParaRPr lang="en-US" altLang="en-US" sz="1200" dirty="0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DA60AA21-2F69-CBA6-9249-C9A018162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73719"/>
            <a:ext cx="8763000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der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 6 </a:t>
            </a:r>
            <a:r>
              <a:rPr lang="en-US" altLang="en-US" sz="1600" i="1" dirty="0" err="1">
                <a:solidFill>
                  <a:schemeClr val="bg1"/>
                </a:solidFill>
              </a:rPr>
              <a:t>Monaten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Kataraktoperation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unterzogen</a:t>
            </a:r>
            <a:r>
              <a:rPr lang="en-US" altLang="en-US" sz="1600" i="1" dirty="0">
                <a:solidFill>
                  <a:schemeClr val="bg1"/>
                </a:solidFill>
              </a:rPr>
              <a:t> hat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endParaRPr lang="en-US" altLang="en-US" sz="1600" i="1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 </a:t>
            </a: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Ergebnisse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Nicht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unbedingt</a:t>
            </a:r>
            <a:r>
              <a:rPr lang="en-US" altLang="en-US" sz="1600" dirty="0">
                <a:solidFill>
                  <a:schemeClr val="bg1"/>
                </a:solidFill>
              </a:rPr>
              <a:t>. Die EVS </a:t>
            </a:r>
            <a:r>
              <a:rPr lang="en-US" altLang="en-US" sz="1600" dirty="0" err="1">
                <a:solidFill>
                  <a:schemeClr val="bg1"/>
                </a:solidFill>
              </a:rPr>
              <a:t>befasste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sich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mit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akuter</a:t>
            </a:r>
            <a:r>
              <a:rPr lang="en-US" altLang="en-US" sz="1600" dirty="0">
                <a:solidFill>
                  <a:schemeClr val="bg1"/>
                </a:solidFill>
              </a:rPr>
              <a:t> Endophthalmitis (</a:t>
            </a:r>
            <a:r>
              <a:rPr lang="en-US" altLang="en-US" sz="1600" dirty="0" err="1">
                <a:solidFill>
                  <a:schemeClr val="bg1"/>
                </a:solidFill>
              </a:rPr>
              <a:t>innerhalb</a:t>
            </a:r>
            <a:r>
              <a:rPr lang="en-US" altLang="en-US" sz="1600" dirty="0">
                <a:solidFill>
                  <a:schemeClr val="bg1"/>
                </a:solidFill>
              </a:rPr>
              <a:t> von 6 </a:t>
            </a:r>
            <a:r>
              <a:rPr lang="en-US" altLang="en-US" sz="1600" dirty="0" err="1">
                <a:solidFill>
                  <a:schemeClr val="bg1"/>
                </a:solidFill>
              </a:rPr>
              <a:t>Wochen</a:t>
            </a:r>
            <a:endParaRPr lang="en-US" altLang="en-US" sz="1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nach</a:t>
            </a:r>
            <a:r>
              <a:rPr lang="en-US" altLang="en-US" sz="1600" dirty="0">
                <a:solidFill>
                  <a:schemeClr val="bg1"/>
                </a:solidFill>
              </a:rPr>
              <a:t> CE),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Extrapolation auf </a:t>
            </a:r>
            <a:r>
              <a:rPr lang="en-US" altLang="en-US" sz="1600" dirty="0" err="1">
                <a:solidFill>
                  <a:schemeClr val="bg1"/>
                </a:solidFill>
              </a:rPr>
              <a:t>diese</a:t>
            </a:r>
            <a:r>
              <a:rPr lang="en-US" altLang="en-US" sz="1600" dirty="0">
                <a:solidFill>
                  <a:schemeClr val="bg1"/>
                </a:solidFill>
              </a:rPr>
              <a:t> Situation </a:t>
            </a:r>
            <a:r>
              <a:rPr lang="en-US" altLang="en-US" sz="1600" dirty="0" err="1">
                <a:solidFill>
                  <a:schemeClr val="bg1"/>
                </a:solidFill>
              </a:rPr>
              <a:t>würde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„Off-Label-</a:t>
            </a:r>
            <a:r>
              <a:rPr lang="en-US" altLang="en-US" sz="1600" dirty="0" err="1">
                <a:solidFill>
                  <a:schemeClr val="bg1"/>
                </a:solidFill>
              </a:rPr>
              <a:t>Anwendung</a:t>
            </a:r>
            <a:r>
              <a:rPr lang="en-US" altLang="en-US" sz="1600" dirty="0">
                <a:solidFill>
                  <a:schemeClr val="bg1"/>
                </a:solidFill>
              </a:rPr>
              <a:t>“ </a:t>
            </a:r>
            <a:r>
              <a:rPr lang="en-US" altLang="en-US" sz="1600" dirty="0" err="1">
                <a:solidFill>
                  <a:schemeClr val="bg1"/>
                </a:solidFill>
              </a:rPr>
              <a:t>darstellen</a:t>
            </a:r>
            <a:r>
              <a:rPr lang="en-US" alt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id="{159AE061-FF0F-DE1B-D60C-4B445F6D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52" y="4213154"/>
            <a:ext cx="8655896" cy="9787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chemeClr val="bg1"/>
                </a:solidFill>
              </a:rPr>
              <a:t>Ein Patient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Z.n</a:t>
            </a:r>
            <a:r>
              <a:rPr lang="en-US" altLang="en-US" sz="1600" i="1" dirty="0">
                <a:solidFill>
                  <a:schemeClr val="bg1"/>
                </a:solidFill>
              </a:rPr>
              <a:t>.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Trabekulektomie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b="1" i="1" dirty="0">
                <a:solidFill>
                  <a:schemeClr val="bg1"/>
                </a:solidFill>
              </a:rPr>
              <a:t> 4 </a:t>
            </a:r>
            <a:r>
              <a:rPr lang="en-US" altLang="en-US" sz="1600" b="1" i="1" dirty="0" err="1">
                <a:solidFill>
                  <a:schemeClr val="bg1"/>
                </a:solidFill>
              </a:rPr>
              <a:t>Wochen</a:t>
            </a:r>
            <a:r>
              <a:rPr lang="en-US" altLang="en-US" sz="1600" b="1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stellt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sich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mit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einer</a:t>
            </a:r>
            <a:r>
              <a:rPr lang="en-US" altLang="en-US" sz="16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i="1" dirty="0" err="1">
                <a:solidFill>
                  <a:schemeClr val="bg1"/>
                </a:solidFill>
              </a:rPr>
              <a:t>vor</a:t>
            </a:r>
            <a:r>
              <a:rPr lang="en-US" altLang="en-US" sz="1600" i="1" dirty="0">
                <a:solidFill>
                  <a:schemeClr val="bg1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 err="1">
                <a:solidFill>
                  <a:schemeClr val="bg1"/>
                </a:solidFill>
              </a:rPr>
              <a:t>Sollten</a:t>
            </a:r>
            <a:r>
              <a:rPr lang="en-US" altLang="en-US" sz="1600" i="1" dirty="0">
                <a:solidFill>
                  <a:schemeClr val="bg1"/>
                </a:solidFill>
              </a:rPr>
              <a:t> die EVS-</a:t>
            </a:r>
            <a:r>
              <a:rPr lang="en-US" altLang="en-US" sz="1600" i="1" dirty="0" err="1">
                <a:solidFill>
                  <a:schemeClr val="bg1"/>
                </a:solidFill>
              </a:rPr>
              <a:t>Befunde</a:t>
            </a:r>
            <a:r>
              <a:rPr lang="en-US" altLang="en-US" sz="1600" i="1" dirty="0">
                <a:solidFill>
                  <a:schemeClr val="bg1"/>
                </a:solidFill>
              </a:rPr>
              <a:t> die </a:t>
            </a:r>
            <a:r>
              <a:rPr lang="en-US" altLang="en-US" sz="1600" i="1" dirty="0" err="1">
                <a:solidFill>
                  <a:schemeClr val="bg1"/>
                </a:solidFill>
              </a:rPr>
              <a:t>Behandlung</a:t>
            </a:r>
            <a:r>
              <a:rPr lang="en-US" altLang="en-US" sz="1600" i="1" dirty="0">
                <a:solidFill>
                  <a:schemeClr val="bg1"/>
                </a:solidFill>
              </a:rPr>
              <a:t> </a:t>
            </a:r>
            <a:r>
              <a:rPr lang="en-US" altLang="en-US" sz="1600" i="1" dirty="0" err="1">
                <a:solidFill>
                  <a:schemeClr val="bg1"/>
                </a:solidFill>
              </a:rPr>
              <a:t>bestimmen</a:t>
            </a:r>
            <a:r>
              <a:rPr lang="en-US" altLang="en-US" sz="1600" i="1" dirty="0">
                <a:solidFill>
                  <a:schemeClr val="bg1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</a:rPr>
              <a:t>Auch </a:t>
            </a:r>
            <a:r>
              <a:rPr lang="en-US" altLang="en-US" sz="1600" dirty="0" err="1">
                <a:solidFill>
                  <a:schemeClr val="bg1"/>
                </a:solidFill>
              </a:rPr>
              <a:t>hier</a:t>
            </a:r>
            <a:r>
              <a:rPr lang="en-US" altLang="en-US" sz="1600" dirty="0">
                <a:solidFill>
                  <a:schemeClr val="bg1"/>
                </a:solidFill>
              </a:rPr>
              <a:t> gilt: </a:t>
            </a:r>
            <a:r>
              <a:rPr lang="en-US" altLang="en-US" sz="1600" dirty="0" err="1">
                <a:solidFill>
                  <a:schemeClr val="bg1"/>
                </a:solidFill>
              </a:rPr>
              <a:t>nicht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unbedingt</a:t>
            </a:r>
            <a:r>
              <a:rPr lang="en-US" altLang="en-US" sz="1600" dirty="0">
                <a:solidFill>
                  <a:schemeClr val="bg1"/>
                </a:solidFill>
              </a:rPr>
              <a:t>. Die EVS </a:t>
            </a:r>
            <a:r>
              <a:rPr lang="en-US" altLang="en-US" sz="1600" dirty="0" err="1">
                <a:solidFill>
                  <a:schemeClr val="bg1"/>
                </a:solidFill>
              </a:rPr>
              <a:t>befasste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sich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mit</a:t>
            </a:r>
            <a:r>
              <a:rPr lang="en-US" altLang="en-US" sz="1600" dirty="0">
                <a:solidFill>
                  <a:schemeClr val="bg1"/>
                </a:solidFill>
              </a:rPr>
              <a:t> Endophthalmitis </a:t>
            </a:r>
            <a:r>
              <a:rPr lang="en-US" altLang="en-US" sz="1600" dirty="0" err="1">
                <a:solidFill>
                  <a:schemeClr val="bg1"/>
                </a:solidFill>
              </a:rPr>
              <a:t>nach</a:t>
            </a:r>
            <a:r>
              <a:rPr lang="en-US" altLang="en-US" sz="1600" dirty="0">
                <a:solidFill>
                  <a:schemeClr val="bg1"/>
                </a:solidFill>
              </a:rPr>
              <a:t> CE. Somit </a:t>
            </a:r>
            <a:r>
              <a:rPr lang="en-US" altLang="en-US" sz="1600" dirty="0" err="1">
                <a:solidFill>
                  <a:schemeClr val="bg1"/>
                </a:solidFill>
              </a:rPr>
              <a:t>ist</a:t>
            </a:r>
            <a:endParaRPr lang="en-US" altLang="en-US" sz="16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/>
                </a:solidFill>
              </a:rPr>
              <a:t>eine</a:t>
            </a:r>
            <a:r>
              <a:rPr lang="en-US" altLang="en-US" sz="1600" dirty="0">
                <a:solidFill>
                  <a:schemeClr val="bg1"/>
                </a:solidFill>
              </a:rPr>
              <a:t> Extrapolation auf </a:t>
            </a:r>
            <a:r>
              <a:rPr lang="en-US" altLang="en-US" sz="1600" dirty="0" err="1">
                <a:solidFill>
                  <a:schemeClr val="bg1"/>
                </a:solidFill>
              </a:rPr>
              <a:t>diese</a:t>
            </a:r>
            <a:r>
              <a:rPr lang="en-US" altLang="en-US" sz="1600" dirty="0">
                <a:solidFill>
                  <a:schemeClr val="bg1"/>
                </a:solidFill>
              </a:rPr>
              <a:t> Situation </a:t>
            </a:r>
            <a:r>
              <a:rPr lang="en-US" altLang="en-US" sz="1600" dirty="0" err="1">
                <a:solidFill>
                  <a:schemeClr val="bg1"/>
                </a:solidFill>
              </a:rPr>
              <a:t>möglicherweise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nicht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gerechtfertigt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oder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angemessen</a:t>
            </a:r>
            <a:r>
              <a:rPr lang="en-US" altLang="en-US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9B5C0F6-0298-7569-E8AE-09A45D513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12046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2B960-1F5E-9647-AD0F-2507E79DB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90844C6C-C108-7751-B4D4-4BF740364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79475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b="1" u="sng" dirty="0" err="1"/>
              <a:t>Verläuft</a:t>
            </a:r>
            <a:r>
              <a:rPr lang="en-US" altLang="en-US" sz="2000" b="1" u="sng" dirty="0"/>
              <a:t> indolent </a:t>
            </a:r>
            <a:r>
              <a:rPr lang="en-US" altLang="en-US" sz="2000" b="1" u="sng" dirty="0" err="1"/>
              <a:t>oder</a:t>
            </a:r>
            <a:r>
              <a:rPr lang="en-US" altLang="en-US" sz="2000" b="1" u="sng" dirty="0"/>
              <a:t> </a:t>
            </a:r>
            <a:r>
              <a:rPr lang="en-US" altLang="en-US" sz="2000" b="1" u="sng" dirty="0" err="1"/>
              <a:t>mit</a:t>
            </a:r>
            <a:r>
              <a:rPr lang="en-US" altLang="en-US" sz="2000" b="1" u="sng" dirty="0"/>
              <a:t> </a:t>
            </a:r>
            <a:r>
              <a:rPr lang="en-US" altLang="en-US" sz="2000" b="1" u="sng" dirty="0" err="1"/>
              <a:t>fortschreitender</a:t>
            </a:r>
            <a:r>
              <a:rPr lang="en-US" altLang="en-US" sz="2000" b="1" u="sng" dirty="0"/>
              <a:t> </a:t>
            </a:r>
            <a:r>
              <a:rPr lang="en-US" altLang="en-US" sz="2000" b="1" u="sng" dirty="0" err="1"/>
              <a:t>Entzündung</a:t>
            </a:r>
            <a:endParaRPr lang="en-US" altLang="en-US" sz="2000" b="1" u="sng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DD685BC-895A-A9B2-ECA3-494E2E923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4E0DB36-F89A-8741-B486-C2E3DA1B8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6D0CA351-1BF1-440C-930A-F72D1EBC7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10257476-3C6B-CAB2-9FC9-4538F7480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A968BA25-3187-2703-E35E-F701640E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49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19679629-A242-021C-0786-80D9278F3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08967483-05B0-7219-7CAB-4E84949D1C50}"/>
              </a:ext>
            </a:extLst>
          </p:cNvPr>
          <p:cNvSpPr txBox="1"/>
          <p:nvPr/>
        </p:nvSpPr>
        <p:spPr>
          <a:xfrm>
            <a:off x="2170343" y="5706656"/>
            <a:ext cx="4803313" cy="271869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(Keine Frage – fahren Sie fort, wenn Sie bereit sind)</a:t>
            </a:r>
          </a:p>
        </p:txBody>
      </p:sp>
    </p:spTree>
    <p:extLst>
      <p:ext uri="{BB962C8B-B14F-4D97-AF65-F5344CB8AC3E}">
        <p14:creationId xmlns:p14="http://schemas.microsoft.com/office/powerpoint/2010/main" val="33579953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9653B-3EDD-1558-0B31-E81082DB0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EDCA1120-A047-4534-848F-DA41CAB72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AB8C6F83-7622-73DE-9C65-FB25FA53E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5648182-56AB-3C94-5366-6B1F737C8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160323F-57D6-3C3D-E790-358EBCA8F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CE03359-9089-D928-C137-2932D6F6B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1D46B4D-6050-1F56-0D4B-F0B07C397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13FDF761-9FB8-EBAE-13C3-FAFBE0E56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C15ADDE6-39FC-6430-93D5-463304B73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9D29723B-B9AB-F0C3-5968-C4499D949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EF8C2BDC-97D9-7952-D5A8-4E2A030E8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1D0685-36FF-5B2E-1882-B8D12FB88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7592615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4ADB8-AD67-0C5F-DD89-D493DAD8C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01BA80E-555C-F562-D30F-4DA335362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BC50860A-0958-689E-61C0-CD444CB1D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D6446621-A82B-C1AE-4F05-AB74551B0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1C57213-4D50-EF22-F9F4-798BD4B12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CC0B7ECF-3BC0-E339-D9AC-D40D46058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ACCD4B3-504E-B23E-9762-ADA6C97D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B13414D-61D6-9B5D-6053-59400E274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1190015D-560B-33E4-CA30-C982D7FC3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47975F48-1C80-F107-9D15-A7E0D8E35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3939B69E-03D5-2F42-9345-9F74AE5DD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238FFB-75F6-E041-1657-00D12BB42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9891707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1B0D-52D0-1195-ED8A-BF596223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A256C7CA-817D-DA79-2A34-23D7AEBFE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CA868E77-969F-2211-D59A-A44584474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0BD19A4-F813-8873-2FD5-F2FA5661E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0CB725D-A9EF-6B09-AFB1-2C03CAE4A3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10B3022-56B9-6822-575C-43D070DA4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7830B15-511E-0BEF-7314-2873EDDD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AA8C4BAD-B91C-DACB-1CB5-52DC09DFF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DD875F27-B4CF-F941-74AC-30E14D7D4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57D8801-4B1E-CB75-668E-450A1051F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817956C0-9ED3-5CFB-6310-9523EF1B3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DFE2A172-67D7-DC40-8940-A41FEDF88304}"/>
              </a:ext>
            </a:extLst>
          </p:cNvPr>
          <p:cNvSpPr txBox="1"/>
          <p:nvPr/>
        </p:nvSpPr>
        <p:spPr>
          <a:xfrm>
            <a:off x="842962" y="3679204"/>
            <a:ext cx="7305675" cy="18158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F9DDDE4-666B-8EE2-F202-A7FB2B5D3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5558961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B20F-4F86-98E0-50E1-0B3F25AF1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2CDBFBBA-1A24-2928-D4FE-33BB8575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BD53EA0F-65A9-D443-EC9B-7102C0B1D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B1A0ABD-AE51-F458-242C-7F729C2E4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A5625DE-BBBC-7EE5-BF04-5549EBF4C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DBF5180-97F1-4D1C-BD1A-6848C0140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F298E73-C3A5-1A45-E9DF-D171BE699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4082914-2368-BFD9-4A5D-32652DCBC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77CF5B64-D8A1-20B0-3B50-9978A61CF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8A5C5A22-6F47-B1B4-E2CC-74AD5D7E6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9A8D9750-A3FF-33B9-D35E-DA35FCF79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7CA148B-5520-4954-FF40-ED632F1AA741}"/>
              </a:ext>
            </a:extLst>
          </p:cNvPr>
          <p:cNvSpPr txBox="1"/>
          <p:nvPr/>
        </p:nvSpPr>
        <p:spPr>
          <a:xfrm>
            <a:off x="842962" y="3679204"/>
            <a:ext cx="7305675" cy="18158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P acnes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786ADCF9-37D2-1425-E651-5FE81EAAF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207577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1BAB6-B893-F7ED-57B2-6419C5173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53233D2-40B8-80CA-DAB6-A441C37BB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60BAAF86-88BE-50DD-2155-A4816A030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2CB3AF3-AF05-63D2-9DE4-93A41D01B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5C3652B-0F96-EEA7-234A-52B49E1C4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118B96E-9936-2EA2-8020-E1F6BE5C6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11843C9-6F2B-7C66-6546-E48F0055D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74DA7AE-A4C6-63F8-233F-87E387A66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3EE4AE36-D5B2-C658-AAF4-C021435D0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F210C61-BD71-677C-1DC7-117EE3959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5C85E1D-7536-F5FC-E381-AE9703AE0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96382B2B-B2CC-400C-699D-EA8DEAC0926C}"/>
              </a:ext>
            </a:extLst>
          </p:cNvPr>
          <p:cNvSpPr txBox="1"/>
          <p:nvPr/>
        </p:nvSpPr>
        <p:spPr>
          <a:xfrm>
            <a:off x="842962" y="3679204"/>
            <a:ext cx="7305675" cy="18158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P acnes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Wie </a:t>
            </a:r>
            <a:r>
              <a:rPr lang="en-US" sz="1400" i="1" dirty="0" err="1">
                <a:solidFill>
                  <a:srgbClr val="0000FF"/>
                </a:solidFill>
              </a:rPr>
              <a:t>wird</a:t>
            </a:r>
            <a:r>
              <a:rPr lang="en-US" sz="1400" i="1" dirty="0">
                <a:solidFill>
                  <a:srgbClr val="0000FF"/>
                </a:solidFill>
              </a:rPr>
              <a:t> das </a:t>
            </a:r>
            <a:r>
              <a:rPr lang="en-US" sz="1400" i="1" dirty="0" err="1">
                <a:solidFill>
                  <a:srgbClr val="0000FF"/>
                </a:solidFill>
              </a:rPr>
              <a:t>Bakterium</a:t>
            </a:r>
            <a:r>
              <a:rPr lang="en-US" sz="1400" i="1" dirty="0">
                <a:solidFill>
                  <a:srgbClr val="0000FF"/>
                </a:solidFill>
              </a:rPr>
              <a:t> P. acnes </a:t>
            </a:r>
            <a:r>
              <a:rPr lang="en-US" sz="1400" i="1" dirty="0" err="1">
                <a:solidFill>
                  <a:srgbClr val="0000FF"/>
                </a:solidFill>
              </a:rPr>
              <a:t>mikrobiologisch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klassifiziert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F30BA492-0DE1-1EE7-884E-A7D8306E2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6929408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1EDF2-B711-DA13-197B-A4ED5F001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2909EBDE-2CBA-7C81-0913-F5B88CDDC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05FE6073-C4CD-305A-BA1A-EF330DCB4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523348D5-4A08-26EA-FEC8-0F6349D06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BD62B7F-6167-0220-D452-97E200652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CF8FD8B-A78E-C674-D39B-7B7903D2F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B3BC2C4-F9DB-D669-B825-6875075B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E581799-6E38-B9FD-E15B-0209DF12B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88D70B6F-A703-EF30-5A0B-E61C1186F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72E538D9-D661-9CA4-7487-78142F918FF0}"/>
              </a:ext>
            </a:extLst>
          </p:cNvPr>
          <p:cNvSpPr txBox="1"/>
          <p:nvPr/>
        </p:nvSpPr>
        <p:spPr>
          <a:xfrm>
            <a:off x="842962" y="3679204"/>
            <a:ext cx="7305675" cy="181588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P acnes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Wie </a:t>
            </a:r>
            <a:r>
              <a:rPr lang="en-US" sz="1400" i="1" dirty="0" err="1">
                <a:solidFill>
                  <a:srgbClr val="0000FF"/>
                </a:solidFill>
              </a:rPr>
              <a:t>wird</a:t>
            </a:r>
            <a:r>
              <a:rPr lang="en-US" sz="1400" i="1" dirty="0">
                <a:solidFill>
                  <a:srgbClr val="0000FF"/>
                </a:solidFill>
              </a:rPr>
              <a:t> das </a:t>
            </a:r>
            <a:r>
              <a:rPr lang="en-US" sz="1400" i="1" dirty="0" err="1">
                <a:solidFill>
                  <a:srgbClr val="0000FF"/>
                </a:solidFill>
              </a:rPr>
              <a:t>Bakterium</a:t>
            </a:r>
            <a:r>
              <a:rPr lang="en-US" sz="1400" i="1" dirty="0">
                <a:solidFill>
                  <a:srgbClr val="0000FF"/>
                </a:solidFill>
              </a:rPr>
              <a:t> P. acnes </a:t>
            </a:r>
            <a:r>
              <a:rPr lang="en-US" sz="1400" i="1" dirty="0" err="1">
                <a:solidFill>
                  <a:srgbClr val="0000FF"/>
                </a:solidFill>
              </a:rPr>
              <a:t>mikrobiologisch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klassifiziert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dirty="0">
                <a:solidFill>
                  <a:srgbClr val="0000FF"/>
                </a:solidFill>
              </a:rPr>
              <a:t>Es </a:t>
            </a:r>
            <a:r>
              <a:rPr lang="en-US" sz="1400" dirty="0" err="1">
                <a:solidFill>
                  <a:srgbClr val="0000FF"/>
                </a:solidFill>
              </a:rPr>
              <a:t>handelt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sich</a:t>
            </a:r>
            <a:r>
              <a:rPr lang="en-US" sz="1400" dirty="0">
                <a:solidFill>
                  <a:srgbClr val="0000FF"/>
                </a:solidFill>
              </a:rPr>
              <a:t> um </a:t>
            </a:r>
            <a:r>
              <a:rPr lang="en-US" sz="1400" dirty="0" err="1">
                <a:solidFill>
                  <a:srgbClr val="0000FF"/>
                </a:solidFill>
              </a:rPr>
              <a:t>ein</a:t>
            </a:r>
            <a:r>
              <a:rPr lang="en-US" sz="1400" dirty="0">
                <a:solidFill>
                  <a:srgbClr val="0000FF"/>
                </a:solidFill>
              </a:rPr>
              <a:t> anaerobes, </a:t>
            </a:r>
            <a:r>
              <a:rPr lang="en-US" sz="1400" dirty="0" err="1">
                <a:solidFill>
                  <a:srgbClr val="0000FF"/>
                </a:solidFill>
              </a:rPr>
              <a:t>grampositives</a:t>
            </a:r>
            <a:r>
              <a:rPr lang="en-US" sz="1400" dirty="0">
                <a:solidFill>
                  <a:srgbClr val="0000FF"/>
                </a:solidFill>
              </a:rPr>
              <a:t>, </a:t>
            </a:r>
            <a:r>
              <a:rPr lang="en-US" sz="1400" dirty="0" err="1">
                <a:solidFill>
                  <a:srgbClr val="0000FF"/>
                </a:solidFill>
              </a:rPr>
              <a:t>pleomorphes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Stäbchen</a:t>
            </a:r>
            <a:endParaRPr lang="en-US" sz="1400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C2B11CE5-C7B6-BE27-60C7-879040886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4241CAD1-5197-3A41-F6A9-18D8AA5B5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E20775A-6997-F8A8-4521-B88DD366A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757788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73A57-936E-C7BD-6019-BF9870D8B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412402FD-7477-1103-838F-70BAECE73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71E6CA5E-7E6D-7333-D0D8-DA248D892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B65135F-75FB-EE90-F167-93BCE3EDE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9399A79-FF34-3975-3A22-66817F5B1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993D0C0-7CBC-465F-8511-8570B5586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0BE3583-4C60-CBBD-8C61-B4F4CFCC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12729F35-403F-EBC0-A331-9093085BA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F982FF4B-EE32-2A81-9B5D-7210EBD6B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4A5206DD-6105-0A32-99C7-D02C4F973656}"/>
              </a:ext>
            </a:extLst>
          </p:cNvPr>
          <p:cNvSpPr txBox="1"/>
          <p:nvPr/>
        </p:nvSpPr>
        <p:spPr>
          <a:xfrm>
            <a:off x="842962" y="3679204"/>
            <a:ext cx="7305675" cy="184665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P acnes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Wie </a:t>
            </a:r>
            <a:r>
              <a:rPr lang="en-US" sz="1400" i="1" dirty="0" err="1">
                <a:solidFill>
                  <a:srgbClr val="0000FF"/>
                </a:solidFill>
              </a:rPr>
              <a:t>wird</a:t>
            </a:r>
            <a:r>
              <a:rPr lang="en-US" sz="1400" i="1" dirty="0">
                <a:solidFill>
                  <a:srgbClr val="0000FF"/>
                </a:solidFill>
              </a:rPr>
              <a:t> das </a:t>
            </a:r>
            <a:r>
              <a:rPr lang="en-US" sz="1400" i="1" dirty="0" err="1">
                <a:solidFill>
                  <a:srgbClr val="0000FF"/>
                </a:solidFill>
              </a:rPr>
              <a:t>Bakterium</a:t>
            </a:r>
            <a:r>
              <a:rPr lang="en-US" sz="1400" i="1" dirty="0">
                <a:solidFill>
                  <a:srgbClr val="0000FF"/>
                </a:solidFill>
              </a:rPr>
              <a:t> P. acnes </a:t>
            </a:r>
            <a:r>
              <a:rPr lang="en-US" sz="1400" i="1" dirty="0" err="1">
                <a:solidFill>
                  <a:srgbClr val="0000FF"/>
                </a:solidFill>
              </a:rPr>
              <a:t>mikrobiologisch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klassifiziert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dirty="0">
                <a:solidFill>
                  <a:srgbClr val="0000FF"/>
                </a:solidFill>
              </a:rPr>
              <a:t>Es </a:t>
            </a:r>
            <a:r>
              <a:rPr lang="en-US" sz="1400" dirty="0" err="1">
                <a:solidFill>
                  <a:srgbClr val="0000FF"/>
                </a:solidFill>
              </a:rPr>
              <a:t>handelt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sich</a:t>
            </a:r>
            <a:r>
              <a:rPr lang="en-US" sz="1400" dirty="0">
                <a:solidFill>
                  <a:srgbClr val="0000FF"/>
                </a:solidFill>
              </a:rPr>
              <a:t> um </a:t>
            </a:r>
            <a:r>
              <a:rPr lang="en-US" sz="1400" dirty="0" err="1">
                <a:solidFill>
                  <a:srgbClr val="0000FF"/>
                </a:solidFill>
              </a:rPr>
              <a:t>ein</a:t>
            </a:r>
            <a:r>
              <a:rPr lang="en-US" sz="1400" dirty="0">
                <a:solidFill>
                  <a:srgbClr val="0000FF"/>
                </a:solidFill>
              </a:rPr>
              <a:t> anaerobes, </a:t>
            </a:r>
            <a:r>
              <a:rPr lang="en-US" sz="1400" dirty="0" err="1">
                <a:solidFill>
                  <a:srgbClr val="0000FF"/>
                </a:solidFill>
              </a:rPr>
              <a:t>grampositives</a:t>
            </a:r>
            <a:r>
              <a:rPr lang="en-US" sz="1400" dirty="0">
                <a:solidFill>
                  <a:srgbClr val="0000FF"/>
                </a:solidFill>
              </a:rPr>
              <a:t>, </a:t>
            </a:r>
            <a:r>
              <a:rPr lang="en-US" sz="1400" dirty="0" err="1">
                <a:solidFill>
                  <a:srgbClr val="0000FF"/>
                </a:solidFill>
              </a:rPr>
              <a:t>pleomorphes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Stäbchen</a:t>
            </a:r>
            <a:endParaRPr lang="en-US" sz="1400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es Teil der </a:t>
            </a:r>
            <a:r>
              <a:rPr lang="en-US" sz="1400" i="1" dirty="0" err="1">
                <a:solidFill>
                  <a:srgbClr val="0000FF"/>
                </a:solidFill>
              </a:rPr>
              <a:t>normalen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mikrobiellen</a:t>
            </a:r>
            <a:r>
              <a:rPr lang="en-US" sz="1400" i="1" dirty="0">
                <a:solidFill>
                  <a:srgbClr val="0000FF"/>
                </a:solidFill>
              </a:rPr>
              <a:t> Flora des Auges </a:t>
            </a:r>
            <a:r>
              <a:rPr lang="en-US" sz="1400" i="1" dirty="0" err="1">
                <a:solidFill>
                  <a:srgbClr val="0000FF"/>
                </a:solidFill>
              </a:rPr>
              <a:t>bzw</a:t>
            </a:r>
            <a:r>
              <a:rPr lang="en-US" sz="1400" i="1" dirty="0">
                <a:solidFill>
                  <a:srgbClr val="0000FF"/>
                </a:solidFill>
              </a:rPr>
              <a:t>. des </a:t>
            </a:r>
            <a:r>
              <a:rPr lang="en-US" sz="1400" i="1" dirty="0" err="1">
                <a:solidFill>
                  <a:srgbClr val="0000FF"/>
                </a:solidFill>
              </a:rPr>
              <a:t>Augenbereichs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0A5DCBFF-D2AA-76E8-8868-20981E862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A511F678-288E-22D4-927C-45B311B436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7223DA-BBEA-992F-A3DC-D0545ECB3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7322765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8825A-167E-AE89-770E-5825EFF37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156874DF-4CFE-BD60-8D9C-B57D27A77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1513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1B679E87-6791-496E-0345-40BAC784C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395BA19-8DA6-E11A-79B7-3ADD0E2E7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027BF1CC-6073-88FE-8FF4-023EDA93E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CA0668ED-D8FF-C9D0-F6C5-47997B498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9824121-287D-CB10-AE22-1CA31F1D0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8792D4B-0A36-2B6D-294B-56D287CD6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356EDF8-3504-C038-70DA-A3A02CDC2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FF8407B5-39F5-B3FC-7CF7-158B93916561}"/>
              </a:ext>
            </a:extLst>
          </p:cNvPr>
          <p:cNvSpPr txBox="1"/>
          <p:nvPr/>
        </p:nvSpPr>
        <p:spPr>
          <a:xfrm>
            <a:off x="842962" y="3679204"/>
            <a:ext cx="7305675" cy="184665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Welcher </a:t>
            </a:r>
            <a:r>
              <a:rPr lang="en-US" sz="1400" i="1" dirty="0" err="1">
                <a:solidFill>
                  <a:srgbClr val="0000FF"/>
                </a:solidFill>
              </a:rPr>
              <a:t>dieser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die #1 für </a:t>
            </a:r>
            <a:r>
              <a:rPr 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sz="1400" i="1" dirty="0" err="1">
                <a:solidFill>
                  <a:srgbClr val="0000FF"/>
                </a:solidFill>
              </a:rPr>
              <a:t>nach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Kataraktoperation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P acnes</a:t>
            </a:r>
          </a:p>
          <a:p>
            <a:pPr>
              <a:defRPr/>
            </a:pPr>
            <a:endParaRPr lang="en-US" sz="1400" i="1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>
                <a:solidFill>
                  <a:srgbClr val="0000FF"/>
                </a:solidFill>
              </a:rPr>
              <a:t>Wie </a:t>
            </a:r>
            <a:r>
              <a:rPr lang="en-US" sz="1400" i="1" dirty="0" err="1">
                <a:solidFill>
                  <a:srgbClr val="0000FF"/>
                </a:solidFill>
              </a:rPr>
              <a:t>wird</a:t>
            </a:r>
            <a:r>
              <a:rPr lang="en-US" sz="1400" i="1" dirty="0">
                <a:solidFill>
                  <a:srgbClr val="0000FF"/>
                </a:solidFill>
              </a:rPr>
              <a:t> das </a:t>
            </a:r>
            <a:r>
              <a:rPr lang="en-US" sz="1400" i="1" dirty="0" err="1">
                <a:solidFill>
                  <a:srgbClr val="0000FF"/>
                </a:solidFill>
              </a:rPr>
              <a:t>Bakterium</a:t>
            </a:r>
            <a:r>
              <a:rPr lang="en-US" sz="1400" i="1" dirty="0">
                <a:solidFill>
                  <a:srgbClr val="0000FF"/>
                </a:solidFill>
              </a:rPr>
              <a:t> P. acnes </a:t>
            </a:r>
            <a:r>
              <a:rPr lang="en-US" sz="1400" i="1" dirty="0" err="1">
                <a:solidFill>
                  <a:srgbClr val="0000FF"/>
                </a:solidFill>
              </a:rPr>
              <a:t>mikrobiologisch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klassifiziert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dirty="0">
                <a:solidFill>
                  <a:srgbClr val="0000FF"/>
                </a:solidFill>
              </a:rPr>
              <a:t>Es </a:t>
            </a:r>
            <a:r>
              <a:rPr lang="en-US" sz="1400" dirty="0" err="1">
                <a:solidFill>
                  <a:srgbClr val="0000FF"/>
                </a:solidFill>
              </a:rPr>
              <a:t>handelt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sich</a:t>
            </a:r>
            <a:r>
              <a:rPr lang="en-US" sz="1400" dirty="0">
                <a:solidFill>
                  <a:srgbClr val="0000FF"/>
                </a:solidFill>
              </a:rPr>
              <a:t> um </a:t>
            </a:r>
            <a:r>
              <a:rPr lang="en-US" sz="1400" dirty="0" err="1">
                <a:solidFill>
                  <a:srgbClr val="0000FF"/>
                </a:solidFill>
              </a:rPr>
              <a:t>ein</a:t>
            </a:r>
            <a:r>
              <a:rPr lang="en-US" sz="1400" dirty="0">
                <a:solidFill>
                  <a:srgbClr val="0000FF"/>
                </a:solidFill>
              </a:rPr>
              <a:t> anaerobes, </a:t>
            </a:r>
            <a:r>
              <a:rPr lang="en-US" sz="1400" dirty="0" err="1">
                <a:solidFill>
                  <a:srgbClr val="0000FF"/>
                </a:solidFill>
              </a:rPr>
              <a:t>grampositives</a:t>
            </a:r>
            <a:r>
              <a:rPr lang="en-US" sz="1400" dirty="0">
                <a:solidFill>
                  <a:srgbClr val="0000FF"/>
                </a:solidFill>
              </a:rPr>
              <a:t>, </a:t>
            </a:r>
            <a:r>
              <a:rPr lang="en-US" sz="1400" dirty="0" err="1">
                <a:solidFill>
                  <a:srgbClr val="0000FF"/>
                </a:solidFill>
              </a:rPr>
              <a:t>pleomorphes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Stäbchen</a:t>
            </a:r>
            <a:endParaRPr lang="en-US" sz="1400" dirty="0">
              <a:solidFill>
                <a:srgbClr val="0000FF"/>
              </a:solidFill>
            </a:endParaRPr>
          </a:p>
          <a:p>
            <a:pPr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>
              <a:defRPr/>
            </a:pP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 es Teil der </a:t>
            </a:r>
            <a:r>
              <a:rPr lang="en-US" sz="1400" i="1" dirty="0" err="1">
                <a:solidFill>
                  <a:srgbClr val="0000FF"/>
                </a:solidFill>
              </a:rPr>
              <a:t>normalen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mikrobiellen</a:t>
            </a:r>
            <a:r>
              <a:rPr lang="en-US" sz="1400" i="1" dirty="0">
                <a:solidFill>
                  <a:srgbClr val="0000FF"/>
                </a:solidFill>
              </a:rPr>
              <a:t> Flora des Auges </a:t>
            </a:r>
            <a:r>
              <a:rPr lang="en-US" sz="1400" i="1" dirty="0" err="1">
                <a:solidFill>
                  <a:srgbClr val="0000FF"/>
                </a:solidFill>
              </a:rPr>
              <a:t>bzw</a:t>
            </a:r>
            <a:r>
              <a:rPr lang="en-US" sz="1400" i="1" dirty="0">
                <a:solidFill>
                  <a:srgbClr val="0000FF"/>
                </a:solidFill>
              </a:rPr>
              <a:t>. des </a:t>
            </a:r>
            <a:r>
              <a:rPr lang="en-US" sz="1400" i="1" dirty="0" err="1">
                <a:solidFill>
                  <a:srgbClr val="0000FF"/>
                </a:solidFill>
              </a:rPr>
              <a:t>Augenbereichs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pPr>
              <a:defRPr/>
            </a:pPr>
            <a:r>
              <a:rPr lang="en-US" sz="1400" dirty="0">
                <a:solidFill>
                  <a:srgbClr val="0000FF"/>
                </a:solidFill>
              </a:rPr>
              <a:t>Ja</a:t>
            </a:r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5A4479C8-7C8A-254C-91BA-EED4C830A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E6C65D1E-37EE-7BEF-7986-E73D6E4C7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7E0855C-6B02-D3FC-2406-D1FE4CED2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801257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C1115-B6A9-B145-C65C-0DB4484DF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7CFD6D46-1C35-E828-F881-8F91BE56F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FC454032-B3FE-62DE-4628-EA8FA0A0A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6E88126-3688-A453-BCAA-5A08B34A0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FC87CFE-DB2D-8A0B-66A9-5C1498FD9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DF786D1F-9769-2F43-8D9A-FF6970388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E5718D70-21A2-C120-D8CC-776286E6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DAC621B-0B74-64B2-F1F3-46B6A9FD5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0786F8FC-4D73-0468-181B-66A94C183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735A09DB-AF7B-7F00-7F98-943045CDB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1" y="3762030"/>
            <a:ext cx="7762875" cy="1169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Per Definition </a:t>
            </a:r>
            <a:r>
              <a:rPr lang="en-US" altLang="en-US" sz="1400" i="1" dirty="0" err="1">
                <a:solidFill>
                  <a:srgbClr val="0000FF"/>
                </a:solidFill>
              </a:rPr>
              <a:t>beginnt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6+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der Operation.</a:t>
            </a:r>
          </a:p>
          <a:p>
            <a:r>
              <a:rPr lang="en-US" altLang="en-US" sz="1400" i="1" dirty="0"/>
              <a:t>Was </a:t>
            </a:r>
            <a:r>
              <a:rPr lang="en-US" altLang="en-US" sz="1400" dirty="0"/>
              <a:t>P. acnes </a:t>
            </a:r>
            <a:r>
              <a:rPr lang="en-US" altLang="en-US" sz="1400" dirty="0" err="1"/>
              <a:t>betrifft</a:t>
            </a:r>
            <a:r>
              <a:rPr lang="en-US" altLang="en-US" sz="1400" dirty="0"/>
              <a:t>…</a:t>
            </a:r>
            <a:endParaRPr lang="en-US" altLang="en-US" sz="1600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lange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beträgt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Zeitraum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zwischen</a:t>
            </a:r>
            <a:r>
              <a:rPr lang="en-US" altLang="en-US" sz="1400" i="1" dirty="0"/>
              <a:t> Operation und </a:t>
            </a:r>
            <a:r>
              <a:rPr lang="en-US" altLang="en-US" sz="1400" i="1" dirty="0" err="1"/>
              <a:t>Auftreten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Symptome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durchschnittlich</a:t>
            </a:r>
            <a:r>
              <a:rPr lang="en-US" altLang="en-US" sz="1400" i="1" dirty="0"/>
              <a:t>?</a:t>
            </a:r>
            <a:endParaRPr lang="en-US" altLang="en-US" sz="1400" b="1" i="1" dirty="0"/>
          </a:p>
          <a:p>
            <a:endParaRPr lang="en-US" altLang="en-US" sz="1400" b="1" dirty="0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F0D2BA6E-8E6F-B6ED-9C1B-7BD3AF4EE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D7298A85-417D-0EB5-6DB1-E627ECA1D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E4B0AA9-F179-9F2B-E947-96056ADFE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7068145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5A6A-523A-2499-E6C0-E85DC7575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5D5CB0BE-40F2-2453-1089-DD65DA0C3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2035B4FA-A805-2743-4BC4-A3AE40CED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BBE3567-C517-B4D1-7E0E-229454791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0E100D2-E671-DB7E-6D8C-A19C0C799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C47FA386-3414-F2C5-EE9D-21F6986CE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A0C2C2CE-903E-B1F7-D3F8-7F447C560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59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C0FCC1B1-6D84-F739-4B58-D7D55EB35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CD0C7188-F009-F137-010C-01891395B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5B5ADF9C-5977-3991-C7C7-709110693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1" y="3762030"/>
            <a:ext cx="7762875" cy="1169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Per Definition </a:t>
            </a:r>
            <a:r>
              <a:rPr lang="en-US" altLang="en-US" sz="1400" i="1" dirty="0" err="1">
                <a:solidFill>
                  <a:srgbClr val="0000FF"/>
                </a:solidFill>
              </a:rPr>
              <a:t>beginnt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6+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der Operation.</a:t>
            </a:r>
          </a:p>
          <a:p>
            <a:r>
              <a:rPr lang="en-US" altLang="en-US" sz="1400" i="1" dirty="0"/>
              <a:t>Was </a:t>
            </a:r>
            <a:r>
              <a:rPr lang="en-US" altLang="en-US" sz="1400" dirty="0"/>
              <a:t>P. acnes </a:t>
            </a:r>
            <a:r>
              <a:rPr lang="en-US" altLang="en-US" sz="1400" dirty="0" err="1"/>
              <a:t>betrifft</a:t>
            </a:r>
            <a:r>
              <a:rPr lang="en-US" altLang="en-US" sz="1400" dirty="0"/>
              <a:t>…</a:t>
            </a:r>
            <a:endParaRPr lang="en-US" altLang="en-US" sz="1600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lange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beträgt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Zeitraum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zwischen</a:t>
            </a:r>
            <a:r>
              <a:rPr lang="en-US" altLang="en-US" sz="1400" i="1" dirty="0"/>
              <a:t> Operation und </a:t>
            </a:r>
            <a:r>
              <a:rPr lang="en-US" altLang="en-US" sz="1400" i="1" dirty="0" err="1"/>
              <a:t>Auftreten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Symptome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durchschnittlich</a:t>
            </a:r>
            <a:r>
              <a:rPr lang="en-US" altLang="en-US" sz="1400" i="1" dirty="0"/>
              <a:t>?</a:t>
            </a:r>
            <a:r>
              <a:rPr lang="en-US" altLang="en-US" sz="1400" b="1" dirty="0"/>
              <a:t> 3–4 </a:t>
            </a:r>
            <a:r>
              <a:rPr lang="en-US" altLang="en-US" sz="1400" b="1" dirty="0" err="1"/>
              <a:t>Monate</a:t>
            </a:r>
            <a:endParaRPr lang="en-US" altLang="en-US" sz="1600" b="1" i="1" dirty="0"/>
          </a:p>
          <a:p>
            <a:endParaRPr lang="en-US" altLang="en-US" sz="1400" i="1" dirty="0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1C1CD6CF-C8BC-881F-379F-3F34F7773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BFA96E1D-3030-972A-5CC5-C71E31DD2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9CE6437-A829-EA9B-DA05-DC475B106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6931956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BFB8E-5BF4-5F8B-70FA-C43E9D824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98BCA4A4-34B2-5C19-BA2E-A6C97A07A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7B32C261-5073-07DC-F9FD-A8DED2DFD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09EF149-E4CA-7F19-5B9A-129B3117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FBAF5D1-741D-DBB5-B181-2C27BAFD1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9070421-231E-58C6-F814-728A6A318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C033E60-006A-C752-C792-216CF561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2A95061-D918-B675-F846-57BD4AD6C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FE77FE1D-933E-C788-864D-CED8AAFFC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777F611E-13EB-7586-3C53-B8CEB473B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1" y="3762030"/>
            <a:ext cx="7762875" cy="1169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Per Definition </a:t>
            </a:r>
            <a:r>
              <a:rPr lang="en-US" altLang="en-US" sz="1400" i="1" dirty="0" err="1">
                <a:solidFill>
                  <a:srgbClr val="0000FF"/>
                </a:solidFill>
              </a:rPr>
              <a:t>beginnt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6+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der Operation.</a:t>
            </a:r>
          </a:p>
          <a:p>
            <a:r>
              <a:rPr lang="en-US" altLang="en-US" sz="1400" i="1" dirty="0"/>
              <a:t>Was </a:t>
            </a:r>
            <a:r>
              <a:rPr lang="en-US" altLang="en-US" sz="1400" dirty="0"/>
              <a:t>P. acnes </a:t>
            </a:r>
            <a:r>
              <a:rPr lang="en-US" altLang="en-US" sz="1400" dirty="0" err="1"/>
              <a:t>betrifft</a:t>
            </a:r>
            <a:r>
              <a:rPr lang="en-US" altLang="en-US" sz="1400" dirty="0"/>
              <a:t>…</a:t>
            </a:r>
            <a:endParaRPr lang="en-US" altLang="en-US" sz="1600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lange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beträgt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Zeitraum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zwischen</a:t>
            </a:r>
            <a:r>
              <a:rPr lang="en-US" altLang="en-US" sz="1400" i="1" dirty="0"/>
              <a:t> Operation und </a:t>
            </a:r>
            <a:r>
              <a:rPr lang="en-US" altLang="en-US" sz="1400" i="1" dirty="0" err="1"/>
              <a:t>Auftreten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Symptome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durchschnittlich</a:t>
            </a:r>
            <a:r>
              <a:rPr lang="en-US" altLang="en-US" sz="1400" i="1" dirty="0"/>
              <a:t>?</a:t>
            </a:r>
            <a:r>
              <a:rPr lang="en-US" altLang="en-US" sz="1400" b="1" dirty="0"/>
              <a:t> 3–4 </a:t>
            </a:r>
            <a:r>
              <a:rPr lang="en-US" altLang="en-US" sz="1400" b="1" dirty="0" err="1"/>
              <a:t>Monate</a:t>
            </a:r>
            <a:endParaRPr lang="en-US" altLang="en-US" sz="1600" b="1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groß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ist</a:t>
            </a:r>
            <a:r>
              <a:rPr lang="en-US" altLang="en-US" sz="1400" i="1" dirty="0"/>
              <a:t> die </a:t>
            </a:r>
            <a:r>
              <a:rPr lang="en-US" altLang="en-US" sz="1400" i="1" dirty="0" err="1"/>
              <a:t>Spanne</a:t>
            </a:r>
            <a:r>
              <a:rPr lang="en-US" altLang="en-US" sz="1400" i="1" dirty="0"/>
              <a:t>?</a:t>
            </a:r>
            <a:endParaRPr lang="en-US" altLang="en-US" sz="1400" dirty="0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E21EC739-0AA2-C67D-9AB9-94043F04D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65EEC7C9-EA2A-7D8A-0890-19E41E2FA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DAECFFD-EF01-4E68-1A21-BAAC7E01F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8032103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19760-DA86-1B75-2E1E-1748E1A07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D2ED07CA-1F31-9327-23AC-5E9B540CF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133CFCF-6CD0-ADA4-09E1-F25F002B4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541D8AB7-E40C-8E02-9C6C-DEBCE4D1E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621BC55-B506-3F4F-DF88-EAB82A5A1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DD7DD16-F1D5-79C6-5B3A-9BFB221E9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80613B6-C884-2351-4EC1-F5FD5DC8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B1EBD7F-BFAD-FA87-BBBE-1E8C87C43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95A936EC-0D75-F374-AE77-20862E14A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47465482-4DA5-7472-6DA8-B737384DF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1" y="3762030"/>
            <a:ext cx="7762875" cy="1169551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Per Definition </a:t>
            </a:r>
            <a:r>
              <a:rPr lang="en-US" altLang="en-US" sz="1400" i="1" dirty="0" err="1">
                <a:solidFill>
                  <a:srgbClr val="0000FF"/>
                </a:solidFill>
              </a:rPr>
              <a:t>beginnt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6+ </a:t>
            </a:r>
            <a:r>
              <a:rPr lang="en-US" altLang="en-US" sz="1400" i="1" dirty="0" err="1">
                <a:solidFill>
                  <a:srgbClr val="0000FF"/>
                </a:solidFill>
              </a:rPr>
              <a:t>Wochen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der Operation.</a:t>
            </a:r>
          </a:p>
          <a:p>
            <a:r>
              <a:rPr lang="en-US" altLang="en-US" sz="1400" i="1" dirty="0"/>
              <a:t>Was </a:t>
            </a:r>
            <a:r>
              <a:rPr lang="en-US" altLang="en-US" sz="1400" dirty="0"/>
              <a:t>P. acnes </a:t>
            </a:r>
            <a:r>
              <a:rPr lang="en-US" altLang="en-US" sz="1400" dirty="0" err="1"/>
              <a:t>betrifft</a:t>
            </a:r>
            <a:r>
              <a:rPr lang="en-US" altLang="en-US" sz="1400" dirty="0"/>
              <a:t>…</a:t>
            </a:r>
            <a:endParaRPr lang="en-US" altLang="en-US" sz="1600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lange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beträgt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Zeitraum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zwischen</a:t>
            </a:r>
            <a:r>
              <a:rPr lang="en-US" altLang="en-US" sz="1400" i="1" dirty="0"/>
              <a:t> Operation und </a:t>
            </a:r>
            <a:r>
              <a:rPr lang="en-US" altLang="en-US" sz="1400" i="1" dirty="0" err="1"/>
              <a:t>Auftreten</a:t>
            </a:r>
            <a:r>
              <a:rPr lang="en-US" altLang="en-US" sz="1400" i="1" dirty="0"/>
              <a:t> der </a:t>
            </a:r>
            <a:r>
              <a:rPr lang="en-US" altLang="en-US" sz="1400" i="1" dirty="0" err="1"/>
              <a:t>Symptome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durchschnittlich</a:t>
            </a:r>
            <a:r>
              <a:rPr lang="en-US" altLang="en-US" sz="1400" i="1" dirty="0"/>
              <a:t>?</a:t>
            </a:r>
            <a:r>
              <a:rPr lang="en-US" altLang="en-US" sz="1400" b="1" dirty="0"/>
              <a:t> 3–4 </a:t>
            </a:r>
            <a:r>
              <a:rPr lang="en-US" altLang="en-US" sz="1400" b="1" dirty="0" err="1"/>
              <a:t>Monate</a:t>
            </a:r>
            <a:endParaRPr lang="en-US" altLang="en-US" sz="1600" b="1" i="1" dirty="0"/>
          </a:p>
          <a:p>
            <a:r>
              <a:rPr lang="en-US" altLang="en-US" sz="1400" i="1" dirty="0"/>
              <a:t>Wie </a:t>
            </a:r>
            <a:r>
              <a:rPr lang="en-US" altLang="en-US" sz="1400" i="1" dirty="0" err="1"/>
              <a:t>groß</a:t>
            </a:r>
            <a:r>
              <a:rPr lang="en-US" altLang="en-US" sz="1400" i="1" dirty="0"/>
              <a:t> </a:t>
            </a:r>
            <a:r>
              <a:rPr lang="en-US" altLang="en-US" sz="1400" i="1" dirty="0" err="1"/>
              <a:t>ist</a:t>
            </a:r>
            <a:r>
              <a:rPr lang="en-US" altLang="en-US" sz="1400" i="1" dirty="0"/>
              <a:t> die </a:t>
            </a:r>
            <a:r>
              <a:rPr lang="en-US" altLang="en-US" sz="1400" i="1" dirty="0" err="1"/>
              <a:t>Spanne</a:t>
            </a:r>
            <a:r>
              <a:rPr lang="en-US" altLang="en-US" sz="1400" i="1" dirty="0"/>
              <a:t>? </a:t>
            </a:r>
            <a:r>
              <a:rPr lang="en-US" altLang="en-US" sz="1400" dirty="0"/>
              <a:t>Zwei </a:t>
            </a:r>
            <a:r>
              <a:rPr lang="en-US" altLang="en-US" sz="1400" dirty="0" err="1"/>
              <a:t>Wochen</a:t>
            </a:r>
            <a:r>
              <a:rPr lang="en-US" altLang="en-US" sz="1400" dirty="0"/>
              <a:t> bis </a:t>
            </a:r>
            <a:r>
              <a:rPr lang="en-US" altLang="en-US" sz="1400" dirty="0" err="1"/>
              <a:t>zu</a:t>
            </a:r>
            <a:r>
              <a:rPr lang="en-US" altLang="en-US" sz="1400" dirty="0"/>
              <a:t> </a:t>
            </a:r>
            <a:r>
              <a:rPr lang="en-US" altLang="en-US" sz="1400" b="1" dirty="0" err="1"/>
              <a:t>mehreren</a:t>
            </a:r>
            <a:r>
              <a:rPr lang="en-US" altLang="en-US" sz="1400" b="1" dirty="0"/>
              <a:t> Jahren!</a:t>
            </a: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165E783F-D9B4-2440-6652-5F1182730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2FCB2CE2-C2E1-2641-8819-785BFEF70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4704DF1-DFAA-53D4-4ED7-BFC8245A0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633274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148A-7AA7-04BA-CBBB-3ACE99C2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6D878B2B-A1BA-C57E-A34A-3928F4627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b="1" dirty="0" err="1"/>
              <a:t>Entzündung</a:t>
            </a:r>
            <a:endParaRPr lang="en-US" altLang="en-US" sz="2000" b="1" dirty="0"/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7E85C3FE-7CC5-34B3-FC8C-B45D6C215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D93DD37-73E1-A6EC-496E-C871B58B2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0AE8D79-119D-A1F5-7996-E2FD9B350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70E3202-8DD2-2AC0-6AE1-24A56B410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0577495-14B7-C3B1-0A30-AA76F678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288DD9C-4D69-2D7A-A689-5F0ADDF3C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7AEC1D25-186D-5270-15D2-3ED608B6A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E3319CA-12F2-9181-BA40-9DD6BFFD4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7941"/>
            <a:ext cx="8224837" cy="1600438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Entzündung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bei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chonischen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P. acnes </a:t>
            </a:r>
            <a:r>
              <a:rPr lang="en-US" altLang="en-US" sz="1400" i="1" dirty="0" err="1">
                <a:solidFill>
                  <a:srgbClr val="0000FF"/>
                </a:solidFill>
              </a:rPr>
              <a:t>Endophthalmiti</a:t>
            </a:r>
            <a:r>
              <a:rPr lang="en-US" altLang="en-US" sz="1400" i="1" dirty="0">
                <a:solidFill>
                  <a:srgbClr val="0000FF"/>
                </a:solidFill>
              </a:rPr>
              <a:t>  </a:t>
            </a:r>
            <a:r>
              <a:rPr lang="en-US" altLang="en-US" sz="1400" i="1" dirty="0" err="1">
                <a:solidFill>
                  <a:srgbClr val="0000FF"/>
                </a:solidFill>
              </a:rPr>
              <a:t>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nicht-granulomatös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 err="1">
              <a:solidFill>
                <a:srgbClr val="0000FF"/>
              </a:solidFill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F69721DC-4572-EB7B-078A-402856315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4B4918C3-AA15-9C83-A3E0-EAE9C8099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39AB941-8A4E-5AC1-B53D-5318213EA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74374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30D97-079C-48CB-C5CE-027DDD93B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A8DA4500-C6FA-D764-BC80-A9C024E0D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b="1" dirty="0" err="1"/>
              <a:t>Entzündung</a:t>
            </a:r>
            <a:endParaRPr lang="en-US" altLang="en-US" sz="2000" b="1" dirty="0"/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DC81015B-0ECF-3AA6-1B11-C67AA4256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6762842-FB80-7FEF-E2F0-D334E4010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243B333-CD0C-3A1E-B2B0-28B100501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9DC096D-82EC-7304-65EC-D06259F97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B261614-13E9-8074-509C-32D9603E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CC79897-7E9B-9CAB-8F82-1AF480E06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70A4F0C9-F7BD-0AE8-3669-E2D624AA7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01A8E36-F83C-602D-BD6A-86D908FE6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7941"/>
            <a:ext cx="8224837" cy="1631216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Entzündung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bei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chonischen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P. acnes </a:t>
            </a:r>
            <a:r>
              <a:rPr lang="en-US" altLang="en-US" sz="1400" i="1" dirty="0" err="1">
                <a:solidFill>
                  <a:srgbClr val="0000FF"/>
                </a:solidFill>
              </a:rPr>
              <a:t>Endophthalmiti</a:t>
            </a:r>
            <a:r>
              <a:rPr lang="en-US" altLang="en-US" sz="1400" i="1" dirty="0">
                <a:solidFill>
                  <a:srgbClr val="0000FF"/>
                </a:solidFill>
              </a:rPr>
              <a:t>  </a:t>
            </a:r>
            <a:r>
              <a:rPr lang="en-US" altLang="en-US" sz="1400" i="1" dirty="0" err="1">
                <a:solidFill>
                  <a:srgbClr val="0000FF"/>
                </a:solidFill>
              </a:rPr>
              <a:t>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nicht-granulomatös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 err="1">
                <a:solidFill>
                  <a:srgbClr val="0000FF"/>
                </a:solidFill>
              </a:rPr>
              <a:t>Granulomatös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E2A2155-F3DD-5536-9E3C-E66735D39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600C1042-D551-27A3-57FC-7F09885D3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166BC02-64CB-16D0-0378-983185698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995950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99C4F-B000-F414-A80D-7EF0C88BB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25BAB681-F3C8-8A0A-D9FC-AAABF90C4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b="1" dirty="0" err="1"/>
              <a:t>Entzündung</a:t>
            </a:r>
            <a:endParaRPr lang="en-US" altLang="en-US" sz="2000" b="1" dirty="0"/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3C037352-1DB1-465C-EC01-EE83AED78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9B30D9D-5806-E4A5-EC69-E05F9347B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BBEB73A6-D161-FE6B-CA24-5611FC2E6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5FD5125-933A-F47A-BC49-88AEF39C4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3603D17-89B1-FAE8-6174-7C26DC044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A59BD23-E6B8-FE87-F7D3-AE4D6107C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9E07360-62EA-BBC4-9759-D5ADF518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279880E3-557C-7A57-81FA-DB3FC0C45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7941"/>
            <a:ext cx="8224837" cy="1631216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Entzündung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bei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chonischen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P. acnes </a:t>
            </a:r>
            <a:r>
              <a:rPr lang="en-US" altLang="en-US" sz="1400" i="1" dirty="0" err="1">
                <a:solidFill>
                  <a:srgbClr val="0000FF"/>
                </a:solidFill>
              </a:rPr>
              <a:t>Endophthalmiti</a:t>
            </a:r>
            <a:r>
              <a:rPr lang="en-US" altLang="en-US" sz="1400" i="1" dirty="0">
                <a:solidFill>
                  <a:srgbClr val="0000FF"/>
                </a:solidFill>
              </a:rPr>
              <a:t>  </a:t>
            </a:r>
            <a:r>
              <a:rPr lang="en-US" altLang="en-US" sz="1400" i="1" dirty="0" err="1">
                <a:solidFill>
                  <a:srgbClr val="0000FF"/>
                </a:solidFill>
              </a:rPr>
              <a:t>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nicht-granulomatös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 err="1">
                <a:solidFill>
                  <a:srgbClr val="0000FF"/>
                </a:solidFill>
              </a:rPr>
              <a:t>Granulomatös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sieht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klassische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Reaktion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Steroidtherapie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117D525F-9DA9-8CD9-3DEF-30C56B81C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5A95CD71-CE23-E177-16DB-052DD0492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DD4E7BD-62FB-5503-358F-5E24A7F4B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31683710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836C-D3ED-F2AB-8896-839824770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C8048897-F4F8-39AB-AD2D-03A6568D4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4" name="Rectangle 19">
            <a:extLst>
              <a:ext uri="{FF2B5EF4-FFF2-40B4-BE49-F238E27FC236}">
                <a16:creationId xmlns:a16="http://schemas.microsoft.com/office/drawing/2014/main" id="{B5AA9EC6-E5CA-DB9C-4D3C-652C9A682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685800" cy="304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EA85050-59EC-F198-94A5-B393498E3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70C9B7F-BAFF-3EFF-30EF-1F7731963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17955D58-1072-9354-48ED-2737048DF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4902810-A772-C26D-6DE9-65A69ADE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2E1A0FB-FA40-A0CE-95AC-91F641B48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60C0C526-6CA2-973A-173B-158DE0651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7925E98E-9BE7-D15E-7D0A-79AD2C3DC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737941"/>
            <a:ext cx="8224837" cy="1631216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Entzündung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bei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chonischen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dirty="0">
                <a:solidFill>
                  <a:srgbClr val="0000FF"/>
                </a:solidFill>
              </a:rPr>
              <a:t>P. acnes </a:t>
            </a:r>
            <a:r>
              <a:rPr lang="en-US" altLang="en-US" sz="1400" i="1" dirty="0" err="1">
                <a:solidFill>
                  <a:srgbClr val="0000FF"/>
                </a:solidFill>
              </a:rPr>
              <a:t>Endophthalmiti</a:t>
            </a:r>
            <a:r>
              <a:rPr lang="en-US" altLang="en-US" sz="1400" i="1" dirty="0">
                <a:solidFill>
                  <a:srgbClr val="0000FF"/>
                </a:solidFill>
              </a:rPr>
              <a:t>  </a:t>
            </a:r>
            <a:r>
              <a:rPr lang="en-US" altLang="en-US" sz="1400" i="1" dirty="0" err="1">
                <a:solidFill>
                  <a:srgbClr val="0000FF"/>
                </a:solidFill>
              </a:rPr>
              <a:t>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nicht-granulomatös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 err="1">
                <a:solidFill>
                  <a:srgbClr val="0000FF"/>
                </a:solidFill>
              </a:rPr>
              <a:t>Granulomatös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sieht</a:t>
            </a:r>
            <a:r>
              <a:rPr lang="en-US" altLang="en-US" sz="1400" i="1" dirty="0">
                <a:solidFill>
                  <a:srgbClr val="0000FF"/>
                </a:solidFill>
              </a:rPr>
              <a:t>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klassische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Reaktion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Steroidtherapie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Die </a:t>
            </a:r>
            <a:r>
              <a:rPr lang="en-US" altLang="en-US" sz="1400" dirty="0" err="1">
                <a:solidFill>
                  <a:srgbClr val="0000FF"/>
                </a:solidFill>
              </a:rPr>
              <a:t>Entzündung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lässt</a:t>
            </a:r>
            <a:r>
              <a:rPr lang="en-US" altLang="en-US" sz="1400" dirty="0">
                <a:solidFill>
                  <a:srgbClr val="0000FF"/>
                </a:solidFill>
              </a:rPr>
              <a:t> initial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tritt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dann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aber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wieder</a:t>
            </a:r>
            <a:r>
              <a:rPr lang="en-US" altLang="en-US" sz="1400" dirty="0">
                <a:solidFill>
                  <a:srgbClr val="0000FF"/>
                </a:solidFill>
              </a:rPr>
              <a:t> auf (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verschlimmert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sogar</a:t>
            </a:r>
            <a:r>
              <a:rPr lang="en-US" altLang="en-US" sz="1400" dirty="0">
                <a:solidFill>
                  <a:srgbClr val="0000FF"/>
                </a:solidFill>
              </a:rPr>
              <a:t>), </a:t>
            </a:r>
            <a:r>
              <a:rPr lang="en-US" altLang="en-US" sz="1400" dirty="0" err="1">
                <a:solidFill>
                  <a:srgbClr val="0000FF"/>
                </a:solidFill>
              </a:rPr>
              <a:t>sobald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Steroidbehandlung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beendet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80116371-5F23-6CB7-1BE4-1D82AF61F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B2B2B2"/>
                </a:solidFill>
              </a:rPr>
              <a:t>Koagulase</a:t>
            </a:r>
            <a:r>
              <a:rPr lang="en-US" altLang="en-US" sz="1600" dirty="0">
                <a:solidFill>
                  <a:srgbClr val="B2B2B2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EF7DAB73-9A45-E4A0-6647-9CABB4B55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95EC5F2-5EBA-FC3E-ACBB-8A8B250C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809833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F7A0A-FA23-93E6-7CEA-758DB00B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834AF64A-DAA0-9FE4-ACEC-187B956C6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E48B60B8-8EAE-A613-8C71-145384150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4ACFD90-CD48-C770-5A7A-E373D69CB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802CF5F-ACA8-7593-6407-EB7FCDF87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E6A6DD8-D57E-C680-3575-3AE35A90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0F3B769-126E-88E4-A9E6-0BF9C3667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B818DCCC-B5ED-D96E-2F8C-33E7E7C72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521408-E3A8-6933-6E39-86506031B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13C06E27-F626-FE4B-104A-1E21CB387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3910763D-5E41-FD8E-DA19-86549C68A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95E3EC9-C8BF-7EF9-4B7F-E8C15F04B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8342041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A5861-AC11-6E9D-CF26-311F677D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708CA1FA-66A5-F3BB-E944-F04DC20F9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492EFB4-8FD0-95B6-2C01-35C4BB75D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98BE8CE-4B25-D635-A4E2-CB59A2E75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E2A5C31-8C94-2431-1AE3-23907901E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3069524-D5C8-4A80-C679-5A0A4630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67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39446D7-DFE0-DEB8-8C5D-06429FAB3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58F32B8-5053-FCDD-5E7C-BCF36C02B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7D2F85AE-56E0-3D47-AB48-0F52FAF2B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4A728E54-043A-DC95-9108-1C7FA5EAE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218FEDD7-41B6-1098-53D4-4115EEC23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1B277FB-B0DF-8106-7AB3-8474F27F0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748772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45AA1-9299-4E15-AC40-AAFA3B43E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lIns="25400" tIns="12700" rIns="25400" bIns="12700"/>
          <a:lstStyle/>
          <a:p>
            <a:pPr>
              <a:defRPr/>
            </a:pPr>
            <a:fld id="{E08F266B-0A6D-4D05-ACA3-3B89258D674F}" type="slidenum">
              <a:rPr lang="en-US" altLang="en-US" smtClean="0"/>
              <a:t>68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7B10C5-D01A-4B08-B92A-24B1C68A2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636855"/>
            <a:ext cx="5962650" cy="35842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4FC7D7-2C30-47B4-9208-156158ECE3C6}"/>
              </a:ext>
            </a:extLst>
          </p:cNvPr>
          <p:cNvSpPr txBox="1"/>
          <p:nvPr/>
        </p:nvSpPr>
        <p:spPr>
          <a:xfrm>
            <a:off x="2756887" y="5791200"/>
            <a:ext cx="3630226" cy="302647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i="1" dirty="0"/>
              <a:t>P. acnes </a:t>
            </a:r>
            <a:r>
              <a:rPr lang="en-US" dirty="0"/>
              <a:t>Endophthalmitis nach CE</a:t>
            </a:r>
          </a:p>
        </p:txBody>
      </p:sp>
    </p:spTree>
    <p:extLst>
      <p:ext uri="{BB962C8B-B14F-4D97-AF65-F5344CB8AC3E}">
        <p14:creationId xmlns:p14="http://schemas.microsoft.com/office/powerpoint/2010/main" val="1455198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3">
            <a:extLst>
              <a:ext uri="{FF2B5EF4-FFF2-40B4-BE49-F238E27FC236}">
                <a16:creationId xmlns:a16="http://schemas.microsoft.com/office/drawing/2014/main" id="{AE333C4F-37D4-458C-8E2C-C104310DA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0221133-94FD-4402-9E01-539AF81FBB17}" type="slidenum">
              <a:rPr lang="en-US" altLang="en-US"/>
              <a:t>69</a:t>
            </a:fld>
            <a:endParaRPr lang="en-US" altLang="en-US"/>
          </a:p>
        </p:txBody>
      </p:sp>
      <p:pic>
        <p:nvPicPr>
          <p:cNvPr id="57347" name="Picture 5">
            <a:extLst>
              <a:ext uri="{FF2B5EF4-FFF2-40B4-BE49-F238E27FC236}">
                <a16:creationId xmlns:a16="http://schemas.microsoft.com/office/drawing/2014/main" id="{8F1E9502-95E4-4100-99D4-45BF488D4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291089"/>
            <a:ext cx="6324600" cy="427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6104849C-AABF-81FB-A8D8-445D65FAF836}"/>
              </a:ext>
            </a:extLst>
          </p:cNvPr>
          <p:cNvSpPr txBox="1"/>
          <p:nvPr/>
        </p:nvSpPr>
        <p:spPr>
          <a:xfrm>
            <a:off x="2756887" y="5791200"/>
            <a:ext cx="3630226" cy="302647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i="1" dirty="0"/>
              <a:t>P. acnes </a:t>
            </a:r>
            <a:r>
              <a:rPr lang="en-US" dirty="0"/>
              <a:t>Endophthalmitis nach CE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4FC05-CDF1-808B-5104-8CE7091DC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3330ED16-5F74-4DEF-2788-0ED45921D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CAA1C66-983F-EFCD-50AB-F1F05862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BE20AF6-A0EC-40FF-7104-39484C2A5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84DE2F0C-ED28-68E7-46BD-270A6DF9C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FE85295-1DA9-2641-BB6C-6A4DFFF30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53B8D04-AFA5-E03A-655A-8F751A4FD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D92E63E-BBC4-3F75-8F4E-0659E1B1F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6D215F9-76C6-4D0B-45B7-EFEF2A988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6757CCF7-10C7-7F60-B80B-E880C47A9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282389E-3EE3-8C1E-5621-CBAB64D72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CF9C020-A6D8-FCCC-E610-53E09D523884}"/>
              </a:ext>
            </a:extLst>
          </p:cNvPr>
          <p:cNvSpPr txBox="1"/>
          <p:nvPr/>
        </p:nvSpPr>
        <p:spPr>
          <a:xfrm>
            <a:off x="783431" y="4184547"/>
            <a:ext cx="6967537" cy="116955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 err="1">
                <a:solidFill>
                  <a:srgbClr val="0000FF"/>
                </a:solidFill>
              </a:rPr>
              <a:t>Inwiefern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spielt</a:t>
            </a:r>
            <a:r>
              <a:rPr lang="en-US" sz="1400" i="1" dirty="0">
                <a:solidFill>
                  <a:srgbClr val="0000FF"/>
                </a:solidFill>
              </a:rPr>
              <a:t> die </a:t>
            </a:r>
            <a:r>
              <a:rPr lang="en-US" sz="1400" i="1" dirty="0" err="1">
                <a:solidFill>
                  <a:srgbClr val="0000FF"/>
                </a:solidFill>
              </a:rPr>
              <a:t>Tatsache</a:t>
            </a:r>
            <a:r>
              <a:rPr lang="en-US" sz="1400" i="1" dirty="0">
                <a:solidFill>
                  <a:srgbClr val="0000FF"/>
                </a:solidFill>
              </a:rPr>
              <a:t>, </a:t>
            </a:r>
            <a:r>
              <a:rPr lang="en-US" sz="1400" i="1" dirty="0" err="1">
                <a:solidFill>
                  <a:srgbClr val="0000FF"/>
                </a:solidFill>
              </a:rPr>
              <a:t>dass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P. acnes </a:t>
            </a:r>
            <a:r>
              <a:rPr lang="en-US" sz="1400" i="1" dirty="0" err="1">
                <a:solidFill>
                  <a:srgbClr val="0000FF"/>
                </a:solidFill>
              </a:rPr>
              <a:t>ein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Anaerobier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, </a:t>
            </a:r>
            <a:r>
              <a:rPr lang="en-US" sz="1400" i="1" dirty="0" err="1">
                <a:solidFill>
                  <a:srgbClr val="0000FF"/>
                </a:solidFill>
              </a:rPr>
              <a:t>eine</a:t>
            </a:r>
            <a:r>
              <a:rPr lang="en-US" sz="1400" i="1" dirty="0">
                <a:solidFill>
                  <a:srgbClr val="0000FF"/>
                </a:solidFill>
              </a:rPr>
              <a:t> Rolle für seine </a:t>
            </a:r>
            <a:r>
              <a:rPr lang="en-US" sz="1400" i="1" dirty="0" err="1">
                <a:solidFill>
                  <a:srgbClr val="0000FF"/>
                </a:solidFill>
              </a:rPr>
              <a:t>Virulenz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als</a:t>
            </a:r>
            <a:r>
              <a:rPr lang="en-US" sz="1400" i="1" dirty="0">
                <a:solidFill>
                  <a:srgbClr val="0000FF"/>
                </a:solidFill>
              </a:rPr>
              <a:t> Ursache </a:t>
            </a:r>
            <a:r>
              <a:rPr lang="en-US" sz="1400" i="1" dirty="0" err="1">
                <a:solidFill>
                  <a:srgbClr val="0000FF"/>
                </a:solidFill>
              </a:rPr>
              <a:t>einer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chronischen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sz="1400" i="1" dirty="0">
                <a:solidFill>
                  <a:srgbClr val="0000FF"/>
                </a:solidFill>
              </a:rPr>
              <a:t> Endophthalmitis?</a:t>
            </a:r>
          </a:p>
          <a:p>
            <a:pPr>
              <a:defRPr/>
            </a:pP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n-US" sz="1400" i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1D0C37-7616-14FB-EEA9-E3E1B05AC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8160581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023A1-FC92-023D-7FFC-2914955DD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CDE25EC7-865F-12F6-997A-190DD4C1C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231D6B5-9D3C-F4FF-1210-1F3735420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67AAC832-E9EA-42F5-E0AF-C12AAEF8C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CED6CC2-D94B-1F4A-7EEA-C09DA5A03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DA8D3B5-06E6-AB6C-3E8D-C1689D52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D3708BCC-A6E1-9168-B5B3-99C1E2A42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2CB97C10-DF67-4077-C334-7E73B97713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D256D81B-8B0B-E635-90E3-6FBB97007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7FDB71-25CC-B6B5-3C7A-EF995EC8E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54C453B6-DE46-BCBA-3F69-4886DB40D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C368C8C-ECDD-D1C1-7368-8A583872516C}"/>
              </a:ext>
            </a:extLst>
          </p:cNvPr>
          <p:cNvSpPr txBox="1"/>
          <p:nvPr/>
        </p:nvSpPr>
        <p:spPr>
          <a:xfrm>
            <a:off x="783431" y="4184547"/>
            <a:ext cx="6967537" cy="116955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 err="1">
                <a:solidFill>
                  <a:srgbClr val="0000FF"/>
                </a:solidFill>
              </a:rPr>
              <a:t>Inwiefern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spielt</a:t>
            </a:r>
            <a:r>
              <a:rPr lang="en-US" sz="1400" i="1" dirty="0">
                <a:solidFill>
                  <a:srgbClr val="0000FF"/>
                </a:solidFill>
              </a:rPr>
              <a:t> die </a:t>
            </a:r>
            <a:r>
              <a:rPr lang="en-US" sz="1400" i="1" dirty="0" err="1">
                <a:solidFill>
                  <a:srgbClr val="0000FF"/>
                </a:solidFill>
              </a:rPr>
              <a:t>Tatsache</a:t>
            </a:r>
            <a:r>
              <a:rPr lang="en-US" sz="1400" i="1" dirty="0">
                <a:solidFill>
                  <a:srgbClr val="0000FF"/>
                </a:solidFill>
              </a:rPr>
              <a:t>, </a:t>
            </a:r>
            <a:r>
              <a:rPr lang="en-US" sz="1400" i="1" dirty="0" err="1">
                <a:solidFill>
                  <a:srgbClr val="0000FF"/>
                </a:solidFill>
              </a:rPr>
              <a:t>dass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P. acnes </a:t>
            </a:r>
            <a:r>
              <a:rPr lang="en-US" sz="1400" i="1" dirty="0" err="1">
                <a:solidFill>
                  <a:srgbClr val="0000FF"/>
                </a:solidFill>
              </a:rPr>
              <a:t>ein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Anaerobier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ist</a:t>
            </a:r>
            <a:r>
              <a:rPr lang="en-US" sz="1400" i="1" dirty="0">
                <a:solidFill>
                  <a:srgbClr val="0000FF"/>
                </a:solidFill>
              </a:rPr>
              <a:t>, </a:t>
            </a:r>
            <a:r>
              <a:rPr lang="en-US" sz="1400" i="1" dirty="0" err="1">
                <a:solidFill>
                  <a:srgbClr val="0000FF"/>
                </a:solidFill>
              </a:rPr>
              <a:t>eine</a:t>
            </a:r>
            <a:r>
              <a:rPr lang="en-US" sz="1400" i="1" dirty="0">
                <a:solidFill>
                  <a:srgbClr val="0000FF"/>
                </a:solidFill>
              </a:rPr>
              <a:t> Rolle für seine </a:t>
            </a:r>
            <a:r>
              <a:rPr lang="en-US" sz="1400" i="1" dirty="0" err="1">
                <a:solidFill>
                  <a:srgbClr val="0000FF"/>
                </a:solidFill>
              </a:rPr>
              <a:t>Virulenz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als</a:t>
            </a:r>
            <a:r>
              <a:rPr lang="en-US" sz="1400" i="1" dirty="0">
                <a:solidFill>
                  <a:srgbClr val="0000FF"/>
                </a:solidFill>
              </a:rPr>
              <a:t> Ursache </a:t>
            </a:r>
            <a:r>
              <a:rPr lang="en-US" sz="1400" i="1" dirty="0" err="1">
                <a:solidFill>
                  <a:srgbClr val="0000FF"/>
                </a:solidFill>
              </a:rPr>
              <a:t>einer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chronischen</a:t>
            </a:r>
            <a:r>
              <a:rPr lang="en-US" sz="1400" i="1" dirty="0">
                <a:solidFill>
                  <a:srgbClr val="0000FF"/>
                </a:solidFill>
              </a:rPr>
              <a:t> </a:t>
            </a:r>
            <a:r>
              <a:rPr lang="en-US" sz="1400" i="1" dirty="0" err="1">
                <a:solidFill>
                  <a:srgbClr val="0000FF"/>
                </a:solidFill>
              </a:rPr>
              <a:t>postoperativen</a:t>
            </a:r>
            <a:r>
              <a:rPr lang="en-US" sz="1400" i="1" dirty="0">
                <a:solidFill>
                  <a:srgbClr val="0000FF"/>
                </a:solidFill>
              </a:rPr>
              <a:t> Endophthalmitis?</a:t>
            </a:r>
          </a:p>
          <a:p>
            <a:pPr>
              <a:defRPr/>
            </a:pPr>
            <a:r>
              <a:rPr lang="en-US" sz="1400" dirty="0">
                <a:solidFill>
                  <a:srgbClr val="0000FF"/>
                </a:solidFill>
              </a:rPr>
              <a:t>Der Raum </a:t>
            </a:r>
            <a:r>
              <a:rPr lang="en-US" sz="1400" dirty="0" err="1">
                <a:solidFill>
                  <a:srgbClr val="0000FF"/>
                </a:solidFill>
              </a:rPr>
              <a:t>zwischen</a:t>
            </a:r>
            <a:r>
              <a:rPr lang="en-US" sz="1400" dirty="0">
                <a:solidFill>
                  <a:srgbClr val="0000FF"/>
                </a:solidFill>
              </a:rPr>
              <a:t> der IOL und der </a:t>
            </a:r>
            <a:r>
              <a:rPr lang="en-US" sz="1400" dirty="0" err="1">
                <a:solidFill>
                  <a:srgbClr val="0000FF"/>
                </a:solidFill>
              </a:rPr>
              <a:t>Kapsel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ist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relativ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anaerob</a:t>
            </a:r>
            <a:r>
              <a:rPr lang="en-US" sz="1400" dirty="0">
                <a:solidFill>
                  <a:srgbClr val="0000FF"/>
                </a:solidFill>
              </a:rPr>
              <a:t>, </a:t>
            </a:r>
            <a:r>
              <a:rPr lang="en-US" sz="1400" dirty="0" err="1">
                <a:solidFill>
                  <a:srgbClr val="0000FF"/>
                </a:solidFill>
              </a:rPr>
              <a:t>dadurch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kann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sich</a:t>
            </a:r>
            <a:r>
              <a:rPr lang="en-US" sz="1400" i="1" dirty="0">
                <a:solidFill>
                  <a:srgbClr val="0000FF"/>
                </a:solidFill>
              </a:rPr>
              <a:t> P. acnes </a:t>
            </a:r>
            <a:r>
              <a:rPr lang="en-US" sz="1400" dirty="0" err="1">
                <a:solidFill>
                  <a:srgbClr val="0000FF"/>
                </a:solidFill>
              </a:rPr>
              <a:t>vermehren</a:t>
            </a:r>
            <a:r>
              <a:rPr lang="en-US" sz="1400" dirty="0">
                <a:solidFill>
                  <a:srgbClr val="0000FF"/>
                </a:solidFill>
              </a:rPr>
              <a:t> und </a:t>
            </a:r>
            <a:r>
              <a:rPr lang="en-US" sz="1400" dirty="0" err="1">
                <a:solidFill>
                  <a:srgbClr val="0000FF"/>
                </a:solidFill>
              </a:rPr>
              <a:t>schließlich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eine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Kolonie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bildet</a:t>
            </a:r>
            <a:r>
              <a:rPr lang="en-US" sz="1400" dirty="0">
                <a:solidFill>
                  <a:srgbClr val="0000FF"/>
                </a:solidFill>
              </a:rPr>
              <a:t>, die </a:t>
            </a:r>
            <a:r>
              <a:rPr lang="en-US" sz="1400" dirty="0" err="1">
                <a:solidFill>
                  <a:srgbClr val="0000FF"/>
                </a:solidFill>
              </a:rPr>
              <a:t>groß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genug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ist</a:t>
            </a:r>
            <a:r>
              <a:rPr lang="en-US" sz="1400" dirty="0">
                <a:solidFill>
                  <a:srgbClr val="0000FF"/>
                </a:solidFill>
              </a:rPr>
              <a:t>, um an der </a:t>
            </a:r>
            <a:r>
              <a:rPr lang="en-US" sz="1400" dirty="0" err="1">
                <a:solidFill>
                  <a:srgbClr val="0000FF"/>
                </a:solidFill>
              </a:rPr>
              <a:t>Spaltlampe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sichtbar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sein (d. h. die </a:t>
            </a:r>
            <a:r>
              <a:rPr lang="en-US" sz="1400" dirty="0" err="1">
                <a:solidFill>
                  <a:srgbClr val="0000FF"/>
                </a:solidFill>
              </a:rPr>
              <a:t>berüchtigte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„</a:t>
            </a:r>
            <a:r>
              <a:rPr lang="en-US" sz="1400" b="1" dirty="0" err="1">
                <a:solidFill>
                  <a:schemeClr val="bg1"/>
                </a:solidFill>
              </a:rPr>
              <a:t>weiße</a:t>
            </a:r>
            <a:r>
              <a:rPr lang="en-US" sz="1400" b="1" dirty="0">
                <a:solidFill>
                  <a:schemeClr val="bg1"/>
                </a:solidFill>
              </a:rPr>
              <a:t> Plaque“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EBB83-1E6E-1E8A-A485-BA443E27C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1262422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95CCB-441B-6839-6CBA-74FADCE97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AF203D46-8B17-BB6F-B2E5-F329F09B8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37616E3-CD51-5445-F05E-1483A22DB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4725794-F901-D38B-4B51-CCB49F7C6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7FD30B01-DC1B-733F-81CA-B0B0286A0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F9CD3F1-0931-0BA9-107B-0133D9281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A78CBA6-8AEE-8639-C106-0455682AE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132A6053-82AB-188D-A595-8DC8C0A51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6C058119-6CAB-8C6F-1EA9-708CEAB78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601BFE1A-7A33-F84B-3110-889515A74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DB65ABC2-4285-28FF-B25C-0704D094D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954FEA2-0A5F-5BB0-C181-E54F0D542BE0}"/>
              </a:ext>
            </a:extLst>
          </p:cNvPr>
          <p:cNvSpPr txBox="1"/>
          <p:nvPr/>
        </p:nvSpPr>
        <p:spPr>
          <a:xfrm>
            <a:off x="783431" y="4184547"/>
            <a:ext cx="6967537" cy="116955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Inwiefern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spielt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die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Tatsache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dass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P. acnes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Anaerobier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eine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Rolle für seine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Virulenz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als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Ursache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einer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chronischen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postoperativen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Endophthalmitis?</a:t>
            </a:r>
          </a:p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Der Raum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zwischen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der IOL und der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Kapsel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relativ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anaerob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dadurch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kann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sich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P. acnes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vermehren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und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schließlich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eine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Kolonie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bildet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die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groß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genug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um an der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Spaltlampe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sichtbar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zu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sein (d. h. die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berüchtigte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„</a:t>
            </a:r>
            <a:r>
              <a:rPr lang="en-US" sz="1400" b="1" dirty="0" err="1">
                <a:solidFill>
                  <a:schemeClr val="bg1"/>
                </a:solidFill>
              </a:rPr>
              <a:t>weiße</a:t>
            </a:r>
            <a:r>
              <a:rPr lang="en-US" sz="1400" b="1" dirty="0">
                <a:solidFill>
                  <a:schemeClr val="bg1"/>
                </a:solidFill>
              </a:rPr>
              <a:t> Plaque“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2CBF1A51-B385-120E-77E6-33E01A685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193" y="5459309"/>
            <a:ext cx="7732886" cy="738664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chemeClr val="bg1"/>
                </a:solidFill>
              </a:rPr>
              <a:t>Angenommen</a:t>
            </a:r>
            <a:r>
              <a:rPr lang="en-US" altLang="en-US" sz="1400" i="1" dirty="0">
                <a:solidFill>
                  <a:schemeClr val="bg1"/>
                </a:solidFill>
              </a:rPr>
              <a:t>, Sie </a:t>
            </a:r>
            <a:r>
              <a:rPr lang="en-US" altLang="en-US" sz="1400" i="1" dirty="0" err="1">
                <a:solidFill>
                  <a:schemeClr val="bg1"/>
                </a:solidFill>
              </a:rPr>
              <a:t>hätten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dirty="0">
                <a:solidFill>
                  <a:schemeClr val="bg1"/>
                </a:solidFill>
              </a:rPr>
              <a:t>P. acnes</a:t>
            </a:r>
            <a:r>
              <a:rPr lang="en-US" altLang="en-US" sz="1400" i="1" dirty="0">
                <a:solidFill>
                  <a:schemeClr val="bg1"/>
                </a:solidFill>
              </a:rPr>
              <a:t>-Plaque </a:t>
            </a:r>
            <a:r>
              <a:rPr lang="en-US" altLang="en-US" sz="1400" i="1" dirty="0" err="1">
                <a:solidFill>
                  <a:schemeClr val="bg1"/>
                </a:solidFill>
              </a:rPr>
              <a:t>fälschlicherweise</a:t>
            </a:r>
            <a:r>
              <a:rPr lang="en-US" altLang="en-US" sz="1400" i="1" dirty="0">
                <a:solidFill>
                  <a:schemeClr val="bg1"/>
                </a:solidFill>
              </a:rPr>
              <a:t> für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PCO </a:t>
            </a:r>
            <a:r>
              <a:rPr lang="en-US" altLang="en-US" sz="1400" i="1" dirty="0" err="1">
                <a:solidFill>
                  <a:schemeClr val="bg1"/>
                </a:solidFill>
              </a:rPr>
              <a:t>gehalten</a:t>
            </a:r>
            <a:r>
              <a:rPr lang="en-US" altLang="en-US" sz="1400" i="1" dirty="0">
                <a:solidFill>
                  <a:schemeClr val="bg1"/>
                </a:solidFill>
              </a:rPr>
              <a:t> und</a:t>
            </a:r>
          </a:p>
          <a:p>
            <a:r>
              <a:rPr lang="en-US" altLang="en-US" sz="1400" i="1" dirty="0" err="1">
                <a:solidFill>
                  <a:schemeClr val="bg1"/>
                </a:solidFill>
              </a:rPr>
              <a:t>diese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mittels</a:t>
            </a:r>
            <a:r>
              <a:rPr lang="en-US" altLang="en-US" sz="1400" i="1" dirty="0">
                <a:solidFill>
                  <a:schemeClr val="bg1"/>
                </a:solidFill>
              </a:rPr>
              <a:t> YAG </a:t>
            </a:r>
            <a:r>
              <a:rPr lang="en-US" altLang="en-US" sz="1400" i="1" dirty="0" err="1">
                <a:solidFill>
                  <a:schemeClr val="bg1"/>
                </a:solidFill>
              </a:rPr>
              <a:t>behandelt</a:t>
            </a:r>
            <a:r>
              <a:rPr lang="en-US" altLang="en-US" sz="1400" i="1" dirty="0">
                <a:solidFill>
                  <a:schemeClr val="bg1"/>
                </a:solidFill>
              </a:rPr>
              <a:t>. Was </a:t>
            </a:r>
            <a:r>
              <a:rPr lang="en-US" altLang="en-US" sz="1400" i="1" dirty="0" err="1">
                <a:solidFill>
                  <a:schemeClr val="bg1"/>
                </a:solidFill>
              </a:rPr>
              <a:t>wäre</a:t>
            </a:r>
            <a:r>
              <a:rPr lang="en-US" altLang="en-US" sz="1400" i="1" dirty="0">
                <a:solidFill>
                  <a:schemeClr val="bg1"/>
                </a:solidFill>
              </a:rPr>
              <a:t> die </a:t>
            </a:r>
            <a:r>
              <a:rPr lang="en-US" altLang="en-US" sz="1400" i="1" dirty="0" err="1">
                <a:solidFill>
                  <a:schemeClr val="bg1"/>
                </a:solidFill>
              </a:rPr>
              <a:t>wahrscheinliche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Folge</a:t>
            </a:r>
            <a:r>
              <a:rPr lang="en-US" altLang="en-US" sz="1400" i="1" dirty="0">
                <a:solidFill>
                  <a:schemeClr val="bg1"/>
                </a:solidFill>
              </a:rPr>
              <a:t>?</a:t>
            </a:r>
          </a:p>
          <a:p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FEE4052-10C7-692A-D10B-37480C9FB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024823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A1958-39BF-6921-A804-9FA8207D6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75C183D6-CEEE-A82B-EC52-22ECA498A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 </a:t>
            </a:r>
          </a:p>
          <a:p>
            <a:pPr lvl="2" eaLnBrk="1" hangingPunct="1"/>
            <a:endParaRPr lang="en-US" altLang="en-US" sz="2000" dirty="0"/>
          </a:p>
          <a:p>
            <a:pPr lvl="2" eaLnBrk="1" hangingPunct="1"/>
            <a:endParaRPr lang="en-US" altLang="en-US" sz="2000" dirty="0"/>
          </a:p>
          <a:p>
            <a:pPr marL="693737" lvl="2" indent="0" eaLnBrk="1" hangingPunct="1">
              <a:buNone/>
            </a:pPr>
            <a:endParaRPr lang="en-US" altLang="en-US" sz="1500" kern="0" dirty="0"/>
          </a:p>
          <a:p>
            <a:pPr lvl="2" eaLnBrk="1" hangingPunct="1"/>
            <a:endParaRPr lang="en-US" altLang="en-US" sz="1500" kern="0" dirty="0"/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D7A7ECFB-E162-E62A-D2B6-8EBC69331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920FCA7-CE14-5A2A-EDE6-2EA1EF700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704AFDEE-F5EE-7B7F-0221-57E69F90E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55CDD0C-C979-1038-E528-F310B995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58E9964-7DD0-7078-D16F-A3BB5DCCB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DB604A6-6257-0B4D-E6E2-B412611B0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F8B1CD9-F222-458A-52F5-61390B3D6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AAA00DB-11DE-8F7F-8C9A-A7E8341B9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4E8194D-52B8-DDF7-84D2-18016C9BA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797EEEC-9973-1664-A8BA-CC4B0B091B1A}"/>
              </a:ext>
            </a:extLst>
          </p:cNvPr>
          <p:cNvSpPr txBox="1"/>
          <p:nvPr/>
        </p:nvSpPr>
        <p:spPr>
          <a:xfrm>
            <a:off x="783431" y="4184547"/>
            <a:ext cx="6967537" cy="116955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Inwiefern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spielt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die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Tatsache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dass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P. acnes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Anaerobier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eine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Rolle für seine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Virulenz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als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Ursache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einer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chronischen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i="1" dirty="0" err="1">
                <a:solidFill>
                  <a:schemeClr val="bg1">
                    <a:lumMod val="50000"/>
                  </a:schemeClr>
                </a:solidFill>
              </a:rPr>
              <a:t>postoperativen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Endophthalmitis?</a:t>
            </a:r>
          </a:p>
          <a:p>
            <a:pPr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Der Raum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zwischen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der IOL und der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Kapsel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relativ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anaerob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dadurch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kann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sich</a:t>
            </a:r>
            <a:r>
              <a:rPr lang="en-US" sz="1400" i="1" dirty="0">
                <a:solidFill>
                  <a:schemeClr val="bg1">
                    <a:lumMod val="50000"/>
                  </a:schemeClr>
                </a:solidFill>
              </a:rPr>
              <a:t> P. acnes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vermehren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und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schließlich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eine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Kolonie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bildet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die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groß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genug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ist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um an der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Spaltlampe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sichtbar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zu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sein (d. h. die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berüchtigte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„</a:t>
            </a:r>
            <a:r>
              <a:rPr lang="en-US" sz="1400" b="1" dirty="0" err="1">
                <a:solidFill>
                  <a:schemeClr val="bg1"/>
                </a:solidFill>
              </a:rPr>
              <a:t>weiße</a:t>
            </a:r>
            <a:r>
              <a:rPr lang="en-US" sz="1400" b="1" dirty="0">
                <a:solidFill>
                  <a:schemeClr val="bg1"/>
                </a:solidFill>
              </a:rPr>
              <a:t> Plaque“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CE267871-BD95-ECD2-DEA4-A80E35EC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193" y="5459309"/>
            <a:ext cx="7732886" cy="738664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chemeClr val="bg1"/>
                </a:solidFill>
              </a:rPr>
              <a:t>Angenommen</a:t>
            </a:r>
            <a:r>
              <a:rPr lang="en-US" altLang="en-US" sz="1400" i="1" dirty="0">
                <a:solidFill>
                  <a:schemeClr val="bg1"/>
                </a:solidFill>
              </a:rPr>
              <a:t>, Sie </a:t>
            </a:r>
            <a:r>
              <a:rPr lang="en-US" altLang="en-US" sz="1400" i="1" dirty="0" err="1">
                <a:solidFill>
                  <a:schemeClr val="bg1"/>
                </a:solidFill>
              </a:rPr>
              <a:t>hätten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dirty="0">
                <a:solidFill>
                  <a:schemeClr val="bg1"/>
                </a:solidFill>
              </a:rPr>
              <a:t>P. acnes</a:t>
            </a:r>
            <a:r>
              <a:rPr lang="en-US" altLang="en-US" sz="1400" i="1" dirty="0">
                <a:solidFill>
                  <a:schemeClr val="bg1"/>
                </a:solidFill>
              </a:rPr>
              <a:t>-Plaque </a:t>
            </a:r>
            <a:r>
              <a:rPr lang="en-US" altLang="en-US" sz="1400" i="1" dirty="0" err="1">
                <a:solidFill>
                  <a:schemeClr val="bg1"/>
                </a:solidFill>
              </a:rPr>
              <a:t>fälschlicherweise</a:t>
            </a:r>
            <a:r>
              <a:rPr lang="en-US" altLang="en-US" sz="1400" i="1" dirty="0">
                <a:solidFill>
                  <a:schemeClr val="bg1"/>
                </a:solidFill>
              </a:rPr>
              <a:t> für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PCO </a:t>
            </a:r>
            <a:r>
              <a:rPr lang="en-US" altLang="en-US" sz="1400" i="1" dirty="0" err="1">
                <a:solidFill>
                  <a:schemeClr val="bg1"/>
                </a:solidFill>
              </a:rPr>
              <a:t>gehalten</a:t>
            </a:r>
            <a:r>
              <a:rPr lang="en-US" altLang="en-US" sz="1400" i="1" dirty="0">
                <a:solidFill>
                  <a:schemeClr val="bg1"/>
                </a:solidFill>
              </a:rPr>
              <a:t> und</a:t>
            </a:r>
          </a:p>
          <a:p>
            <a:r>
              <a:rPr lang="en-US" altLang="en-US" sz="1400" i="1" dirty="0" err="1">
                <a:solidFill>
                  <a:schemeClr val="bg1"/>
                </a:solidFill>
              </a:rPr>
              <a:t>diese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mittels</a:t>
            </a:r>
            <a:r>
              <a:rPr lang="en-US" altLang="en-US" sz="1400" i="1" dirty="0">
                <a:solidFill>
                  <a:schemeClr val="bg1"/>
                </a:solidFill>
              </a:rPr>
              <a:t> YAG </a:t>
            </a:r>
            <a:r>
              <a:rPr lang="en-US" altLang="en-US" sz="1400" i="1" dirty="0" err="1">
                <a:solidFill>
                  <a:schemeClr val="bg1"/>
                </a:solidFill>
              </a:rPr>
              <a:t>behandelt</a:t>
            </a:r>
            <a:r>
              <a:rPr lang="en-US" altLang="en-US" sz="1400" i="1" dirty="0">
                <a:solidFill>
                  <a:schemeClr val="bg1"/>
                </a:solidFill>
              </a:rPr>
              <a:t>. Was </a:t>
            </a:r>
            <a:r>
              <a:rPr lang="en-US" altLang="en-US" sz="1400" i="1" dirty="0" err="1">
                <a:solidFill>
                  <a:schemeClr val="bg1"/>
                </a:solidFill>
              </a:rPr>
              <a:t>wäre</a:t>
            </a:r>
            <a:r>
              <a:rPr lang="en-US" altLang="en-US" sz="1400" i="1" dirty="0">
                <a:solidFill>
                  <a:schemeClr val="bg1"/>
                </a:solidFill>
              </a:rPr>
              <a:t> die </a:t>
            </a:r>
            <a:r>
              <a:rPr lang="en-US" altLang="en-US" sz="1400" i="1" dirty="0" err="1">
                <a:solidFill>
                  <a:schemeClr val="bg1"/>
                </a:solidFill>
              </a:rPr>
              <a:t>wahrscheinliche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Folge</a:t>
            </a:r>
            <a:r>
              <a:rPr lang="en-US" altLang="en-US" sz="1400" i="1" dirty="0">
                <a:solidFill>
                  <a:schemeClr val="bg1"/>
                </a:solidFill>
              </a:rPr>
              <a:t>?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Eine </a:t>
            </a:r>
            <a:r>
              <a:rPr lang="en-US" altLang="en-US" sz="1400" dirty="0" err="1">
                <a:solidFill>
                  <a:schemeClr val="bg1"/>
                </a:solidFill>
              </a:rPr>
              <a:t>Glaskörperinfiltration</a:t>
            </a:r>
            <a:r>
              <a:rPr lang="en-US" altLang="en-US" sz="1400" dirty="0">
                <a:solidFill>
                  <a:schemeClr val="bg1"/>
                </a:solidFill>
              </a:rPr>
              <a:t> des </a:t>
            </a:r>
            <a:r>
              <a:rPr lang="en-US" altLang="en-US" sz="1400" dirty="0" err="1">
                <a:solidFill>
                  <a:schemeClr val="bg1"/>
                </a:solidFill>
              </a:rPr>
              <a:t>Erregers</a:t>
            </a:r>
            <a:r>
              <a:rPr lang="en-US" altLang="en-US" sz="1400" dirty="0">
                <a:solidFill>
                  <a:schemeClr val="bg1"/>
                </a:solidFill>
              </a:rPr>
              <a:t>, was </a:t>
            </a:r>
            <a:r>
              <a:rPr lang="en-US" altLang="en-US" sz="1400" dirty="0" err="1">
                <a:solidFill>
                  <a:schemeClr val="bg1"/>
                </a:solidFill>
              </a:rPr>
              <a:t>zu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einer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Verschlimmerung</a:t>
            </a:r>
            <a:r>
              <a:rPr lang="en-US" altLang="en-US" sz="1400" dirty="0">
                <a:solidFill>
                  <a:schemeClr val="bg1"/>
                </a:solidFill>
              </a:rPr>
              <a:t> der </a:t>
            </a:r>
            <a:r>
              <a:rPr lang="en-US" altLang="en-US" sz="1400" dirty="0" err="1">
                <a:solidFill>
                  <a:schemeClr val="bg1"/>
                </a:solidFill>
              </a:rPr>
              <a:t>Vitritis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führen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würde</a:t>
            </a:r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329B7920-53C6-0CF8-44BC-D44EB52A2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9470157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F5F02-F7D0-2E08-24B4-4AC588140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">
            <a:extLst>
              <a:ext uri="{FF2B5EF4-FFF2-40B4-BE49-F238E27FC236}">
                <a16:creationId xmlns:a16="http://schemas.microsoft.com/office/drawing/2014/main" id="{B7D322D8-CF9C-C6B1-5367-13AB71CC6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/>
          </a:p>
          <a:p>
            <a:pPr lvl="2" eaLnBrk="1" hangingPunct="1"/>
            <a:r>
              <a:rPr lang="en-US" altLang="en-US" sz="2000" kern="0" dirty="0"/>
              <a:t>Management der </a:t>
            </a:r>
            <a:r>
              <a:rPr lang="en-US" altLang="en-US" sz="2000" kern="0" dirty="0" err="1"/>
              <a:t>postoperativen</a:t>
            </a:r>
            <a:r>
              <a:rPr lang="en-US" altLang="en-US" sz="2000" kern="0" dirty="0"/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Eine </a:t>
            </a:r>
            <a:r>
              <a:rPr lang="en-US" altLang="en-US" sz="1800" kern="0" dirty="0" err="1"/>
              <a:t>intraokulare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Antibiose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ist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normalerweise</a:t>
            </a:r>
            <a:r>
              <a:rPr lang="en-US" altLang="en-US" sz="1800" kern="0" dirty="0"/>
              <a:t> </a:t>
            </a:r>
            <a:r>
              <a:rPr lang="en-US" altLang="en-US" sz="1800" b="1" kern="0" dirty="0" err="1"/>
              <a:t>nicht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hilfreich</a:t>
            </a:r>
            <a:r>
              <a:rPr lang="en-US" altLang="en-US" sz="1800" kern="0" dirty="0"/>
              <a:t>, es sei </a:t>
            </a:r>
            <a:r>
              <a:rPr lang="en-US" altLang="en-US" sz="1800" kern="0" dirty="0" err="1"/>
              <a:t>denn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nach</a:t>
            </a:r>
            <a:r>
              <a:rPr lang="en-US" altLang="en-US" sz="1800" kern="0" dirty="0"/>
              <a:t> PPV und </a:t>
            </a:r>
            <a:r>
              <a:rPr lang="en-US" altLang="en-US" sz="1800" kern="0" dirty="0" err="1"/>
              <a:t>Kapselsackentfernung</a:t>
            </a:r>
            <a:r>
              <a:rPr lang="en-US" altLang="en-US" sz="1800" kern="0" dirty="0"/>
              <a:t> – in </a:t>
            </a:r>
            <a:r>
              <a:rPr lang="en-US" altLang="en-US" sz="1800" kern="0" dirty="0" err="1"/>
              <a:t>diesem</a:t>
            </a:r>
            <a:r>
              <a:rPr lang="en-US" altLang="en-US" sz="1800" kern="0" dirty="0"/>
              <a:t> Fall </a:t>
            </a:r>
            <a:r>
              <a:rPr lang="en-US" altLang="en-US" sz="1800" kern="0" dirty="0" err="1"/>
              <a:t>sollte</a:t>
            </a:r>
            <a:r>
              <a:rPr lang="en-US" altLang="en-US" sz="1800" kern="0" dirty="0"/>
              <a:t> Vancomycin </a:t>
            </a:r>
            <a:r>
              <a:rPr lang="en-US" altLang="en-US" sz="1800" kern="0" dirty="0" err="1"/>
              <a:t>verwendet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werden</a:t>
            </a:r>
            <a:r>
              <a:rPr lang="en-US" altLang="en-US" sz="1800" kern="0" dirty="0"/>
              <a:t>.</a:t>
            </a: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0EC7081-7C51-5768-A9A6-5853F183A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97593DD-C8EF-2C79-78B8-F7AE28749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3E9A591A-25FE-68FA-C767-94864E58A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4A0EC38-62D7-8FDF-2A5C-CB12D1B0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E2ED649-C266-4838-7CC1-552C9D6B2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DA47D22E-7AE3-3ED9-FA9F-FF62A1285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9DD4618-6F68-365B-DC3B-AC5C72582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E00F7869-D731-5E13-2333-5FB331B40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FE524BA7-3538-4E7C-747B-1C7D6C2EE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8" name="Rectangle 22">
            <a:extLst>
              <a:ext uri="{FF2B5EF4-FFF2-40B4-BE49-F238E27FC236}">
                <a16:creationId xmlns:a16="http://schemas.microsoft.com/office/drawing/2014/main" id="{D60F30D1-4379-A18B-68BF-F9CE8D8FA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dirty="0" err="1"/>
              <a:t>Abkürz</a:t>
            </a:r>
            <a:r>
              <a:rPr lang="en-US" altLang="en-US" sz="1100" dirty="0"/>
              <a:t>.</a:t>
            </a: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20C69C31-4767-21C0-FC69-7717B1D43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dirty="0"/>
              <a:t>…-</a:t>
            </a:r>
            <a:r>
              <a:rPr lang="en-US" altLang="en-US" sz="1100" dirty="0" err="1"/>
              <a:t>Entfernung</a:t>
            </a:r>
            <a:endParaRPr lang="en-US" altLang="en-US" sz="1100" dirty="0"/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B01302F4-7760-A8E0-26BA-FC6C09EE7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dirty="0" err="1"/>
              <a:t>Antibiotikum</a:t>
            </a:r>
            <a:endParaRPr lang="en-US" altLang="en-US" sz="11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A48ED24-175D-71CF-EECD-FB45DD15C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9587258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BAE2C-9AE9-AAD6-6A80-AE3A33493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4D8B8AB3-BFB6-55C5-31E2-88A35DB2F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DDDF2C2E-3FA3-147D-E811-DDB40D3F5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CEDAB764-1B85-581A-D46A-F4CE8BADE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89247F18-FE91-2B2B-1AE5-D8ADB9076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/>
          </a:p>
          <a:p>
            <a:pPr lvl="2" eaLnBrk="1" hangingPunct="1"/>
            <a:r>
              <a:rPr lang="en-US" altLang="en-US" sz="2000" kern="0" dirty="0"/>
              <a:t>Management der </a:t>
            </a:r>
            <a:r>
              <a:rPr lang="en-US" altLang="en-US" sz="2000" kern="0" dirty="0" err="1"/>
              <a:t>postoperativen</a:t>
            </a:r>
            <a:r>
              <a:rPr lang="en-US" altLang="en-US" sz="2000" kern="0" dirty="0"/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Eine </a:t>
            </a:r>
            <a:r>
              <a:rPr lang="en-US" altLang="en-US" sz="1800" kern="0" dirty="0" err="1"/>
              <a:t>intraokulare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Antibiose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ist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normalerweise</a:t>
            </a:r>
            <a:r>
              <a:rPr lang="en-US" altLang="en-US" sz="1800" kern="0" dirty="0"/>
              <a:t> </a:t>
            </a:r>
            <a:r>
              <a:rPr lang="en-US" altLang="en-US" sz="1800" b="1" kern="0" dirty="0" err="1"/>
              <a:t>nicht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hilfreich</a:t>
            </a:r>
            <a:r>
              <a:rPr lang="en-US" altLang="en-US" sz="1800" kern="0" dirty="0"/>
              <a:t>, es sei </a:t>
            </a:r>
            <a:r>
              <a:rPr lang="en-US" altLang="en-US" sz="1800" kern="0" dirty="0" err="1"/>
              <a:t>denn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nach</a:t>
            </a:r>
            <a:r>
              <a:rPr lang="en-US" altLang="en-US" sz="1800" kern="0" dirty="0">
                <a:solidFill>
                  <a:srgbClr val="0000FF"/>
                </a:solidFill>
              </a:rPr>
              <a:t> PPV </a:t>
            </a:r>
            <a:r>
              <a:rPr lang="en-US" altLang="en-US" sz="1800" kern="0" dirty="0"/>
              <a:t>und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Kapselsackentfernung</a:t>
            </a:r>
            <a:r>
              <a:rPr lang="en-US" altLang="en-US" sz="1800" kern="0" dirty="0"/>
              <a:t> – in </a:t>
            </a:r>
            <a:r>
              <a:rPr lang="en-US" altLang="en-US" sz="1800" kern="0" dirty="0" err="1"/>
              <a:t>diesem</a:t>
            </a:r>
            <a:r>
              <a:rPr lang="en-US" altLang="en-US" sz="1800" kern="0" dirty="0"/>
              <a:t> Fall </a:t>
            </a:r>
            <a:r>
              <a:rPr lang="en-US" altLang="en-US" sz="1800" kern="0" dirty="0" err="1"/>
              <a:t>sollte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Vancomycin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verwendet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werden</a:t>
            </a:r>
            <a:r>
              <a:rPr lang="en-US" altLang="en-US" sz="1800" kern="0" dirty="0"/>
              <a:t>.</a:t>
            </a:r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89D5E6F-BA96-3BD2-3E3D-5F523F475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5E439DB7-9337-490F-D207-99E1D3B06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7CC8F17-F51B-6F05-C714-02DC04906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57DB69D-8DB9-32DE-E894-DC7F43EF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17DBF1F-4C77-6D63-ECBF-FFA2C3051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24FE80BD-8699-57E8-A960-3E4227DA8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AD9A412-7A79-3E9E-5531-315CFDD5A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5E69D164-1719-8398-33B1-4A271563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4956D5B5-555A-124A-F2A5-CA5D07006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E201FCD-4C98-4462-5C56-C43FBFEC7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604173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3BE15-8E5C-85E8-D56F-62C1F8F91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DBDE44E3-3ACC-819E-47FA-613A83D1D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2F3194FE-E031-7859-C382-B47799734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F5BAB641-DDC6-EEA4-E598-4FBC51CB3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8D15AF7-7E13-B97B-5B5C-D3808A823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5EC16BB-1B1C-7777-C1A1-5A8174440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/>
          </a:p>
          <a:p>
            <a:pPr lvl="2" eaLnBrk="1" hangingPunct="1"/>
            <a:r>
              <a:rPr lang="en-US" altLang="en-US" sz="2000" kern="0" dirty="0"/>
              <a:t>Management der </a:t>
            </a:r>
            <a:r>
              <a:rPr lang="en-US" altLang="en-US" sz="2000" kern="0" dirty="0" err="1"/>
              <a:t>postoperativen</a:t>
            </a:r>
            <a:r>
              <a:rPr lang="en-US" altLang="en-US" sz="2000" kern="0" dirty="0"/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Eine </a:t>
            </a:r>
            <a:r>
              <a:rPr lang="en-US" altLang="en-US" sz="1800" kern="0" dirty="0" err="1"/>
              <a:t>intraokulare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Antibiose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ist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normalerweise</a:t>
            </a:r>
            <a:r>
              <a:rPr lang="en-US" altLang="en-US" sz="1800" kern="0" dirty="0"/>
              <a:t> </a:t>
            </a:r>
            <a:r>
              <a:rPr lang="en-US" altLang="en-US" sz="1800" b="1" kern="0" dirty="0" err="1"/>
              <a:t>nicht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hilfreich</a:t>
            </a:r>
            <a:r>
              <a:rPr lang="en-US" altLang="en-US" sz="1800" kern="0" dirty="0"/>
              <a:t>, es sei </a:t>
            </a:r>
            <a:r>
              <a:rPr lang="en-US" altLang="en-US" sz="1800" kern="0" dirty="0" err="1"/>
              <a:t>denn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nach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PPV</a:t>
            </a:r>
            <a:r>
              <a:rPr lang="en-US" altLang="en-US" sz="1800" kern="0" dirty="0"/>
              <a:t> und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Kapselsackentfernung</a:t>
            </a:r>
            <a:r>
              <a:rPr lang="en-US" altLang="en-US" sz="1800" kern="0" dirty="0"/>
              <a:t> – in </a:t>
            </a:r>
            <a:r>
              <a:rPr lang="en-US" altLang="en-US" sz="1800" kern="0" dirty="0" err="1"/>
              <a:t>diesem</a:t>
            </a:r>
            <a:r>
              <a:rPr lang="en-US" altLang="en-US" sz="1800" kern="0" dirty="0"/>
              <a:t> Fall </a:t>
            </a:r>
            <a:r>
              <a:rPr lang="en-US" altLang="en-US" sz="1800" kern="0" dirty="0" err="1"/>
              <a:t>sollte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Vancomycin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verwendet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werden</a:t>
            </a:r>
            <a:r>
              <a:rPr lang="en-US" altLang="en-US" sz="1800" kern="0" dirty="0"/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Bei </a:t>
            </a:r>
            <a:r>
              <a:rPr lang="en-US" altLang="en-US" sz="1800" kern="0" dirty="0" err="1"/>
              <a:t>wiederkehrenden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Befunden</a:t>
            </a:r>
            <a:r>
              <a:rPr lang="en-US" altLang="en-US" sz="1800" kern="0" dirty="0"/>
              <a:t>: </a:t>
            </a:r>
            <a:r>
              <a:rPr lang="en-US" altLang="en-US" sz="1800" kern="0" dirty="0">
                <a:solidFill>
                  <a:srgbClr val="0000FF"/>
                </a:solidFill>
              </a:rPr>
              <a:t>IOL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Entfernung</a:t>
            </a:r>
            <a:r>
              <a:rPr lang="en-US" altLang="en-US" sz="1800" kern="0" dirty="0">
                <a:solidFill>
                  <a:srgbClr val="0000FF"/>
                </a:solidFill>
              </a:rPr>
              <a:t>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oder</a:t>
            </a:r>
            <a:r>
              <a:rPr lang="en-US" altLang="en-US" sz="1800" kern="0" dirty="0">
                <a:solidFill>
                  <a:srgbClr val="0000FF"/>
                </a:solidFill>
              </a:rPr>
              <a:t>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Austausch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B05A9FD9-3F4A-F5E3-FF8F-BB6671DF8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3084F34-7159-DCC1-D486-BE471883B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0127EBF-7B92-8BAB-A9DD-B964E5818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A463FAE8-48D4-B70E-FB6F-92FDA4B9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7AD1ABC3-077F-4753-3183-AC19B7C08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43E43273-CB38-2ABB-A629-13A61EA12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0452EC9A-A793-33A5-B400-04C57C699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8D124A74-FA7D-2C8A-EDCC-8016A5D0A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EA57463E-EEF3-84B1-BFAD-5C255DFF6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7A8E2B-F392-CF97-BF87-528B38233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8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/>
              <a:t>Operation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8E4854C-F2D5-3D68-5F15-AF960D779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1640332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A9AC5-4137-73A3-7BBA-B0BFA4AFD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D042F512-DACD-0520-7644-0EF7957F8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3853FF06-4D3D-CA73-798F-BF31F767B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4B6D74C0-4852-C1F8-CE2B-0C0ADC977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2B415E78-ED34-D76E-42AD-83AE6F087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1BF1058-08F9-1F97-FB65-D4BA051F0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/>
              <a:t>Periphere</a:t>
            </a:r>
            <a:r>
              <a:rPr lang="en-US" altLang="en-US" sz="1700" dirty="0"/>
              <a:t> </a:t>
            </a:r>
            <a:r>
              <a:rPr lang="en-US" altLang="en-US" sz="1700" dirty="0" err="1"/>
              <a:t>weißliche</a:t>
            </a:r>
            <a:r>
              <a:rPr lang="en-US" altLang="en-US" sz="1700" dirty="0"/>
              <a:t> Plaques </a:t>
            </a:r>
            <a:r>
              <a:rPr lang="en-US" altLang="en-US" sz="1700" dirty="0" err="1"/>
              <a:t>im</a:t>
            </a:r>
            <a:r>
              <a:rPr lang="en-US" altLang="en-US" sz="1700" dirty="0"/>
              <a:t> </a:t>
            </a:r>
            <a:r>
              <a:rPr lang="en-US" altLang="en-US" sz="1700" dirty="0" err="1"/>
              <a:t>Kapselsack</a:t>
            </a:r>
            <a:r>
              <a:rPr lang="en-US" altLang="en-US" sz="1700" dirty="0"/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/>
          </a:p>
          <a:p>
            <a:pPr lvl="2" eaLnBrk="1" hangingPunct="1"/>
            <a:r>
              <a:rPr lang="en-US" altLang="en-US" sz="2000" kern="0" dirty="0"/>
              <a:t>Management der </a:t>
            </a:r>
            <a:r>
              <a:rPr lang="en-US" altLang="en-US" sz="2000" kern="0" dirty="0" err="1"/>
              <a:t>postoperativen</a:t>
            </a:r>
            <a:r>
              <a:rPr lang="en-US" altLang="en-US" sz="2000" kern="0" dirty="0"/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Eine </a:t>
            </a:r>
            <a:r>
              <a:rPr lang="en-US" altLang="en-US" sz="1800" kern="0" dirty="0" err="1"/>
              <a:t>intraokulare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Antibiose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ist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normalerweise</a:t>
            </a:r>
            <a:r>
              <a:rPr lang="en-US" altLang="en-US" sz="1800" kern="0" dirty="0"/>
              <a:t> </a:t>
            </a:r>
            <a:r>
              <a:rPr lang="en-US" altLang="en-US" sz="1800" b="1" kern="0" dirty="0" err="1"/>
              <a:t>nicht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hilfreich</a:t>
            </a:r>
            <a:r>
              <a:rPr lang="en-US" altLang="en-US" sz="1800" kern="0" dirty="0"/>
              <a:t>, es sei </a:t>
            </a:r>
            <a:r>
              <a:rPr lang="en-US" altLang="en-US" sz="1800" kern="0" dirty="0" err="1"/>
              <a:t>denn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nach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PPV</a:t>
            </a:r>
            <a:r>
              <a:rPr lang="en-US" altLang="en-US" sz="1800" kern="0" dirty="0"/>
              <a:t> und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Kapselsackentfernung</a:t>
            </a:r>
            <a:r>
              <a:rPr lang="en-US" altLang="en-US" sz="1800" kern="0" dirty="0"/>
              <a:t> – in </a:t>
            </a:r>
            <a:r>
              <a:rPr lang="en-US" altLang="en-US" sz="1800" kern="0" dirty="0" err="1"/>
              <a:t>diesem</a:t>
            </a:r>
            <a:r>
              <a:rPr lang="en-US" altLang="en-US" sz="1800" kern="0" dirty="0"/>
              <a:t> Fall </a:t>
            </a:r>
            <a:r>
              <a:rPr lang="en-US" altLang="en-US" sz="1800" kern="0" dirty="0" err="1"/>
              <a:t>sollte</a:t>
            </a:r>
            <a:r>
              <a:rPr lang="en-US" altLang="en-US" sz="1800" kern="0" dirty="0"/>
              <a:t> </a:t>
            </a:r>
            <a:r>
              <a:rPr lang="en-US" altLang="en-US" sz="1800" kern="0" dirty="0">
                <a:solidFill>
                  <a:srgbClr val="0000FF"/>
                </a:solidFill>
              </a:rPr>
              <a:t>Vancomycin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verwendet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werden</a:t>
            </a:r>
            <a:r>
              <a:rPr lang="en-US" altLang="en-US" sz="1800" kern="0" dirty="0"/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/>
              <a:t>Bei </a:t>
            </a:r>
            <a:r>
              <a:rPr lang="en-US" altLang="en-US" sz="1800" kern="0" dirty="0" err="1"/>
              <a:t>wiederkehrenden</a:t>
            </a:r>
            <a:r>
              <a:rPr lang="en-US" altLang="en-US" sz="1800" kern="0" dirty="0"/>
              <a:t> </a:t>
            </a:r>
            <a:r>
              <a:rPr lang="en-US" altLang="en-US" sz="1800" kern="0" dirty="0" err="1"/>
              <a:t>Befunden</a:t>
            </a:r>
            <a:r>
              <a:rPr lang="en-US" altLang="en-US" sz="1800" kern="0" dirty="0"/>
              <a:t>: </a:t>
            </a:r>
            <a:r>
              <a:rPr lang="en-US" altLang="en-US" sz="1800" kern="0" dirty="0">
                <a:solidFill>
                  <a:srgbClr val="0000FF"/>
                </a:solidFill>
              </a:rPr>
              <a:t>IOL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Entfernung</a:t>
            </a:r>
            <a:r>
              <a:rPr lang="en-US" altLang="en-US" sz="1800" kern="0" dirty="0">
                <a:solidFill>
                  <a:srgbClr val="0000FF"/>
                </a:solidFill>
              </a:rPr>
              <a:t>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oder</a:t>
            </a:r>
            <a:r>
              <a:rPr lang="en-US" altLang="en-US" sz="1800" kern="0" dirty="0">
                <a:solidFill>
                  <a:srgbClr val="0000FF"/>
                </a:solidFill>
              </a:rPr>
              <a:t> </a:t>
            </a:r>
            <a:r>
              <a:rPr lang="en-US" altLang="en-US" sz="1800" kern="0" dirty="0" err="1">
                <a:solidFill>
                  <a:srgbClr val="0000FF"/>
                </a:solidFill>
              </a:rPr>
              <a:t>Austausch</a:t>
            </a:r>
            <a:endParaRPr lang="en-US" altLang="en-US" sz="1800" kern="0" dirty="0">
              <a:solidFill>
                <a:srgbClr val="0000FF"/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31D3B26-0520-8B6D-C11F-6F292FB80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CA3D2AA-66F6-F873-2759-310BB492B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5E203D1-621C-B60D-886E-66105AA47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7FD8249-2155-2E54-F59D-01BCD003A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50C76FC8-7BE1-4D72-296A-5626E9F90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327F302-4ED5-4E71-5785-52D9A1EEE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60D511E4-45D5-70A5-7F64-029CAB51C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14FECC83-FC6B-B487-5402-13BB33C66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5028DF06-0FD5-7282-E1D4-3A7219DF8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65379AE-607C-654A-9E8A-91858EDFD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682374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2408B-492E-D111-DD49-C4CF5858A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9FE574FA-C6DB-08BA-B3EA-EDAAF450C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93BF3BEF-2B39-BBBE-41AB-F277B019C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4B5BFD0C-15F8-4E29-75AB-DEC865FD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65808D7B-9DA8-1C6B-5CAE-BEA2A12C0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841AA57E-7A5D-849A-AE94-9CC8FD2CA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7A79E74F-87E3-DFE5-2A46-B8D4BD9AF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013C60B-DE64-D229-755C-8818FCEAE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A81ACF3-4CDC-BB65-DD6E-8B0D98B75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FC0D030-C256-062B-62D1-BDD04D80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A6316B4-443F-6F30-AFBF-5FF290A11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60E9BCC-C2F3-BB73-ECD3-6102E248B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9D1A920F-1695-AB70-B88F-730172165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A464BE9A-E600-1295-9D51-E3FDA4A11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4052E70D-2AE0-98C4-84F1-4FEA75859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24388BB-BEC3-4777-D301-D18B6A3F1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4622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80371AD-B7FC-4D47-C652-C86A1F8E2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6809025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0573A-D7B6-7E82-0E98-6A4594760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F7D29AD3-4CD6-81C4-D540-45166D20E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3590AE96-4D29-1FDA-4CEF-3186355F4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191AECC-F736-8802-2648-D4D2DF301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C8EC2209-E2BE-FD4A-8022-E0A07A6FE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74D57F07-AB71-2AC3-AD31-9F2AA534D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48A03702-1B97-D22F-4A92-6BCE48179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60006DF-B8F3-D569-5158-F1912399A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889970C-9852-8704-F2FE-51E76CF3E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5ED5D5E-2DA5-E092-2BAD-E67158B5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79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8F29775-A1CC-87EB-89A4-0A6D390FD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51F9C9D-DF8B-4B62-F2DA-156F43123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DF3DA3C-0624-E346-8FEE-2A3C62A4C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0BFBEE77-0B32-F4FB-1712-31A362124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8AA237C1-7F4C-C9FC-31CD-C5663EDF9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94DAF87-8FE6-3E76-2532-970F7B50F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4622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47CEA21-8FF5-B864-7984-BF63026E9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03041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C9BC7-632E-E7AA-9C43-1FFE2878B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7E700DE7-C58F-8E25-F3AC-EAA74401D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C3D16F2E-ADFD-CA95-FB08-CF4282044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A3658778-1EC4-13D2-E104-1B5BECE42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330B9BCB-073C-B34F-7500-72F9D0E89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0CB024E3-1538-D9F5-F6D4-3EA39C32F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A672A17-44C0-E27D-F4B1-05BCB8BD5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D2A7F77-F137-4084-C4F3-14A978EB7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FF6DDEF6-C9FA-142E-8A1F-63DB9FBBA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E92E4546-33D9-272E-C91C-C8B036B7E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51A8324F-ADBA-09AD-7907-51EB08588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CDB24556-E79B-134F-1E56-5ADAC5ABE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776ABB01-D7F8-078A-3747-7291CEF42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126972C4-8634-7D48-B70A-2999BD2CE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2F5C96A7-1CBC-6908-2A6F-889ABC53A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A8E5D9B-FBE0-6DBD-DFC4-0E7F9AEB8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49299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6C40E7BD-840E-5F93-8EE3-CE9A2176E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1346214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B9319-EA5D-9613-83DE-0B6C9EBDE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E682BEBC-9DAD-B3F5-EF48-7CF8DAED4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57058DFF-03BC-845D-6BF2-120109A00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72CED486-6F55-D550-2813-9392DB6D3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5EDC9A6A-498D-C44B-D1ED-A147478F8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978F9ECD-FE96-D9A0-83AA-8EE253656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E11E9335-72AF-6B81-8996-F52CE48BD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67069CCA-52AB-803C-BB1A-A3473FCE1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4D9C08CE-1502-43EB-C145-B916E2A1F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5C34BDA-206C-E50C-27AD-A7BF8BE17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1356FDF-934E-AB52-C64B-B15004772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0AB44EF4-FDFE-B666-28EE-34742A7E7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0A4293C1-CADC-3068-9CFE-E84F9006B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530AA8CF-995C-924D-A5FF-13754D5DE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E1CD69A0-861E-EBEE-35F7-4FD8111FA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AE56F8B-1C08-76AD-78AD-B83C32F81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43143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FAE4671-5370-54F9-1546-4F1609ECD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4499090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1AF41-2EB5-2758-CC6D-D7C30981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570FB8B-E9E7-87D5-D24A-618A90E2B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CD9FECFE-6817-EACA-1B95-1F5D80937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1966AFF5-52E6-7C04-BF06-C45E7262E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A9E7A7C-6543-7727-2DCF-DC729C1C3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DE26682-FC73-6C4D-F0DB-8B4D7F93D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5A29AEE-F699-9BD2-3F96-3528FCC9B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D8EA1C9F-58DF-A541-79EC-D841B35D6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DD637B2-6675-F153-B834-65C97633A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0C41261-AD10-7D89-445F-CF424AFD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C3F07165-D357-55C3-1154-442A994C9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1DE846C5-B321-B976-A456-81C31372D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7C450D5D-2460-DE81-1F07-3A59AA3D7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49BDDF22-9DF8-1F37-92D8-DF68EC0D0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50533DA0-7485-84AD-6403-E2CBA2C85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3499A13-0812-1FDE-9D16-386222DF7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2374F45B-BE47-5251-901F-DD0C0D31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071760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35402-2506-3906-C23A-D006D2080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A53D5B91-3985-8C68-E05C-34092581C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F3875627-2FFD-0F19-D59D-A701D03CC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A52CF0C-DB7B-6456-3694-76B53D439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024C294B-2069-5715-0F68-4F4EF2F31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AC425A55-547B-A752-DB3D-D34CAF3AA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CBA7474-8F48-721C-1267-65209A388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0E7576B-1A4F-3D77-E2FF-04A0DE0AA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BFE6ED9-6CC9-0497-BEA5-D5B0A5FB8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487F6DD-1B97-D2A1-5CB0-9DFB8E88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FA5653C-65A6-6D91-3320-181923FD0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DB3E730-D320-680F-0294-B507D241D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8A354354-7D0D-C6D2-3D28-87BC11511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0C37BA35-D835-3D1F-BA52-7A39997A1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45DB39A7-45FC-AE72-A6EB-06327A82B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FAC60F82-637B-0D97-819A-BE28BEC71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chemeClr val="bg1">
                    <a:lumMod val="75000"/>
                  </a:schemeClr>
                </a:solidFill>
              </a:rPr>
              <a:t>-- </a:t>
            </a:r>
            <a:r>
              <a:rPr lang="en-US" altLang="en-US" sz="1400" i="1" dirty="0" err="1">
                <a:solidFill>
                  <a:schemeClr val="bg1">
                    <a:lumMod val="75000"/>
                  </a:schemeClr>
                </a:solidFill>
              </a:rPr>
              <a:t>Glaskörper</a:t>
            </a:r>
            <a:r>
              <a:rPr lang="en-US" altLang="en-US" sz="1400" i="1" dirty="0">
                <a:solidFill>
                  <a:schemeClr val="bg1">
                    <a:lumMod val="75000"/>
                  </a:schemeClr>
                </a:solidFill>
              </a:rPr>
              <a:t>: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A3B4B1FB-5630-AB27-341F-49FA4B658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30308759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7EF6B-CA38-6196-EA4D-221044A8F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DEA9F56F-193B-DDDC-29D4-4F935DAA2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F631E358-C15A-2909-A13C-4682D30DC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F67316F8-B819-3050-5370-7D3258279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60E5F076-5575-73ED-9F33-D99C566E9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9933B1D-7C7A-E180-7D1A-CAC5AF314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C9BEB66B-79B1-BAA6-7E89-69B66C341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434246E-8553-9145-21D5-55BC1301A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56E865D-4522-CBC1-0009-D44035EB4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0FD9959-45C1-B77E-429A-C6DCD5D7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40546E51-3C36-2480-13E6-041E9A6CE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C9BD3A0-5CEF-0125-C34D-2A7D355D0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F98662F7-A3C1-E7DF-4D38-B61E6A8EE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152F2B14-CCAB-0613-A947-80D83076C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D9B3E422-0C9D-E203-AD88-66BD0F8D7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DD9ECFC4-1C7F-0AEF-2558-490966A0B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chemeClr val="bg1">
                    <a:lumMod val="75000"/>
                  </a:schemeClr>
                </a:solidFill>
              </a:rPr>
              <a:t>-- </a:t>
            </a:r>
            <a:r>
              <a:rPr lang="en-US" altLang="en-US" sz="1400" i="1" dirty="0" err="1">
                <a:solidFill>
                  <a:schemeClr val="bg1">
                    <a:lumMod val="75000"/>
                  </a:schemeClr>
                </a:solidFill>
              </a:rPr>
              <a:t>Glaskörper</a:t>
            </a:r>
            <a:r>
              <a:rPr lang="en-US" altLang="en-US" sz="1400" i="1" dirty="0">
                <a:solidFill>
                  <a:schemeClr val="bg1">
                    <a:lumMod val="75000"/>
                  </a:schemeClr>
                </a:solidFill>
              </a:rPr>
              <a:t>: </a:t>
            </a:r>
            <a:endParaRPr lang="en-US" altLang="en-US" sz="1400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FE9ADD36-6DC7-6DD6-934F-065E743BA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884519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4E81-57A9-CB7A-E4C3-34EAB1ACF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CDF8D11A-CE0D-1AA6-8C08-7323DD232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06B8B8F8-BE38-2A9A-0955-88C52A63B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596920C3-10A7-D3C4-8BB0-0ED671897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27A87DB-C2A9-9A50-2EBC-F6CEC60E5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10E590D9-01E5-FE64-CF13-B97142E5B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B08FAB9-6448-02A5-BF81-6F17A17D0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1678D95-C981-09E8-2C1A-92CE90F25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1384E215-4356-88CD-2E55-47C2582B4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E2EBC7C-F809-4434-2BC3-F7BCEDAA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83F95FBC-4BE6-BFA8-6855-55245CAF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093297E1-5F3F-F727-7E97-1F1EAC24E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E02FBFA-7E67-9D47-0C86-265602B53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55E0A565-AD7E-EB0C-E57D-53AF55C46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68688244-D505-9D04-67A9-A2EBD608D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180C1F3-B43D-36BA-ED28-25A85BA9D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88C7732D-13D3-AEA8-3718-9C12D034A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5460299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341BB-0D3B-8192-8328-98092BB8C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13396013-6C82-2C3F-6859-B8C839B6D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9B15F384-9739-B745-E93B-69E216D22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5C06A6A2-E744-3ADC-04BD-74849F517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12D0BEF2-A1B3-3887-30E7-68AA37B19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9A6C7783-79BA-943C-7E7B-20387FD37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126A082-34AC-DFE5-48B4-ED0E4B8C8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BF1EE3A-AA92-BD25-A90F-3664F528D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835B6EF-A057-59BE-768D-E7D51D8D2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BBB5CBC-D318-0B33-D310-CACDB469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BB80539-804C-D24C-5DA5-B73850CB4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22E6A3F9-BD40-8F5E-8A16-93D729783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88FAF2A3-E3FA-407D-436E-6412E81E8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A3A7ED7F-1285-9CD6-58B7-58B7F290D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5E33212D-AFF7-79B8-14E8-572BD05EB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9CD28BDC-D77F-4627-8541-830014582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43550E9-536A-0A84-84F7-81155AAE5EBA}"/>
              </a:ext>
            </a:extLst>
          </p:cNvPr>
          <p:cNvSpPr/>
          <p:nvPr/>
        </p:nvSpPr>
        <p:spPr>
          <a:xfrm>
            <a:off x="3294822" y="2728590"/>
            <a:ext cx="1134717" cy="268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chemeClr val="tx1"/>
                </a:solidFill>
              </a:rPr>
              <a:t>three words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D7DBEE29-2B2D-CE52-1349-A9355AB9E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7379498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88557-11D0-68C9-1A8E-12B20006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2DB796D-0924-3F36-FA67-4CA3FDE19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C638BD2C-25A8-60B6-611D-2AF76CCBC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31D9DE1A-6397-D385-F733-7565FD32B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84C0749-C5E6-A9FE-5148-68D2BB5FB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3958228E-E985-C2E9-2DCC-B06EEE59E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26B3F6B-7646-F820-9188-245CDEB6C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9412F5C-F866-F4A1-4066-593F366E1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26F2B35-95E7-A487-B9F1-94C0399D4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55D38D1-C9FB-7F59-10EC-C756CE6C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ADF878BF-F245-F426-5D4B-12E1D1C35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A0916B2-497B-8F13-0BC0-F2EF78787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EA8E129-4D6E-0B8E-C8E5-26CBA7F95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6367915F-42B4-4BE3-E34F-CE176E166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3F36519-F1EB-6F7C-6013-F5C4124A2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C2C02957-F7E9-DE5F-D756-1B28D1B4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ECF3E5D5-D7D0-316D-76BD-611716000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121734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6832-BDA3-455B-8C0D-B4CDA100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lIns="25400" tIns="12700" rIns="25400" bIns="12700"/>
          <a:lstStyle/>
          <a:p>
            <a:pPr>
              <a:defRPr/>
            </a:pPr>
            <a:fld id="{E08F266B-0A6D-4D05-ACA3-3B89258D674F}" type="slidenum">
              <a:rPr lang="en-US" altLang="en-US" smtClean="0"/>
              <a:t>88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651168-8154-4B0B-8440-7C2CCD337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825" y="1159650"/>
            <a:ext cx="5258349" cy="4538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6A22DB-49A5-44E5-9CB6-0C8516582AF8}"/>
              </a:ext>
            </a:extLst>
          </p:cNvPr>
          <p:cNvSpPr txBox="1"/>
          <p:nvPr/>
        </p:nvSpPr>
        <p:spPr>
          <a:xfrm>
            <a:off x="1358330" y="6019800"/>
            <a:ext cx="6427337" cy="302647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dirty="0"/>
              <a:t>Pilzbedingte Endophthalmitis: „String of pearls“ im Glaskörper</a:t>
            </a:r>
          </a:p>
        </p:txBody>
      </p:sp>
    </p:spTree>
    <p:extLst>
      <p:ext uri="{BB962C8B-B14F-4D97-AF65-F5344CB8AC3E}">
        <p14:creationId xmlns:p14="http://schemas.microsoft.com/office/powerpoint/2010/main" val="28828482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A47A3-2009-4243-94EF-05DC2D72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73D7966C-22B8-61DB-5EE2-787EA81D8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B787428A-B66D-A6F8-C4C5-5B47598FB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C189D857-D1E5-F2D3-3987-AFCB4B22E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FCE80FF8-0BC8-0E97-BDC6-9D0FB7543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544311F4-E179-D232-ED62-47BD9017B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68F9107-CC41-5D21-DA5A-3E4D0BDCE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9A16529-C633-9D3E-4BDE-0BDA0549F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E589AF5-CA3A-76EB-D87D-C0EAEBC79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A0BC4027-60D4-EFAA-437E-9EE91372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89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D73D2969-04D9-E55E-5741-1875AA0A7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57CBE380-4274-5CE5-9AFF-911B53CBA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B1A9E27-23D1-1E69-5566-58E9D18B2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6E6C13A8-DD8B-85B6-5196-955DA155C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DEDFA678-9C88-B367-A7E3-484B5FC93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7D5C133F-9F47-207A-2AA9-3661B27EE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9A682610-F891-FE63-0323-145E05031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87" y="3555768"/>
            <a:ext cx="7351712" cy="1600438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wird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post-CE-Endophthalmitis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durch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Pilzbefall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E18C3575-4A1F-5C2A-E02C-32DC22C14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81864776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69EC3-EE22-2140-D1BA-C8B130506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E25A7D1D-B114-61FC-DA47-9173CF396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72FD206C-821B-233F-3DB9-3FF0CB2BF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717A2491-59DE-EC6D-7CCA-BF7B4181D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3D30FA27-26A0-352E-99BA-230DEEDD4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CBA07A5A-F7BB-0196-5E55-F6D2B0DF6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AE50A07-5A41-95EB-B6CA-9330E9C21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7B79B20-E055-51C8-40BD-A3D32F181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1DE7A33B-347D-E3BC-25DE-98593791C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8EDA5A78-7AA3-8420-62EF-11094ED49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4A28CC83-9ED6-DD4E-50F2-DA16E84E8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9E0CB28F-5E8D-7AF6-73A3-487F3ACFC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19BE048-E68E-0099-0F7A-858078606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80C2EA9-F4A8-D52F-B50B-366945400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83C4568-93AC-0ADA-E6B9-04D8D9D2B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2F1ECAEB-7DB8-AF33-297E-4D9D9B292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99CBECE0-16DE-ED19-C305-7551E5D4F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87" y="3555768"/>
            <a:ext cx="7351712" cy="1692771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wird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post-CE-Endophthalmitis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durch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Pilzbefall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Mit </a:t>
            </a:r>
            <a:r>
              <a:rPr lang="en-US" altLang="en-US" sz="1400" dirty="0" err="1">
                <a:solidFill>
                  <a:srgbClr val="0000FF"/>
                </a:solidFill>
              </a:rPr>
              <a:t>intravitrealen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dirty="0">
                <a:solidFill>
                  <a:srgbClr val="0000FF"/>
                </a:solidFill>
              </a:rPr>
              <a:t> (in der Regel Amphotericin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Voriconazol</a:t>
            </a:r>
            <a:r>
              <a:rPr lang="en-US" altLang="en-US" sz="1400" dirty="0">
                <a:solidFill>
                  <a:srgbClr val="0000FF"/>
                </a:solidFill>
              </a:rPr>
              <a:t>). Unter </a:t>
            </a:r>
            <a:r>
              <a:rPr lang="en-US" altLang="en-US" sz="1400" dirty="0" err="1">
                <a:solidFill>
                  <a:srgbClr val="0000FF"/>
                </a:solidFill>
              </a:rPr>
              <a:t>Umständen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ist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Vitrektomie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erforderlich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6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291A78C7-8993-85FE-B71F-CBCDDF134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8951199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3CF02-0464-30B8-D84A-F5EA52816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352C1E6D-8310-8DB1-B4B1-8594C7AE9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4F370557-E01A-4D2D-D757-84EAE7EDA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F78094B0-B300-FDC9-0179-A47C461F8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02E084D3-7889-465D-14F5-2AF7E011C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5867D85A-D73D-3AB9-1E76-774B462BF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1CC3255-6641-4250-637B-BA0BD50E4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66A211C-513C-0500-EDA9-3137C28C6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03EC127-EFFF-1B2B-AD5B-3177A7634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E587B9B-052F-5A01-7CB3-9BFE074B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E5B65749-5A81-471E-E521-616FDA481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A072617-6638-C28F-DBCE-2BC5481DA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7DFCAF12-59E8-B6D9-3B94-67CD26003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0C8C06C-505C-45E3-D05C-242720242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FEAC1C08-4951-61E6-A51B-3E80BDF3F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771CF16F-3A90-4547-C27F-0DCE53914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ED43FAB4-8D9D-3FBC-F607-8C38DA634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87" y="3555768"/>
            <a:ext cx="7351712" cy="1631216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wird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post-CE-Endophthalmitis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durch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Pilzbefall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Mit </a:t>
            </a:r>
            <a:r>
              <a:rPr lang="en-US" altLang="en-US" sz="1400" dirty="0" err="1">
                <a:solidFill>
                  <a:srgbClr val="0000FF"/>
                </a:solidFill>
              </a:rPr>
              <a:t>intravitrealen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dirty="0">
                <a:solidFill>
                  <a:srgbClr val="0000FF"/>
                </a:solidFill>
              </a:rPr>
              <a:t> (in der Regel Amphotericin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Voriconazol</a:t>
            </a:r>
            <a:r>
              <a:rPr lang="en-US" altLang="en-US" sz="1400" dirty="0">
                <a:solidFill>
                  <a:srgbClr val="0000FF"/>
                </a:solidFill>
              </a:rPr>
              <a:t>). Unter </a:t>
            </a:r>
            <a:r>
              <a:rPr lang="en-US" altLang="en-US" sz="1400" dirty="0" err="1">
                <a:solidFill>
                  <a:srgbClr val="0000FF"/>
                </a:solidFill>
              </a:rPr>
              <a:t>Umständen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ist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Vitrektomie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erforderlich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sieht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mit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systemischen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 err="1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9713EDCD-83DC-0F1D-E41E-82BCD71ED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314382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1AAE2-ECD8-DDB0-0BE0-AAD6801B5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79F0EA6A-FF0D-ADC2-C98C-D29EAEF4C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7808FB41-EDDC-C7FF-E1E6-D15D939F2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E96E1F0C-F2A1-F852-5A55-E60D774DD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074A71AD-4454-BB9B-8FE3-1CB3FFDF8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B26F21EA-41F7-985D-CD88-B125C572F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chemeClr val="bg1">
                    <a:lumMod val="75000"/>
                  </a:schemeClr>
                </a:solidFill>
              </a:rPr>
              <a:t>Posto</a:t>
            </a:r>
            <a:r>
              <a:rPr lang="en-US" altLang="en-US" sz="1800" b="1" kern="0" dirty="0"/>
              <a:t>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Management: Nach </a:t>
            </a:r>
            <a:endParaRPr lang="en-US" altLang="en-US" sz="1800" kern="0" dirty="0">
              <a:solidFill>
                <a:schemeClr val="bg1">
                  <a:lumMod val="85000"/>
                </a:schemeClr>
              </a:solidFill>
            </a:endParaRPr>
          </a:p>
          <a:p>
            <a:pPr lvl="1" eaLnBrk="1" hangingPunct="1"/>
            <a:r>
              <a:rPr lang="en-US" altLang="en-US" sz="2000" i="1" kern="0" dirty="0" err="1"/>
              <a:t>Chronisch</a:t>
            </a:r>
            <a:r>
              <a:rPr lang="en-US" altLang="en-US" sz="2000" i="1" kern="0" dirty="0"/>
              <a:t> </a:t>
            </a:r>
            <a:r>
              <a:rPr lang="en-US" altLang="en-US" sz="2000" kern="0" dirty="0"/>
              <a:t>= </a:t>
            </a:r>
            <a:r>
              <a:rPr lang="en-US" altLang="en-US" sz="2000" kern="0" dirty="0" err="1"/>
              <a:t>Später</a:t>
            </a:r>
            <a:r>
              <a:rPr lang="en-US" altLang="en-US" sz="2000" kern="0" dirty="0"/>
              <a:t> </a:t>
            </a:r>
            <a:r>
              <a:rPr lang="en-US" altLang="en-US" sz="2000" kern="0" dirty="0" err="1"/>
              <a:t>als</a:t>
            </a:r>
            <a:r>
              <a:rPr lang="en-US" altLang="en-US" sz="2000" kern="0" dirty="0"/>
              <a:t> </a:t>
            </a:r>
            <a:r>
              <a:rPr lang="en-US" altLang="en-US" sz="2000" kern="0" dirty="0">
                <a:solidFill>
                  <a:srgbClr val="0000FF"/>
                </a:solidFill>
              </a:rPr>
              <a:t>6 </a:t>
            </a:r>
            <a:r>
              <a:rPr lang="en-US" altLang="en-US" sz="2000" kern="0" dirty="0" err="1">
                <a:solidFill>
                  <a:srgbClr val="0000FF"/>
                </a:solidFill>
              </a:rPr>
              <a:t>Wochen</a:t>
            </a:r>
            <a:r>
              <a:rPr lang="en-US" altLang="en-US" sz="2000" kern="0" dirty="0">
                <a:solidFill>
                  <a:srgbClr val="0000FF"/>
                </a:solidFill>
              </a:rPr>
              <a:t> </a:t>
            </a:r>
            <a:r>
              <a:rPr lang="en-US" altLang="en-US" sz="2000" kern="0" dirty="0" err="1"/>
              <a:t>nach</a:t>
            </a:r>
            <a:r>
              <a:rPr lang="en-US" altLang="en-US" sz="2000" kern="0" dirty="0"/>
              <a:t> Operation</a:t>
            </a:r>
          </a:p>
          <a:p>
            <a:pPr lvl="2" eaLnBrk="1" hangingPunct="1"/>
            <a:r>
              <a:rPr lang="en-US" altLang="en-US" sz="2000" dirty="0" err="1"/>
              <a:t>Verläuft</a:t>
            </a:r>
            <a:r>
              <a:rPr lang="en-US" altLang="en-US" sz="2000" dirty="0"/>
              <a:t> indolent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mit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fortschreitender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Entzündung</a:t>
            </a:r>
            <a:endParaRPr lang="en-US" altLang="en-US" sz="2000" dirty="0"/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3C76491-BA77-F58C-F437-88E8A130C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B150C2E-D183-ECED-608D-FADA5CDC9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08017592-B197-767E-4927-1890BB8C9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FD7DB815-5B12-25ED-D3FA-94365837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4323D3DD-0CDF-ED3B-0590-05B3F15F4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7164ABCA-8AF8-9D70-96D8-5A2C8F69F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5DEE5672-37DD-63B1-3F56-0AE90BE26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8439BBA-B880-8CB0-3835-F5BB85110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370502F-F378-A3F8-B1FE-7B50F6A07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4667B8D-D333-EB70-7339-90C4E498F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901" y="480219"/>
            <a:ext cx="7857021" cy="252376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 err="1">
                <a:solidFill>
                  <a:srgbClr val="0000FF"/>
                </a:solidFill>
              </a:rPr>
              <a:t>Welche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verursachen</a:t>
            </a:r>
            <a:r>
              <a:rPr lang="en-US" altLang="en-US" sz="1400" i="1" dirty="0">
                <a:solidFill>
                  <a:srgbClr val="0000FF"/>
                </a:solidFill>
              </a:rPr>
              <a:t> am </a:t>
            </a:r>
            <a:r>
              <a:rPr lang="en-US" altLang="en-US" sz="1400" i="1" dirty="0" err="1">
                <a:solidFill>
                  <a:srgbClr val="0000FF"/>
                </a:solidFill>
              </a:rPr>
              <a:t>häufigsten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Katarakt</a:t>
            </a:r>
            <a:r>
              <a:rPr lang="en-US" altLang="en-US" sz="1400" i="1" dirty="0">
                <a:solidFill>
                  <a:srgbClr val="0000FF"/>
                </a:solidFill>
              </a:rPr>
              <a:t>-OP?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Candida, Aspergillus </a:t>
            </a:r>
            <a:r>
              <a:rPr lang="en-US" altLang="en-US" sz="1400" dirty="0">
                <a:solidFill>
                  <a:srgbClr val="0000FF"/>
                </a:solidFill>
              </a:rPr>
              <a:t>und </a:t>
            </a:r>
            <a:r>
              <a:rPr lang="en-US" altLang="en-US" sz="1400" dirty="0" err="1">
                <a:solidFill>
                  <a:srgbClr val="0000FF"/>
                </a:solidFill>
              </a:rPr>
              <a:t>einige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andere</a:t>
            </a:r>
            <a:r>
              <a:rPr lang="en-US" altLang="en-US" sz="1400" dirty="0">
                <a:solidFill>
                  <a:srgbClr val="0000FF"/>
                </a:solidFill>
              </a:rPr>
              <a:t>, von </a:t>
            </a:r>
            <a:r>
              <a:rPr lang="en-US" altLang="en-US" sz="1400" dirty="0" err="1">
                <a:solidFill>
                  <a:srgbClr val="0000FF"/>
                </a:solidFill>
              </a:rPr>
              <a:t>denen</a:t>
            </a:r>
            <a:r>
              <a:rPr lang="en-US" altLang="en-US" sz="1400" dirty="0">
                <a:solidFill>
                  <a:srgbClr val="0000FF"/>
                </a:solidFill>
              </a:rPr>
              <a:t> Sie (und ich) </a:t>
            </a:r>
            <a:r>
              <a:rPr lang="en-US" altLang="en-US" sz="1400" dirty="0" err="1">
                <a:solidFill>
                  <a:srgbClr val="0000FF"/>
                </a:solidFill>
              </a:rPr>
              <a:t>noch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nie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gehört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haben</a:t>
            </a:r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äußert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sich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nach</a:t>
            </a:r>
            <a:r>
              <a:rPr lang="en-US" altLang="en-US" sz="1400" i="1" dirty="0">
                <a:solidFill>
                  <a:srgbClr val="0000FF"/>
                </a:solidFill>
              </a:rPr>
              <a:t> CE?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Leider </a:t>
            </a:r>
            <a:r>
              <a:rPr lang="en-US" altLang="en-US" sz="1400" dirty="0" err="1">
                <a:solidFill>
                  <a:srgbClr val="0000FF"/>
                </a:solidFill>
              </a:rPr>
              <a:t>sehr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ähnlich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wie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durch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>
                <a:solidFill>
                  <a:srgbClr val="0000FF"/>
                </a:solidFill>
              </a:rPr>
              <a:t>P. acnes </a:t>
            </a:r>
            <a:r>
              <a:rPr lang="en-US" altLang="en-US" sz="1400" dirty="0" err="1">
                <a:solidFill>
                  <a:srgbClr val="0000FF"/>
                </a:solidFill>
              </a:rPr>
              <a:t>verursachte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nach</a:t>
            </a:r>
            <a:r>
              <a:rPr lang="en-US" altLang="en-US" sz="1400" dirty="0">
                <a:solidFill>
                  <a:srgbClr val="0000FF"/>
                </a:solidFill>
              </a:rPr>
              <a:t> CE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 err="1">
                <a:solidFill>
                  <a:srgbClr val="0000FF"/>
                </a:solidFill>
              </a:rPr>
              <a:t>Gibt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klinische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Befunde</a:t>
            </a:r>
            <a:r>
              <a:rPr lang="en-US" altLang="en-US" sz="1400" i="1" dirty="0">
                <a:solidFill>
                  <a:srgbClr val="0000FF"/>
                </a:solidFill>
              </a:rPr>
              <a:t>, die </a:t>
            </a:r>
            <a:r>
              <a:rPr lang="en-US" altLang="en-US" sz="1400" i="1" dirty="0" err="1">
                <a:solidFill>
                  <a:srgbClr val="0000FF"/>
                </a:solidFill>
              </a:rPr>
              <a:t>eher</a:t>
            </a:r>
            <a:r>
              <a:rPr lang="en-US" altLang="en-US" sz="1400" i="1" dirty="0">
                <a:solidFill>
                  <a:srgbClr val="0000FF"/>
                </a:solidFill>
              </a:rPr>
              <a:t> auf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pilzbedingte</a:t>
            </a:r>
            <a:r>
              <a:rPr lang="en-US" altLang="en-US" sz="1400" i="1" dirty="0">
                <a:solidFill>
                  <a:srgbClr val="0000FF"/>
                </a:solidFill>
              </a:rPr>
              <a:t> Ursache </a:t>
            </a:r>
            <a:r>
              <a:rPr lang="en-US" altLang="en-US" sz="1400" i="1" dirty="0" err="1">
                <a:solidFill>
                  <a:srgbClr val="0000FF"/>
                </a:solidFill>
              </a:rPr>
              <a:t>hindeuten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Ja. </a:t>
            </a:r>
            <a:r>
              <a:rPr lang="en-US" altLang="en-US" sz="1400" dirty="0" err="1">
                <a:solidFill>
                  <a:srgbClr val="0000FF"/>
                </a:solidFill>
              </a:rPr>
              <a:t>Einerseits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vorderen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Augenabschnitt</a:t>
            </a:r>
            <a:r>
              <a:rPr lang="en-US" altLang="en-US" sz="1400" dirty="0">
                <a:solidFill>
                  <a:srgbClr val="0000FF"/>
                </a:solidFill>
              </a:rPr>
              <a:t> (VAA),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dirty="0">
                <a:solidFill>
                  <a:srgbClr val="0000FF"/>
                </a:solidFill>
              </a:rPr>
              <a:t>:</a:t>
            </a: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VAA: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</a:t>
            </a:r>
            <a:r>
              <a:rPr lang="en-US" altLang="en-US" sz="1400" dirty="0" err="1">
                <a:solidFill>
                  <a:srgbClr val="0000FF"/>
                </a:solidFill>
              </a:rPr>
              <a:t>Hornhautinfiltraten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Irisprominenz</a:t>
            </a:r>
            <a:r>
              <a:rPr lang="en-US" altLang="en-US" sz="1400" dirty="0">
                <a:solidFill>
                  <a:srgbClr val="0000FF"/>
                </a:solidFill>
              </a:rPr>
              <a:t>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Skleritis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-- </a:t>
            </a:r>
            <a:r>
              <a:rPr lang="en-US" altLang="en-US" sz="14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400" i="1" dirty="0">
                <a:solidFill>
                  <a:srgbClr val="0000FF"/>
                </a:solidFill>
              </a:rPr>
              <a:t>: </a:t>
            </a:r>
            <a:r>
              <a:rPr lang="en-US" altLang="en-US" sz="1400" dirty="0">
                <a:solidFill>
                  <a:srgbClr val="0000FF"/>
                </a:solidFill>
              </a:rPr>
              <a:t>Das </a:t>
            </a:r>
            <a:r>
              <a:rPr lang="en-US" altLang="en-US" sz="1400" dirty="0" err="1">
                <a:solidFill>
                  <a:srgbClr val="0000FF"/>
                </a:solidFill>
              </a:rPr>
              <a:t>Vorhandensein</a:t>
            </a:r>
            <a:r>
              <a:rPr lang="en-US" altLang="en-US" sz="1400" dirty="0">
                <a:solidFill>
                  <a:srgbClr val="0000FF"/>
                </a:solidFill>
              </a:rPr>
              <a:t> von Snowball-</a:t>
            </a:r>
            <a:r>
              <a:rPr lang="en-US" altLang="en-US" sz="1400" dirty="0" err="1">
                <a:solidFill>
                  <a:srgbClr val="0000FF"/>
                </a:solidFill>
              </a:rPr>
              <a:t>Formationen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insbesondere</a:t>
            </a:r>
            <a:r>
              <a:rPr lang="en-US" altLang="en-US" sz="1400" dirty="0">
                <a:solidFill>
                  <a:srgbClr val="0000FF"/>
                </a:solidFill>
              </a:rPr>
              <a:t> in </a:t>
            </a:r>
            <a:r>
              <a:rPr lang="en-US" altLang="en-US" sz="1400" dirty="0" err="1">
                <a:solidFill>
                  <a:srgbClr val="0000FF"/>
                </a:solidFill>
              </a:rPr>
              <a:t>einer</a:t>
            </a:r>
            <a:r>
              <a:rPr lang="en-US" altLang="en-US" sz="1400" dirty="0">
                <a:solidFill>
                  <a:srgbClr val="0000FF"/>
                </a:solidFill>
              </a:rPr>
              <a:t> „</a:t>
            </a:r>
            <a:r>
              <a:rPr lang="en-US" altLang="en-US" sz="1400" dirty="0" err="1">
                <a:solidFill>
                  <a:srgbClr val="0000FF"/>
                </a:solidFill>
              </a:rPr>
              <a:t>Perlenketten</a:t>
            </a:r>
            <a:r>
              <a:rPr lang="en-US" altLang="en-US" sz="1400" dirty="0">
                <a:solidFill>
                  <a:srgbClr val="0000FF"/>
                </a:solidFill>
              </a:rPr>
              <a:t>“-</a:t>
            </a:r>
            <a:r>
              <a:rPr lang="en-US" altLang="en-US" sz="1400" dirty="0" err="1">
                <a:solidFill>
                  <a:srgbClr val="0000FF"/>
                </a:solidFill>
              </a:rPr>
              <a:t>Konfiguration</a:t>
            </a:r>
            <a:r>
              <a:rPr lang="en-US" altLang="en-US" sz="1400" dirty="0">
                <a:solidFill>
                  <a:srgbClr val="0000FF"/>
                </a:solidFill>
              </a:rPr>
              <a:t> (“string of pearls”)</a:t>
            </a: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C43BBF3B-A5B2-45AA-DA37-B2B2F35F3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87" y="3555768"/>
            <a:ext cx="7351712" cy="1631216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wird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eine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chronische</a:t>
            </a:r>
            <a:r>
              <a:rPr lang="en-US" altLang="en-US" sz="1400" i="1" dirty="0">
                <a:solidFill>
                  <a:srgbClr val="0000FF"/>
                </a:solidFill>
              </a:rPr>
              <a:t> post-CE-Endophthalmitis </a:t>
            </a:r>
            <a:r>
              <a:rPr lang="en-US" altLang="en-US" sz="1400" i="1" dirty="0" err="1">
                <a:solidFill>
                  <a:srgbClr val="0000FF"/>
                </a:solidFill>
              </a:rPr>
              <a:t>durch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Pilzbefall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Mit </a:t>
            </a:r>
            <a:r>
              <a:rPr lang="en-US" altLang="en-US" sz="1400" dirty="0" err="1">
                <a:solidFill>
                  <a:srgbClr val="0000FF"/>
                </a:solidFill>
              </a:rPr>
              <a:t>intravitrealen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dirty="0">
                <a:solidFill>
                  <a:srgbClr val="0000FF"/>
                </a:solidFill>
              </a:rPr>
              <a:t> (in der Regel Amphotericin und/</a:t>
            </a:r>
            <a:r>
              <a:rPr lang="en-US" altLang="en-US" sz="1400" dirty="0" err="1">
                <a:solidFill>
                  <a:srgbClr val="0000FF"/>
                </a:solidFill>
              </a:rPr>
              <a:t>oder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Voriconazol</a:t>
            </a:r>
            <a:r>
              <a:rPr lang="en-US" altLang="en-US" sz="1400" dirty="0">
                <a:solidFill>
                  <a:srgbClr val="0000FF"/>
                </a:solidFill>
              </a:rPr>
              <a:t>). Unter </a:t>
            </a:r>
            <a:r>
              <a:rPr lang="en-US" altLang="en-US" sz="1400" dirty="0" err="1">
                <a:solidFill>
                  <a:srgbClr val="0000FF"/>
                </a:solidFill>
              </a:rPr>
              <a:t>Umständen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ist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auch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Vitrektomie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erforderlich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sieht</a:t>
            </a:r>
            <a:r>
              <a:rPr lang="en-US" altLang="en-US" sz="1400" i="1" dirty="0">
                <a:solidFill>
                  <a:srgbClr val="0000FF"/>
                </a:solidFill>
              </a:rPr>
              <a:t> es </a:t>
            </a:r>
            <a:r>
              <a:rPr lang="en-US" altLang="en-US" sz="1400" i="1" dirty="0" err="1">
                <a:solidFill>
                  <a:srgbClr val="0000FF"/>
                </a:solidFill>
              </a:rPr>
              <a:t>mit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systemischen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aus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 err="1">
                <a:solidFill>
                  <a:srgbClr val="0000FF"/>
                </a:solidFill>
              </a:rPr>
              <a:t>Derzeit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ist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unklar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welche</a:t>
            </a:r>
            <a:r>
              <a:rPr lang="en-US" altLang="en-US" sz="1400" dirty="0">
                <a:solidFill>
                  <a:srgbClr val="0000FF"/>
                </a:solidFill>
              </a:rPr>
              <a:t> Rolle (</a:t>
            </a:r>
            <a:r>
              <a:rPr lang="en-US" altLang="en-US" sz="1400" dirty="0" err="1">
                <a:solidFill>
                  <a:srgbClr val="0000FF"/>
                </a:solidFill>
              </a:rPr>
              <a:t>wenn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überhaupt</a:t>
            </a:r>
            <a:r>
              <a:rPr lang="en-US" altLang="en-US" sz="1400" dirty="0">
                <a:solidFill>
                  <a:srgbClr val="0000FF"/>
                </a:solidFill>
              </a:rPr>
              <a:t>) </a:t>
            </a:r>
            <a:r>
              <a:rPr lang="en-US" altLang="en-US" sz="1400" dirty="0" err="1">
                <a:solidFill>
                  <a:srgbClr val="0000FF"/>
                </a:solidFill>
              </a:rPr>
              <a:t>systemische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Antimykotika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bei</a:t>
            </a:r>
            <a:r>
              <a:rPr lang="en-US" altLang="en-US" sz="1400" dirty="0">
                <a:solidFill>
                  <a:srgbClr val="0000FF"/>
                </a:solidFill>
              </a:rPr>
              <a:t> der </a:t>
            </a:r>
            <a:r>
              <a:rPr lang="en-US" altLang="en-US" sz="1400" dirty="0" err="1">
                <a:solidFill>
                  <a:srgbClr val="0000FF"/>
                </a:solidFill>
              </a:rPr>
              <a:t>Behandlung</a:t>
            </a:r>
            <a:r>
              <a:rPr lang="en-US" altLang="en-US" sz="1400" dirty="0">
                <a:solidFill>
                  <a:srgbClr val="0000FF"/>
                </a:solidFill>
              </a:rPr>
              <a:t> der </a:t>
            </a:r>
            <a:r>
              <a:rPr lang="en-US" altLang="en-US" sz="1400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pilzbedingten</a:t>
            </a:r>
            <a:r>
              <a:rPr lang="en-US" altLang="en-US" sz="1400" dirty="0">
                <a:solidFill>
                  <a:srgbClr val="0000FF"/>
                </a:solidFill>
              </a:rPr>
              <a:t> Endophthalmitis </a:t>
            </a:r>
            <a:r>
              <a:rPr lang="en-US" altLang="en-US" sz="1400" dirty="0" err="1">
                <a:solidFill>
                  <a:srgbClr val="0000FF"/>
                </a:solidFill>
              </a:rPr>
              <a:t>spielen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können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bzw</a:t>
            </a:r>
            <a:r>
              <a:rPr lang="en-US" altLang="en-US" sz="1400" dirty="0">
                <a:solidFill>
                  <a:srgbClr val="0000FF"/>
                </a:solidFill>
              </a:rPr>
              <a:t>. </a:t>
            </a:r>
            <a:r>
              <a:rPr lang="en-US" altLang="en-US" sz="1400" dirty="0" err="1">
                <a:solidFill>
                  <a:srgbClr val="0000FF"/>
                </a:solidFill>
              </a:rPr>
              <a:t>sollten</a:t>
            </a:r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FCB758D5-4FEA-75DA-61E0-4AE15BD47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834956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743DD-9CAE-240D-04B9-CB341DDCC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8A74FAC-C622-7B02-617E-4FCE0E292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B46B04CE-3066-B4AA-7DBC-9531925B7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871F2D32-F98C-A7F9-68A8-E6555B4D4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A518CB5-3480-8C72-A31B-A032356AE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A9A7391-EEA1-F419-41E4-B26949B76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779B1E1-B878-7BF0-D78F-DAF925A7A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994FC53-21C9-A75B-55BA-147EC59D2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166A26A-BB12-B16B-8E50-DA8A46466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0A4CD19-9615-90AB-86A5-4E6BA3C9A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D801A368-02F4-21C8-0F74-84D1540F8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8597D1E-11E1-7C21-7BEB-38F9312BC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D9BFC0C2-2636-D9D7-5D22-1B6B43474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EF7F9E5-B84F-D84E-C232-1ABE32442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2D498BB1-D827-EEC9-B96B-4A22D5F50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D0DCC52A-ADC0-5F32-A580-752E9F27C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8A9DA9F-5F8A-8765-DAA5-E0EA5B82F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1466793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8B892-D1D1-10C3-9737-BB9345C88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8AE0BBA-BA97-6ADF-8364-33DFB43BF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9F423F04-E32C-8A05-1BF7-0997A3063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AEF74B73-93BE-A084-AD42-74F51C521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187CB490-E481-292F-C600-34511B38A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F712B4C-CFD4-732B-57B0-1BA9F342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63BE23C-BB21-F1BF-AC7F-04BD15359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7C9F082A-C57A-6606-7916-2DB7B09E0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923AAC4-7C19-E4B8-973D-176D37B83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6C40384-2B3A-D344-A177-D9129D449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C6F09193-603F-B53B-9EDB-2BB20655C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D88EC0CD-7C92-8313-F14F-4ECB19398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6E92754A-B396-F6E4-868A-5EA904222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4F3AA6C-75B3-DCD8-F848-B1FD24A3F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A9DD486-6064-251E-8C14-31B0BE5AB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67F05E3A-94E1-4576-E952-CB5E3F3E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D6B0BDB-CE31-EEBD-6684-FAB777EE0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0535068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3C46-70E7-6E25-630C-9DD72EA43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3C6D2B84-A015-222B-CCF5-43DD9CB66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3E583D3C-3277-4EFA-3E6B-173AFCF2F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864063C7-EC3B-B251-5BFE-21FB382A9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F5F92C79-DA02-6629-6546-CE6C61C50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15B76DFC-B18B-4312-4415-FEF2EA544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ED78A424-4C0C-2812-638F-18D2070D1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48D96D5-48A2-FABE-E308-E9B86B823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6841951-3F2D-235E-4A9B-0D219286F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844BD63-B3E7-CC9A-F3D4-FDF4A68F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9EE26851-5641-7B24-9228-346D0D34F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1CBB9B6-A4F2-5D1B-DF53-A1C2D14AF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13208DA9-5F7D-8B86-0845-41D0FFEB8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463A3A6E-1E59-4843-FEBD-C74E9E2A4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27C7331A-516A-AF3D-952E-5DFF5C079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14723BBF-FBCD-E7A2-85EB-863959AD4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FFFFE90-E514-F92D-485D-01437BDD35A1}"/>
              </a:ext>
            </a:extLst>
          </p:cNvPr>
          <p:cNvSpPr txBox="1"/>
          <p:nvPr/>
        </p:nvSpPr>
        <p:spPr>
          <a:xfrm>
            <a:off x="3893391" y="4967954"/>
            <a:ext cx="4862421" cy="8925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i="1" dirty="0" err="1">
                <a:solidFill>
                  <a:schemeClr val="bg1"/>
                </a:solidFill>
              </a:rPr>
              <a:t>Welche</a:t>
            </a:r>
            <a:r>
              <a:rPr lang="en-US" sz="1300" i="1" dirty="0">
                <a:solidFill>
                  <a:schemeClr val="bg1"/>
                </a:solidFill>
              </a:rPr>
              <a:t> 3 </a:t>
            </a:r>
            <a:r>
              <a:rPr lang="en-US" sz="1300" i="1" dirty="0" err="1">
                <a:solidFill>
                  <a:schemeClr val="bg1"/>
                </a:solidFill>
              </a:rPr>
              <a:t>Nährmedien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sollten</a:t>
            </a:r>
            <a:r>
              <a:rPr lang="en-US" sz="1300" i="1" dirty="0">
                <a:solidFill>
                  <a:schemeClr val="bg1"/>
                </a:solidFill>
              </a:rPr>
              <a:t> für die Kultur </a:t>
            </a:r>
            <a:r>
              <a:rPr lang="en-US" sz="1300" i="1" dirty="0" err="1">
                <a:solidFill>
                  <a:schemeClr val="bg1"/>
                </a:solidFill>
              </a:rPr>
              <a:t>verwendet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werden</a:t>
            </a:r>
            <a:r>
              <a:rPr lang="en-US" sz="1300" i="1" dirty="0">
                <a:solidFill>
                  <a:schemeClr val="bg1"/>
                </a:solidFill>
              </a:rPr>
              <a:t>?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Aerobic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Anaerobic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Fungal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792E4E4B-481D-A3DA-2F43-62F68C6BC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72511956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4C723-6D1D-6628-A11C-6DC616D47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4CD7F419-83D7-0403-02C1-E04A7D99B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FBCD809A-630A-2E30-9B1C-E714BCA90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C5BDF34E-328E-2539-599F-137A94DA4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340008F0-8E49-5EA0-26BC-B3DA77D10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FCA015FA-8C9B-4C3B-C00A-42FA71967D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7938216B-B389-EC4B-B859-854A205D7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3061979-11DE-7B45-1AA6-3241EE87C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CD6AFEF6-DF8F-7737-20B0-F4E2EE12B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EAA3BF7F-0B36-5DDC-3EA4-15DBAAD8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2B60908-F2C1-3CDF-932F-D737220C7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2ECB61A-7490-64CF-4E8F-68D9B8B4C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6BA8C008-7145-26D5-3F00-6726A1451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76B64225-7F97-8491-5294-A80945F45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A8B1BD6F-3E5B-0051-B19D-8E8F91C1D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2271EAF6-D84C-600B-E35E-AE8DE3FA0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3D25CDDC-18AF-D06F-98A4-CF9B7ECC25FC}"/>
              </a:ext>
            </a:extLst>
          </p:cNvPr>
          <p:cNvSpPr txBox="1"/>
          <p:nvPr/>
        </p:nvSpPr>
        <p:spPr>
          <a:xfrm>
            <a:off x="3893391" y="4967954"/>
            <a:ext cx="4862421" cy="8925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i="1" dirty="0" err="1">
                <a:solidFill>
                  <a:schemeClr val="bg1"/>
                </a:solidFill>
              </a:rPr>
              <a:t>Welche</a:t>
            </a:r>
            <a:r>
              <a:rPr lang="en-US" sz="1300" i="1" dirty="0">
                <a:solidFill>
                  <a:schemeClr val="bg1"/>
                </a:solidFill>
              </a:rPr>
              <a:t> 3 </a:t>
            </a:r>
            <a:r>
              <a:rPr lang="en-US" sz="1300" i="1" dirty="0" err="1">
                <a:solidFill>
                  <a:schemeClr val="bg1"/>
                </a:solidFill>
              </a:rPr>
              <a:t>Nährmedien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sollten</a:t>
            </a:r>
            <a:r>
              <a:rPr lang="en-US" sz="1300" i="1" dirty="0">
                <a:solidFill>
                  <a:schemeClr val="bg1"/>
                </a:solidFill>
              </a:rPr>
              <a:t> für die Kultur </a:t>
            </a:r>
            <a:r>
              <a:rPr lang="en-US" sz="1300" i="1" dirty="0" err="1">
                <a:solidFill>
                  <a:schemeClr val="bg1"/>
                </a:solidFill>
              </a:rPr>
              <a:t>verwendet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werden</a:t>
            </a:r>
            <a:r>
              <a:rPr lang="en-US" sz="1300" i="1" dirty="0">
                <a:solidFill>
                  <a:schemeClr val="bg1"/>
                </a:solidFill>
              </a:rPr>
              <a:t>?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 </a:t>
            </a:r>
            <a:r>
              <a:rPr lang="en-US" sz="1300" dirty="0" err="1">
                <a:solidFill>
                  <a:schemeClr val="bg1"/>
                </a:solidFill>
              </a:rPr>
              <a:t>Aerobier</a:t>
            </a:r>
            <a:endParaRPr lang="en-US" sz="13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1300" dirty="0" err="1">
                <a:solidFill>
                  <a:schemeClr val="bg1"/>
                </a:solidFill>
              </a:rPr>
              <a:t>Anaerobier</a:t>
            </a:r>
            <a:endParaRPr lang="en-US" sz="13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 </a:t>
            </a:r>
            <a:r>
              <a:rPr lang="en-US" sz="1300" dirty="0" err="1">
                <a:solidFill>
                  <a:schemeClr val="bg1"/>
                </a:solidFill>
              </a:rPr>
              <a:t>Pilze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1442EB3A-5B09-E27F-6974-87A79163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385843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CAE85-7F80-72D1-9BE5-2A9790624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A9385D13-B97D-F371-C057-66FA68699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D203FAB4-1376-88F5-AB7F-E25679A8D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FC01CF29-E424-8C6C-4C35-14BB86275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B00ACE30-4CFC-C471-984D-CF3EA960D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995B7C5E-FA58-CAF8-E128-11D5198CF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905E4D0-C008-B313-81B3-B1A7E2DD2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CC58AB6-75BE-DD83-D182-12CC5F2D3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127B297-E3D3-93A6-D343-1762244CA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5A960104-2357-59F5-E961-BD6EF8D3B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97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76C4816-C73C-3A25-FF00-4291825F2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C5B7116-7D72-8DFE-4689-91C23D60A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10F9F8BA-B2A9-C15A-32F5-78C053A61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874FE23-8ABD-10EC-9AC6-CFD362675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4628022-BD45-D7C7-DA48-11F8D6ACB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BC991032-5251-F5E8-2A57-E2FA76BA0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410B4079-9607-5C01-0C9B-A8D519B2A065}"/>
              </a:ext>
            </a:extLst>
          </p:cNvPr>
          <p:cNvSpPr txBox="1"/>
          <p:nvPr/>
        </p:nvSpPr>
        <p:spPr>
          <a:xfrm>
            <a:off x="5050109" y="5059775"/>
            <a:ext cx="3544753" cy="6924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i="1" dirty="0" err="1">
                <a:solidFill>
                  <a:schemeClr val="bg1"/>
                </a:solidFill>
              </a:rPr>
              <a:t>Welche</a:t>
            </a:r>
            <a:r>
              <a:rPr lang="en-US" sz="1300" i="1" dirty="0">
                <a:solidFill>
                  <a:schemeClr val="bg1"/>
                </a:solidFill>
              </a:rPr>
              <a:t> 2 </a:t>
            </a:r>
            <a:r>
              <a:rPr lang="en-US" sz="1300" i="1" dirty="0" err="1">
                <a:solidFill>
                  <a:schemeClr val="bg1"/>
                </a:solidFill>
              </a:rPr>
              <a:t>Färbungen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sollten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genutzt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werden</a:t>
            </a:r>
            <a:r>
              <a:rPr lang="en-US" sz="1300" i="1" dirty="0">
                <a:solidFill>
                  <a:schemeClr val="bg1"/>
                </a:solidFill>
              </a:rPr>
              <a:t>?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</a:rPr>
              <a:t>Gram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</a:t>
            </a:r>
            <a:r>
              <a:rPr lang="en-US" sz="1300" dirty="0">
                <a:solidFill>
                  <a:schemeClr val="bg1">
                    <a:lumMod val="50000"/>
                  </a:schemeClr>
                </a:solidFill>
              </a:rPr>
              <a:t>Giemsa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39D2BC57-071D-F0A5-FF19-38C29F91B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49011188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51B8-EA6D-7AF6-3CFF-0CEAF6350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11518960-A470-58A3-649B-EA3CF100A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279D2182-0EE0-478E-7F58-FE45D4CCF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844A4321-3F13-4D7B-81F7-3925C041F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649DF958-1F66-3639-52FC-C31B0D98A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700FCFA-9B38-5B3A-D3B0-4851276BE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DBFC85AD-0EE6-3AFC-A2C5-36215F151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F1E6B56D-E8AC-6ABF-35D9-D7C793F2E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BD1E3B5-571E-487E-A0F5-9247575D7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188331C-13AC-B5C4-C31B-987E699C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E0C518B1-DE63-11BC-CD1F-3D5AC1529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1CDDA69E-AA97-BA3E-EE0E-7044624A0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CE91A57-1FB7-067B-6BA3-F1E157529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3783F88-BED2-0E46-C5D9-70D7E9293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6B54E2C0-C86F-8ACD-4682-B4DE3D7C3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0EAD826E-0047-BE4C-B9CE-718DC8588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0E1EB632-77A2-2585-D9A4-D7121DB087FE}"/>
              </a:ext>
            </a:extLst>
          </p:cNvPr>
          <p:cNvSpPr txBox="1"/>
          <p:nvPr/>
        </p:nvSpPr>
        <p:spPr>
          <a:xfrm>
            <a:off x="5050109" y="5059775"/>
            <a:ext cx="3544753" cy="6924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300" i="1" dirty="0" err="1">
                <a:solidFill>
                  <a:schemeClr val="bg1"/>
                </a:solidFill>
              </a:rPr>
              <a:t>Welche</a:t>
            </a:r>
            <a:r>
              <a:rPr lang="en-US" sz="1300" i="1" dirty="0">
                <a:solidFill>
                  <a:schemeClr val="bg1"/>
                </a:solidFill>
              </a:rPr>
              <a:t> 2 </a:t>
            </a:r>
            <a:r>
              <a:rPr lang="en-US" sz="1300" i="1" dirty="0" err="1">
                <a:solidFill>
                  <a:schemeClr val="bg1"/>
                </a:solidFill>
              </a:rPr>
              <a:t>Färbungen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sollten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genutzt</a:t>
            </a:r>
            <a:r>
              <a:rPr lang="en-US" sz="1300" i="1" dirty="0">
                <a:solidFill>
                  <a:schemeClr val="bg1"/>
                </a:solidFill>
              </a:rPr>
              <a:t> </a:t>
            </a:r>
            <a:r>
              <a:rPr lang="en-US" sz="1300" i="1" dirty="0" err="1">
                <a:solidFill>
                  <a:schemeClr val="bg1"/>
                </a:solidFill>
              </a:rPr>
              <a:t>werden</a:t>
            </a:r>
            <a:r>
              <a:rPr lang="en-US" sz="1300" i="1" dirty="0">
                <a:solidFill>
                  <a:schemeClr val="bg1"/>
                </a:solidFill>
              </a:rPr>
              <a:t>?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 Gram</a:t>
            </a:r>
          </a:p>
          <a:p>
            <a:pPr>
              <a:defRPr/>
            </a:pPr>
            <a:r>
              <a:rPr lang="en-US" sz="1300" dirty="0">
                <a:solidFill>
                  <a:schemeClr val="bg1"/>
                </a:solidFill>
              </a:rPr>
              <a:t>-- Giemsa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6F6FD19-2BB8-3187-F43E-CF63F342A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772256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11FF7-EE1C-F71B-6879-A54B48E10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E03974B2-F6F6-CE91-1634-8FE22DD9F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4C7FE83D-E9AA-B02B-13F0-C6073895E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02A0C1C3-1A9F-C71E-6ECB-5610F130E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43F48C11-4973-9016-77C8-E0B918495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AB50A79B-B752-E328-4146-AB59AEE73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675DF5C-72FD-BB9C-83C7-E3B97F8B7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EC919B9-6B7E-C07E-E2AB-D5917052F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13B29E6-AA12-467B-6E67-FB75B654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616D3F06-63C5-BE9A-286A-CAA27D5A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99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3F097762-906C-D336-4ECA-D22A5114F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3A07F4F9-8D02-3209-1B40-2BABD1DE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33A83E4F-AB20-C5D2-4874-E86B09837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899F505D-7C9D-4011-2483-63DAA5782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327C321-73B1-958D-6652-3712A5AD9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A3951416-8A7C-E004-1586-B11AC8B3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Was </a:t>
            </a:r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von </a:t>
            </a:r>
            <a:r>
              <a:rPr lang="en-US" altLang="en-US" sz="1400" i="1" dirty="0" err="1">
                <a:solidFill>
                  <a:srgbClr val="0000FF"/>
                </a:solidFill>
              </a:rPr>
              <a:t>größerem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Nutzen</a:t>
            </a:r>
            <a:r>
              <a:rPr lang="en-US" altLang="en-US" sz="1400" i="1" dirty="0">
                <a:solidFill>
                  <a:srgbClr val="0000FF"/>
                </a:solidFill>
              </a:rPr>
              <a:t> – </a:t>
            </a:r>
            <a:r>
              <a:rPr lang="en-US" altLang="en-US" sz="1400" i="1" dirty="0" err="1">
                <a:solidFill>
                  <a:srgbClr val="0000FF"/>
                </a:solidFill>
              </a:rPr>
              <a:t>Kulturen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Färbungen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i="1" dirty="0">
              <a:solidFill>
                <a:srgbClr val="0000FF"/>
              </a:solidFill>
            </a:endParaRPr>
          </a:p>
          <a:p>
            <a:endParaRPr lang="en-US" altLang="en-US" sz="1400" dirty="0" err="1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0398C9B-095E-41A9-6DDF-5229B3115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466358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CEE76-FC28-392A-DB91-7150413C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4C818D7-6A11-96C3-14A8-44C2814F8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1B72CAE0-8830-9DEC-0EFC-D6F5BD081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3D48E6B-8116-24BC-7011-7881904AA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72A6BB52-9A17-1587-E229-4A3A30C57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ECCB872-BE4C-F4AC-F4CA-093DDEA19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31DB3141-BD33-226A-BE7D-531B0369E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C90C83A-83FC-2583-F744-75E8C839D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DA812C9-4827-1380-4067-AE55B0733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AA57BBBC-C614-08A2-9C31-34911F40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9CFF396-CBD7-EEBA-83D1-7FAEAAE81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E3249881-1BA7-A4D2-F324-4F2EAA625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3044DC7-4248-4C85-433F-1F838C87E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4A14BFC-404D-3AD7-45FA-71A6E26D6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50362DC3-DA04-4ADC-3A0B-325FC7040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ABDCEDAD-5A06-DDAD-1ABD-3D503832A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191000"/>
            <a:ext cx="7086600" cy="181588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0000FF"/>
                </a:solidFill>
              </a:rPr>
              <a:t>Wie </a:t>
            </a:r>
            <a:r>
              <a:rPr lang="en-US" altLang="en-US" sz="1400" i="1" dirty="0" err="1">
                <a:solidFill>
                  <a:srgbClr val="0000FF"/>
                </a:solidFill>
              </a:rPr>
              <a:t>sollte</a:t>
            </a:r>
            <a:r>
              <a:rPr lang="en-US" altLang="en-US" sz="1400" i="1" dirty="0">
                <a:solidFill>
                  <a:srgbClr val="0000FF"/>
                </a:solidFill>
              </a:rPr>
              <a:t> man </a:t>
            </a:r>
            <a:r>
              <a:rPr lang="en-US" altLang="en-US" sz="1400" i="1" dirty="0" err="1">
                <a:solidFill>
                  <a:srgbClr val="0000FF"/>
                </a:solidFill>
              </a:rPr>
              <a:t>vorgehen</a:t>
            </a:r>
            <a:r>
              <a:rPr lang="en-US" altLang="en-US" sz="1400" i="1" dirty="0">
                <a:solidFill>
                  <a:srgbClr val="0000FF"/>
                </a:solidFill>
              </a:rPr>
              <a:t>, </a:t>
            </a:r>
            <a:r>
              <a:rPr lang="en-US" altLang="en-US" sz="1400" i="1" dirty="0" err="1">
                <a:solidFill>
                  <a:srgbClr val="0000FF"/>
                </a:solidFill>
              </a:rPr>
              <a:t>wenn</a:t>
            </a:r>
            <a:r>
              <a:rPr lang="en-US" altLang="en-US" sz="1400" i="1" dirty="0">
                <a:solidFill>
                  <a:srgbClr val="0000FF"/>
                </a:solidFill>
              </a:rPr>
              <a:t> der </a:t>
            </a:r>
            <a:r>
              <a:rPr lang="en-US" altLang="en-US" sz="1400" i="1" dirty="0" err="1">
                <a:solidFill>
                  <a:srgbClr val="0000FF"/>
                </a:solidFill>
              </a:rPr>
              <a:t>Erreger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nicht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klar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identifiziert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werden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kann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0000FF"/>
                </a:solidFill>
              </a:rPr>
              <a:t>Mann </a:t>
            </a:r>
            <a:r>
              <a:rPr lang="en-US" altLang="en-US" sz="1400" dirty="0" err="1">
                <a:solidFill>
                  <a:srgbClr val="0000FF"/>
                </a:solidFill>
              </a:rPr>
              <a:t>sollte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Kammerwasser</a:t>
            </a:r>
            <a:r>
              <a:rPr lang="en-US" altLang="en-US" sz="1400" dirty="0">
                <a:solidFill>
                  <a:srgbClr val="0000FF"/>
                </a:solidFill>
              </a:rPr>
              <a:t> (und </a:t>
            </a:r>
            <a:r>
              <a:rPr lang="en-US" altLang="en-US" sz="1400" dirty="0" err="1">
                <a:solidFill>
                  <a:srgbClr val="0000FF"/>
                </a:solidFill>
              </a:rPr>
              <a:t>Glaskörperbroben</a:t>
            </a:r>
            <a:r>
              <a:rPr lang="en-US" altLang="en-US" sz="1400" dirty="0">
                <a:solidFill>
                  <a:srgbClr val="0000FF"/>
                </a:solidFill>
              </a:rPr>
              <a:t>, falls </a:t>
            </a:r>
            <a:r>
              <a:rPr lang="en-US" altLang="en-US" sz="1400" dirty="0" err="1">
                <a:solidFill>
                  <a:srgbClr val="0000FF"/>
                </a:solidFill>
              </a:rPr>
              <a:t>eine</a:t>
            </a:r>
            <a:r>
              <a:rPr lang="en-US" altLang="en-US" sz="1400" dirty="0">
                <a:solidFill>
                  <a:srgbClr val="0000FF"/>
                </a:solidFill>
              </a:rPr>
              <a:t> PPV </a:t>
            </a:r>
            <a:r>
              <a:rPr lang="en-US" altLang="en-US" sz="1400" dirty="0" err="1">
                <a:solidFill>
                  <a:srgbClr val="0000FF"/>
                </a:solidFill>
              </a:rPr>
              <a:t>durchgeführt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wird</a:t>
            </a:r>
            <a:r>
              <a:rPr lang="en-US" altLang="en-US" sz="1400" dirty="0">
                <a:solidFill>
                  <a:srgbClr val="0000FF"/>
                </a:solidFill>
              </a:rPr>
              <a:t>) für </a:t>
            </a:r>
            <a:r>
              <a:rPr lang="en-US" altLang="en-US" sz="1400" dirty="0" err="1">
                <a:solidFill>
                  <a:srgbClr val="0000FF"/>
                </a:solidFill>
              </a:rPr>
              <a:t>mikrobiologische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Diagnostik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inkl</a:t>
            </a:r>
            <a:r>
              <a:rPr lang="en-US" altLang="en-US" sz="1400" dirty="0">
                <a:solidFill>
                  <a:srgbClr val="0000FF"/>
                </a:solidFill>
              </a:rPr>
              <a:t>. Kultur und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gewinnen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  <a:p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i="1" dirty="0">
                <a:solidFill>
                  <a:srgbClr val="0000FF"/>
                </a:solidFill>
              </a:rPr>
              <a:t>Was </a:t>
            </a:r>
            <a:r>
              <a:rPr lang="en-US" altLang="en-US" sz="1400" i="1" dirty="0" err="1">
                <a:solidFill>
                  <a:srgbClr val="0000FF"/>
                </a:solidFill>
              </a:rPr>
              <a:t>ist</a:t>
            </a:r>
            <a:r>
              <a:rPr lang="en-US" altLang="en-US" sz="1400" i="1" dirty="0">
                <a:solidFill>
                  <a:srgbClr val="0000FF"/>
                </a:solidFill>
              </a:rPr>
              <a:t> von </a:t>
            </a:r>
            <a:r>
              <a:rPr lang="en-US" altLang="en-US" sz="1400" i="1" dirty="0" err="1">
                <a:solidFill>
                  <a:srgbClr val="0000FF"/>
                </a:solidFill>
              </a:rPr>
              <a:t>größerem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Nutzen</a:t>
            </a:r>
            <a:r>
              <a:rPr lang="en-US" altLang="en-US" sz="1400" i="1" dirty="0">
                <a:solidFill>
                  <a:srgbClr val="0000FF"/>
                </a:solidFill>
              </a:rPr>
              <a:t> – </a:t>
            </a:r>
            <a:r>
              <a:rPr lang="en-US" altLang="en-US" sz="1400" i="1" dirty="0" err="1">
                <a:solidFill>
                  <a:srgbClr val="0000FF"/>
                </a:solidFill>
              </a:rPr>
              <a:t>Kulturen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oder</a:t>
            </a:r>
            <a:r>
              <a:rPr lang="en-US" altLang="en-US" sz="1400" i="1" dirty="0">
                <a:solidFill>
                  <a:srgbClr val="0000FF"/>
                </a:solidFill>
              </a:rPr>
              <a:t> </a:t>
            </a:r>
            <a:r>
              <a:rPr lang="en-US" altLang="en-US" sz="1400" i="1" dirty="0" err="1">
                <a:solidFill>
                  <a:srgbClr val="0000FF"/>
                </a:solidFill>
              </a:rPr>
              <a:t>Färbungen</a:t>
            </a:r>
            <a:r>
              <a:rPr lang="en-US" alt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altLang="en-US" sz="1400" dirty="0" err="1">
                <a:solidFill>
                  <a:srgbClr val="0000FF"/>
                </a:solidFill>
              </a:rPr>
              <a:t>Färbungen</a:t>
            </a:r>
            <a:r>
              <a:rPr lang="en-US" altLang="en-US" sz="1400" dirty="0">
                <a:solidFill>
                  <a:srgbClr val="0000FF"/>
                </a:solidFill>
              </a:rPr>
              <a:t>, </a:t>
            </a:r>
            <a:r>
              <a:rPr lang="en-US" altLang="en-US" sz="1400" dirty="0" err="1">
                <a:solidFill>
                  <a:srgbClr val="0000FF"/>
                </a:solidFill>
              </a:rPr>
              <a:t>ganz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klar</a:t>
            </a:r>
            <a:r>
              <a:rPr lang="en-US" altLang="en-US" sz="1400" dirty="0">
                <a:solidFill>
                  <a:srgbClr val="0000FF"/>
                </a:solidFill>
              </a:rPr>
              <a:t>! </a:t>
            </a:r>
            <a:r>
              <a:rPr lang="en-US" altLang="en-US" sz="1400" dirty="0" err="1">
                <a:solidFill>
                  <a:srgbClr val="0000FF"/>
                </a:solidFill>
              </a:rPr>
              <a:t>Bedenken</a:t>
            </a:r>
            <a:r>
              <a:rPr lang="en-US" altLang="en-US" sz="1400" dirty="0">
                <a:solidFill>
                  <a:srgbClr val="0000FF"/>
                </a:solidFill>
              </a:rPr>
              <a:t> Sie, </a:t>
            </a:r>
            <a:r>
              <a:rPr lang="en-US" altLang="en-US" sz="1400" dirty="0" err="1">
                <a:solidFill>
                  <a:srgbClr val="0000FF"/>
                </a:solidFill>
              </a:rPr>
              <a:t>dass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diese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langsam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wachsen</a:t>
            </a:r>
            <a:r>
              <a:rPr lang="en-US" altLang="en-US" sz="1400" dirty="0">
                <a:solidFill>
                  <a:srgbClr val="0000FF"/>
                </a:solidFill>
              </a:rPr>
              <a:t> und </a:t>
            </a:r>
            <a:r>
              <a:rPr lang="en-US" altLang="en-US" sz="1400" dirty="0" err="1">
                <a:solidFill>
                  <a:srgbClr val="0000FF"/>
                </a:solidFill>
              </a:rPr>
              <a:t>anspruchsvoll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sind</a:t>
            </a:r>
            <a:r>
              <a:rPr lang="en-US" altLang="en-US" sz="1400" dirty="0">
                <a:solidFill>
                  <a:srgbClr val="0000FF"/>
                </a:solidFill>
              </a:rPr>
              <a:t>; es </a:t>
            </a:r>
            <a:r>
              <a:rPr lang="en-US" altLang="en-US" sz="1400" dirty="0" err="1">
                <a:solidFill>
                  <a:srgbClr val="0000FF"/>
                </a:solidFill>
              </a:rPr>
              <a:t>kann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Wochen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dauern</a:t>
            </a:r>
            <a:r>
              <a:rPr lang="en-US" altLang="en-US" sz="1400" dirty="0">
                <a:solidFill>
                  <a:srgbClr val="0000FF"/>
                </a:solidFill>
              </a:rPr>
              <a:t>, bis </a:t>
            </a:r>
            <a:r>
              <a:rPr lang="en-US" altLang="en-US" sz="1400" dirty="0" err="1">
                <a:solidFill>
                  <a:srgbClr val="0000FF"/>
                </a:solidFill>
              </a:rPr>
              <a:t>sie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sich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im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Kulturverfahren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zeigen</a:t>
            </a:r>
            <a:r>
              <a:rPr lang="en-US" altLang="en-US" sz="1400" dirty="0">
                <a:solidFill>
                  <a:srgbClr val="0000FF"/>
                </a:solidFill>
              </a:rPr>
              <a:t>. </a:t>
            </a:r>
            <a:r>
              <a:rPr lang="en-US" altLang="en-US" sz="1400" dirty="0" err="1">
                <a:solidFill>
                  <a:srgbClr val="0000FF"/>
                </a:solidFill>
              </a:rPr>
              <a:t>Andererseits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bietet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Färbung</a:t>
            </a:r>
            <a:r>
              <a:rPr lang="en-US" altLang="en-US" sz="1400" dirty="0">
                <a:solidFill>
                  <a:srgbClr val="0000FF"/>
                </a:solidFill>
              </a:rPr>
              <a:t> die </a:t>
            </a:r>
            <a:r>
              <a:rPr lang="en-US" altLang="en-US" sz="1400" dirty="0" err="1">
                <a:solidFill>
                  <a:srgbClr val="0000FF"/>
                </a:solidFill>
              </a:rPr>
              <a:t>Möglichkeit</a:t>
            </a:r>
            <a:r>
              <a:rPr lang="en-US" altLang="en-US" sz="1400" dirty="0">
                <a:solidFill>
                  <a:srgbClr val="0000FF"/>
                </a:solidFill>
              </a:rPr>
              <a:t>, den </a:t>
            </a:r>
            <a:r>
              <a:rPr lang="en-US" altLang="en-US" sz="1400" dirty="0" err="1">
                <a:solidFill>
                  <a:srgbClr val="0000FF"/>
                </a:solidFill>
              </a:rPr>
              <a:t>Erreger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b="1" dirty="0" err="1">
                <a:solidFill>
                  <a:srgbClr val="0000FF"/>
                </a:solidFill>
              </a:rPr>
              <a:t>sofort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zu</a:t>
            </a:r>
            <a:r>
              <a:rPr lang="en-US" altLang="en-US" sz="1400" dirty="0">
                <a:solidFill>
                  <a:srgbClr val="0000FF"/>
                </a:solidFill>
              </a:rPr>
              <a:t> </a:t>
            </a:r>
            <a:r>
              <a:rPr lang="en-US" altLang="en-US" sz="1400" dirty="0" err="1">
                <a:solidFill>
                  <a:srgbClr val="0000FF"/>
                </a:solidFill>
              </a:rPr>
              <a:t>identifizieren</a:t>
            </a:r>
            <a:r>
              <a:rPr lang="en-US" altLang="en-US" sz="14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951C7B3-F701-2911-9E0B-96AC1B54C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05821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FB960-EA20-609B-7284-C880E1FE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B0D281AA-00B3-8B43-A7B8-EEC37252F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409C6165-5F52-746B-3F9B-C51922068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142686FD-7C54-FB1E-9A4A-1CEDFEBDB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9FA43BAA-C109-449F-4B6A-CB43EBBEF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5706516E-49F8-7E61-EB9D-81AC3ADC2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B007DDE-DBD4-6024-CA7D-9BE4D932B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279972F5-4E50-134C-644E-18B04D4B6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57E4EFA-47DE-15ED-50FB-FD8FAC57C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9F65364-D3BB-A72B-CE67-95B26F40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A7D285F1-76E9-EE34-DDF5-55ACEE2FE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2D785F88-F3AB-B1EB-DE3D-405C6164F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AAD15D8-7463-A4F4-C2D3-1A2DD8238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7E7078E8-5808-F8AF-2199-E3C4FAD30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E7B8407E-96DC-1CBA-0C6E-AA8DECFF4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F2319B9-68D2-0733-3019-C245A1D31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00438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chemeClr val="bg1"/>
                </a:solidFill>
              </a:rPr>
              <a:t>Es </a:t>
            </a:r>
            <a:r>
              <a:rPr lang="en-US" altLang="en-US" sz="1400" i="1" dirty="0" err="1">
                <a:solidFill>
                  <a:schemeClr val="bg1"/>
                </a:solidFill>
              </a:rPr>
              <a:t>ist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wichtig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zu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berücksichtigen</a:t>
            </a:r>
            <a:r>
              <a:rPr lang="en-US" altLang="en-US" sz="1400" i="1" dirty="0">
                <a:solidFill>
                  <a:schemeClr val="bg1"/>
                </a:solidFill>
              </a:rPr>
              <a:t>, </a:t>
            </a:r>
            <a:r>
              <a:rPr lang="en-US" altLang="en-US" sz="1400" i="1" dirty="0" err="1">
                <a:solidFill>
                  <a:schemeClr val="bg1"/>
                </a:solidFill>
              </a:rPr>
              <a:t>dass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bestimmte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nichtinfektiöse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Erkrankungen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klinisch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sehr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ähnliches</a:t>
            </a:r>
            <a:r>
              <a:rPr lang="en-US" altLang="en-US" sz="1400" i="1" dirty="0">
                <a:solidFill>
                  <a:schemeClr val="bg1"/>
                </a:solidFill>
              </a:rPr>
              <a:t> Bild </a:t>
            </a:r>
            <a:r>
              <a:rPr lang="en-US" altLang="en-US" sz="1400" i="1" dirty="0" err="1">
                <a:solidFill>
                  <a:schemeClr val="bg1"/>
                </a:solidFill>
              </a:rPr>
              <a:t>wie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chronische</a:t>
            </a:r>
            <a:r>
              <a:rPr lang="en-US" altLang="en-US" sz="1400" i="1" dirty="0">
                <a:solidFill>
                  <a:schemeClr val="bg1"/>
                </a:solidFill>
              </a:rPr>
              <a:t> postoperative </a:t>
            </a:r>
            <a:r>
              <a:rPr lang="en-US" altLang="en-US" sz="1400" i="1" dirty="0" err="1">
                <a:solidFill>
                  <a:schemeClr val="bg1"/>
                </a:solidFill>
              </a:rPr>
              <a:t>infektiöse</a:t>
            </a:r>
            <a:r>
              <a:rPr lang="en-US" altLang="en-US" sz="14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400" i="1" dirty="0" err="1">
                <a:solidFill>
                  <a:schemeClr val="bg1"/>
                </a:solidFill>
              </a:rPr>
              <a:t>zeigen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können</a:t>
            </a:r>
            <a:r>
              <a:rPr lang="en-US" altLang="en-US" sz="1400" i="1" dirty="0">
                <a:solidFill>
                  <a:schemeClr val="bg1"/>
                </a:solidFill>
              </a:rPr>
              <a:t>. </a:t>
            </a:r>
            <a:r>
              <a:rPr lang="en-US" altLang="en-US" sz="1400" i="1" dirty="0" err="1">
                <a:solidFill>
                  <a:schemeClr val="bg1"/>
                </a:solidFill>
              </a:rPr>
              <a:t>Welche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Erkrankungen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zählen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hierzu</a:t>
            </a:r>
            <a:r>
              <a:rPr lang="en-US" altLang="en-US" sz="1400" i="1" dirty="0">
                <a:solidFill>
                  <a:schemeClr val="bg1"/>
                </a:solidFill>
              </a:rPr>
              <a:t>?</a:t>
            </a:r>
          </a:p>
          <a:p>
            <a:endParaRPr lang="en-US" altLang="en-US" sz="1400" i="1" dirty="0">
              <a:solidFill>
                <a:schemeClr val="bg1"/>
              </a:solidFill>
            </a:endParaRPr>
          </a:p>
          <a:p>
            <a:endParaRPr lang="en-US" altLang="en-US" sz="1400" i="1" dirty="0">
              <a:solidFill>
                <a:schemeClr val="bg1"/>
              </a:solidFill>
            </a:endParaRPr>
          </a:p>
          <a:p>
            <a:endParaRPr lang="en-US" altLang="en-US" sz="1400" i="1" dirty="0">
              <a:solidFill>
                <a:schemeClr val="bg1"/>
              </a:solidFill>
            </a:endParaRPr>
          </a:p>
          <a:p>
            <a:endParaRPr lang="en-US" altLang="en-US" sz="14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548FDB54-D99B-DF53-98E1-526BCE4BAF8F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">
            <a:extLst>
              <a:ext uri="{FF2B5EF4-FFF2-40B4-BE49-F238E27FC236}">
                <a16:creationId xmlns:a16="http://schemas.microsoft.com/office/drawing/2014/main" id="{7B243B69-2E3F-ACBF-6693-AB0942A89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2944904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2A1D0-989A-FD83-18E1-7B63927F5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F8A259C0-3D97-068D-6EC8-EC6CDC923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016D7E65-29D2-47A5-E86A-5326FDDB7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5F7D9443-68BA-CF73-CD6C-FD111EBA7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B9666F9A-7A91-5BCC-1068-286D6323E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CBE640F3-D9E3-2A25-1D64-C6E414DF8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8A56B889-E0EB-6F54-9964-6A1695B10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FDFF7E05-BA37-DAED-A32F-9EEBEBFD9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7F33A35-00D5-AE8C-F915-A14A2D388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91683E38-8133-E1B8-8DFB-B651577A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C7DB5C1E-F4A4-06D8-38FC-013CA613F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CE21065A-01EA-2A2C-F95F-079677F83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573FE085-454E-0F44-6E2D-27479626E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CE36F76-A6AC-18C2-2C04-9068DABDD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1005CDE-2C44-603A-BAE4-262B179DB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16446A1B-9C15-69E8-25FE-7611121EB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6199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chemeClr val="bg1"/>
                </a:solidFill>
              </a:rPr>
              <a:t>Es </a:t>
            </a:r>
            <a:r>
              <a:rPr lang="en-US" altLang="en-US" sz="1400" i="1" dirty="0" err="1">
                <a:solidFill>
                  <a:schemeClr val="bg1"/>
                </a:solidFill>
              </a:rPr>
              <a:t>ist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wichtig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zu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berücksichtigen</a:t>
            </a:r>
            <a:r>
              <a:rPr lang="en-US" altLang="en-US" sz="1400" i="1" dirty="0">
                <a:solidFill>
                  <a:schemeClr val="bg1"/>
                </a:solidFill>
              </a:rPr>
              <a:t>, </a:t>
            </a:r>
            <a:r>
              <a:rPr lang="en-US" altLang="en-US" sz="1400" i="1" dirty="0" err="1">
                <a:solidFill>
                  <a:schemeClr val="bg1"/>
                </a:solidFill>
              </a:rPr>
              <a:t>dass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bestimmte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nichtinfektiöse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Erkrankungen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klinisch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sehr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ähnliches</a:t>
            </a:r>
            <a:r>
              <a:rPr lang="en-US" altLang="en-US" sz="1400" i="1" dirty="0">
                <a:solidFill>
                  <a:schemeClr val="bg1"/>
                </a:solidFill>
              </a:rPr>
              <a:t> Bild </a:t>
            </a:r>
            <a:r>
              <a:rPr lang="en-US" altLang="en-US" sz="1400" i="1" dirty="0" err="1">
                <a:solidFill>
                  <a:schemeClr val="bg1"/>
                </a:solidFill>
              </a:rPr>
              <a:t>wie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eine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chronische</a:t>
            </a:r>
            <a:r>
              <a:rPr lang="en-US" altLang="en-US" sz="1400" i="1" dirty="0">
                <a:solidFill>
                  <a:schemeClr val="bg1"/>
                </a:solidFill>
              </a:rPr>
              <a:t> postoperative </a:t>
            </a:r>
            <a:r>
              <a:rPr lang="en-US" altLang="en-US" sz="1400" i="1" dirty="0" err="1">
                <a:solidFill>
                  <a:schemeClr val="bg1"/>
                </a:solidFill>
              </a:rPr>
              <a:t>infektiöse</a:t>
            </a:r>
            <a:r>
              <a:rPr lang="en-US" altLang="en-US" sz="1400" i="1" dirty="0">
                <a:solidFill>
                  <a:schemeClr val="bg1"/>
                </a:solidFill>
              </a:rPr>
              <a:t> Endophthalmitis </a:t>
            </a:r>
            <a:r>
              <a:rPr lang="en-US" altLang="en-US" sz="1400" i="1" dirty="0" err="1">
                <a:solidFill>
                  <a:schemeClr val="bg1"/>
                </a:solidFill>
              </a:rPr>
              <a:t>zeigen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können</a:t>
            </a:r>
            <a:r>
              <a:rPr lang="en-US" altLang="en-US" sz="1400" i="1" dirty="0">
                <a:solidFill>
                  <a:schemeClr val="bg1"/>
                </a:solidFill>
              </a:rPr>
              <a:t>. </a:t>
            </a:r>
            <a:r>
              <a:rPr lang="en-US" altLang="en-US" sz="1400" i="1" dirty="0" err="1">
                <a:solidFill>
                  <a:schemeClr val="bg1"/>
                </a:solidFill>
              </a:rPr>
              <a:t>Welche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Erkrankungen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zählen</a:t>
            </a:r>
            <a:r>
              <a:rPr lang="en-US" altLang="en-US" sz="1400" i="1" dirty="0">
                <a:solidFill>
                  <a:schemeClr val="bg1"/>
                </a:solidFill>
              </a:rPr>
              <a:t> </a:t>
            </a:r>
            <a:r>
              <a:rPr lang="en-US" altLang="en-US" sz="1400" i="1" dirty="0" err="1">
                <a:solidFill>
                  <a:schemeClr val="bg1"/>
                </a:solidFill>
              </a:rPr>
              <a:t>hierzu</a:t>
            </a:r>
            <a:r>
              <a:rPr lang="en-US" altLang="en-US" sz="1400" i="1" dirty="0">
                <a:solidFill>
                  <a:schemeClr val="bg1"/>
                </a:solidFill>
              </a:rPr>
              <a:t>?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Inkomplette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Kataraktextraktion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mit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verbliebenden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Linsenfragmenten</a:t>
            </a:r>
            <a:endParaRPr lang="en-US" altLang="en-US" sz="1400" dirty="0">
              <a:solidFill>
                <a:srgbClr val="0000FF"/>
              </a:solidFill>
            </a:endParaRPr>
          </a:p>
          <a:p>
            <a:r>
              <a:rPr lang="en-US" altLang="en-US" sz="1400" dirty="0">
                <a:solidFill>
                  <a:schemeClr val="bg1"/>
                </a:solidFill>
              </a:rPr>
              <a:t>-- IOL-</a:t>
            </a:r>
            <a:r>
              <a:rPr lang="en-US" altLang="en-US" sz="1400" dirty="0" err="1">
                <a:solidFill>
                  <a:schemeClr val="bg1"/>
                </a:solidFill>
              </a:rPr>
              <a:t>bedingte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Ursachen</a:t>
            </a:r>
            <a:r>
              <a:rPr lang="en-US" altLang="en-US" sz="1400" dirty="0">
                <a:solidFill>
                  <a:schemeClr val="bg1"/>
                </a:solidFill>
              </a:rPr>
              <a:t> (z. B. </a:t>
            </a:r>
            <a:r>
              <a:rPr lang="en-US" altLang="en-US" sz="1400" dirty="0" err="1">
                <a:solidFill>
                  <a:schemeClr val="bg1"/>
                </a:solidFill>
              </a:rPr>
              <a:t>Fehlpositionierung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einer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scharfkantigen</a:t>
            </a:r>
            <a:r>
              <a:rPr lang="en-US" altLang="en-US" sz="1400" dirty="0">
                <a:solidFill>
                  <a:schemeClr val="bg1"/>
                </a:solidFill>
              </a:rPr>
              <a:t> IOL-</a:t>
            </a:r>
            <a:r>
              <a:rPr lang="en-US" altLang="en-US" sz="1400" dirty="0" err="1">
                <a:solidFill>
                  <a:schemeClr val="bg1"/>
                </a:solidFill>
              </a:rPr>
              <a:t>Haptik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im</a:t>
            </a:r>
            <a:r>
              <a:rPr lang="en-US" altLang="en-US" sz="1400" dirty="0">
                <a:solidFill>
                  <a:schemeClr val="bg1"/>
                </a:solidFill>
              </a:rPr>
              <a:t> Sulcus ciliaris; UGH-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Intraokuläres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Lymphom</a:t>
            </a:r>
            <a:r>
              <a:rPr lang="en-US" altLang="en-US" sz="1400" dirty="0">
                <a:solidFill>
                  <a:schemeClr val="bg1"/>
                </a:solidFill>
              </a:rPr>
              <a:t> (d. h. Masquerade-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642653B7-FF78-0F7F-4BCC-9ACC7C4FF556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">
            <a:extLst>
              <a:ext uri="{FF2B5EF4-FFF2-40B4-BE49-F238E27FC236}">
                <a16:creationId xmlns:a16="http://schemas.microsoft.com/office/drawing/2014/main" id="{48E5FFEB-C55D-98C3-A95B-EB56ECCBD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0997094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1174-981A-B0A2-55A7-E005D1FB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94D5AE87-45F4-3346-5B54-4E848CA4A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932F3E8F-F4DA-583B-CA65-7EB0F152B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4BA353CC-D7EB-2DBC-F605-3D6CA551F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33690909-5B75-583C-7528-647E3BEC7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113D99F-A958-9B8A-43BC-7680D4CF9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0B664AE3-FF55-5475-13D8-976D40B58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C633EEFD-629F-F1E4-1E0A-A0ED05CB6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3325EF4C-687F-0D21-8352-529E69A51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D093DE5-4450-290D-ADCD-602DC20E2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6A90826A-7015-DDFC-44C1-444930261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8E0EEFDF-3576-06A2-C722-64F50BE76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94F855E2-085D-741C-ABBA-042F472F0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CC887832-36B3-289A-570D-1E139C35F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49BA4EE4-497E-F131-4E58-DD7C3AE38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EDE51643-0197-0B8E-4DE2-DC57A2466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6199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B2B2B2"/>
                </a:solidFill>
              </a:rPr>
              <a:t>Es </a:t>
            </a:r>
            <a:r>
              <a:rPr lang="en-US" altLang="en-US" sz="1400" i="1" dirty="0" err="1">
                <a:solidFill>
                  <a:srgbClr val="B2B2B2"/>
                </a:solidFill>
              </a:rPr>
              <a:t>ist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wichtig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zu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berücksichtigen</a:t>
            </a:r>
            <a:r>
              <a:rPr lang="en-US" altLang="en-US" sz="1400" i="1" dirty="0">
                <a:solidFill>
                  <a:srgbClr val="B2B2B2"/>
                </a:solidFill>
              </a:rPr>
              <a:t>, </a:t>
            </a:r>
            <a:r>
              <a:rPr lang="en-US" altLang="en-US" sz="1400" i="1" dirty="0" err="1">
                <a:solidFill>
                  <a:srgbClr val="B2B2B2"/>
                </a:solidFill>
              </a:rPr>
              <a:t>dass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bestimmte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klinisch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sehr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ähnliches</a:t>
            </a:r>
            <a:r>
              <a:rPr lang="en-US" altLang="en-US" sz="1400" i="1" dirty="0">
                <a:solidFill>
                  <a:srgbClr val="B2B2B2"/>
                </a:solidFill>
              </a:rPr>
              <a:t> Bild </a:t>
            </a:r>
            <a:r>
              <a:rPr lang="en-US" altLang="en-US" sz="1400" i="1" dirty="0" err="1">
                <a:solidFill>
                  <a:srgbClr val="B2B2B2"/>
                </a:solidFill>
              </a:rPr>
              <a:t>wie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chronische</a:t>
            </a:r>
            <a:r>
              <a:rPr lang="en-US" altLang="en-US" sz="1400" i="1" dirty="0">
                <a:solidFill>
                  <a:srgbClr val="B2B2B2"/>
                </a:solidFill>
              </a:rPr>
              <a:t> postoperative </a:t>
            </a:r>
            <a:r>
              <a:rPr lang="en-US" altLang="en-US" sz="1400" i="1" dirty="0" err="1">
                <a:solidFill>
                  <a:srgbClr val="B2B2B2"/>
                </a:solidFill>
              </a:rPr>
              <a:t>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B2B2B2"/>
                </a:solidFill>
              </a:rPr>
              <a:t>zeigen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können</a:t>
            </a:r>
            <a:r>
              <a:rPr lang="en-US" altLang="en-US" sz="1400" i="1" dirty="0">
                <a:solidFill>
                  <a:srgbClr val="B2B2B2"/>
                </a:solidFill>
              </a:rPr>
              <a:t>. </a:t>
            </a:r>
            <a:r>
              <a:rPr lang="en-US" altLang="en-US" sz="1400" i="1" dirty="0" err="1">
                <a:solidFill>
                  <a:srgbClr val="B2B2B2"/>
                </a:solidFill>
              </a:rPr>
              <a:t>Welche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zählen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hierzu</a:t>
            </a:r>
            <a:r>
              <a:rPr lang="en-US" altLang="en-US" sz="1400" i="1" dirty="0">
                <a:solidFill>
                  <a:srgbClr val="B2B2B2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B2B2B2"/>
                </a:solidFill>
              </a:rPr>
              <a:t>-- </a:t>
            </a:r>
            <a:r>
              <a:rPr lang="en-US" altLang="en-US" sz="1400" dirty="0" err="1">
                <a:solidFill>
                  <a:srgbClr val="B2B2B2"/>
                </a:solidFill>
              </a:rPr>
              <a:t>Inkomplette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mit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verbliebenden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Linsenfragmenten</a:t>
            </a:r>
            <a:endParaRPr lang="en-US" altLang="en-US" sz="1400" dirty="0">
              <a:solidFill>
                <a:srgbClr val="B2B2B2"/>
              </a:solidFill>
            </a:endParaRPr>
          </a:p>
          <a:p>
            <a:r>
              <a:rPr lang="en-US" altLang="en-US" sz="1400" dirty="0">
                <a:solidFill>
                  <a:srgbClr val="B2B2B2"/>
                </a:solidFill>
              </a:rPr>
              <a:t>-- IOL-</a:t>
            </a:r>
            <a:r>
              <a:rPr lang="en-US" altLang="en-US" sz="1400" dirty="0" err="1">
                <a:solidFill>
                  <a:srgbClr val="B2B2B2"/>
                </a:solidFill>
              </a:rPr>
              <a:t>bedingte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Ursachen</a:t>
            </a:r>
            <a:r>
              <a:rPr lang="en-US" altLang="en-US" sz="1400" dirty="0">
                <a:solidFill>
                  <a:srgbClr val="B2B2B2"/>
                </a:solidFill>
              </a:rPr>
              <a:t> (z. B. </a:t>
            </a:r>
            <a:r>
              <a:rPr lang="en-US" altLang="en-US" sz="1400" dirty="0" err="1">
                <a:solidFill>
                  <a:srgbClr val="B2B2B2"/>
                </a:solidFill>
              </a:rPr>
              <a:t>Fehlpositionierung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einer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scharfkantigen</a:t>
            </a:r>
            <a:r>
              <a:rPr lang="en-US" altLang="en-US" sz="1400" dirty="0">
                <a:solidFill>
                  <a:srgbClr val="B2B2B2"/>
                </a:solidFill>
              </a:rPr>
              <a:t> IOL-</a:t>
            </a:r>
            <a:r>
              <a:rPr lang="en-US" altLang="en-US" sz="1400" dirty="0" err="1">
                <a:solidFill>
                  <a:srgbClr val="B2B2B2"/>
                </a:solidFill>
              </a:rPr>
              <a:t>Haptik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im</a:t>
            </a:r>
            <a:r>
              <a:rPr lang="en-US" altLang="en-US" sz="1400" dirty="0">
                <a:solidFill>
                  <a:srgbClr val="B2B2B2"/>
                </a:solidFill>
              </a:rPr>
              <a:t> Sulcus ciliaris; </a:t>
            </a:r>
            <a:r>
              <a:rPr lang="en-US" altLang="en-US" sz="1400" b="1" dirty="0">
                <a:solidFill>
                  <a:schemeClr val="bg1"/>
                </a:solidFill>
              </a:rPr>
              <a:t>UGH-</a:t>
            </a:r>
            <a:r>
              <a:rPr lang="en-US" altLang="en-US" sz="1400" b="1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rgbClr val="B2B2B2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Intraokuläres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Lymphom</a:t>
            </a:r>
            <a:r>
              <a:rPr lang="en-US" altLang="en-US" sz="1400" dirty="0">
                <a:solidFill>
                  <a:schemeClr val="bg1"/>
                </a:solidFill>
              </a:rPr>
              <a:t> (d. h. Masquerade-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8EDB3060-CA3F-8DDB-2C1E-8CC87EB25748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>
            <a:extLst>
              <a:ext uri="{FF2B5EF4-FFF2-40B4-BE49-F238E27FC236}">
                <a16:creationId xmlns:a16="http://schemas.microsoft.com/office/drawing/2014/main" id="{45AF3DB0-BCA4-C852-CDD7-089DB04D6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030" y="4720343"/>
            <a:ext cx="7924800" cy="169277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>
                <a:solidFill>
                  <a:schemeClr val="bg1"/>
                </a:solidFill>
              </a:rPr>
              <a:t>Für was </a:t>
            </a:r>
            <a:r>
              <a:rPr lang="en-US" altLang="en-US" sz="1300" dirty="0" err="1">
                <a:solidFill>
                  <a:schemeClr val="bg1"/>
                </a:solidFill>
              </a:rPr>
              <a:t>steht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i="1" dirty="0">
                <a:solidFill>
                  <a:schemeClr val="bg1"/>
                </a:solidFill>
              </a:rPr>
              <a:t>UGH </a:t>
            </a:r>
            <a:r>
              <a:rPr lang="en-US" altLang="en-US" sz="1300" dirty="0">
                <a:solidFill>
                  <a:schemeClr val="bg1"/>
                </a:solidFill>
              </a:rPr>
              <a:t>in</a:t>
            </a:r>
            <a:r>
              <a:rPr lang="en-US" altLang="en-US" sz="1300" i="1" dirty="0">
                <a:solidFill>
                  <a:schemeClr val="bg1"/>
                </a:solidFill>
              </a:rPr>
              <a:t> UGH-</a:t>
            </a:r>
            <a:r>
              <a:rPr lang="en-US" altLang="en-US" sz="1300" i="1" dirty="0" err="1">
                <a:solidFill>
                  <a:schemeClr val="bg1"/>
                </a:solidFill>
              </a:rPr>
              <a:t>Syndrom</a:t>
            </a:r>
            <a:r>
              <a:rPr lang="en-US" altLang="en-US" sz="1300" i="1" dirty="0">
                <a:solidFill>
                  <a:schemeClr val="bg1"/>
                </a:solidFill>
              </a:rPr>
              <a:t>??</a:t>
            </a:r>
            <a:endParaRPr lang="en-US" altLang="en-US" sz="1300" i="1" dirty="0">
              <a:solidFill>
                <a:srgbClr val="FF0000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r>
              <a:rPr lang="en-US" altLang="en-US" sz="1300" dirty="0">
                <a:solidFill>
                  <a:srgbClr val="FF0000"/>
                </a:solidFill>
              </a:rPr>
              <a:t>occurrence.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EE9A0723-A919-F4AD-52B7-1003EBD6D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382958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38639-C3D8-283D-5BFD-A3D80F38D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3FE773F0-D3AE-DFEF-2125-60E7F68C66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D7010271-C2EC-3888-664D-2153854BA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34650A3-F246-00C5-8542-E822CED00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C875ADFC-6180-A01D-D1F0-BFA1D90F8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72160CA-B7B1-F9E9-C7B0-F0DED9CAA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DF79336-B0DC-851C-F298-B1E9A6143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6B5EAE0A-BAE0-16F3-B903-B710C384B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E299C76D-6573-EE39-E1EC-B000D4C58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780DC304-6A7A-AE7E-AFD4-B154B63B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0914BAB-1B68-A0F5-378B-DEF4E70B9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80A2908B-4AB8-075E-DD15-FF9E8AC97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89A1E2EF-7B44-5513-0F47-9171E6CF9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3B94C81C-9550-ADA3-12F3-85A657228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B51BDB02-2B20-A94F-B95A-92ECED931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499A0CA5-FEA1-9E2E-9CDA-121C2FC42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6199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B2B2B2"/>
                </a:solidFill>
              </a:rPr>
              <a:t>Es </a:t>
            </a:r>
            <a:r>
              <a:rPr lang="en-US" altLang="en-US" sz="1400" i="1" dirty="0" err="1">
                <a:solidFill>
                  <a:srgbClr val="B2B2B2"/>
                </a:solidFill>
              </a:rPr>
              <a:t>ist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wichtig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zu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berücksichtigen</a:t>
            </a:r>
            <a:r>
              <a:rPr lang="en-US" altLang="en-US" sz="1400" i="1" dirty="0">
                <a:solidFill>
                  <a:srgbClr val="B2B2B2"/>
                </a:solidFill>
              </a:rPr>
              <a:t>, </a:t>
            </a:r>
            <a:r>
              <a:rPr lang="en-US" altLang="en-US" sz="1400" i="1" dirty="0" err="1">
                <a:solidFill>
                  <a:srgbClr val="B2B2B2"/>
                </a:solidFill>
              </a:rPr>
              <a:t>dass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bestimmte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klinisch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sehr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ähnliches</a:t>
            </a:r>
            <a:r>
              <a:rPr lang="en-US" altLang="en-US" sz="1400" i="1" dirty="0">
                <a:solidFill>
                  <a:srgbClr val="B2B2B2"/>
                </a:solidFill>
              </a:rPr>
              <a:t> Bild </a:t>
            </a:r>
            <a:r>
              <a:rPr lang="en-US" altLang="en-US" sz="1400" i="1" dirty="0" err="1">
                <a:solidFill>
                  <a:srgbClr val="B2B2B2"/>
                </a:solidFill>
              </a:rPr>
              <a:t>wie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chronische</a:t>
            </a:r>
            <a:r>
              <a:rPr lang="en-US" altLang="en-US" sz="1400" i="1" dirty="0">
                <a:solidFill>
                  <a:srgbClr val="B2B2B2"/>
                </a:solidFill>
              </a:rPr>
              <a:t> postoperative </a:t>
            </a:r>
            <a:r>
              <a:rPr lang="en-US" altLang="en-US" sz="1400" i="1" dirty="0" err="1">
                <a:solidFill>
                  <a:srgbClr val="B2B2B2"/>
                </a:solidFill>
              </a:rPr>
              <a:t>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B2B2B2"/>
                </a:solidFill>
              </a:rPr>
              <a:t>zeigen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können</a:t>
            </a:r>
            <a:r>
              <a:rPr lang="en-US" altLang="en-US" sz="1400" i="1" dirty="0">
                <a:solidFill>
                  <a:srgbClr val="B2B2B2"/>
                </a:solidFill>
              </a:rPr>
              <a:t>. </a:t>
            </a:r>
            <a:r>
              <a:rPr lang="en-US" altLang="en-US" sz="1400" i="1" dirty="0" err="1">
                <a:solidFill>
                  <a:srgbClr val="B2B2B2"/>
                </a:solidFill>
              </a:rPr>
              <a:t>Welche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zählen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hierzu</a:t>
            </a:r>
            <a:r>
              <a:rPr lang="en-US" altLang="en-US" sz="1400" i="1" dirty="0">
                <a:solidFill>
                  <a:srgbClr val="B2B2B2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B2B2B2"/>
                </a:solidFill>
              </a:rPr>
              <a:t>-- </a:t>
            </a:r>
            <a:r>
              <a:rPr lang="en-US" altLang="en-US" sz="1400" dirty="0" err="1">
                <a:solidFill>
                  <a:srgbClr val="B2B2B2"/>
                </a:solidFill>
              </a:rPr>
              <a:t>Inkomplette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mit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verbliebenden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Linsenfragmenten</a:t>
            </a:r>
            <a:endParaRPr lang="en-US" altLang="en-US" sz="1400" dirty="0">
              <a:solidFill>
                <a:srgbClr val="B2B2B2"/>
              </a:solidFill>
            </a:endParaRPr>
          </a:p>
          <a:p>
            <a:r>
              <a:rPr lang="en-US" altLang="en-US" sz="1400" dirty="0">
                <a:solidFill>
                  <a:srgbClr val="B2B2B2"/>
                </a:solidFill>
              </a:rPr>
              <a:t>-- IOL-</a:t>
            </a:r>
            <a:r>
              <a:rPr lang="en-US" altLang="en-US" sz="1400" dirty="0" err="1">
                <a:solidFill>
                  <a:srgbClr val="B2B2B2"/>
                </a:solidFill>
              </a:rPr>
              <a:t>bedingte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Ursachen</a:t>
            </a:r>
            <a:r>
              <a:rPr lang="en-US" altLang="en-US" sz="1400" dirty="0">
                <a:solidFill>
                  <a:srgbClr val="B2B2B2"/>
                </a:solidFill>
              </a:rPr>
              <a:t> (z. B. </a:t>
            </a:r>
            <a:r>
              <a:rPr lang="en-US" altLang="en-US" sz="1400" dirty="0" err="1">
                <a:solidFill>
                  <a:srgbClr val="B2B2B2"/>
                </a:solidFill>
              </a:rPr>
              <a:t>Fehlpositionierung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einer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scharfkantigen</a:t>
            </a:r>
            <a:r>
              <a:rPr lang="en-US" altLang="en-US" sz="1400" dirty="0">
                <a:solidFill>
                  <a:srgbClr val="B2B2B2"/>
                </a:solidFill>
              </a:rPr>
              <a:t> IOL-</a:t>
            </a:r>
            <a:r>
              <a:rPr lang="en-US" altLang="en-US" sz="1400" dirty="0" err="1">
                <a:solidFill>
                  <a:srgbClr val="B2B2B2"/>
                </a:solidFill>
              </a:rPr>
              <a:t>Haptik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im</a:t>
            </a:r>
            <a:r>
              <a:rPr lang="en-US" altLang="en-US" sz="1400" dirty="0">
                <a:solidFill>
                  <a:srgbClr val="B2B2B2"/>
                </a:solidFill>
              </a:rPr>
              <a:t> Sulcus ciliaris; </a:t>
            </a:r>
            <a:r>
              <a:rPr lang="en-US" altLang="en-US" sz="1400" b="1" dirty="0">
                <a:solidFill>
                  <a:schemeClr val="bg1"/>
                </a:solidFill>
              </a:rPr>
              <a:t>UGH-</a:t>
            </a:r>
            <a:r>
              <a:rPr lang="en-US" altLang="en-US" sz="1400" b="1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rgbClr val="B2B2B2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Intraokuläres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Lymphom</a:t>
            </a:r>
            <a:r>
              <a:rPr lang="en-US" altLang="en-US" sz="1400" dirty="0">
                <a:solidFill>
                  <a:schemeClr val="bg1"/>
                </a:solidFill>
              </a:rPr>
              <a:t> (d. h. Masquerade-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AFD8AE07-FBCF-D52C-9B83-C9BE2216EFFB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>
            <a:extLst>
              <a:ext uri="{FF2B5EF4-FFF2-40B4-BE49-F238E27FC236}">
                <a16:creationId xmlns:a16="http://schemas.microsoft.com/office/drawing/2014/main" id="{D69061BF-0B41-69A3-2DF7-40F349102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030" y="4720343"/>
            <a:ext cx="7924800" cy="169277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>
                <a:solidFill>
                  <a:schemeClr val="bg1"/>
                </a:solidFill>
              </a:rPr>
              <a:t>Für was </a:t>
            </a:r>
            <a:r>
              <a:rPr lang="en-US" altLang="en-US" sz="1300" dirty="0" err="1">
                <a:solidFill>
                  <a:schemeClr val="bg1"/>
                </a:solidFill>
              </a:rPr>
              <a:t>steht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i="1" dirty="0">
                <a:solidFill>
                  <a:schemeClr val="bg1"/>
                </a:solidFill>
              </a:rPr>
              <a:t>UGH </a:t>
            </a:r>
            <a:r>
              <a:rPr lang="en-US" altLang="en-US" sz="1300" dirty="0">
                <a:solidFill>
                  <a:schemeClr val="bg1"/>
                </a:solidFill>
              </a:rPr>
              <a:t>in</a:t>
            </a:r>
            <a:r>
              <a:rPr lang="en-US" altLang="en-US" sz="1300" i="1" dirty="0">
                <a:solidFill>
                  <a:schemeClr val="bg1"/>
                </a:solidFill>
              </a:rPr>
              <a:t> UGH-</a:t>
            </a:r>
            <a:r>
              <a:rPr lang="en-US" altLang="en-US" sz="1300" i="1" dirty="0" err="1">
                <a:solidFill>
                  <a:schemeClr val="bg1"/>
                </a:solidFill>
              </a:rPr>
              <a:t>Syndrom</a:t>
            </a:r>
            <a:r>
              <a:rPr lang="en-US" altLang="en-US" sz="1300" i="1" dirty="0">
                <a:solidFill>
                  <a:schemeClr val="bg1"/>
                </a:solidFill>
              </a:rPr>
              <a:t>??</a:t>
            </a:r>
            <a:endParaRPr lang="en-US" altLang="en-US" sz="1300" i="1" dirty="0">
              <a:solidFill>
                <a:srgbClr val="FF0000"/>
              </a:solidFill>
            </a:endParaRPr>
          </a:p>
          <a:p>
            <a:r>
              <a:rPr lang="en-US" altLang="en-US" sz="1300" dirty="0">
                <a:solidFill>
                  <a:schemeClr val="bg1"/>
                </a:solidFill>
              </a:rPr>
              <a:t>Uveitis–</a:t>
            </a:r>
            <a:r>
              <a:rPr lang="en-US" altLang="en-US" sz="1300" dirty="0" err="1">
                <a:solidFill>
                  <a:schemeClr val="bg1"/>
                </a:solidFill>
              </a:rPr>
              <a:t>Glaukom</a:t>
            </a:r>
            <a:r>
              <a:rPr lang="en-US" altLang="en-US" sz="1300" dirty="0">
                <a:solidFill>
                  <a:schemeClr val="bg1"/>
                </a:solidFill>
              </a:rPr>
              <a:t>–</a:t>
            </a:r>
            <a:r>
              <a:rPr lang="en-US" altLang="en-US" sz="1300" dirty="0" err="1">
                <a:solidFill>
                  <a:schemeClr val="bg1"/>
                </a:solidFill>
              </a:rPr>
              <a:t>Hyphäma</a:t>
            </a:r>
            <a:r>
              <a:rPr lang="en-US" altLang="en-US" sz="1300" dirty="0">
                <a:solidFill>
                  <a:schemeClr val="bg1"/>
                </a:solidFill>
              </a:rPr>
              <a:t>(-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)</a:t>
            </a: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r>
              <a:rPr lang="en-US" altLang="en-US" sz="1300" dirty="0">
                <a:solidFill>
                  <a:srgbClr val="FF0000"/>
                </a:solidFill>
              </a:rPr>
              <a:t>occurrence.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15ED65E3-0E82-4EC8-7E5D-0EB2C04B9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5257124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0CBB3-7980-499C-10EF-1498577EC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C763DEF0-CA6C-C50B-3862-A512F08AC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96D6C19B-2489-A205-8637-10EB6B627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171354D9-E4EA-2735-6A26-156B5DBDA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48EF7EEC-6161-6955-57D6-503D15543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F3BE96C6-C696-02A6-AE60-7EC602AEC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187409C-7276-F75F-4598-0893F47B3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F4D4C163-1B9B-0F54-86C1-019D08AC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6ED5B773-F3CA-63F6-D564-7575FB9C2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0CB781E7-6E29-D6FB-3DA2-42B218EF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545720A3-9C9E-C4CB-2DD8-E139B0E8B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767B165-BFCE-B4EB-FFB1-7961703A7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D890868F-33BB-7930-E426-1A239F0D3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4DFC2A1-7354-6A92-9150-533982817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68CCC56D-E6C7-05D6-2893-49A9C22DE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0EA2F6AA-7A1D-C8C5-0D01-89B7C04D4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6199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B2B2B2"/>
                </a:solidFill>
              </a:rPr>
              <a:t>Es </a:t>
            </a:r>
            <a:r>
              <a:rPr lang="en-US" altLang="en-US" sz="1400" i="1" dirty="0" err="1">
                <a:solidFill>
                  <a:srgbClr val="B2B2B2"/>
                </a:solidFill>
              </a:rPr>
              <a:t>ist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wichtig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zu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berücksichtigen</a:t>
            </a:r>
            <a:r>
              <a:rPr lang="en-US" altLang="en-US" sz="1400" i="1" dirty="0">
                <a:solidFill>
                  <a:srgbClr val="B2B2B2"/>
                </a:solidFill>
              </a:rPr>
              <a:t>, </a:t>
            </a:r>
            <a:r>
              <a:rPr lang="en-US" altLang="en-US" sz="1400" i="1" dirty="0" err="1">
                <a:solidFill>
                  <a:srgbClr val="B2B2B2"/>
                </a:solidFill>
              </a:rPr>
              <a:t>dass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bestimmte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klinisch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sehr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ähnliches</a:t>
            </a:r>
            <a:r>
              <a:rPr lang="en-US" altLang="en-US" sz="1400" i="1" dirty="0">
                <a:solidFill>
                  <a:srgbClr val="B2B2B2"/>
                </a:solidFill>
              </a:rPr>
              <a:t> Bild </a:t>
            </a:r>
            <a:r>
              <a:rPr lang="en-US" altLang="en-US" sz="1400" i="1" dirty="0" err="1">
                <a:solidFill>
                  <a:srgbClr val="B2B2B2"/>
                </a:solidFill>
              </a:rPr>
              <a:t>wie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chronische</a:t>
            </a:r>
            <a:r>
              <a:rPr lang="en-US" altLang="en-US" sz="1400" i="1" dirty="0">
                <a:solidFill>
                  <a:srgbClr val="B2B2B2"/>
                </a:solidFill>
              </a:rPr>
              <a:t> postoperative </a:t>
            </a:r>
            <a:r>
              <a:rPr lang="en-US" altLang="en-US" sz="1400" i="1" dirty="0" err="1">
                <a:solidFill>
                  <a:srgbClr val="B2B2B2"/>
                </a:solidFill>
              </a:rPr>
              <a:t>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B2B2B2"/>
                </a:solidFill>
              </a:rPr>
              <a:t>zeigen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können</a:t>
            </a:r>
            <a:r>
              <a:rPr lang="en-US" altLang="en-US" sz="1400" i="1" dirty="0">
                <a:solidFill>
                  <a:srgbClr val="B2B2B2"/>
                </a:solidFill>
              </a:rPr>
              <a:t>. </a:t>
            </a:r>
            <a:r>
              <a:rPr lang="en-US" altLang="en-US" sz="1400" i="1" dirty="0" err="1">
                <a:solidFill>
                  <a:srgbClr val="B2B2B2"/>
                </a:solidFill>
              </a:rPr>
              <a:t>Welche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zählen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hierzu</a:t>
            </a:r>
            <a:r>
              <a:rPr lang="en-US" altLang="en-US" sz="1400" i="1" dirty="0">
                <a:solidFill>
                  <a:srgbClr val="B2B2B2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B2B2B2"/>
                </a:solidFill>
              </a:rPr>
              <a:t>-- </a:t>
            </a:r>
            <a:r>
              <a:rPr lang="en-US" altLang="en-US" sz="1400" dirty="0" err="1">
                <a:solidFill>
                  <a:srgbClr val="B2B2B2"/>
                </a:solidFill>
              </a:rPr>
              <a:t>Inkomplette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mit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verbliebenden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Linsenfragmenten</a:t>
            </a:r>
            <a:endParaRPr lang="en-US" altLang="en-US" sz="1400" dirty="0">
              <a:solidFill>
                <a:srgbClr val="B2B2B2"/>
              </a:solidFill>
            </a:endParaRPr>
          </a:p>
          <a:p>
            <a:r>
              <a:rPr lang="en-US" altLang="en-US" sz="1400" dirty="0">
                <a:solidFill>
                  <a:srgbClr val="B2B2B2"/>
                </a:solidFill>
              </a:rPr>
              <a:t>-- IOL-</a:t>
            </a:r>
            <a:r>
              <a:rPr lang="en-US" altLang="en-US" sz="1400" dirty="0" err="1">
                <a:solidFill>
                  <a:srgbClr val="B2B2B2"/>
                </a:solidFill>
              </a:rPr>
              <a:t>bedingte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Ursachen</a:t>
            </a:r>
            <a:r>
              <a:rPr lang="en-US" altLang="en-US" sz="1400" dirty="0">
                <a:solidFill>
                  <a:srgbClr val="B2B2B2"/>
                </a:solidFill>
              </a:rPr>
              <a:t> (z. B. </a:t>
            </a:r>
            <a:r>
              <a:rPr lang="en-US" altLang="en-US" sz="1400" dirty="0" err="1">
                <a:solidFill>
                  <a:srgbClr val="B2B2B2"/>
                </a:solidFill>
              </a:rPr>
              <a:t>Fehlpositionierung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einer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scharfkantigen</a:t>
            </a:r>
            <a:r>
              <a:rPr lang="en-US" altLang="en-US" sz="1400" dirty="0">
                <a:solidFill>
                  <a:srgbClr val="B2B2B2"/>
                </a:solidFill>
              </a:rPr>
              <a:t> IOL-</a:t>
            </a:r>
            <a:r>
              <a:rPr lang="en-US" altLang="en-US" sz="1400" dirty="0" err="1">
                <a:solidFill>
                  <a:srgbClr val="B2B2B2"/>
                </a:solidFill>
              </a:rPr>
              <a:t>Haptik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im</a:t>
            </a:r>
            <a:r>
              <a:rPr lang="en-US" altLang="en-US" sz="1400" dirty="0">
                <a:solidFill>
                  <a:srgbClr val="B2B2B2"/>
                </a:solidFill>
              </a:rPr>
              <a:t> Sulcus ciliaris; </a:t>
            </a:r>
            <a:r>
              <a:rPr lang="en-US" altLang="en-US" sz="1400" b="1" dirty="0">
                <a:solidFill>
                  <a:schemeClr val="bg1"/>
                </a:solidFill>
              </a:rPr>
              <a:t>UGH-</a:t>
            </a:r>
            <a:r>
              <a:rPr lang="en-US" altLang="en-US" sz="1400" b="1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rgbClr val="B2B2B2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Intraokuläres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Lymphom</a:t>
            </a:r>
            <a:r>
              <a:rPr lang="en-US" altLang="en-US" sz="1400" dirty="0">
                <a:solidFill>
                  <a:schemeClr val="bg1"/>
                </a:solidFill>
              </a:rPr>
              <a:t> (d. h. Masquerade-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74582851-CFDD-91D7-4833-D6A71FAB6519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>
            <a:extLst>
              <a:ext uri="{FF2B5EF4-FFF2-40B4-BE49-F238E27FC236}">
                <a16:creationId xmlns:a16="http://schemas.microsoft.com/office/drawing/2014/main" id="{21231F44-F539-B877-88E7-4C1400D5B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030" y="4720343"/>
            <a:ext cx="7924800" cy="169277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>
                <a:solidFill>
                  <a:schemeClr val="bg1"/>
                </a:solidFill>
              </a:rPr>
              <a:t>Für was </a:t>
            </a:r>
            <a:r>
              <a:rPr lang="en-US" altLang="en-US" sz="1300" dirty="0" err="1">
                <a:solidFill>
                  <a:schemeClr val="bg1"/>
                </a:solidFill>
              </a:rPr>
              <a:t>steht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i="1" dirty="0">
                <a:solidFill>
                  <a:schemeClr val="bg1"/>
                </a:solidFill>
              </a:rPr>
              <a:t>UGH </a:t>
            </a:r>
            <a:r>
              <a:rPr lang="en-US" altLang="en-US" sz="1300" dirty="0">
                <a:solidFill>
                  <a:schemeClr val="bg1"/>
                </a:solidFill>
              </a:rPr>
              <a:t>in</a:t>
            </a:r>
            <a:r>
              <a:rPr lang="en-US" altLang="en-US" sz="1300" i="1" dirty="0">
                <a:solidFill>
                  <a:schemeClr val="bg1"/>
                </a:solidFill>
              </a:rPr>
              <a:t> UGH-</a:t>
            </a:r>
            <a:r>
              <a:rPr lang="en-US" altLang="en-US" sz="1300" i="1" dirty="0" err="1">
                <a:solidFill>
                  <a:schemeClr val="bg1"/>
                </a:solidFill>
              </a:rPr>
              <a:t>Syndrom</a:t>
            </a:r>
            <a:r>
              <a:rPr lang="en-US" altLang="en-US" sz="1300" i="1" dirty="0">
                <a:solidFill>
                  <a:schemeClr val="bg1"/>
                </a:solidFill>
              </a:rPr>
              <a:t>??</a:t>
            </a:r>
            <a:endParaRPr lang="en-US" altLang="en-US" sz="1300" i="1" dirty="0">
              <a:solidFill>
                <a:srgbClr val="FF0000"/>
              </a:solidFill>
            </a:endParaRPr>
          </a:p>
          <a:p>
            <a:r>
              <a:rPr lang="en-US" altLang="en-US" sz="1300" dirty="0">
                <a:solidFill>
                  <a:schemeClr val="bg1"/>
                </a:solidFill>
              </a:rPr>
              <a:t>Uveitis–</a:t>
            </a:r>
            <a:r>
              <a:rPr lang="en-US" altLang="en-US" sz="1300" dirty="0" err="1">
                <a:solidFill>
                  <a:schemeClr val="bg1"/>
                </a:solidFill>
              </a:rPr>
              <a:t>Glaukom</a:t>
            </a:r>
            <a:r>
              <a:rPr lang="en-US" altLang="en-US" sz="1300" dirty="0">
                <a:solidFill>
                  <a:schemeClr val="bg1"/>
                </a:solidFill>
              </a:rPr>
              <a:t>–</a:t>
            </a:r>
            <a:r>
              <a:rPr lang="en-US" altLang="en-US" sz="1300" dirty="0" err="1">
                <a:solidFill>
                  <a:schemeClr val="bg1"/>
                </a:solidFill>
              </a:rPr>
              <a:t>Hyphäma</a:t>
            </a:r>
            <a:r>
              <a:rPr lang="en-US" altLang="en-US" sz="1300" dirty="0">
                <a:solidFill>
                  <a:schemeClr val="bg1"/>
                </a:solidFill>
              </a:rPr>
              <a:t>(-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)</a:t>
            </a: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r>
              <a:rPr lang="en-US" altLang="en-US" sz="1300" dirty="0">
                <a:solidFill>
                  <a:schemeClr val="bg1"/>
                </a:solidFill>
              </a:rPr>
              <a:t>Was </a:t>
            </a:r>
            <a:r>
              <a:rPr lang="en-US" altLang="en-US" sz="1300" dirty="0" err="1">
                <a:solidFill>
                  <a:schemeClr val="bg1"/>
                </a:solidFill>
              </a:rPr>
              <a:t>ist</a:t>
            </a:r>
            <a:r>
              <a:rPr lang="en-US" altLang="en-US" sz="1300" dirty="0">
                <a:solidFill>
                  <a:schemeClr val="bg1"/>
                </a:solidFill>
              </a:rPr>
              <a:t> das UGH-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?</a:t>
            </a:r>
            <a:br>
              <a:rPr lang="en-US" altLang="en-US" sz="1300" dirty="0">
                <a:solidFill>
                  <a:schemeClr val="bg1"/>
                </a:solidFill>
              </a:rPr>
            </a:br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r>
              <a:rPr lang="en-US" altLang="en-US" sz="1300" dirty="0">
                <a:solidFill>
                  <a:srgbClr val="FF0000"/>
                </a:solidFill>
              </a:rPr>
              <a:t>occurrence.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C8969F15-625C-E284-EACD-F05BFD1A8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2738654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7D065-1DF0-9073-DD44-62FBC5AA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D3408B75-2E76-69EB-4131-5BF288735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023A6190-A384-BB6D-4E1B-27BD6B720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8F4995ED-B8E9-4DB9-D42C-7EF6F5C17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5FB8A832-CBB1-DB80-D1F6-DD9C7E164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02D3086A-A126-19D0-1F86-B0812E65F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>
                <a:solidFill>
                  <a:srgbClr val="B2B2B2"/>
                </a:solidFill>
              </a:rPr>
              <a:t>Postoperative Endophthalmitis 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b="1" kern="0" dirty="0">
                <a:solidFill>
                  <a:srgbClr val="B2B2B2"/>
                </a:solidFill>
              </a:rPr>
              <a:t> CE (</a:t>
            </a:r>
            <a:r>
              <a:rPr lang="en-US" altLang="en-US" sz="1800" b="1" kern="0" dirty="0" err="1">
                <a:solidFill>
                  <a:srgbClr val="B2B2B2"/>
                </a:solidFill>
              </a:rPr>
              <a:t>Kataraktoperation</a:t>
            </a:r>
            <a:r>
              <a:rPr lang="en-US" altLang="en-US" sz="1800" b="1" kern="0" dirty="0">
                <a:solidFill>
                  <a:srgbClr val="B2B2B2"/>
                </a:solidFill>
              </a:rPr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rgbClr val="B2B2B2"/>
                </a:solidFill>
              </a:rPr>
              <a:t>Akut</a:t>
            </a:r>
            <a:r>
              <a:rPr lang="en-US" altLang="en-US" sz="1800" i="1" kern="0" dirty="0">
                <a:solidFill>
                  <a:srgbClr val="B2B2B2"/>
                </a:solidFill>
              </a:rPr>
              <a:t> =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innerhalb</a:t>
            </a:r>
            <a:r>
              <a:rPr lang="en-US" altLang="en-US" sz="1800" kern="0" dirty="0">
                <a:solidFill>
                  <a:srgbClr val="B2B2B2"/>
                </a:solidFill>
              </a:rPr>
              <a:t> von 6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1800" kern="0" dirty="0">
                <a:solidFill>
                  <a:srgbClr val="B2B2B2"/>
                </a:solidFill>
              </a:rPr>
              <a:t> </a:t>
            </a:r>
            <a:r>
              <a:rPr lang="en-US" altLang="en-US" sz="18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18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kern="0" dirty="0">
                <a:solidFill>
                  <a:srgbClr val="B2B2B2"/>
                </a:solidFill>
              </a:rPr>
              <a:t>:</a:t>
            </a: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/>
              <a:t>Erreger</a:t>
            </a:r>
            <a:r>
              <a:rPr lang="en-US" altLang="en-US" sz="2000" dirty="0"/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076DA75-C594-9603-8701-215D03A40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9C574524-BD63-7F98-49A3-49C0641DF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E801F6B-A8BF-DAB4-8425-DB6E068E6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B1EF2132-D22C-465B-5BDE-CB479E7A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106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E3F6E30E-9EA8-5C04-D7E4-FFEA0B924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DC7E47B8-6B06-4425-9DDC-7C194E31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9FE73518-DCBB-E974-E90F-E76586852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rgbClr val="0000FF"/>
                </a:solidFill>
              </a:rPr>
              <a:t>Koagulase</a:t>
            </a:r>
            <a:r>
              <a:rPr lang="en-US" altLang="en-US" sz="1600" dirty="0">
                <a:solidFill>
                  <a:srgbClr val="0000FF"/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7328D754-87F8-5FCB-E58B-FA5EACD5F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A359E514-31AB-CB36-5879-7B898997A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C11BA0F-B9E1-B56A-BFB2-3DB5C158C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3367207"/>
            <a:ext cx="8458200" cy="166199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i="1" dirty="0">
                <a:solidFill>
                  <a:srgbClr val="B2B2B2"/>
                </a:solidFill>
              </a:rPr>
              <a:t>Es </a:t>
            </a:r>
            <a:r>
              <a:rPr lang="en-US" altLang="en-US" sz="1400" i="1" dirty="0" err="1">
                <a:solidFill>
                  <a:srgbClr val="B2B2B2"/>
                </a:solidFill>
              </a:rPr>
              <a:t>ist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wichtig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zu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berücksichtigen</a:t>
            </a:r>
            <a:r>
              <a:rPr lang="en-US" altLang="en-US" sz="1400" i="1" dirty="0">
                <a:solidFill>
                  <a:srgbClr val="B2B2B2"/>
                </a:solidFill>
              </a:rPr>
              <a:t>, </a:t>
            </a:r>
            <a:r>
              <a:rPr lang="en-US" altLang="en-US" sz="1400" i="1" dirty="0" err="1">
                <a:solidFill>
                  <a:srgbClr val="B2B2B2"/>
                </a:solidFill>
              </a:rPr>
              <a:t>dass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bestimmte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klinisch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sehr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ähnliches</a:t>
            </a:r>
            <a:r>
              <a:rPr lang="en-US" altLang="en-US" sz="1400" i="1" dirty="0">
                <a:solidFill>
                  <a:srgbClr val="B2B2B2"/>
                </a:solidFill>
              </a:rPr>
              <a:t> Bild </a:t>
            </a:r>
            <a:r>
              <a:rPr lang="en-US" altLang="en-US" sz="1400" i="1" dirty="0" err="1">
                <a:solidFill>
                  <a:srgbClr val="B2B2B2"/>
                </a:solidFill>
              </a:rPr>
              <a:t>wie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eine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chronische</a:t>
            </a:r>
            <a:r>
              <a:rPr lang="en-US" altLang="en-US" sz="1400" i="1" dirty="0">
                <a:solidFill>
                  <a:srgbClr val="B2B2B2"/>
                </a:solidFill>
              </a:rPr>
              <a:t> postoperative </a:t>
            </a:r>
            <a:r>
              <a:rPr lang="en-US" altLang="en-US" sz="1400" i="1" dirty="0" err="1">
                <a:solidFill>
                  <a:srgbClr val="B2B2B2"/>
                </a:solidFill>
              </a:rPr>
              <a:t>infektiöse</a:t>
            </a:r>
            <a:r>
              <a:rPr lang="en-US" altLang="en-US" sz="14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400" i="1" dirty="0" err="1">
                <a:solidFill>
                  <a:srgbClr val="B2B2B2"/>
                </a:solidFill>
              </a:rPr>
              <a:t>zeigen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können</a:t>
            </a:r>
            <a:r>
              <a:rPr lang="en-US" altLang="en-US" sz="1400" i="1" dirty="0">
                <a:solidFill>
                  <a:srgbClr val="B2B2B2"/>
                </a:solidFill>
              </a:rPr>
              <a:t>. </a:t>
            </a:r>
            <a:r>
              <a:rPr lang="en-US" altLang="en-US" sz="1400" i="1" dirty="0" err="1">
                <a:solidFill>
                  <a:srgbClr val="B2B2B2"/>
                </a:solidFill>
              </a:rPr>
              <a:t>Welche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Erkrankungen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zählen</a:t>
            </a:r>
            <a:r>
              <a:rPr lang="en-US" altLang="en-US" sz="1400" i="1" dirty="0">
                <a:solidFill>
                  <a:srgbClr val="B2B2B2"/>
                </a:solidFill>
              </a:rPr>
              <a:t> </a:t>
            </a:r>
            <a:r>
              <a:rPr lang="en-US" altLang="en-US" sz="1400" i="1" dirty="0" err="1">
                <a:solidFill>
                  <a:srgbClr val="B2B2B2"/>
                </a:solidFill>
              </a:rPr>
              <a:t>hierzu</a:t>
            </a:r>
            <a:r>
              <a:rPr lang="en-US" altLang="en-US" sz="1400" i="1" dirty="0">
                <a:solidFill>
                  <a:srgbClr val="B2B2B2"/>
                </a:solidFill>
              </a:rPr>
              <a:t>?</a:t>
            </a:r>
          </a:p>
          <a:p>
            <a:r>
              <a:rPr lang="en-US" altLang="en-US" sz="1400" dirty="0">
                <a:solidFill>
                  <a:srgbClr val="B2B2B2"/>
                </a:solidFill>
              </a:rPr>
              <a:t>-- </a:t>
            </a:r>
            <a:r>
              <a:rPr lang="en-US" altLang="en-US" sz="1400" dirty="0" err="1">
                <a:solidFill>
                  <a:srgbClr val="B2B2B2"/>
                </a:solidFill>
              </a:rPr>
              <a:t>Inkomplette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mit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verbliebenden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Linsenfragmenten</a:t>
            </a:r>
            <a:endParaRPr lang="en-US" altLang="en-US" sz="1400" dirty="0">
              <a:solidFill>
                <a:srgbClr val="B2B2B2"/>
              </a:solidFill>
            </a:endParaRPr>
          </a:p>
          <a:p>
            <a:r>
              <a:rPr lang="en-US" altLang="en-US" sz="1400" dirty="0">
                <a:solidFill>
                  <a:srgbClr val="B2B2B2"/>
                </a:solidFill>
              </a:rPr>
              <a:t>-- IOL-</a:t>
            </a:r>
            <a:r>
              <a:rPr lang="en-US" altLang="en-US" sz="1400" dirty="0" err="1">
                <a:solidFill>
                  <a:srgbClr val="B2B2B2"/>
                </a:solidFill>
              </a:rPr>
              <a:t>bedingte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Ursachen</a:t>
            </a:r>
            <a:r>
              <a:rPr lang="en-US" altLang="en-US" sz="1400" dirty="0">
                <a:solidFill>
                  <a:srgbClr val="B2B2B2"/>
                </a:solidFill>
              </a:rPr>
              <a:t> (z. B. </a:t>
            </a:r>
            <a:r>
              <a:rPr lang="en-US" altLang="en-US" sz="1400" dirty="0" err="1">
                <a:solidFill>
                  <a:srgbClr val="B2B2B2"/>
                </a:solidFill>
              </a:rPr>
              <a:t>Fehlpositionierung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einer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scharfkantigen</a:t>
            </a:r>
            <a:r>
              <a:rPr lang="en-US" altLang="en-US" sz="1400" dirty="0">
                <a:solidFill>
                  <a:srgbClr val="B2B2B2"/>
                </a:solidFill>
              </a:rPr>
              <a:t> IOL-</a:t>
            </a:r>
            <a:r>
              <a:rPr lang="en-US" altLang="en-US" sz="1400" dirty="0" err="1">
                <a:solidFill>
                  <a:srgbClr val="B2B2B2"/>
                </a:solidFill>
              </a:rPr>
              <a:t>Haptik</a:t>
            </a:r>
            <a:r>
              <a:rPr lang="en-US" altLang="en-US" sz="1400" dirty="0">
                <a:solidFill>
                  <a:srgbClr val="B2B2B2"/>
                </a:solidFill>
              </a:rPr>
              <a:t> </a:t>
            </a:r>
            <a:r>
              <a:rPr lang="en-US" altLang="en-US" sz="1400" dirty="0" err="1">
                <a:solidFill>
                  <a:srgbClr val="B2B2B2"/>
                </a:solidFill>
              </a:rPr>
              <a:t>im</a:t>
            </a:r>
            <a:r>
              <a:rPr lang="en-US" altLang="en-US" sz="1400" dirty="0">
                <a:solidFill>
                  <a:srgbClr val="B2B2B2"/>
                </a:solidFill>
              </a:rPr>
              <a:t> Sulcus ciliaris; </a:t>
            </a:r>
            <a:r>
              <a:rPr lang="en-US" altLang="en-US" sz="1400" b="1" dirty="0">
                <a:solidFill>
                  <a:schemeClr val="bg1"/>
                </a:solidFill>
              </a:rPr>
              <a:t>UGH-</a:t>
            </a:r>
            <a:r>
              <a:rPr lang="en-US" altLang="en-US" sz="1400" b="1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rgbClr val="B2B2B2"/>
                </a:solidFill>
              </a:rPr>
              <a:t>)</a:t>
            </a:r>
          </a:p>
          <a:p>
            <a:r>
              <a:rPr lang="en-US" altLang="en-US" sz="1400" dirty="0">
                <a:solidFill>
                  <a:schemeClr val="bg1"/>
                </a:solidFill>
              </a:rPr>
              <a:t>-- </a:t>
            </a:r>
            <a:r>
              <a:rPr lang="en-US" altLang="en-US" sz="1400" dirty="0" err="1">
                <a:solidFill>
                  <a:schemeClr val="bg1"/>
                </a:solidFill>
              </a:rPr>
              <a:t>Intraokuläres</a:t>
            </a:r>
            <a:r>
              <a:rPr lang="en-US" altLang="en-US" sz="1400" dirty="0">
                <a:solidFill>
                  <a:schemeClr val="bg1"/>
                </a:solidFill>
              </a:rPr>
              <a:t> </a:t>
            </a:r>
            <a:r>
              <a:rPr lang="en-US" altLang="en-US" sz="1400" dirty="0" err="1">
                <a:solidFill>
                  <a:schemeClr val="bg1"/>
                </a:solidFill>
              </a:rPr>
              <a:t>Lymphom</a:t>
            </a:r>
            <a:r>
              <a:rPr lang="en-US" altLang="en-US" sz="1400" dirty="0">
                <a:solidFill>
                  <a:schemeClr val="bg1"/>
                </a:solidFill>
              </a:rPr>
              <a:t> (d. h. Masquerade-</a:t>
            </a:r>
            <a:r>
              <a:rPr lang="en-US" altLang="en-US" sz="1400" dirty="0" err="1">
                <a:solidFill>
                  <a:schemeClr val="bg1"/>
                </a:solidFill>
              </a:rPr>
              <a:t>Syndrom</a:t>
            </a:r>
            <a:r>
              <a:rPr lang="en-US" altLang="en-US" sz="1400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69B8BDDD-ADFA-CA77-0515-FEF5994F28E3}"/>
              </a:ext>
            </a:extLst>
          </p:cNvPr>
          <p:cNvCxnSpPr/>
          <p:nvPr/>
        </p:nvCxnSpPr>
        <p:spPr>
          <a:xfrm>
            <a:off x="1202637" y="3162300"/>
            <a:ext cx="556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>
            <a:extLst>
              <a:ext uri="{FF2B5EF4-FFF2-40B4-BE49-F238E27FC236}">
                <a16:creationId xmlns:a16="http://schemas.microsoft.com/office/drawing/2014/main" id="{13EF499E-CE51-9D8F-977F-8686A9DCC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030" y="4720343"/>
            <a:ext cx="7924800" cy="1692771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 dirty="0">
                <a:solidFill>
                  <a:schemeClr val="bg1"/>
                </a:solidFill>
              </a:rPr>
              <a:t>Für was </a:t>
            </a:r>
            <a:r>
              <a:rPr lang="en-US" altLang="en-US" sz="1300" dirty="0" err="1">
                <a:solidFill>
                  <a:schemeClr val="bg1"/>
                </a:solidFill>
              </a:rPr>
              <a:t>steht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i="1" dirty="0">
                <a:solidFill>
                  <a:schemeClr val="bg1"/>
                </a:solidFill>
              </a:rPr>
              <a:t>UGH </a:t>
            </a:r>
            <a:r>
              <a:rPr lang="en-US" altLang="en-US" sz="1300" dirty="0">
                <a:solidFill>
                  <a:schemeClr val="bg1"/>
                </a:solidFill>
              </a:rPr>
              <a:t>in</a:t>
            </a:r>
            <a:r>
              <a:rPr lang="en-US" altLang="en-US" sz="1300" i="1" dirty="0">
                <a:solidFill>
                  <a:schemeClr val="bg1"/>
                </a:solidFill>
              </a:rPr>
              <a:t> UGH-</a:t>
            </a:r>
            <a:r>
              <a:rPr lang="en-US" altLang="en-US" sz="1300" i="1" dirty="0" err="1">
                <a:solidFill>
                  <a:schemeClr val="bg1"/>
                </a:solidFill>
              </a:rPr>
              <a:t>Syndrom</a:t>
            </a:r>
            <a:r>
              <a:rPr lang="en-US" altLang="en-US" sz="1300" i="1" dirty="0">
                <a:solidFill>
                  <a:schemeClr val="bg1"/>
                </a:solidFill>
              </a:rPr>
              <a:t>??</a:t>
            </a:r>
            <a:endParaRPr lang="en-US" altLang="en-US" sz="1300" i="1" dirty="0">
              <a:solidFill>
                <a:srgbClr val="FF0000"/>
              </a:solidFill>
            </a:endParaRPr>
          </a:p>
          <a:p>
            <a:r>
              <a:rPr lang="en-US" altLang="en-US" sz="1300" dirty="0">
                <a:solidFill>
                  <a:schemeClr val="bg1"/>
                </a:solidFill>
              </a:rPr>
              <a:t>Uveitis–</a:t>
            </a:r>
            <a:r>
              <a:rPr lang="en-US" altLang="en-US" sz="1300" dirty="0" err="1">
                <a:solidFill>
                  <a:schemeClr val="bg1"/>
                </a:solidFill>
              </a:rPr>
              <a:t>Glaukom</a:t>
            </a:r>
            <a:r>
              <a:rPr lang="en-US" altLang="en-US" sz="1300" dirty="0">
                <a:solidFill>
                  <a:schemeClr val="bg1"/>
                </a:solidFill>
              </a:rPr>
              <a:t>–</a:t>
            </a:r>
            <a:r>
              <a:rPr lang="en-US" altLang="en-US" sz="1300" dirty="0" err="1">
                <a:solidFill>
                  <a:schemeClr val="bg1"/>
                </a:solidFill>
              </a:rPr>
              <a:t>Hyphäma</a:t>
            </a:r>
            <a:r>
              <a:rPr lang="en-US" altLang="en-US" sz="1300" dirty="0">
                <a:solidFill>
                  <a:schemeClr val="bg1"/>
                </a:solidFill>
              </a:rPr>
              <a:t>(-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)</a:t>
            </a:r>
          </a:p>
          <a:p>
            <a:endParaRPr lang="en-US" altLang="en-US" sz="1300" dirty="0">
              <a:solidFill>
                <a:schemeClr val="bg1"/>
              </a:solidFill>
            </a:endParaRPr>
          </a:p>
          <a:p>
            <a:r>
              <a:rPr lang="en-US" altLang="en-US" sz="1300" dirty="0">
                <a:solidFill>
                  <a:schemeClr val="bg1"/>
                </a:solidFill>
              </a:rPr>
              <a:t>Was </a:t>
            </a:r>
            <a:r>
              <a:rPr lang="en-US" altLang="en-US" sz="1300" dirty="0" err="1">
                <a:solidFill>
                  <a:schemeClr val="bg1"/>
                </a:solidFill>
              </a:rPr>
              <a:t>ist</a:t>
            </a:r>
            <a:r>
              <a:rPr lang="en-US" altLang="en-US" sz="1300" dirty="0">
                <a:solidFill>
                  <a:schemeClr val="bg1"/>
                </a:solidFill>
              </a:rPr>
              <a:t> das UGH-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?</a:t>
            </a:r>
            <a:br>
              <a:rPr lang="en-US" altLang="en-US" sz="1300" dirty="0">
                <a:solidFill>
                  <a:schemeClr val="bg1"/>
                </a:solidFill>
              </a:rPr>
            </a:br>
            <a:r>
              <a:rPr lang="en-US" altLang="en-US" sz="1300" dirty="0">
                <a:solidFill>
                  <a:schemeClr val="bg1"/>
                </a:solidFill>
              </a:rPr>
              <a:t>Ein </a:t>
            </a:r>
            <a:r>
              <a:rPr lang="en-US" altLang="en-US" sz="1300" dirty="0" err="1">
                <a:solidFill>
                  <a:schemeClr val="bg1"/>
                </a:solidFill>
              </a:rPr>
              <a:t>Symptomenkomplex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bzw</a:t>
            </a:r>
            <a:r>
              <a:rPr lang="en-US" altLang="en-US" sz="1300" dirty="0">
                <a:solidFill>
                  <a:schemeClr val="bg1"/>
                </a:solidFill>
              </a:rPr>
              <a:t>. </a:t>
            </a:r>
            <a:r>
              <a:rPr lang="en-US" altLang="en-US" sz="1300" dirty="0" err="1">
                <a:solidFill>
                  <a:schemeClr val="bg1"/>
                </a:solidFill>
              </a:rPr>
              <a:t>eine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Konstellation</a:t>
            </a:r>
            <a:r>
              <a:rPr lang="en-US" altLang="en-US" sz="1300" dirty="0">
                <a:solidFill>
                  <a:schemeClr val="bg1"/>
                </a:solidFill>
              </a:rPr>
              <a:t> von </a:t>
            </a:r>
            <a:r>
              <a:rPr lang="en-US" altLang="en-US" sz="1300" dirty="0" err="1">
                <a:solidFill>
                  <a:schemeClr val="bg1"/>
                </a:solidFill>
              </a:rPr>
              <a:t>Folgeerscheinungen</a:t>
            </a:r>
            <a:r>
              <a:rPr lang="en-US" altLang="en-US" sz="1300" dirty="0">
                <a:solidFill>
                  <a:schemeClr val="bg1"/>
                </a:solidFill>
              </a:rPr>
              <a:t>, die </a:t>
            </a:r>
            <a:r>
              <a:rPr lang="en-US" altLang="en-US" sz="1300" dirty="0" err="1">
                <a:solidFill>
                  <a:schemeClr val="bg1"/>
                </a:solidFill>
              </a:rPr>
              <a:t>auftreten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kann</a:t>
            </a:r>
            <a:r>
              <a:rPr lang="en-US" altLang="en-US" sz="1300" dirty="0">
                <a:solidFill>
                  <a:schemeClr val="bg1"/>
                </a:solidFill>
              </a:rPr>
              <a:t>, </a:t>
            </a:r>
            <a:r>
              <a:rPr lang="en-US" altLang="en-US" sz="1300" dirty="0" err="1">
                <a:solidFill>
                  <a:schemeClr val="bg1"/>
                </a:solidFill>
              </a:rPr>
              <a:t>wenn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eine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nicht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adäquat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dimensionierte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Vorderkammerlinse</a:t>
            </a:r>
            <a:r>
              <a:rPr lang="en-US" altLang="en-US" sz="1300" dirty="0">
                <a:solidFill>
                  <a:schemeClr val="bg1"/>
                </a:solidFill>
              </a:rPr>
              <a:t> an der Iris und </a:t>
            </a:r>
            <a:r>
              <a:rPr lang="en-US" altLang="en-US" sz="1300" dirty="0" err="1">
                <a:solidFill>
                  <a:schemeClr val="bg1"/>
                </a:solidFill>
              </a:rPr>
              <a:t>anderen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Strukturen</a:t>
            </a:r>
            <a:r>
              <a:rPr lang="en-US" altLang="en-US" sz="1300" dirty="0">
                <a:solidFill>
                  <a:schemeClr val="bg1"/>
                </a:solidFill>
              </a:rPr>
              <a:t> des </a:t>
            </a:r>
            <a:r>
              <a:rPr lang="en-US" altLang="en-US" sz="1300" dirty="0" err="1">
                <a:solidFill>
                  <a:schemeClr val="bg1"/>
                </a:solidFill>
              </a:rPr>
              <a:t>vorderen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Augenabschnitts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reibt</a:t>
            </a:r>
            <a:r>
              <a:rPr lang="en-US" altLang="en-US" sz="1300" dirty="0">
                <a:solidFill>
                  <a:schemeClr val="bg1"/>
                </a:solidFill>
              </a:rPr>
              <a:t>. Durch </a:t>
            </a:r>
            <a:r>
              <a:rPr lang="en-US" altLang="en-US" sz="1300" dirty="0" err="1">
                <a:solidFill>
                  <a:schemeClr val="bg1"/>
                </a:solidFill>
              </a:rPr>
              <a:t>technologische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Fortschritte</a:t>
            </a:r>
            <a:r>
              <a:rPr lang="en-US" altLang="en-US" sz="1300" dirty="0">
                <a:solidFill>
                  <a:schemeClr val="bg1"/>
                </a:solidFill>
              </a:rPr>
              <a:t> in der </a:t>
            </a:r>
            <a:r>
              <a:rPr lang="en-US" altLang="en-US" sz="1300" dirty="0" err="1">
                <a:solidFill>
                  <a:schemeClr val="bg1"/>
                </a:solidFill>
              </a:rPr>
              <a:t>Herstellung</a:t>
            </a:r>
            <a:r>
              <a:rPr lang="en-US" altLang="en-US" sz="1300" dirty="0">
                <a:solidFill>
                  <a:schemeClr val="bg1"/>
                </a:solidFill>
              </a:rPr>
              <a:t> und </a:t>
            </a:r>
            <a:r>
              <a:rPr lang="en-US" altLang="en-US" sz="1300" dirty="0" err="1">
                <a:solidFill>
                  <a:schemeClr val="bg1"/>
                </a:solidFill>
              </a:rPr>
              <a:t>Konstruktion</a:t>
            </a:r>
            <a:r>
              <a:rPr lang="en-US" altLang="en-US" sz="1300" dirty="0">
                <a:solidFill>
                  <a:schemeClr val="bg1"/>
                </a:solidFill>
              </a:rPr>
              <a:t> von </a:t>
            </a:r>
            <a:r>
              <a:rPr lang="en-US" altLang="en-US" sz="1300" dirty="0" err="1">
                <a:solidFill>
                  <a:schemeClr val="bg1"/>
                </a:solidFill>
              </a:rPr>
              <a:t>Intraokularlinsen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ist</a:t>
            </a:r>
            <a:r>
              <a:rPr lang="en-US" altLang="en-US" sz="1300" dirty="0">
                <a:solidFill>
                  <a:schemeClr val="bg1"/>
                </a:solidFill>
              </a:rPr>
              <a:t> das UGH-</a:t>
            </a:r>
            <a:r>
              <a:rPr lang="en-US" altLang="en-US" sz="1300" dirty="0" err="1">
                <a:solidFill>
                  <a:schemeClr val="bg1"/>
                </a:solidFill>
              </a:rPr>
              <a:t>Syndrom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heute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selten</a:t>
            </a:r>
            <a:r>
              <a:rPr lang="en-US" altLang="en-US" sz="1300" dirty="0">
                <a:solidFill>
                  <a:schemeClr val="bg1"/>
                </a:solidFill>
              </a:rPr>
              <a:t> </a:t>
            </a:r>
            <a:r>
              <a:rPr lang="en-US" altLang="en-US" sz="1300" dirty="0" err="1">
                <a:solidFill>
                  <a:schemeClr val="bg1"/>
                </a:solidFill>
              </a:rPr>
              <a:t>geworden</a:t>
            </a:r>
            <a:r>
              <a:rPr lang="en-US" altLang="en-US" sz="1300" dirty="0">
                <a:solidFill>
                  <a:schemeClr val="bg1"/>
                </a:solidFill>
              </a:rPr>
              <a:t>.</a:t>
            </a:r>
            <a:r>
              <a:rPr lang="en-US" altLang="en-US" sz="13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42D0C552-E797-F85A-F188-0C8045CE0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439946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6832-BDA3-455B-8C0D-B4CDA100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lIns="25400" tIns="12700" rIns="25400" bIns="12700"/>
          <a:lstStyle/>
          <a:p>
            <a:pPr>
              <a:defRPr/>
            </a:pPr>
            <a:fld id="{E08F266B-0A6D-4D05-ACA3-3B89258D674F}" type="slidenum">
              <a:rPr lang="en-US" altLang="en-US" smtClean="0"/>
              <a:t>107</a:t>
            </a:fld>
            <a:endParaRPr lang="en-US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6A22DB-49A5-44E5-9CB6-0C8516582AF8}"/>
              </a:ext>
            </a:extLst>
          </p:cNvPr>
          <p:cNvSpPr txBox="1"/>
          <p:nvPr/>
        </p:nvSpPr>
        <p:spPr>
          <a:xfrm>
            <a:off x="3684589" y="6038094"/>
            <a:ext cx="1774846" cy="302647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/>
          <a:p>
            <a:pPr algn="ctr"/>
            <a:r>
              <a:rPr lang="en-US" dirty="0"/>
              <a:t>UGH-Syndrom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E98EFB-91D7-439A-925D-E5C0675E9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997" y="1520916"/>
            <a:ext cx="5066005" cy="38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142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F875A-68DF-324A-1CD2-CD79F3EF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A427F24B-6241-AB57-BD84-87B3C4F9D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71668D8F-9A32-682E-8126-34DA753ED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5B6E6B8C-99CD-1269-CDBB-F82AC3432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630BE5AA-9BD4-1466-4D83-FE5265D70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476FEE60-7F96-9603-84D6-DA57668C9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52549C7-E370-2E08-A097-E75645DCF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EAF7617C-576B-DD33-460E-1BAE4ED3D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12C5AC2-EEE3-DF91-3689-05CACDC84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CC6F222-6C35-C916-B04B-53AA7FF2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108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3EEBD0B-C4D8-9886-DF66-E4320E37C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BB79FEB6-0C44-46D4-A698-4A0CA4277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32910DA0-AB2D-27A3-B0A1-C65BDA091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E93CE37-1D5D-90D5-D6AA-70A226761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E208A958-3206-9D90-6304-CC37C3F78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AB898579-E6E9-3A47-1F31-22D3FDE99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sind</a:t>
            </a:r>
            <a:r>
              <a:rPr lang="en-US" altLang="en-US" sz="1600" i="1" dirty="0">
                <a:solidFill>
                  <a:srgbClr val="0000FF"/>
                </a:solidFill>
              </a:rPr>
              <a:t> 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0000FF"/>
                </a:solidFill>
              </a:rPr>
              <a:t> für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</a:t>
            </a:r>
            <a:r>
              <a:rPr lang="en-US" altLang="en-US" sz="16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0000FF"/>
                </a:solidFill>
              </a:rPr>
              <a:t>nach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94CFB105-511B-641F-3935-9E7764AE3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55317920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83B3F-0D6F-036D-1D00-985C6EF36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BE20489B-256B-190B-23C4-C52B0DE11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FA8220A0-9B60-39F3-C3AE-7A232BB13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A66C2659-D3C8-B42A-A778-0E06924A2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B5CC92DA-45AE-E06E-1674-9CC057C2A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36FB68A-9B44-2FE9-1BA8-82E6BF6C7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80D1CCC-B468-99C3-21E8-02220F36C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60045CDF-4CE1-19B1-C316-820B58302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78CD2F32-6CC5-8A28-9432-0800E9592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E5F9680-A57E-64BE-7717-934EC5B4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109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B4913C57-D2AA-3355-17D1-E7CEAD04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AA9BE46F-C39C-4825-6D09-FCD6A6C46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3C34262-A816-02F2-A65B-559D51345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A7422956-FD8C-9A67-D4A0-39B4178BC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19A5A8C2-E300-0072-30E2-25E187232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B56003D8-AD94-E238-6927-1FE5B90AC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sind</a:t>
            </a:r>
            <a:r>
              <a:rPr lang="en-US" altLang="en-US" sz="1600" i="1" dirty="0">
                <a:solidFill>
                  <a:srgbClr val="0000FF"/>
                </a:solidFill>
              </a:rPr>
              <a:t> 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0000FF"/>
                </a:solidFill>
              </a:rPr>
              <a:t> für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</a:t>
            </a:r>
            <a:r>
              <a:rPr lang="en-US" altLang="en-US" sz="16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0000FF"/>
                </a:solidFill>
              </a:rPr>
              <a:t>nach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Kapselruptur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Verlängerte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Operationsdauer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Verbliebene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Linsenfragmente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Nahtfreier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Wundverschluss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Wundleckage</a:t>
            </a:r>
            <a:r>
              <a:rPr lang="en-US" altLang="en-US" sz="1600" dirty="0">
                <a:solidFill>
                  <a:srgbClr val="0000FF"/>
                </a:solidFill>
              </a:rPr>
              <a:t> am 1. </a:t>
            </a:r>
            <a:r>
              <a:rPr lang="en-US" altLang="en-US" sz="1600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600" dirty="0">
                <a:solidFill>
                  <a:srgbClr val="0000FF"/>
                </a:solidFill>
              </a:rPr>
              <a:t> Tag</a:t>
            </a: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C52D9141-6755-66CC-E378-86D36CFB1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2354966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B874-6BF3-CC45-04BD-A938A7474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FBABA548-B8CA-27DB-C9EE-093F736C9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A5707D1C-CBBA-8694-B3DA-25794976F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64189A5C-20E8-D827-1D28-6D420095F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28A100D8-F2BA-81F8-9D56-4888B89B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606263CD-12ED-5207-562D-C4D17DD3B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ADE2F823-D4FA-030D-3A4F-CB03DA36C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1EFB3207-1D93-932F-8741-7B193019E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50D70CA2-44F3-EA58-ABD0-685F6E61D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DB94740F-1BC6-326C-3349-124ABEE05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110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E204CB5-E470-DC59-738A-C58974403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75E51C29-B29C-B36F-9CC4-77C31CCE9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D9E8AF7B-3C3B-72EA-BE89-0C15C2E5D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803DFE29-ABA0-EA3C-1337-6208543FB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62113DB5-44C2-6C14-BD43-84970E585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94F3B992-6518-2EFC-3EB9-E3E84AA3B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0000FF"/>
                </a:solidFill>
              </a:rPr>
              <a:t>Was </a:t>
            </a:r>
            <a:r>
              <a:rPr lang="en-US" altLang="en-US" sz="1600" i="1" dirty="0" err="1">
                <a:solidFill>
                  <a:srgbClr val="0000FF"/>
                </a:solidFill>
              </a:rPr>
              <a:t>sind</a:t>
            </a:r>
            <a:r>
              <a:rPr lang="en-US" altLang="en-US" sz="1600" i="1" dirty="0">
                <a:solidFill>
                  <a:srgbClr val="0000FF"/>
                </a:solidFill>
              </a:rPr>
              <a:t> die </a:t>
            </a:r>
            <a:r>
              <a:rPr lang="en-US" altLang="en-US" sz="1600" i="1" dirty="0" err="1">
                <a:solidFill>
                  <a:srgbClr val="0000FF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0000FF"/>
                </a:solidFill>
              </a:rPr>
              <a:t> für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</a:t>
            </a:r>
            <a:r>
              <a:rPr lang="en-US" altLang="en-US" sz="1600" i="1" dirty="0">
                <a:solidFill>
                  <a:srgbClr val="0000FF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0000FF"/>
                </a:solidFill>
              </a:rPr>
              <a:t>nach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einer</a:t>
            </a:r>
            <a:r>
              <a:rPr lang="en-US" altLang="en-US" sz="1600" i="1" dirty="0">
                <a:solidFill>
                  <a:srgbClr val="0000FF"/>
                </a:solidFill>
              </a:rPr>
              <a:t> </a:t>
            </a:r>
            <a:r>
              <a:rPr lang="en-US" altLang="en-US" sz="1600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Kapselruptur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Verlängerte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Operationsdauer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Verbliebene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Linsenfragmente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Nahtfreier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en-US" sz="1600" dirty="0" err="1">
                <a:solidFill>
                  <a:srgbClr val="0000FF"/>
                </a:solidFill>
              </a:rPr>
              <a:t>Wundverschluss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dirty="0" err="1">
                <a:solidFill>
                  <a:srgbClr val="0000FF"/>
                </a:solidFill>
              </a:rPr>
              <a:t>Wundleckage</a:t>
            </a:r>
            <a:r>
              <a:rPr lang="en-US" altLang="en-US" sz="1600" dirty="0">
                <a:solidFill>
                  <a:srgbClr val="0000FF"/>
                </a:solidFill>
              </a:rPr>
              <a:t> am 1. </a:t>
            </a:r>
            <a:r>
              <a:rPr lang="en-US" altLang="en-US" sz="1600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600" dirty="0">
                <a:solidFill>
                  <a:srgbClr val="0000FF"/>
                </a:solidFill>
              </a:rPr>
              <a:t> Tag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51116D2-B9FC-B26F-D330-6DB681554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3323272"/>
            <a:ext cx="3829050" cy="14773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/>
              <a:t>Welcher Faktor </a:t>
            </a:r>
            <a:r>
              <a:rPr lang="en-US" altLang="en-US" sz="1600" i="1" dirty="0" err="1"/>
              <a:t>führt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zur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größten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Erhöhung</a:t>
            </a:r>
            <a:r>
              <a:rPr lang="en-US" altLang="en-US" sz="1600" i="1" dirty="0"/>
              <a:t> des </a:t>
            </a:r>
            <a:r>
              <a:rPr lang="en-US" altLang="en-US" sz="1600" i="1" dirty="0" err="1"/>
              <a:t>relativen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Risikos</a:t>
            </a:r>
            <a:r>
              <a:rPr lang="en-US" altLang="en-US" sz="1600" i="1" dirty="0"/>
              <a:t> für </a:t>
            </a:r>
            <a:r>
              <a:rPr lang="en-US" altLang="en-US" sz="1600" i="1" dirty="0" err="1"/>
              <a:t>eine</a:t>
            </a:r>
            <a:r>
              <a:rPr lang="en-US" altLang="en-US" sz="1600" i="1" dirty="0"/>
              <a:t> postoperative </a:t>
            </a:r>
            <a:r>
              <a:rPr lang="en-US" altLang="en-US" sz="1600" i="1" dirty="0" err="1"/>
              <a:t>Endophthalmitis?</a:t>
            </a:r>
            <a:r>
              <a:rPr lang="en-US" altLang="en-US" sz="1600" dirty="0" err="1">
                <a:solidFill>
                  <a:srgbClr val="FFC000"/>
                </a:solidFill>
              </a:rPr>
              <a:t>Wound</a:t>
            </a:r>
            <a:r>
              <a:rPr lang="en-US" altLang="en-US" sz="1600" dirty="0">
                <a:solidFill>
                  <a:srgbClr val="FFC000"/>
                </a:solidFill>
              </a:rPr>
              <a:t> </a:t>
            </a:r>
            <a:endParaRPr lang="en-US" altLang="en-US" sz="1600" dirty="0"/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7347AF87-79EA-AEC5-6DBF-0E0D4CE3B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41856090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25F82-3499-06C7-F42A-DEA1D91AB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9448E67B-12CD-FEAF-B224-1365463B8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2B6A7120-8B0F-162C-9B6E-C4A0D63D6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C350DACF-190F-BFB0-60DB-8FF9DF963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E0153B2D-B47F-1C36-9E4A-7D89C9C1F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810534DA-BE70-5961-CFEA-D2E3318CC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6CEBD8CC-C30D-9098-FB1B-26D33BB46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4F3006B6-FBBC-D6E7-5C36-0CA841ECA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4570448-E0A4-DDE6-6C67-D0DD065DA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4A795416-97A4-EDCF-FD4A-706319F5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111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895CA725-EAC9-5FA1-485A-666C7ECEC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06FE6EC1-AF90-54FA-7CBD-BE91E8291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EB243420-DF74-4D88-213A-EFFB4A6D4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99933A21-277D-5C7D-CA17-53CB66430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0F4C362-D2D0-D361-3B55-45CA4F10A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3FD98CE-D1DC-1911-F5B0-795622035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B2B2B2"/>
                </a:solidFill>
              </a:rPr>
              <a:t>Was </a:t>
            </a:r>
            <a:r>
              <a:rPr lang="en-US" altLang="en-US" sz="1600" i="1" dirty="0" err="1">
                <a:solidFill>
                  <a:srgbClr val="B2B2B2"/>
                </a:solidFill>
              </a:rPr>
              <a:t>sind</a:t>
            </a:r>
            <a:r>
              <a:rPr lang="en-US" altLang="en-US" sz="1600" i="1" dirty="0">
                <a:solidFill>
                  <a:srgbClr val="B2B2B2"/>
                </a:solidFill>
              </a:rPr>
              <a:t> die </a:t>
            </a:r>
            <a:r>
              <a:rPr lang="en-US" altLang="en-US" sz="1600" i="1" dirty="0" err="1">
                <a:solidFill>
                  <a:srgbClr val="B2B2B2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B2B2B2"/>
                </a:solidFill>
              </a:rPr>
              <a:t> für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</a:t>
            </a:r>
            <a:r>
              <a:rPr lang="en-US" altLang="en-US" sz="16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B2B2B2"/>
                </a:solidFill>
              </a:rPr>
              <a:t>nach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einer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B2B2B2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Kapselruptur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Verlängerte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Operationsdauer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Verbliebene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Linsenfragmente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Nahtfreier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Wundverschluss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0000FF"/>
                </a:solidFill>
              </a:rPr>
              <a:t>-- </a:t>
            </a:r>
            <a:r>
              <a:rPr lang="en-US" altLang="en-US" sz="1600" b="1" dirty="0" err="1">
                <a:solidFill>
                  <a:srgbClr val="0000FF"/>
                </a:solidFill>
              </a:rPr>
              <a:t>Wundleckage</a:t>
            </a:r>
            <a:r>
              <a:rPr lang="en-US" altLang="en-US" sz="1600" b="1" dirty="0">
                <a:solidFill>
                  <a:srgbClr val="0000FF"/>
                </a:solidFill>
              </a:rPr>
              <a:t> am 1. </a:t>
            </a:r>
            <a:r>
              <a:rPr lang="en-US" altLang="en-US" sz="1600" b="1" dirty="0" err="1">
                <a:solidFill>
                  <a:srgbClr val="0000FF"/>
                </a:solidFill>
              </a:rPr>
              <a:t>postoperativen</a:t>
            </a:r>
            <a:r>
              <a:rPr lang="en-US" altLang="en-US" sz="1600" b="1" dirty="0">
                <a:solidFill>
                  <a:srgbClr val="0000FF"/>
                </a:solidFill>
              </a:rPr>
              <a:t> Tag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A82F197-8A38-00DF-7B9A-68FD00E6F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8275" y="3323272"/>
            <a:ext cx="3829050" cy="147732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/>
              <a:t>Welcher Faktor </a:t>
            </a:r>
            <a:r>
              <a:rPr lang="en-US" altLang="en-US" sz="1600" i="1" dirty="0" err="1"/>
              <a:t>führt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zur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größten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Erhöhung</a:t>
            </a:r>
            <a:r>
              <a:rPr lang="en-US" altLang="en-US" sz="1600" i="1" dirty="0"/>
              <a:t> des </a:t>
            </a:r>
            <a:r>
              <a:rPr lang="en-US" altLang="en-US" sz="1600" i="1" dirty="0" err="1"/>
              <a:t>relativen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Risikos</a:t>
            </a:r>
            <a:r>
              <a:rPr lang="en-US" altLang="en-US" sz="1600" i="1" dirty="0"/>
              <a:t> für </a:t>
            </a:r>
            <a:r>
              <a:rPr lang="en-US" altLang="en-US" sz="1600" i="1" dirty="0" err="1"/>
              <a:t>eine</a:t>
            </a:r>
            <a:r>
              <a:rPr lang="en-US" altLang="en-US" sz="1600" i="1" dirty="0"/>
              <a:t> postoperative </a:t>
            </a:r>
            <a:r>
              <a:rPr lang="en-US" altLang="en-US" sz="1600" i="1" dirty="0" err="1"/>
              <a:t>Endophthalmitis?</a:t>
            </a:r>
            <a:r>
              <a:rPr lang="en-US" altLang="en-US" sz="1600" dirty="0" err="1">
                <a:solidFill>
                  <a:srgbClr val="FFC000"/>
                </a:solidFill>
              </a:rPr>
              <a:t>Wound</a:t>
            </a:r>
            <a:r>
              <a:rPr lang="en-US" altLang="en-US" sz="1600" dirty="0">
                <a:solidFill>
                  <a:srgbClr val="FFC000"/>
                </a:solidFill>
              </a:rPr>
              <a:t> </a:t>
            </a:r>
            <a:r>
              <a:rPr lang="en-US" altLang="en-US" sz="1600" dirty="0" err="1"/>
              <a:t>Wundleckage</a:t>
            </a:r>
            <a:r>
              <a:rPr lang="en-US" altLang="en-US" sz="1600" dirty="0"/>
              <a:t> am 1. postop Tag – in </a:t>
            </a:r>
            <a:r>
              <a:rPr lang="en-US" altLang="en-US" sz="1600" dirty="0" err="1"/>
              <a:t>einer</a:t>
            </a:r>
            <a:r>
              <a:rPr lang="en-US" altLang="en-US" sz="1600" dirty="0"/>
              <a:t> Studie </a:t>
            </a:r>
            <a:r>
              <a:rPr lang="en-US" altLang="en-US" sz="1600" dirty="0" err="1"/>
              <a:t>wurde</a:t>
            </a:r>
            <a:r>
              <a:rPr lang="en-US" altLang="en-US" sz="1600" dirty="0"/>
              <a:t> </a:t>
            </a:r>
            <a:r>
              <a:rPr lang="en-US" altLang="en-US" sz="1600" dirty="0" err="1"/>
              <a:t>hierfür</a:t>
            </a:r>
            <a:r>
              <a:rPr lang="en-US" altLang="en-US" sz="1600" dirty="0"/>
              <a:t> </a:t>
            </a:r>
            <a:r>
              <a:rPr lang="en-US" altLang="en-US" sz="1600" dirty="0" err="1"/>
              <a:t>ein</a:t>
            </a:r>
            <a:r>
              <a:rPr lang="en-US" altLang="en-US" sz="1600" dirty="0"/>
              <a:t> </a:t>
            </a:r>
            <a:r>
              <a:rPr lang="en-US" altLang="en-US" sz="1600" b="1" dirty="0"/>
              <a:t>44-fach</a:t>
            </a:r>
            <a:r>
              <a:rPr lang="en-US" altLang="en-US" sz="1600" dirty="0"/>
              <a:t> </a:t>
            </a:r>
            <a:r>
              <a:rPr lang="en-US" altLang="en-US" sz="1600" dirty="0" err="1"/>
              <a:t>erhöhtes</a:t>
            </a:r>
            <a:r>
              <a:rPr lang="en-US" altLang="en-US" sz="1600" dirty="0"/>
              <a:t> relatives </a:t>
            </a:r>
            <a:r>
              <a:rPr lang="en-US" altLang="en-US" sz="1600" dirty="0" err="1"/>
              <a:t>Risikoangegeben</a:t>
            </a:r>
            <a:endParaRPr lang="en-US" altLang="en-US" sz="1600" dirty="0"/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8D444BE5-0207-3FF4-A7B8-A35D2383D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830671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B31E4-7E8F-EA00-CA93-B4255BBA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61479161-331C-7361-A16B-143C77A61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5DC062C2-CFB0-E261-0A81-4C698A3B2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8573081C-FC48-9E35-1203-B07B88262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F8E2C42E-5B1D-16E2-63AD-765758178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4A27AFAF-A9C9-1C34-DB82-3E381B6F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25BD6D31-2161-03BD-F6FE-F6CB7476F3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381FFAE7-75E0-A11D-BA9B-C9D2DBA43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39208A7-C86E-8ED0-4C45-5B4EF6147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16B9E11F-9642-A1A5-44D1-DB20CC66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112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1ED29243-5FCD-B331-5502-866FB6031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036B646D-F72F-4535-E4A4-9C20D5000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557ED0C3-C501-9611-388E-DCDC4BE92E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8EB57762-2D28-DFD0-83E6-8560856722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7E795E17-E437-F13F-7036-8ECEA787A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D553AD84-51BE-7028-6C3D-981DAF4B5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B2B2B2"/>
                </a:solidFill>
              </a:rPr>
              <a:t>Was </a:t>
            </a:r>
            <a:r>
              <a:rPr lang="en-US" altLang="en-US" sz="1600" i="1" dirty="0" err="1">
                <a:solidFill>
                  <a:srgbClr val="B2B2B2"/>
                </a:solidFill>
              </a:rPr>
              <a:t>sind</a:t>
            </a:r>
            <a:r>
              <a:rPr lang="en-US" altLang="en-US" sz="1600" i="1" dirty="0">
                <a:solidFill>
                  <a:srgbClr val="B2B2B2"/>
                </a:solidFill>
              </a:rPr>
              <a:t> die </a:t>
            </a:r>
            <a:r>
              <a:rPr lang="en-US" altLang="en-US" sz="1600" i="1" dirty="0" err="1">
                <a:solidFill>
                  <a:srgbClr val="B2B2B2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B2B2B2"/>
                </a:solidFill>
              </a:rPr>
              <a:t> für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</a:t>
            </a:r>
            <a:r>
              <a:rPr lang="en-US" altLang="en-US" sz="16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B2B2B2"/>
                </a:solidFill>
              </a:rPr>
              <a:t>nach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einer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B2B2B2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b="1" dirty="0" err="1">
                <a:solidFill>
                  <a:srgbClr val="0000FF"/>
                </a:solidFill>
              </a:rPr>
              <a:t>Kapselruptur</a:t>
            </a:r>
            <a:endParaRPr lang="en-US" altLang="en-US" sz="1600" b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Verlängerte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Operationsdauer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Verbliebene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Linsenfragmente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Nahtfreier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Wundverschluss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Wundleckage</a:t>
            </a:r>
            <a:r>
              <a:rPr lang="en-US" altLang="en-US" sz="1600" dirty="0">
                <a:solidFill>
                  <a:srgbClr val="B2B2B2"/>
                </a:solidFill>
              </a:rPr>
              <a:t> am 1. </a:t>
            </a:r>
            <a:r>
              <a:rPr lang="en-US" altLang="en-US" sz="1600" dirty="0" err="1">
                <a:solidFill>
                  <a:srgbClr val="B2B2B2"/>
                </a:solidFill>
              </a:rPr>
              <a:t>postoperativen</a:t>
            </a:r>
            <a:r>
              <a:rPr lang="en-US" altLang="en-US" sz="1600" dirty="0">
                <a:solidFill>
                  <a:srgbClr val="B2B2B2"/>
                </a:solidFill>
              </a:rPr>
              <a:t> Tag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0BEE08B3-D9E6-AF6D-3B62-7DA9F36B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949" y="2372465"/>
            <a:ext cx="3471311" cy="33239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</a:t>
            </a:r>
            <a:r>
              <a:rPr lang="en-US" altLang="en-US" sz="1500" i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Dosis</a:t>
            </a:r>
            <a:r>
              <a:rPr lang="en-US" altLang="en-US" sz="1500" i="1" dirty="0">
                <a:solidFill>
                  <a:srgbClr val="0000FF"/>
                </a:solidFill>
              </a:rPr>
              <a:t> 50 (ID50) für Staph. epidermidis 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intakter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199B19CC-0581-3C2A-8778-9B94980C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6451261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4ABA-1B24-343B-7FC0-91567D312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D55E1CEF-165A-96AD-AFCD-59FE43E6B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F6968A3D-FC28-ACC0-0777-A91D7F14C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769E59C5-C468-5372-A8AB-5EDA9B33B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4AA74213-02D3-88B3-3BA7-348AD4310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F9EA446B-439B-DA4D-D4AF-19B83D7DA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19C6E194-E9AC-795C-A241-055F6B66F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A383EE34-8DA2-5A81-298E-0A7661B2F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BD9BE33C-1634-C69B-72B7-65A7EC947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C533F409-B62D-9D6A-AC3E-F3170298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113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667086B-E185-DF4A-7B0B-3DD2E1CFA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D7A21CF3-093F-E44F-C7A3-254861C3E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0E3E61C3-A5A8-616D-C6C6-D473C5471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76B19989-3C3B-3FFF-5D34-2F34A88FE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9C6FC168-6670-8F76-93C1-C144F5723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9647E278-B279-064F-672C-E2340C99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B2B2B2"/>
                </a:solidFill>
              </a:rPr>
              <a:t>Was </a:t>
            </a:r>
            <a:r>
              <a:rPr lang="en-US" altLang="en-US" sz="1600" i="1" dirty="0" err="1">
                <a:solidFill>
                  <a:srgbClr val="B2B2B2"/>
                </a:solidFill>
              </a:rPr>
              <a:t>sind</a:t>
            </a:r>
            <a:r>
              <a:rPr lang="en-US" altLang="en-US" sz="1600" i="1" dirty="0">
                <a:solidFill>
                  <a:srgbClr val="B2B2B2"/>
                </a:solidFill>
              </a:rPr>
              <a:t> die </a:t>
            </a:r>
            <a:r>
              <a:rPr lang="en-US" altLang="en-US" sz="1600" i="1" dirty="0" err="1">
                <a:solidFill>
                  <a:srgbClr val="B2B2B2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B2B2B2"/>
                </a:solidFill>
              </a:rPr>
              <a:t> für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</a:t>
            </a:r>
            <a:r>
              <a:rPr lang="en-US" altLang="en-US" sz="16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B2B2B2"/>
                </a:solidFill>
              </a:rPr>
              <a:t>nach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einer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B2B2B2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b="1" dirty="0" err="1">
                <a:solidFill>
                  <a:srgbClr val="0000FF"/>
                </a:solidFill>
              </a:rPr>
              <a:t>Kapselruptur</a:t>
            </a:r>
            <a:endParaRPr lang="en-US" altLang="en-US" sz="1600" b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Verlängerte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Operationsdauer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Verbliebene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Linsenfragmente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Nahtfreier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Wundverschluss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Wundleckage</a:t>
            </a:r>
            <a:r>
              <a:rPr lang="en-US" altLang="en-US" sz="1600" dirty="0">
                <a:solidFill>
                  <a:srgbClr val="B2B2B2"/>
                </a:solidFill>
              </a:rPr>
              <a:t> am 1. </a:t>
            </a:r>
            <a:r>
              <a:rPr lang="en-US" altLang="en-US" sz="1600" dirty="0" err="1">
                <a:solidFill>
                  <a:srgbClr val="B2B2B2"/>
                </a:solidFill>
              </a:rPr>
              <a:t>postoperativen</a:t>
            </a:r>
            <a:r>
              <a:rPr lang="en-US" altLang="en-US" sz="1600" dirty="0">
                <a:solidFill>
                  <a:srgbClr val="B2B2B2"/>
                </a:solidFill>
              </a:rPr>
              <a:t> Tag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779E6BEA-084B-623C-5350-9436DB925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949" y="2372465"/>
            <a:ext cx="3471311" cy="33239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</a:t>
            </a:r>
            <a:r>
              <a:rPr lang="en-US" altLang="en-US" sz="1500" i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Dosis</a:t>
            </a:r>
            <a:r>
              <a:rPr lang="en-US" altLang="en-US" sz="1500" i="1" dirty="0">
                <a:solidFill>
                  <a:srgbClr val="0000FF"/>
                </a:solidFill>
              </a:rPr>
              <a:t> 50 (ID50) für Staph. epidermidis 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intakter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r>
              <a:rPr lang="en-US" altLang="en-US" sz="1500" dirty="0" err="1">
                <a:solidFill>
                  <a:srgbClr val="0000FF"/>
                </a:solidFill>
              </a:rPr>
              <a:t>Etwa</a:t>
            </a:r>
            <a:r>
              <a:rPr lang="en-US" altLang="en-US" sz="1500" dirty="0">
                <a:solidFill>
                  <a:srgbClr val="0000FF"/>
                </a:solidFill>
              </a:rPr>
              <a:t> </a:t>
            </a:r>
            <a:r>
              <a:rPr lang="en-US" altLang="en-US" sz="1500" dirty="0" err="1">
                <a:solidFill>
                  <a:srgbClr val="0000FF"/>
                </a:solidFill>
              </a:rPr>
              <a:t>eine</a:t>
            </a:r>
            <a:r>
              <a:rPr lang="en-US" altLang="en-US" sz="1500" dirty="0">
                <a:solidFill>
                  <a:srgbClr val="0000FF"/>
                </a:solidFill>
              </a:rPr>
              <a:t> Million Keime.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i="1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3F135ABA-DE5F-C992-9866-C128FDF84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20385971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1D550-78C3-D791-70EE-EE2EAFB38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30CB3C67-DF57-3A7F-CA07-589FDDD3FC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2DA83F55-CBEE-19C9-9492-F827A66BA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CAEBB9B-E325-55AD-F423-7A118506E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877FBEF3-9181-E95F-B923-F491D2D57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B3F85065-9984-67C7-0A72-625835241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9231240-CE0C-24FE-4C56-4824851E9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8050CA36-58C8-6FB1-22BE-F3816BFF6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A8C0B83E-DC30-A291-654A-1DE66357A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2C78819A-416D-8C82-A98D-A6F16A8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114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F128B8BE-933B-8F96-D35F-19C24E8D9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FDD5573D-36E9-05BB-9566-0D239EA78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30EBBDC8-EE8F-695C-F172-730602E9F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99119B5A-E512-EA93-4A78-8CED6D759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BE7764E4-A7A3-8E2D-FADA-7F89F3D32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C1B1963-AD04-3748-165B-1A1148363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B2B2B2"/>
                </a:solidFill>
              </a:rPr>
              <a:t>Was </a:t>
            </a:r>
            <a:r>
              <a:rPr lang="en-US" altLang="en-US" sz="1600" i="1" dirty="0" err="1">
                <a:solidFill>
                  <a:srgbClr val="B2B2B2"/>
                </a:solidFill>
              </a:rPr>
              <a:t>sind</a:t>
            </a:r>
            <a:r>
              <a:rPr lang="en-US" altLang="en-US" sz="1600" i="1" dirty="0">
                <a:solidFill>
                  <a:srgbClr val="B2B2B2"/>
                </a:solidFill>
              </a:rPr>
              <a:t> die </a:t>
            </a:r>
            <a:r>
              <a:rPr lang="en-US" altLang="en-US" sz="1600" i="1" dirty="0" err="1">
                <a:solidFill>
                  <a:srgbClr val="B2B2B2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B2B2B2"/>
                </a:solidFill>
              </a:rPr>
              <a:t> für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</a:t>
            </a:r>
            <a:r>
              <a:rPr lang="en-US" altLang="en-US" sz="16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B2B2B2"/>
                </a:solidFill>
              </a:rPr>
              <a:t>nach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einer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B2B2B2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b="1" dirty="0" err="1">
                <a:solidFill>
                  <a:srgbClr val="0000FF"/>
                </a:solidFill>
              </a:rPr>
              <a:t>Kapselruptur</a:t>
            </a:r>
            <a:endParaRPr lang="en-US" altLang="en-US" sz="1600" b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Verlängerte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Operationsdauer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Verbliebene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Linsenfragmente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Nahtfreier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Wundverschluss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Wundleckage</a:t>
            </a:r>
            <a:r>
              <a:rPr lang="en-US" altLang="en-US" sz="1600" dirty="0">
                <a:solidFill>
                  <a:srgbClr val="B2B2B2"/>
                </a:solidFill>
              </a:rPr>
              <a:t> am 1. </a:t>
            </a:r>
            <a:r>
              <a:rPr lang="en-US" altLang="en-US" sz="1600" dirty="0" err="1">
                <a:solidFill>
                  <a:srgbClr val="B2B2B2"/>
                </a:solidFill>
              </a:rPr>
              <a:t>postoperativen</a:t>
            </a:r>
            <a:r>
              <a:rPr lang="en-US" altLang="en-US" sz="1600" dirty="0">
                <a:solidFill>
                  <a:srgbClr val="B2B2B2"/>
                </a:solidFill>
              </a:rPr>
              <a:t> Tag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5F20F03B-C692-21AA-85C7-0B60E63EF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949" y="2372465"/>
            <a:ext cx="3471311" cy="33239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</a:t>
            </a:r>
            <a:r>
              <a:rPr lang="en-US" altLang="en-US" sz="1500" i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Dosis</a:t>
            </a:r>
            <a:r>
              <a:rPr lang="en-US" altLang="en-US" sz="1500" i="1" dirty="0">
                <a:solidFill>
                  <a:srgbClr val="0000FF"/>
                </a:solidFill>
              </a:rPr>
              <a:t> 50 (ID50) für Staph. epidermidis 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intakter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r>
              <a:rPr lang="en-US" altLang="en-US" sz="1500" dirty="0" err="1">
                <a:solidFill>
                  <a:srgbClr val="0000FF"/>
                </a:solidFill>
              </a:rPr>
              <a:t>Etwa</a:t>
            </a:r>
            <a:r>
              <a:rPr lang="en-US" altLang="en-US" sz="1500" dirty="0">
                <a:solidFill>
                  <a:srgbClr val="0000FF"/>
                </a:solidFill>
              </a:rPr>
              <a:t> </a:t>
            </a:r>
            <a:r>
              <a:rPr lang="en-US" altLang="en-US" sz="1500" dirty="0" err="1">
                <a:solidFill>
                  <a:srgbClr val="0000FF"/>
                </a:solidFill>
              </a:rPr>
              <a:t>eine</a:t>
            </a:r>
            <a:r>
              <a:rPr lang="en-US" altLang="en-US" sz="1500" dirty="0">
                <a:solidFill>
                  <a:srgbClr val="0000FF"/>
                </a:solidFill>
              </a:rPr>
              <a:t> Million Keime.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ID50 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rupturierter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, d. h. </a:t>
            </a:r>
            <a:r>
              <a:rPr lang="en-US" altLang="en-US" sz="1500" i="1" dirty="0" err="1">
                <a:solidFill>
                  <a:srgbClr val="0000FF"/>
                </a:solidFill>
              </a:rPr>
              <a:t>wenn</a:t>
            </a:r>
            <a:r>
              <a:rPr lang="en-US" altLang="en-US" sz="1500" i="1" dirty="0">
                <a:solidFill>
                  <a:srgbClr val="0000FF"/>
                </a:solidFill>
              </a:rPr>
              <a:t> Staphylococcus epidermidis in den </a:t>
            </a:r>
            <a:r>
              <a:rPr lang="en-US" altLang="en-US" sz="15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gelangt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9914B3C7-60EE-01C2-06C8-A8E573577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9793315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4446E-13A5-FEC9-B0EF-F135E81A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2">
            <a:extLst>
              <a:ext uri="{FF2B5EF4-FFF2-40B4-BE49-F238E27FC236}">
                <a16:creationId xmlns:a16="http://schemas.microsoft.com/office/drawing/2014/main" id="{17039C83-0552-03DA-6E78-3CDFE3242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99383"/>
            <a:ext cx="533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55E6BAAE-CCCD-AFC6-F6AD-889BCD89D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5883" y="4999383"/>
            <a:ext cx="227771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DFBBFD6B-EBDF-77BB-AA71-820C58D7E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140" y="5314122"/>
            <a:ext cx="129126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13" name="Rectangle 22">
            <a:extLst>
              <a:ext uri="{FF2B5EF4-FFF2-40B4-BE49-F238E27FC236}">
                <a16:creationId xmlns:a16="http://schemas.microsoft.com/office/drawing/2014/main" id="{D4B181E3-5D68-E56D-3ABC-35786C074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634659"/>
            <a:ext cx="3282399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rgbClr val="0000FF"/>
              </a:solidFill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4D859E88-A00A-FECA-2FB2-910786DA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842341"/>
            <a:ext cx="8610600" cy="567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12700" rIns="25400" bIns="1270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b="1" kern="0" dirty="0"/>
              <a:t>Postoperative Endophthalmitis </a:t>
            </a:r>
            <a:r>
              <a:rPr lang="en-US" altLang="en-US" sz="1800" b="1" kern="0" dirty="0" err="1"/>
              <a:t>nach</a:t>
            </a:r>
            <a:r>
              <a:rPr lang="en-US" altLang="en-US" sz="1800" b="1" kern="0" dirty="0"/>
              <a:t> CE (</a:t>
            </a:r>
            <a:r>
              <a:rPr lang="en-US" altLang="en-US" sz="1800" b="1" kern="0" dirty="0" err="1"/>
              <a:t>Kataraktoperation</a:t>
            </a:r>
            <a:r>
              <a:rPr lang="en-US" altLang="en-US" sz="1800" b="1" kern="0" dirty="0"/>
              <a:t>)</a:t>
            </a:r>
          </a:p>
          <a:p>
            <a:pPr lvl="1" eaLnBrk="1" hangingPunct="1"/>
            <a:r>
              <a:rPr lang="en-US" altLang="en-US" sz="1800" i="1" kern="0" dirty="0" err="1">
                <a:solidFill>
                  <a:schemeClr val="bg1">
                    <a:lumMod val="85000"/>
                  </a:schemeClr>
                </a:solidFill>
              </a:rPr>
              <a:t>Akut</a:t>
            </a:r>
            <a:r>
              <a:rPr lang="en-US" altLang="en-US" sz="1800" i="1" kern="0" dirty="0">
                <a:solidFill>
                  <a:schemeClr val="bg1">
                    <a:lumMod val="85000"/>
                  </a:schemeClr>
                </a:solidFill>
              </a:rPr>
              <a:t> =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innerhalb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von 6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Wochen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8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85000"/>
                  </a:schemeClr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kern="0" dirty="0" err="1">
                <a:solidFill>
                  <a:schemeClr val="bg1">
                    <a:lumMod val="85000"/>
                  </a:schemeClr>
                </a:solidFill>
              </a:rPr>
              <a:t>Erreger</a:t>
            </a:r>
            <a:r>
              <a:rPr lang="en-US" altLang="en-US" sz="2000" kern="0" dirty="0">
                <a:solidFill>
                  <a:schemeClr val="bg1">
                    <a:lumMod val="85000"/>
                  </a:schemeClr>
                </a:solidFill>
              </a:rPr>
              <a:t>:</a:t>
            </a:r>
            <a:endParaRPr lang="en-US" altLang="en-US" sz="2000" kern="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rgbClr val="B2B2B2"/>
                </a:solidFill>
              </a:rPr>
              <a:t>Management: Nach </a:t>
            </a:r>
            <a:endParaRPr lang="en-US" altLang="en-US" sz="1800" kern="0" dirty="0">
              <a:solidFill>
                <a:srgbClr val="B2B2B2"/>
              </a:solidFill>
            </a:endParaRPr>
          </a:p>
          <a:p>
            <a:pPr lvl="1" eaLnBrk="1" hangingPunct="1"/>
            <a:r>
              <a:rPr lang="en-US" altLang="en-US" sz="2000" i="1" kern="0" dirty="0" err="1">
                <a:solidFill>
                  <a:srgbClr val="B2B2B2"/>
                </a:solidFill>
              </a:rPr>
              <a:t>Chronisch</a:t>
            </a:r>
            <a:r>
              <a:rPr lang="en-US" altLang="en-US" sz="2000" i="1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>
                <a:solidFill>
                  <a:srgbClr val="B2B2B2"/>
                </a:solidFill>
              </a:rPr>
              <a:t>=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Später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000" kern="0" dirty="0">
                <a:solidFill>
                  <a:srgbClr val="B2B2B2"/>
                </a:solidFill>
              </a:rPr>
              <a:t> 6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Wochen</a:t>
            </a:r>
            <a:r>
              <a:rPr lang="en-US" altLang="en-US" sz="2000" kern="0" dirty="0">
                <a:solidFill>
                  <a:srgbClr val="B2B2B2"/>
                </a:solidFill>
              </a:rPr>
              <a:t> </a:t>
            </a:r>
            <a:r>
              <a:rPr lang="en-US" altLang="en-US" sz="20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000" kern="0" dirty="0">
                <a:solidFill>
                  <a:srgbClr val="B2B2B2"/>
                </a:solidFill>
              </a:rPr>
              <a:t> Operation</a:t>
            </a: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Verläuft</a:t>
            </a:r>
            <a:r>
              <a:rPr lang="en-US" altLang="en-US" sz="2000" dirty="0">
                <a:solidFill>
                  <a:srgbClr val="B2B2B2"/>
                </a:solidFill>
              </a:rPr>
              <a:t> indolent </a:t>
            </a:r>
            <a:r>
              <a:rPr lang="en-US" altLang="en-US" sz="2000" dirty="0" err="1">
                <a:solidFill>
                  <a:srgbClr val="B2B2B2"/>
                </a:solidFill>
              </a:rPr>
              <a:t>oder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mit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fortschreitender</a:t>
            </a:r>
            <a:r>
              <a:rPr lang="en-US" altLang="en-US" sz="2000" dirty="0">
                <a:solidFill>
                  <a:srgbClr val="B2B2B2"/>
                </a:solidFill>
              </a:rPr>
              <a:t> </a:t>
            </a:r>
            <a:r>
              <a:rPr lang="en-US" altLang="en-US" sz="2000" dirty="0" err="1">
                <a:solidFill>
                  <a:srgbClr val="B2B2B2"/>
                </a:solidFill>
              </a:rPr>
              <a:t>Entzündung</a:t>
            </a:r>
            <a:endParaRPr lang="en-US" altLang="en-US" sz="2000" dirty="0">
              <a:solidFill>
                <a:srgbClr val="B2B2B2"/>
              </a:solidFill>
            </a:endParaRPr>
          </a:p>
          <a:p>
            <a:pPr lvl="2" eaLnBrk="1" hangingPunct="1"/>
            <a:r>
              <a:rPr lang="en-US" altLang="en-US" sz="2000" dirty="0" err="1">
                <a:solidFill>
                  <a:srgbClr val="B2B2B2"/>
                </a:solidFill>
              </a:rPr>
              <a:t>Erreger</a:t>
            </a:r>
            <a:r>
              <a:rPr lang="en-US" altLang="en-US" sz="2000" dirty="0">
                <a:solidFill>
                  <a:srgbClr val="B2B2B2"/>
                </a:solidFill>
              </a:rPr>
              <a:t>:</a:t>
            </a:r>
          </a:p>
          <a:p>
            <a:pPr marL="693737" lvl="2" indent="0" eaLnBrk="1" hangingPunct="1">
              <a:buNone/>
            </a:pPr>
            <a:endParaRPr lang="en-US" altLang="en-US" sz="2000" dirty="0"/>
          </a:p>
          <a:p>
            <a:pPr lvl="3" eaLnBrk="1" hangingPunct="1"/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Periphere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weißliche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Plaques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im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700" dirty="0" err="1">
                <a:solidFill>
                  <a:schemeClr val="bg1">
                    <a:lumMod val="75000"/>
                  </a:schemeClr>
                </a:solidFill>
              </a:rPr>
              <a:t>Kapselsack</a:t>
            </a:r>
            <a:r>
              <a:rPr lang="en-US" altLang="en-US" sz="1700" dirty="0">
                <a:solidFill>
                  <a:schemeClr val="bg1">
                    <a:lumMod val="75000"/>
                  </a:schemeClr>
                </a:solidFill>
              </a:rPr>
              <a:t> =</a:t>
            </a:r>
          </a:p>
          <a:p>
            <a:pPr marL="989013" lvl="3" indent="0" eaLnBrk="1" hangingPunct="1">
              <a:buNone/>
            </a:pPr>
            <a:endParaRPr lang="en-US" alt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 eaLnBrk="1" hangingPunct="1"/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Management der </a:t>
            </a:r>
            <a:r>
              <a:rPr lang="en-US" altLang="en-US" sz="2000" kern="0" dirty="0" err="1">
                <a:solidFill>
                  <a:schemeClr val="bg1">
                    <a:lumMod val="75000"/>
                  </a:schemeClr>
                </a:solidFill>
              </a:rPr>
              <a:t>postoperativen</a:t>
            </a:r>
            <a:r>
              <a:rPr lang="en-US" altLang="en-US" sz="2000" kern="0" dirty="0">
                <a:solidFill>
                  <a:schemeClr val="bg1">
                    <a:lumMod val="75000"/>
                  </a:schemeClr>
                </a:solidFill>
              </a:rPr>
              <a:t> P. acnes Endophthalmitis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Eine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intraokulare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Antibiose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ist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normalerweise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b="1" kern="0" dirty="0" err="1">
                <a:solidFill>
                  <a:schemeClr val="bg1">
                    <a:lumMod val="75000"/>
                  </a:schemeClr>
                </a:solidFill>
              </a:rPr>
              <a:t>nicht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hilfreich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, es sei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denn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nach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PPV und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Kapselsackentfernung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– 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diesem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Fall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sollte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Vancomycin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verwendet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werden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pPr lvl="3" eaLnBrk="1" hangingPunct="1">
              <a:lnSpc>
                <a:spcPts val="2360"/>
              </a:lnSpc>
            </a:pP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Bei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wiederkehrenden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Befunden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: IOL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Entfernung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oder</a:t>
            </a:r>
            <a:r>
              <a:rPr lang="en-US" altLang="en-US" sz="1800" kern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1800" kern="0" dirty="0" err="1">
                <a:solidFill>
                  <a:schemeClr val="bg1">
                    <a:lumMod val="75000"/>
                  </a:schemeClr>
                </a:solidFill>
              </a:rPr>
              <a:t>Austausch</a:t>
            </a:r>
            <a:endParaRPr lang="en-US" altLang="en-US" sz="1800" kern="0" dirty="0">
              <a:solidFill>
                <a:schemeClr val="bg1">
                  <a:lumMod val="75000"/>
                </a:schemeClr>
              </a:solidFill>
            </a:endParaRPr>
          </a:p>
          <a:p>
            <a:pPr marL="693737" lvl="2" indent="0" eaLnBrk="1" hangingPunct="1">
              <a:buNone/>
            </a:pPr>
            <a:endParaRPr lang="en-US" altLang="en-US" sz="2000" kern="0" dirty="0"/>
          </a:p>
        </p:txBody>
      </p:sp>
      <p:sp>
        <p:nvSpPr>
          <p:cNvPr id="20485" name="Rectangle 21">
            <a:extLst>
              <a:ext uri="{FF2B5EF4-FFF2-40B4-BE49-F238E27FC236}">
                <a16:creationId xmlns:a16="http://schemas.microsoft.com/office/drawing/2014/main" id="{9557EA38-1C4C-DBC7-A744-4C9E252BC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5240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20486" name="Rectangle 22">
            <a:extLst>
              <a:ext uri="{FF2B5EF4-FFF2-40B4-BE49-F238E27FC236}">
                <a16:creationId xmlns:a16="http://schemas.microsoft.com/office/drawing/2014/main" id="{DF7C6143-6552-03CD-5E95-54D49389D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539" y="1524000"/>
            <a:ext cx="17526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Staph. aureus</a:t>
            </a:r>
          </a:p>
        </p:txBody>
      </p:sp>
      <p:sp>
        <p:nvSpPr>
          <p:cNvPr id="20487" name="Rectangle 23">
            <a:extLst>
              <a:ext uri="{FF2B5EF4-FFF2-40B4-BE49-F238E27FC236}">
                <a16:creationId xmlns:a16="http://schemas.microsoft.com/office/drawing/2014/main" id="{28721F64-B448-7422-D7D6-C881D7462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478" y="1524000"/>
            <a:ext cx="1295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Strep. spp.</a:t>
            </a:r>
          </a:p>
        </p:txBody>
      </p:sp>
      <p:sp>
        <p:nvSpPr>
          <p:cNvPr id="20489" name="Slide Number Placeholder 2">
            <a:extLst>
              <a:ext uri="{FF2B5EF4-FFF2-40B4-BE49-F238E27FC236}">
                <a16:creationId xmlns:a16="http://schemas.microsoft.com/office/drawing/2014/main" id="{3DD84981-F72C-7E76-619B-CA489A14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11ACDD8-7D6D-43FC-99EF-FD3542C27FDC}" type="slidenum">
              <a:rPr lang="en-US" altLang="en-US" sz="1000" smtClean="0"/>
              <a:t>115</a:t>
            </a:fld>
            <a:endParaRPr lang="en-US" altLang="en-US" sz="1000"/>
          </a:p>
        </p:txBody>
      </p:sp>
      <p:sp>
        <p:nvSpPr>
          <p:cNvPr id="2" name="Rectangle 23">
            <a:extLst>
              <a:ext uri="{FF2B5EF4-FFF2-40B4-BE49-F238E27FC236}">
                <a16:creationId xmlns:a16="http://schemas.microsoft.com/office/drawing/2014/main" id="{2F2D2BDA-1DCC-6E45-84F4-B9523422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905000"/>
            <a:ext cx="9144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EVS</a:t>
            </a:r>
            <a:endParaRPr lang="en-US" alt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22">
            <a:extLst>
              <a:ext uri="{FF2B5EF4-FFF2-40B4-BE49-F238E27FC236}">
                <a16:creationId xmlns:a16="http://schemas.microsoft.com/office/drawing/2014/main" id="{48F9E3F6-A66E-F1AC-929D-182BE9FE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971800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A4C92A5A-8A9D-E492-54D3-CCB372067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971800"/>
            <a:ext cx="19812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 err="1">
                <a:solidFill>
                  <a:schemeClr val="bg1">
                    <a:lumMod val="75000"/>
                  </a:schemeClr>
                </a:solidFill>
              </a:rPr>
              <a:t>Koagulase</a:t>
            </a: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 (-) Staph 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E6F5B01A-8C31-4738-A536-E1C720EAC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971800"/>
            <a:ext cx="1046922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B2B2B2"/>
                </a:solidFill>
              </a:rPr>
              <a:t>Fungus</a:t>
            </a:r>
          </a:p>
        </p:txBody>
      </p:sp>
      <p:sp>
        <p:nvSpPr>
          <p:cNvPr id="3" name="Rectangle 22">
            <a:extLst>
              <a:ext uri="{FF2B5EF4-FFF2-40B4-BE49-F238E27FC236}">
                <a16:creationId xmlns:a16="http://schemas.microsoft.com/office/drawing/2014/main" id="{AD765A9A-D229-D297-C60B-D4C63E403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53459"/>
            <a:ext cx="1066800" cy="3810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>
                    <a:lumMod val="75000"/>
                  </a:schemeClr>
                </a:solidFill>
              </a:rPr>
              <a:t>P. acnes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30CFD74F-2715-4FC4-0594-FC1AA3289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2844800"/>
            <a:ext cx="6289675" cy="199541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1" dirty="0">
                <a:solidFill>
                  <a:srgbClr val="B2B2B2"/>
                </a:solidFill>
              </a:rPr>
              <a:t>Was </a:t>
            </a:r>
            <a:r>
              <a:rPr lang="en-US" altLang="en-US" sz="1600" i="1" dirty="0" err="1">
                <a:solidFill>
                  <a:srgbClr val="B2B2B2"/>
                </a:solidFill>
              </a:rPr>
              <a:t>sind</a:t>
            </a:r>
            <a:r>
              <a:rPr lang="en-US" altLang="en-US" sz="1600" i="1" dirty="0">
                <a:solidFill>
                  <a:srgbClr val="B2B2B2"/>
                </a:solidFill>
              </a:rPr>
              <a:t> die </a:t>
            </a:r>
            <a:r>
              <a:rPr lang="en-US" altLang="en-US" sz="1600" i="1" dirty="0" err="1">
                <a:solidFill>
                  <a:srgbClr val="B2B2B2"/>
                </a:solidFill>
              </a:rPr>
              <a:t>Hauptrisikofaktoren</a:t>
            </a:r>
            <a:r>
              <a:rPr lang="en-US" altLang="en-US" sz="1600" i="1" dirty="0">
                <a:solidFill>
                  <a:srgbClr val="B2B2B2"/>
                </a:solidFill>
              </a:rPr>
              <a:t> für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</a:t>
            </a:r>
            <a:r>
              <a:rPr lang="en-US" altLang="en-US" sz="1600" i="1" dirty="0">
                <a:solidFill>
                  <a:srgbClr val="B2B2B2"/>
                </a:solidFill>
              </a:rPr>
              <a:t> Endophthalmitis </a:t>
            </a:r>
            <a:r>
              <a:rPr lang="en-US" altLang="en-US" sz="1600" i="1" dirty="0" err="1">
                <a:solidFill>
                  <a:srgbClr val="B2B2B2"/>
                </a:solidFill>
              </a:rPr>
              <a:t>nach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einer</a:t>
            </a:r>
            <a:r>
              <a:rPr lang="en-US" altLang="en-US" sz="1600" i="1" dirty="0">
                <a:solidFill>
                  <a:srgbClr val="B2B2B2"/>
                </a:solidFill>
              </a:rPr>
              <a:t> </a:t>
            </a:r>
            <a:r>
              <a:rPr lang="en-US" altLang="en-US" sz="1600" i="1" dirty="0" err="1">
                <a:solidFill>
                  <a:srgbClr val="B2B2B2"/>
                </a:solidFill>
              </a:rPr>
              <a:t>Kataraktextraktion</a:t>
            </a:r>
            <a:r>
              <a:rPr lang="en-US" altLang="en-US" sz="1600" i="1" dirty="0">
                <a:solidFill>
                  <a:srgbClr val="B2B2B2"/>
                </a:solidFill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-- </a:t>
            </a:r>
            <a:r>
              <a:rPr lang="en-US" altLang="en-US" sz="1600" b="1" dirty="0" err="1">
                <a:solidFill>
                  <a:srgbClr val="0000FF"/>
                </a:solidFill>
              </a:rPr>
              <a:t>Kapselruptur</a:t>
            </a:r>
            <a:endParaRPr lang="en-US" altLang="en-US" sz="1600" b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Verlängerte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Operationsdauer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Verbliebene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Linsenfragmente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Clear-Cornea Incision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Nahtfreier</a:t>
            </a:r>
            <a:r>
              <a:rPr lang="en-US" altLang="en-US" sz="1600" dirty="0">
                <a:solidFill>
                  <a:srgbClr val="B2B2B2"/>
                </a:solidFill>
              </a:rPr>
              <a:t> </a:t>
            </a:r>
            <a:r>
              <a:rPr lang="en-US" altLang="en-US" sz="1600" dirty="0" err="1">
                <a:solidFill>
                  <a:srgbClr val="B2B2B2"/>
                </a:solidFill>
              </a:rPr>
              <a:t>Wundverschluss</a:t>
            </a:r>
            <a:endParaRPr lang="en-US" altLang="en-US" sz="1600" dirty="0">
              <a:solidFill>
                <a:srgbClr val="B2B2B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rgbClr val="B2B2B2"/>
                </a:solidFill>
              </a:rPr>
              <a:t>-- </a:t>
            </a:r>
            <a:r>
              <a:rPr lang="en-US" altLang="en-US" sz="1600" dirty="0" err="1">
                <a:solidFill>
                  <a:srgbClr val="B2B2B2"/>
                </a:solidFill>
              </a:rPr>
              <a:t>Wundleckage</a:t>
            </a:r>
            <a:r>
              <a:rPr lang="en-US" altLang="en-US" sz="1600" dirty="0">
                <a:solidFill>
                  <a:srgbClr val="B2B2B2"/>
                </a:solidFill>
              </a:rPr>
              <a:t> am 1. </a:t>
            </a:r>
            <a:r>
              <a:rPr lang="en-US" altLang="en-US" sz="1600" dirty="0" err="1">
                <a:solidFill>
                  <a:srgbClr val="B2B2B2"/>
                </a:solidFill>
              </a:rPr>
              <a:t>postoperativen</a:t>
            </a:r>
            <a:r>
              <a:rPr lang="en-US" altLang="en-US" sz="1600" dirty="0">
                <a:solidFill>
                  <a:srgbClr val="B2B2B2"/>
                </a:solidFill>
              </a:rPr>
              <a:t> Tag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5F98955D-EDF6-8DF3-3F00-2E9D3D83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949" y="2372465"/>
            <a:ext cx="3471311" cy="33239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</a:t>
            </a:r>
            <a:r>
              <a:rPr lang="en-US" altLang="en-US" sz="1500" i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Dosis</a:t>
            </a:r>
            <a:r>
              <a:rPr lang="en-US" altLang="en-US" sz="1500" i="1" dirty="0">
                <a:solidFill>
                  <a:srgbClr val="0000FF"/>
                </a:solidFill>
              </a:rPr>
              <a:t> 50 (ID50) für Staph. epidermidis 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intakter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r>
              <a:rPr lang="en-US" altLang="en-US" sz="1500" dirty="0" err="1">
                <a:solidFill>
                  <a:srgbClr val="0000FF"/>
                </a:solidFill>
              </a:rPr>
              <a:t>Etwa</a:t>
            </a:r>
            <a:r>
              <a:rPr lang="en-US" altLang="en-US" sz="1500" dirty="0">
                <a:solidFill>
                  <a:srgbClr val="0000FF"/>
                </a:solidFill>
              </a:rPr>
              <a:t> </a:t>
            </a:r>
            <a:r>
              <a:rPr lang="en-US" altLang="en-US" sz="1500" dirty="0" err="1">
                <a:solidFill>
                  <a:srgbClr val="0000FF"/>
                </a:solidFill>
              </a:rPr>
              <a:t>eine</a:t>
            </a:r>
            <a:r>
              <a:rPr lang="en-US" altLang="en-US" sz="1500" dirty="0">
                <a:solidFill>
                  <a:srgbClr val="0000FF"/>
                </a:solidFill>
              </a:rPr>
              <a:t> Million Keime.</a:t>
            </a: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500" dirty="0">
              <a:solidFill>
                <a:srgbClr val="0000FF"/>
              </a:solidFill>
            </a:endParaRPr>
          </a:p>
          <a:p>
            <a:pPr eaLnBrk="1" hangingPunct="1"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1" dirty="0">
                <a:solidFill>
                  <a:srgbClr val="0000FF"/>
                </a:solidFill>
              </a:rPr>
              <a:t>Wie </a:t>
            </a:r>
            <a:r>
              <a:rPr lang="en-US" altLang="en-US" sz="1500" i="1" dirty="0" err="1">
                <a:solidFill>
                  <a:srgbClr val="0000FF"/>
                </a:solidFill>
              </a:rPr>
              <a:t>hoch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ist</a:t>
            </a:r>
            <a:r>
              <a:rPr lang="en-US" altLang="en-US" sz="1500" i="1" dirty="0">
                <a:solidFill>
                  <a:srgbClr val="0000FF"/>
                </a:solidFill>
              </a:rPr>
              <a:t> die ID50 </a:t>
            </a:r>
            <a:r>
              <a:rPr lang="en-US" altLang="en-US" sz="1500" i="1" dirty="0" err="1">
                <a:solidFill>
                  <a:srgbClr val="0000FF"/>
                </a:solidFill>
              </a:rPr>
              <a:t>bei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rupturierter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Linsenkapsel</a:t>
            </a:r>
            <a:r>
              <a:rPr lang="en-US" altLang="en-US" sz="1500" i="1" dirty="0">
                <a:solidFill>
                  <a:srgbClr val="0000FF"/>
                </a:solidFill>
              </a:rPr>
              <a:t>, d. h. </a:t>
            </a:r>
            <a:r>
              <a:rPr lang="en-US" altLang="en-US" sz="1500" i="1" dirty="0" err="1">
                <a:solidFill>
                  <a:srgbClr val="0000FF"/>
                </a:solidFill>
              </a:rPr>
              <a:t>wenn</a:t>
            </a:r>
            <a:r>
              <a:rPr lang="en-US" altLang="en-US" sz="1500" i="1" dirty="0">
                <a:solidFill>
                  <a:srgbClr val="0000FF"/>
                </a:solidFill>
              </a:rPr>
              <a:t> Staphylococcus epidermidis in den </a:t>
            </a:r>
            <a:r>
              <a:rPr lang="en-US" altLang="en-US" sz="1500" i="1" dirty="0" err="1">
                <a:solidFill>
                  <a:srgbClr val="0000FF"/>
                </a:solidFill>
              </a:rPr>
              <a:t>Glaskörper</a:t>
            </a:r>
            <a:r>
              <a:rPr lang="en-US" altLang="en-US" sz="1500" i="1" dirty="0">
                <a:solidFill>
                  <a:srgbClr val="0000FF"/>
                </a:solidFill>
              </a:rPr>
              <a:t> </a:t>
            </a:r>
            <a:r>
              <a:rPr lang="en-US" altLang="en-US" sz="1500" i="1" dirty="0" err="1">
                <a:solidFill>
                  <a:srgbClr val="0000FF"/>
                </a:solidFill>
              </a:rPr>
              <a:t>gelangt</a:t>
            </a:r>
            <a:r>
              <a:rPr lang="en-US" altLang="en-US" sz="1500" i="1" dirty="0">
                <a:solidFill>
                  <a:srgbClr val="0000FF"/>
                </a:solidFill>
              </a:rPr>
              <a:t>?</a:t>
            </a:r>
            <a:br>
              <a:rPr lang="en-US" altLang="en-US" sz="1500" i="1" dirty="0">
                <a:solidFill>
                  <a:srgbClr val="0000FF"/>
                </a:solidFill>
              </a:rPr>
            </a:br>
            <a:r>
              <a:rPr lang="en-US" altLang="en-US" sz="1500" dirty="0">
                <a:solidFill>
                  <a:srgbClr val="0000FF"/>
                </a:solidFill>
              </a:rPr>
              <a:t>10. Das </a:t>
            </a:r>
            <a:r>
              <a:rPr lang="en-US" altLang="en-US" sz="1500" dirty="0" err="1">
                <a:solidFill>
                  <a:srgbClr val="0000FF"/>
                </a:solidFill>
              </a:rPr>
              <a:t>ist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kein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Tippfehler</a:t>
            </a:r>
            <a:r>
              <a:rPr lang="en-US" altLang="en-US" sz="1500" dirty="0">
                <a:solidFill>
                  <a:srgbClr val="0000FF"/>
                </a:solidFill>
              </a:rPr>
              <a:t> – </a:t>
            </a:r>
            <a:r>
              <a:rPr lang="en-US" altLang="en-US" sz="1500" dirty="0" err="1">
                <a:solidFill>
                  <a:srgbClr val="0000FF"/>
                </a:solidFill>
              </a:rPr>
              <a:t>bereits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etwa</a:t>
            </a:r>
            <a:r>
              <a:rPr lang="en-US" altLang="en-US" sz="1500" dirty="0">
                <a:solidFill>
                  <a:srgbClr val="0000FF"/>
                </a:solidFill>
              </a:rPr>
              <a:t> </a:t>
            </a:r>
            <a:r>
              <a:rPr lang="en-US" altLang="en-US" sz="1500" dirty="0" err="1">
                <a:solidFill>
                  <a:srgbClr val="0000FF"/>
                </a:solidFill>
              </a:rPr>
              <a:t>zehn</a:t>
            </a:r>
            <a:r>
              <a:rPr lang="en-US" altLang="en-US" sz="1500" dirty="0">
                <a:solidFill>
                  <a:srgbClr val="0000FF"/>
                </a:solidFill>
              </a:rPr>
              <a:t> Keime von Staphylococcus epidermidis </a:t>
            </a:r>
            <a:r>
              <a:rPr lang="en-US" altLang="en-US" sz="1500" dirty="0" err="1">
                <a:solidFill>
                  <a:srgbClr val="0000FF"/>
                </a:solidFill>
              </a:rPr>
              <a:t>im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Glaskörper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können</a:t>
            </a:r>
            <a:r>
              <a:rPr lang="en-US" altLang="en-US" sz="1500" dirty="0">
                <a:solidFill>
                  <a:srgbClr val="0000FF"/>
                </a:solidFill>
              </a:rPr>
              <a:t> </a:t>
            </a:r>
            <a:r>
              <a:rPr lang="en-US" altLang="en-US" sz="1500" dirty="0" err="1">
                <a:solidFill>
                  <a:srgbClr val="0000FF"/>
                </a:solidFill>
              </a:rPr>
              <a:t>ausreichen</a:t>
            </a:r>
            <a:r>
              <a:rPr lang="en-US" altLang="en-US" sz="1500" dirty="0">
                <a:solidFill>
                  <a:srgbClr val="0000FF"/>
                </a:solidFill>
              </a:rPr>
              <a:t>, um </a:t>
            </a:r>
            <a:r>
              <a:rPr lang="en-US" altLang="en-US" sz="1500" dirty="0" err="1">
                <a:solidFill>
                  <a:srgbClr val="0000FF"/>
                </a:solidFill>
              </a:rPr>
              <a:t>eine</a:t>
            </a:r>
            <a:r>
              <a:rPr lang="en-US" altLang="en-US" sz="1500" dirty="0">
                <a:solidFill>
                  <a:srgbClr val="0000FF"/>
                </a:solidFill>
              </a:rPr>
              <a:t> postoperative Endophthalmitis </a:t>
            </a:r>
            <a:r>
              <a:rPr lang="en-US" altLang="en-US" sz="1500" dirty="0" err="1">
                <a:solidFill>
                  <a:srgbClr val="0000FF"/>
                </a:solidFill>
              </a:rPr>
              <a:t>hervorzurufen</a:t>
            </a:r>
            <a:r>
              <a:rPr lang="en-US" altLang="en-US" sz="15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F6EC4FE6-5D44-A6EE-77F5-4BFAE4B5C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298818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A2BF687E-02B9-4EF5-90FC-2EF1341F6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C0A9AB-5377-490A-9534-8432ED802789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28D38DC7-EDCE-4EE7-9A3A-F587D4E4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116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A65D8D16-4B55-6ED3-37B7-B86A8B006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457C2-3E02-4290-E612-8632F466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7315CFAA-0E6D-EB97-EFB5-302FFE57E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44B490-1085-74F2-4873-B936B590FFBB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04C9C202-99E7-EBE3-2245-BC86E2B3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117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054FEB2-1D39-1FEB-5A2D-34788739C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F414C58-20C7-0179-6BD5-936E7FC8A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886778"/>
            <a:ext cx="4495800" cy="399222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4 </a:t>
            </a:r>
            <a:r>
              <a:rPr lang="en-US" altLang="en-US" sz="1400" dirty="0" err="1"/>
              <a:t>Worte</a:t>
            </a:r>
            <a:endParaRPr lang="en-US" altLang="en-US" sz="14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46AD33-CC51-A7B0-CAD8-7E93C575F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6548" y="1905000"/>
            <a:ext cx="838200" cy="304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 err="1"/>
              <a:t>Abkürzung</a:t>
            </a:r>
            <a:endParaRPr lang="en-US" altLang="en-US" sz="1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713D9F-06E8-E8CE-8480-0D6FDFD7A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5512364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1BF7A-09D7-B39B-D3DC-F0E919487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3E5F81E9-B88E-A96A-DD02-E843F4B22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BA9CD2-0B32-3F02-B151-7A379D631DC7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E4F85936-FD5A-5873-0874-70B04EED2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118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41A207C-28C7-541C-498B-C761693D4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9A71C51-4285-965C-9651-260C01181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15407304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3D7F2-05DB-E4C4-6EB4-25CB644AD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A7F55FEA-573F-D124-5A09-440A1E131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28E2DC-AFE9-A959-13B4-7C3328368C35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3CE19D02-8CFE-D244-8C30-73481969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119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C250DD1-67B6-CDF6-B53F-B7DFE7D04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409BC3-691F-8AA8-D312-26116441A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209800"/>
            <a:ext cx="2133600" cy="4572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/>
              <a:t># - # (</a:t>
            </a:r>
            <a:r>
              <a:rPr lang="en-US" altLang="en-US" sz="1400" dirty="0" err="1"/>
              <a:t>Zeitangabe</a:t>
            </a:r>
            <a:r>
              <a:rPr lang="en-US" altLang="en-US" sz="1400" dirty="0"/>
              <a:t>)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8020F09-3FB5-ADEC-6E8F-9EA8D210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3100674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8902B-2DC5-AC13-37CB-2E339C93E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8AACEBBB-9086-2CE7-1EA0-74AED9377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4D038C-8814-D01D-CB59-B2F7E4D19D07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D7DF04D4-1462-6545-1449-981D305B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120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CB36D6A-BBEE-5083-7131-24B13FC40E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C3F4621F-8FFE-EB62-F879-6CEC0EDED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59724157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F4BA4-79D0-EBCB-5E06-06A3FEF8B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044A4B72-B537-A771-355E-E4721854C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567619-4789-0713-E3CD-8F9D934B04B5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A534FD73-8080-D5B9-06F0-270E8050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121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F43CCAB-8476-BABA-8B97-04B783F38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6253325-90BB-7F82-9AC8-F26B6DA7B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352800"/>
            <a:ext cx="2209800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/>
              <a:t>Klinisches</a:t>
            </a:r>
            <a:r>
              <a:rPr lang="en-US" altLang="en-US" sz="1400" dirty="0"/>
              <a:t> </a:t>
            </a:r>
            <a:r>
              <a:rPr lang="en-US" altLang="en-US" sz="1400" dirty="0" err="1"/>
              <a:t>Zeichen</a:t>
            </a:r>
            <a:endParaRPr lang="en-US" alt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C66F1C-E512-C0DB-9F26-91AD1CC4C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76751261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26886-8566-2F09-4DA3-A156A03B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9C16F509-DCDE-EBD9-BE7F-74CF4A00F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B239C8-538F-C867-A01B-B9DE173A44AD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B11841D5-3FEE-A74A-01AC-D42A7EA6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122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ABF0C606-1169-282C-E735-8A9AB70E2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D70757E-5CB4-1F28-4060-6E55A110F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008781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6832-BDA3-455B-8C0D-B4CDA100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F266B-0A6D-4D05-ACA3-3B89258D674F}" type="slidenum">
              <a:rPr lang="en-US" altLang="en-US" smtClean="0"/>
              <a:pPr>
                <a:defRPr/>
              </a:pPr>
              <a:t>123</a:t>
            </a:fld>
            <a:endParaRPr lang="en-US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6A22DB-49A5-44E5-9CB6-0C8516582AF8}"/>
              </a:ext>
            </a:extLst>
          </p:cNvPr>
          <p:cNvSpPr txBox="1"/>
          <p:nvPr/>
        </p:nvSpPr>
        <p:spPr>
          <a:xfrm>
            <a:off x="2179922" y="6038094"/>
            <a:ext cx="4784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TASS: </a:t>
            </a:r>
            <a:r>
              <a:rPr lang="en-US" dirty="0" err="1"/>
              <a:t>Hornhautödem</a:t>
            </a:r>
            <a:r>
              <a:rPr lang="en-US" dirty="0"/>
              <a:t> von Limbus </a:t>
            </a:r>
            <a:r>
              <a:rPr lang="en-US" dirty="0" err="1"/>
              <a:t>zu</a:t>
            </a:r>
            <a:r>
              <a:rPr lang="en-US" dirty="0"/>
              <a:t> Limbus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18FF4-B1D4-4334-A7F8-9B2E382F4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596" y="1538255"/>
            <a:ext cx="6038807" cy="378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9556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4B872-7622-2581-4063-16B075B69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7611F612-5ADB-4F3F-5671-A95D5AFD8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9F84CB-E9A2-6EA8-2F78-F0BB0F6236E9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A1084F1C-0DE1-94B1-EAB6-42D4401E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124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A3DF097-0C2C-822C-8779-8D1CAA312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6BE5E1D-27A6-17FF-CB50-86C07A437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495800"/>
            <a:ext cx="1676400" cy="304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2CF00E0-6C2A-A6EB-0E74-ABBEDBD2A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01739062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3E3A-55F7-28AE-34C1-C3E2B830B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406D44B8-B990-53A4-6E4F-AC69170EE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C8ADC3-BDBD-DC22-D95C-571F3E92F609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3EFF296F-8C7F-B493-DAA5-34B77611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125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158E29C1-73A1-1376-3500-E73F4C3DD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D228F23-1BA5-C78B-06AC-79C3B9E93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99822004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8DF1D-6D8E-16F1-DFF9-9C879B18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80CC66F6-FD94-5BAA-3806-4C05966B7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E70B27-9A2B-FCB0-D990-8D2ECA6F9995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B80AB21E-56A9-C293-1035-3E0CEBC04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126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DCCE26B-75D3-FC09-B3C4-5C3A630F7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1FC75753-2E97-AD3A-6459-327296D02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876800"/>
            <a:ext cx="2623930" cy="3048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41D465-C393-A0D2-A12B-BB7F2AD7B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7078578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2EA88-6ACF-06AE-CF27-CF1332C9D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E6ED7FE9-3EBC-0E68-82FC-7630C835E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A7CD1A-5CEB-E9BB-6324-864120F5241F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25CCD048-175C-784A-C616-21E015A9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127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9F2DE51C-F78D-3189-5ADC-FF7A9655E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8BC74D5-BDF7-BA74-119E-DE2835FEE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22850778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64CAA-5A9C-351E-9F17-FF7FD818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A5C89245-DF25-6CC3-1C3E-F04D102D0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14A99F-C3D1-74D5-5995-C1CA630B4BC6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0FD33FA4-6ED9-EE94-7E08-C29585CE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128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BB0BD726-19B1-5225-5287-7A0D0267F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IOL-</a:t>
            </a:r>
            <a:r>
              <a:rPr lang="en-US" altLang="en-US" sz="2200" kern="0" dirty="0" err="1"/>
              <a:t>assoziiert</a:t>
            </a:r>
            <a:r>
              <a:rPr lang="en-US" altLang="en-US" sz="2200" kern="0" dirty="0"/>
              <a:t>: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Sterilisationstechnich</a:t>
            </a:r>
            <a:r>
              <a:rPr lang="en-US" altLang="en-US" sz="2200" kern="0" dirty="0"/>
              <a:t>;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Beschichtungen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465516C7-4CB1-3978-385A-2FF032F8E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7634" y="5181600"/>
            <a:ext cx="4817165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803261F-1C71-054E-485B-AAEDCF5BC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53901703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B0D55-F215-0B8E-F649-7BED9A11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266104EF-52FE-E6E9-6626-61DDF175A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FF3480-8C2E-9D53-B84D-940CF247336C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05D5FF67-C2B6-AAB1-D795-A30D4CB1F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129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8EF2194C-B689-818B-C439-9C5F6C3A3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IOL-</a:t>
            </a:r>
            <a:r>
              <a:rPr lang="en-US" altLang="en-US" sz="2200" kern="0" dirty="0" err="1"/>
              <a:t>assoziiert</a:t>
            </a:r>
            <a:r>
              <a:rPr lang="en-US" altLang="en-US" sz="2200" kern="0" dirty="0"/>
              <a:t>: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Sterilisationstechnich</a:t>
            </a:r>
            <a:r>
              <a:rPr lang="en-US" altLang="en-US" sz="2200" kern="0" dirty="0"/>
              <a:t>;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Beschichtungen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 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CF02A6-F945-34D2-1A8B-AF4077FEA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4465206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0450A-31A4-AD01-8AE0-062CC3F7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A74AA12F-0B20-739D-3310-2EC7E2DF4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7D05B6-0FBE-52E4-6684-9AC59DC8242E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A1695C48-4E8C-C93B-218B-95649BBC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130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CA896BF-04A7-F206-B92A-6FE491AB3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IOL-</a:t>
            </a:r>
            <a:r>
              <a:rPr lang="en-US" altLang="en-US" sz="2200" kern="0" dirty="0" err="1"/>
              <a:t>assoziiert</a:t>
            </a:r>
            <a:r>
              <a:rPr lang="en-US" altLang="en-US" sz="2200" kern="0" dirty="0"/>
              <a:t>: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Sterilisationstechnich</a:t>
            </a:r>
            <a:r>
              <a:rPr lang="en-US" altLang="en-US" sz="2200" kern="0" dirty="0"/>
              <a:t>;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Beschichtungen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Kontamination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chirurgischer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Instrumente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bzw</a:t>
            </a:r>
            <a:r>
              <a:rPr lang="en-US" altLang="en-US" sz="2200" kern="0" dirty="0"/>
              <a:t>. </a:t>
            </a:r>
            <a:r>
              <a:rPr lang="en-US" altLang="en-US" sz="2200" kern="0" dirty="0" err="1"/>
              <a:t>Geräte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mit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bakteriellen</a:t>
            </a: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Endotoxinen</a:t>
            </a: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r>
              <a:rPr lang="en-US" altLang="en-US" sz="2200" kern="0" dirty="0"/>
              <a:t>od.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Reinigungsmittelrückständen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2D8CA7F-FD60-D970-514E-B8DB21255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1" y="5867400"/>
            <a:ext cx="3200400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C0D57EA-BECA-30CE-B6C6-CB7CF1981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860774"/>
            <a:ext cx="3733799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64D2B3-4609-2B04-D971-55CF09AFF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99492280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BF170-BC6C-AE10-7D63-A80828A41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9D8F9F44-713A-70A4-7AB3-82D9C006B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C0DCCF-2493-7BF1-0E17-711A722107EC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48CB19C0-CAB2-5922-8CF1-4EF8A5751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131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E83EB3FC-8AA3-39AC-6B8B-7D6842F41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Nichtinfektiöse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Endophthalmis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nach</a:t>
            </a:r>
            <a:r>
              <a:rPr lang="en-US" altLang="en-US" sz="2400" kern="0" dirty="0"/>
              <a:t> CE </a:t>
            </a:r>
            <a:r>
              <a:rPr lang="en-US" altLang="en-US" sz="2400" kern="0" dirty="0" err="1"/>
              <a:t>ist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bekannt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als</a:t>
            </a:r>
            <a:r>
              <a:rPr lang="en-US" altLang="en-US" sz="2400" kern="0" dirty="0"/>
              <a:t> </a:t>
            </a:r>
            <a:r>
              <a:rPr lang="en-US" altLang="en-US" sz="2400" kern="0" dirty="0">
                <a:solidFill>
                  <a:srgbClr val="0000FF"/>
                </a:solidFill>
              </a:rPr>
              <a:t>toxic anterior segment syndrome </a:t>
            </a:r>
            <a:r>
              <a:rPr lang="en-US" altLang="en-US" sz="2400" kern="0" dirty="0"/>
              <a:t>(</a:t>
            </a:r>
            <a:r>
              <a:rPr lang="en-US" altLang="en-US" sz="2400" kern="0" dirty="0">
                <a:solidFill>
                  <a:srgbClr val="0000FF"/>
                </a:solidFill>
              </a:rPr>
              <a:t>TASS</a:t>
            </a:r>
            <a:r>
              <a:rPr lang="en-US" altLang="en-US" sz="2400" kern="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Zeitpunkt</a:t>
            </a:r>
            <a:r>
              <a:rPr lang="en-US" altLang="en-US" sz="2400" kern="0" dirty="0"/>
              <a:t> des </a:t>
            </a:r>
            <a:r>
              <a:rPr lang="en-US" altLang="en-US" sz="2400" kern="0" dirty="0" err="1"/>
              <a:t>Auftretens</a:t>
            </a:r>
            <a:r>
              <a:rPr lang="en-US" altLang="en-US" sz="2400" kern="0" dirty="0"/>
              <a:t>: </a:t>
            </a:r>
            <a:r>
              <a:rPr lang="en-US" altLang="en-US" sz="2400" kern="0" dirty="0">
                <a:solidFill>
                  <a:srgbClr val="0000FF"/>
                </a:solidFill>
              </a:rPr>
              <a:t>12-24</a:t>
            </a:r>
            <a:r>
              <a:rPr lang="en-US" altLang="en-US" sz="2400" kern="0" dirty="0"/>
              <a:t> </a:t>
            </a:r>
            <a:r>
              <a:rPr lang="en-US" altLang="en-US" sz="2400" kern="0" dirty="0" err="1">
                <a:solidFill>
                  <a:srgbClr val="0000FF"/>
                </a:solidFill>
              </a:rPr>
              <a:t>Stunden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postOP</a:t>
            </a:r>
            <a:endParaRPr lang="en-US" altLang="en-US" sz="2400" kern="0" dirty="0"/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Wichtiges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Unterscheidungsmerkmal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gegenüber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einer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infektiösen</a:t>
            </a:r>
            <a:r>
              <a:rPr lang="en-US" altLang="en-US" sz="2400" kern="0" dirty="0"/>
              <a:t> Endophthalmitis: </a:t>
            </a:r>
            <a:r>
              <a:rPr lang="en-US" altLang="en-US" sz="2400" kern="0" dirty="0" err="1"/>
              <a:t>deutlich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stärker</a:t>
            </a:r>
            <a:r>
              <a:rPr lang="en-US" altLang="en-US" sz="2400" kern="0" dirty="0"/>
              <a:t> </a:t>
            </a:r>
            <a:r>
              <a:rPr lang="en-US" altLang="en-US" sz="2400" kern="0" dirty="0" err="1"/>
              <a:t>ausgeprägtes</a:t>
            </a:r>
            <a:r>
              <a:rPr lang="en-US" altLang="en-US" sz="2400" kern="0" dirty="0"/>
              <a:t> </a:t>
            </a:r>
            <a:r>
              <a:rPr lang="en-US" altLang="en-US" sz="2400" kern="0" dirty="0" err="1">
                <a:solidFill>
                  <a:srgbClr val="0000FF"/>
                </a:solidFill>
              </a:rPr>
              <a:t>Hornhautödem</a:t>
            </a:r>
            <a:endParaRPr lang="en-US" altLang="en-US" sz="2400" kern="0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/>
              <a:t>Pathogenese</a:t>
            </a:r>
            <a:r>
              <a:rPr lang="en-US" altLang="en-US" sz="2400" kern="0" dirty="0"/>
              <a:t>: Sterile </a:t>
            </a:r>
            <a:r>
              <a:rPr lang="en-US" altLang="en-US" sz="2400" kern="0" dirty="0" err="1"/>
              <a:t>Entzündungsreaktion</a:t>
            </a:r>
            <a:r>
              <a:rPr lang="en-US" altLang="en-US" sz="2400" kern="0" dirty="0"/>
              <a:t> auf </a:t>
            </a:r>
            <a:r>
              <a:rPr lang="en-US" altLang="en-US" sz="2400" kern="0" dirty="0" err="1"/>
              <a:t>Substan</a:t>
            </a:r>
            <a:r>
              <a:rPr lang="en-US" altLang="en-US" sz="2400" kern="0" dirty="0"/>
              <a:t>- </a:t>
            </a:r>
            <a:r>
              <a:rPr lang="en-US" altLang="en-US" sz="2400" kern="0" dirty="0" err="1"/>
              <a:t>zen</a:t>
            </a:r>
            <a:r>
              <a:rPr lang="en-US" altLang="en-US" sz="2400" kern="0" dirty="0"/>
              <a:t> / </a:t>
            </a:r>
            <a:r>
              <a:rPr lang="en-US" altLang="en-US" sz="2400" kern="0" dirty="0" err="1"/>
              <a:t>Materialien</a:t>
            </a:r>
            <a:r>
              <a:rPr lang="en-US" altLang="en-US" sz="2400" kern="0" dirty="0"/>
              <a:t> die </a:t>
            </a:r>
            <a:r>
              <a:rPr lang="en-US" altLang="en-US" sz="2400" kern="0" dirty="0" err="1"/>
              <a:t>intraoperativ</a:t>
            </a:r>
            <a:r>
              <a:rPr lang="en-US" altLang="en-US" sz="2400" kern="0" dirty="0"/>
              <a:t> ins Auge </a:t>
            </a:r>
            <a:r>
              <a:rPr lang="en-US" altLang="en-US" sz="2400" kern="0" dirty="0" err="1"/>
              <a:t>kommen</a:t>
            </a:r>
            <a:r>
              <a:rPr lang="en-US" altLang="en-US" sz="2400" kern="0" dirty="0"/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Denaturierte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Viscoelastica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0000FF"/>
                </a:solidFill>
              </a:rPr>
              <a:t>Konserviergunsmittel</a:t>
            </a:r>
            <a:r>
              <a:rPr lang="en-US" altLang="en-US" sz="2200" kern="0" dirty="0"/>
              <a:t> in </a:t>
            </a:r>
            <a:r>
              <a:rPr lang="en-US" altLang="en-US" sz="2200" kern="0" dirty="0" err="1"/>
              <a:t>intracameralen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Lösungen</a:t>
            </a:r>
            <a:endParaRPr lang="en-US" altLang="en-US" sz="2200" kern="0" dirty="0"/>
          </a:p>
          <a:p>
            <a:pPr lvl="2">
              <a:lnSpc>
                <a:spcPct val="90000"/>
              </a:lnSpc>
            </a:pPr>
            <a:r>
              <a:rPr lang="en-US" altLang="en-US" sz="2200" kern="0" dirty="0"/>
              <a:t>IOL-</a:t>
            </a:r>
            <a:r>
              <a:rPr lang="en-US" altLang="en-US" sz="2200" kern="0" dirty="0" err="1"/>
              <a:t>assoziiert</a:t>
            </a:r>
            <a:r>
              <a:rPr lang="en-US" altLang="en-US" sz="2200" kern="0" dirty="0"/>
              <a:t>: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Sterilisationstechnich</a:t>
            </a:r>
            <a:r>
              <a:rPr lang="en-US" altLang="en-US" sz="2200" kern="0" dirty="0"/>
              <a:t>;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Beschichtungen</a:t>
            </a:r>
            <a:endParaRPr lang="en-US" altLang="en-US" sz="2200" kern="0" dirty="0">
              <a:solidFill>
                <a:srgbClr val="0000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/>
              <a:t>Kontamination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chirurgischer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Instrumente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bzw</a:t>
            </a:r>
            <a:r>
              <a:rPr lang="en-US" altLang="en-US" sz="2200" kern="0" dirty="0"/>
              <a:t>. </a:t>
            </a:r>
            <a:r>
              <a:rPr lang="en-US" altLang="en-US" sz="2200" kern="0" dirty="0" err="1"/>
              <a:t>Geräte</a:t>
            </a:r>
            <a:r>
              <a:rPr lang="en-US" altLang="en-US" sz="2200" kern="0" dirty="0"/>
              <a:t> </a:t>
            </a:r>
            <a:r>
              <a:rPr lang="en-US" altLang="en-US" sz="2200" kern="0" dirty="0" err="1"/>
              <a:t>mit</a:t>
            </a:r>
            <a:r>
              <a:rPr lang="en-US" altLang="en-US" sz="2200" kern="0" dirty="0"/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bakteriellen</a:t>
            </a: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Endotoxinen</a:t>
            </a:r>
            <a:r>
              <a:rPr lang="en-US" altLang="en-US" sz="2200" kern="0" dirty="0">
                <a:solidFill>
                  <a:srgbClr val="0000FF"/>
                </a:solidFill>
              </a:rPr>
              <a:t> </a:t>
            </a:r>
            <a:r>
              <a:rPr lang="en-US" altLang="en-US" sz="2200" kern="0" dirty="0"/>
              <a:t>od. </a:t>
            </a:r>
            <a:r>
              <a:rPr lang="en-US" altLang="en-US" sz="2200" kern="0" dirty="0" err="1">
                <a:solidFill>
                  <a:srgbClr val="0000FF"/>
                </a:solidFill>
              </a:rPr>
              <a:t>Reinigungsmittelrückständen</a:t>
            </a:r>
            <a:endParaRPr lang="en-US" altLang="en-US" sz="2200" kern="0" dirty="0">
              <a:solidFill>
                <a:srgbClr val="0000FF"/>
              </a:solidFill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4AA3A30-7DD1-7344-A789-375F7A374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00590405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5A392-D687-14C1-7AF7-324AE2786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BC11981F-830E-E19D-CBCE-DEFBBAABA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D2DBA1-D44C-A55F-9B84-23FE2A43A753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6F91E81B-CF03-59DC-AD07-430BB4242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132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6D107EB-B97C-DFC2-B616-75D26A132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Endophthalmis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400" kern="0" dirty="0">
                <a:solidFill>
                  <a:srgbClr val="B2B2B2"/>
                </a:solidFill>
              </a:rPr>
              <a:t> CE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ist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bekannt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b="1" kern="0" dirty="0">
                <a:solidFill>
                  <a:srgbClr val="0000FF"/>
                </a:solidFill>
              </a:rPr>
              <a:t>toxic anterior segment syndrome (TASS)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Zeitpunkt</a:t>
            </a:r>
            <a:r>
              <a:rPr lang="en-US" altLang="en-US" sz="2400" kern="0" dirty="0">
                <a:solidFill>
                  <a:srgbClr val="B2B2B2"/>
                </a:solidFill>
              </a:rPr>
              <a:t> des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Auftretens</a:t>
            </a:r>
            <a:r>
              <a:rPr lang="en-US" altLang="en-US" sz="2400" kern="0" dirty="0">
                <a:solidFill>
                  <a:srgbClr val="B2B2B2"/>
                </a:solidFill>
              </a:rPr>
              <a:t>: 12-24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Stunden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postOP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Wichtiges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Unterscheidungsmerkmal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gegenüber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einer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infektiösen</a:t>
            </a:r>
            <a:r>
              <a:rPr lang="en-US" altLang="en-US" sz="2400" kern="0" dirty="0">
                <a:solidFill>
                  <a:srgbClr val="B2B2B2"/>
                </a:solidFill>
              </a:rPr>
              <a:t> Endophthalmitis: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deutlich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stärker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ausgeprägtes</a:t>
            </a:r>
            <a:r>
              <a:rPr lang="en-US" altLang="en-US" sz="2400" kern="0" dirty="0">
                <a:solidFill>
                  <a:srgbClr val="B2B2B2"/>
                </a:solidFill>
              </a:rPr>
              <a:t>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Hornhautödem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Pathogenese</a:t>
            </a:r>
            <a:r>
              <a:rPr lang="en-US" altLang="en-US" sz="2400" kern="0" dirty="0">
                <a:solidFill>
                  <a:srgbClr val="B2B2B2"/>
                </a:solidFill>
              </a:rPr>
              <a:t>: Sterile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Entzündungsreaktion</a:t>
            </a:r>
            <a:r>
              <a:rPr lang="en-US" altLang="en-US" sz="2400" kern="0" dirty="0">
                <a:solidFill>
                  <a:srgbClr val="B2B2B2"/>
                </a:solidFill>
              </a:rPr>
              <a:t> auf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Substan</a:t>
            </a:r>
            <a:r>
              <a:rPr lang="en-US" altLang="en-US" sz="2400" kern="0" dirty="0">
                <a:solidFill>
                  <a:srgbClr val="B2B2B2"/>
                </a:solidFill>
              </a:rPr>
              <a:t>-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zen</a:t>
            </a:r>
            <a:r>
              <a:rPr lang="en-US" altLang="en-US" sz="2400" kern="0" dirty="0">
                <a:solidFill>
                  <a:srgbClr val="B2B2B2"/>
                </a:solidFill>
              </a:rPr>
              <a:t> /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Materialien</a:t>
            </a:r>
            <a:r>
              <a:rPr lang="en-US" altLang="en-US" sz="2400" kern="0" dirty="0">
                <a:solidFill>
                  <a:srgbClr val="B2B2B2"/>
                </a:solidFill>
              </a:rPr>
              <a:t> die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intraoperativ</a:t>
            </a:r>
            <a:r>
              <a:rPr lang="en-US" altLang="en-US" sz="2400" kern="0" dirty="0">
                <a:solidFill>
                  <a:srgbClr val="B2B2B2"/>
                </a:solidFill>
              </a:rPr>
              <a:t> ins Auge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kommen</a:t>
            </a:r>
            <a:r>
              <a:rPr lang="en-US" altLang="en-US" sz="2400" kern="0" dirty="0">
                <a:solidFill>
                  <a:srgbClr val="B2B2B2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Denaturierte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Viscoelastica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Konserviergunsmittel</a:t>
            </a:r>
            <a:r>
              <a:rPr lang="en-US" altLang="en-US" sz="2200" kern="0" dirty="0">
                <a:solidFill>
                  <a:srgbClr val="B2B2B2"/>
                </a:solidFill>
              </a:rPr>
              <a:t> in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intracameralen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Lösungen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B2B2B2"/>
                </a:solidFill>
              </a:rPr>
              <a:t>IOL-</a:t>
            </a:r>
            <a:r>
              <a:rPr lang="en-US" altLang="en-US" sz="2200" kern="0" dirty="0" err="1">
                <a:solidFill>
                  <a:srgbClr val="B2B2B2"/>
                </a:solidFill>
              </a:rPr>
              <a:t>assoziiert</a:t>
            </a:r>
            <a:r>
              <a:rPr lang="en-US" altLang="en-US" sz="2200" kern="0" dirty="0">
                <a:solidFill>
                  <a:srgbClr val="B2B2B2"/>
                </a:solidFill>
              </a:rPr>
              <a:t>: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Sterilisationstechnich</a:t>
            </a:r>
            <a:r>
              <a:rPr lang="en-US" altLang="en-US" sz="2200" kern="0" dirty="0">
                <a:solidFill>
                  <a:srgbClr val="B2B2B2"/>
                </a:solidFill>
              </a:rPr>
              <a:t>;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Beschichtungen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Kontamination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chirurgischer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Instrumente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bzw</a:t>
            </a:r>
            <a:r>
              <a:rPr lang="en-US" altLang="en-US" sz="2200" kern="0" dirty="0">
                <a:solidFill>
                  <a:srgbClr val="B2B2B2"/>
                </a:solidFill>
              </a:rPr>
              <a:t>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Geräte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mit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bakteriellen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Endotoxinen</a:t>
            </a:r>
            <a:r>
              <a:rPr lang="en-US" altLang="en-US" sz="2200" kern="0" dirty="0">
                <a:solidFill>
                  <a:srgbClr val="B2B2B2"/>
                </a:solidFill>
              </a:rPr>
              <a:t> od.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Reinigungsmittelrückständen</a:t>
            </a:r>
            <a:endParaRPr lang="en-US" altLang="en-US" sz="2200" kern="0" dirty="0">
              <a:solidFill>
                <a:srgbClr val="B2B2B2"/>
              </a:solidFill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979719B1-228F-7384-192A-C9B4D046B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096" y="2743200"/>
            <a:ext cx="5349875" cy="1837426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die Diagnose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gestellt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96149C8-0504-562A-8630-406C10D1B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03289985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11FF0-6F76-BE3E-DBF4-D2D143EA5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27475ED2-1C22-DBB7-578D-E76293C94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F16671-612C-E21B-604D-AEB17CD126AB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94380B0E-DEBB-7FA0-B4B6-67AEAA51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133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E6A8315-637F-7BE4-8484-5E03C029C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Endophthalmis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400" kern="0" dirty="0">
                <a:solidFill>
                  <a:srgbClr val="B2B2B2"/>
                </a:solidFill>
              </a:rPr>
              <a:t> CE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ist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bekannt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b="1" kern="0" dirty="0">
                <a:solidFill>
                  <a:srgbClr val="0000FF"/>
                </a:solidFill>
              </a:rPr>
              <a:t>toxic anterior segment syndrome (TASS)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Zeitpunkt</a:t>
            </a:r>
            <a:r>
              <a:rPr lang="en-US" altLang="en-US" sz="2400" kern="0" dirty="0">
                <a:solidFill>
                  <a:srgbClr val="B2B2B2"/>
                </a:solidFill>
              </a:rPr>
              <a:t> des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Auftretens</a:t>
            </a:r>
            <a:r>
              <a:rPr lang="en-US" altLang="en-US" sz="2400" kern="0" dirty="0">
                <a:solidFill>
                  <a:srgbClr val="B2B2B2"/>
                </a:solidFill>
              </a:rPr>
              <a:t>: 12-24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Stunden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postOP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Wichtiges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Unterscheidungsmerkmal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gegenüber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einer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infektiösen</a:t>
            </a:r>
            <a:r>
              <a:rPr lang="en-US" altLang="en-US" sz="2400" kern="0" dirty="0">
                <a:solidFill>
                  <a:srgbClr val="B2B2B2"/>
                </a:solidFill>
              </a:rPr>
              <a:t> Endophthalmitis: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deutlich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stärker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ausgeprägtes</a:t>
            </a:r>
            <a:r>
              <a:rPr lang="en-US" altLang="en-US" sz="2400" kern="0" dirty="0">
                <a:solidFill>
                  <a:srgbClr val="B2B2B2"/>
                </a:solidFill>
              </a:rPr>
              <a:t>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Hornhautödem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Pathogenese</a:t>
            </a:r>
            <a:r>
              <a:rPr lang="en-US" altLang="en-US" sz="2400" kern="0" dirty="0">
                <a:solidFill>
                  <a:srgbClr val="B2B2B2"/>
                </a:solidFill>
              </a:rPr>
              <a:t>: Sterile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Entzündungsreaktion</a:t>
            </a:r>
            <a:r>
              <a:rPr lang="en-US" altLang="en-US" sz="2400" kern="0" dirty="0">
                <a:solidFill>
                  <a:srgbClr val="B2B2B2"/>
                </a:solidFill>
              </a:rPr>
              <a:t> auf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Substan</a:t>
            </a:r>
            <a:r>
              <a:rPr lang="en-US" altLang="en-US" sz="2400" kern="0" dirty="0">
                <a:solidFill>
                  <a:srgbClr val="B2B2B2"/>
                </a:solidFill>
              </a:rPr>
              <a:t>-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zen</a:t>
            </a:r>
            <a:r>
              <a:rPr lang="en-US" altLang="en-US" sz="2400" kern="0" dirty="0">
                <a:solidFill>
                  <a:srgbClr val="B2B2B2"/>
                </a:solidFill>
              </a:rPr>
              <a:t> /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Materialien</a:t>
            </a:r>
            <a:r>
              <a:rPr lang="en-US" altLang="en-US" sz="2400" kern="0" dirty="0">
                <a:solidFill>
                  <a:srgbClr val="B2B2B2"/>
                </a:solidFill>
              </a:rPr>
              <a:t> die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intraoperativ</a:t>
            </a:r>
            <a:r>
              <a:rPr lang="en-US" altLang="en-US" sz="2400" kern="0" dirty="0">
                <a:solidFill>
                  <a:srgbClr val="B2B2B2"/>
                </a:solidFill>
              </a:rPr>
              <a:t> ins Auge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kommen</a:t>
            </a:r>
            <a:r>
              <a:rPr lang="en-US" altLang="en-US" sz="2400" kern="0" dirty="0">
                <a:solidFill>
                  <a:srgbClr val="B2B2B2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Denaturierte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Viscoelastica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Konserviergunsmittel</a:t>
            </a:r>
            <a:r>
              <a:rPr lang="en-US" altLang="en-US" sz="2200" kern="0" dirty="0">
                <a:solidFill>
                  <a:srgbClr val="B2B2B2"/>
                </a:solidFill>
              </a:rPr>
              <a:t> in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intracameralen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Lösungen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B2B2B2"/>
                </a:solidFill>
              </a:rPr>
              <a:t>IOL-</a:t>
            </a:r>
            <a:r>
              <a:rPr lang="en-US" altLang="en-US" sz="2200" kern="0" dirty="0" err="1">
                <a:solidFill>
                  <a:srgbClr val="B2B2B2"/>
                </a:solidFill>
              </a:rPr>
              <a:t>assoziiert</a:t>
            </a:r>
            <a:r>
              <a:rPr lang="en-US" altLang="en-US" sz="2200" kern="0" dirty="0">
                <a:solidFill>
                  <a:srgbClr val="B2B2B2"/>
                </a:solidFill>
              </a:rPr>
              <a:t>: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Sterilisationstechnich</a:t>
            </a:r>
            <a:r>
              <a:rPr lang="en-US" altLang="en-US" sz="2200" kern="0" dirty="0">
                <a:solidFill>
                  <a:srgbClr val="B2B2B2"/>
                </a:solidFill>
              </a:rPr>
              <a:t>;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Beschichtungen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Kontamination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chirurgischer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Instrumente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bzw</a:t>
            </a:r>
            <a:r>
              <a:rPr lang="en-US" altLang="en-US" sz="2200" kern="0" dirty="0">
                <a:solidFill>
                  <a:srgbClr val="B2B2B2"/>
                </a:solidFill>
              </a:rPr>
              <a:t>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Geräte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mit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bakteriellen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Endotoxinen</a:t>
            </a:r>
            <a:r>
              <a:rPr lang="en-US" altLang="en-US" sz="2200" kern="0" dirty="0">
                <a:solidFill>
                  <a:srgbClr val="B2B2B2"/>
                </a:solidFill>
              </a:rPr>
              <a:t> od.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Reinigungsmittelrückständen</a:t>
            </a:r>
            <a:endParaRPr lang="en-US" altLang="en-US" sz="2200" kern="0" dirty="0">
              <a:solidFill>
                <a:srgbClr val="B2B2B2"/>
              </a:solidFill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D0E39362-4498-9C8D-DF7C-4BC61BF63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096" y="2743200"/>
            <a:ext cx="5349875" cy="1837426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die Diagnose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gestellt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</a:rPr>
              <a:t>Es </a:t>
            </a:r>
            <a:r>
              <a:rPr lang="en-US" altLang="en-US" sz="1800" dirty="0" err="1">
                <a:solidFill>
                  <a:srgbClr val="0000FF"/>
                </a:solidFill>
              </a:rPr>
              <a:t>handelt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sich</a:t>
            </a:r>
            <a:r>
              <a:rPr lang="en-US" altLang="en-US" sz="1800" dirty="0">
                <a:solidFill>
                  <a:srgbClr val="0000FF"/>
                </a:solidFill>
              </a:rPr>
              <a:t> um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Ausschlussdiagnose</a:t>
            </a:r>
            <a:r>
              <a:rPr lang="en-US" altLang="en-US" sz="1800" dirty="0">
                <a:solidFill>
                  <a:srgbClr val="0000FF"/>
                </a:solidFill>
              </a:rPr>
              <a:t> –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Endophthalmitis </a:t>
            </a:r>
            <a:r>
              <a:rPr lang="en-US" altLang="en-US" sz="1800" dirty="0" err="1">
                <a:solidFill>
                  <a:srgbClr val="0000FF"/>
                </a:solidFill>
              </a:rPr>
              <a:t>bei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negativen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mikrobiologischen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Kulturen</a:t>
            </a:r>
            <a:r>
              <a:rPr lang="en-US" altLang="en-US" sz="1800" dirty="0">
                <a:solidFill>
                  <a:srgbClr val="0000FF"/>
                </a:solidFill>
              </a:rPr>
              <a:t> und </a:t>
            </a:r>
            <a:r>
              <a:rPr lang="en-US" altLang="en-US" sz="1800" dirty="0" err="1">
                <a:solidFill>
                  <a:srgbClr val="0000FF"/>
                </a:solidFill>
              </a:rPr>
              <a:t>Färbungen</a:t>
            </a:r>
            <a:r>
              <a:rPr lang="en-US" altLang="en-US" sz="18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B55F2AD-E636-7635-44A1-2873E8633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4058704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25CF0-4F60-AC74-1428-5D9D666E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0737448A-9A35-E198-6CA2-6580F16CF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480699-7CD9-8F18-820A-3D535538EE05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7BB5712F-AB48-A254-B1ED-0A33D9ADC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134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32FC5BE-C90F-E7AA-6695-FB9455408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Endophthalmis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400" kern="0" dirty="0">
                <a:solidFill>
                  <a:srgbClr val="B2B2B2"/>
                </a:solidFill>
              </a:rPr>
              <a:t> CE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ist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bekannt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b="1" kern="0" dirty="0">
                <a:solidFill>
                  <a:srgbClr val="0000FF"/>
                </a:solidFill>
              </a:rPr>
              <a:t>toxic anterior segment syndrome (TASS)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Zeitpunkt</a:t>
            </a:r>
            <a:r>
              <a:rPr lang="en-US" altLang="en-US" sz="2400" kern="0" dirty="0">
                <a:solidFill>
                  <a:srgbClr val="B2B2B2"/>
                </a:solidFill>
              </a:rPr>
              <a:t> des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Auftretens</a:t>
            </a:r>
            <a:r>
              <a:rPr lang="en-US" altLang="en-US" sz="2400" kern="0" dirty="0">
                <a:solidFill>
                  <a:srgbClr val="B2B2B2"/>
                </a:solidFill>
              </a:rPr>
              <a:t>: 12-24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Stunden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postOP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Wichtiges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Unterscheidungsmerkmal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gegenüber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einer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infektiösen</a:t>
            </a:r>
            <a:r>
              <a:rPr lang="en-US" altLang="en-US" sz="2400" kern="0" dirty="0">
                <a:solidFill>
                  <a:srgbClr val="B2B2B2"/>
                </a:solidFill>
              </a:rPr>
              <a:t> Endophthalmitis: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deutlich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stärker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ausgeprägtes</a:t>
            </a:r>
            <a:r>
              <a:rPr lang="en-US" altLang="en-US" sz="2400" kern="0" dirty="0">
                <a:solidFill>
                  <a:srgbClr val="B2B2B2"/>
                </a:solidFill>
              </a:rPr>
              <a:t>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Hornhautödem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Pathogenese</a:t>
            </a:r>
            <a:r>
              <a:rPr lang="en-US" altLang="en-US" sz="2400" kern="0" dirty="0">
                <a:solidFill>
                  <a:srgbClr val="B2B2B2"/>
                </a:solidFill>
              </a:rPr>
              <a:t>: Sterile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Entzündungsreaktion</a:t>
            </a:r>
            <a:r>
              <a:rPr lang="en-US" altLang="en-US" sz="2400" kern="0" dirty="0">
                <a:solidFill>
                  <a:srgbClr val="B2B2B2"/>
                </a:solidFill>
              </a:rPr>
              <a:t> auf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Substan</a:t>
            </a:r>
            <a:r>
              <a:rPr lang="en-US" altLang="en-US" sz="2400" kern="0" dirty="0">
                <a:solidFill>
                  <a:srgbClr val="B2B2B2"/>
                </a:solidFill>
              </a:rPr>
              <a:t>-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zen</a:t>
            </a:r>
            <a:r>
              <a:rPr lang="en-US" altLang="en-US" sz="2400" kern="0" dirty="0">
                <a:solidFill>
                  <a:srgbClr val="B2B2B2"/>
                </a:solidFill>
              </a:rPr>
              <a:t> /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Materialien</a:t>
            </a:r>
            <a:r>
              <a:rPr lang="en-US" altLang="en-US" sz="2400" kern="0" dirty="0">
                <a:solidFill>
                  <a:srgbClr val="B2B2B2"/>
                </a:solidFill>
              </a:rPr>
              <a:t> die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intraoperativ</a:t>
            </a:r>
            <a:r>
              <a:rPr lang="en-US" altLang="en-US" sz="2400" kern="0" dirty="0">
                <a:solidFill>
                  <a:srgbClr val="B2B2B2"/>
                </a:solidFill>
              </a:rPr>
              <a:t> ins Auge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kommen</a:t>
            </a:r>
            <a:r>
              <a:rPr lang="en-US" altLang="en-US" sz="2400" kern="0" dirty="0">
                <a:solidFill>
                  <a:srgbClr val="B2B2B2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Denaturierte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Viscoelastica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Konserviergunsmittel</a:t>
            </a:r>
            <a:r>
              <a:rPr lang="en-US" altLang="en-US" sz="2200" kern="0" dirty="0">
                <a:solidFill>
                  <a:srgbClr val="B2B2B2"/>
                </a:solidFill>
              </a:rPr>
              <a:t> in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intracameralen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Lösungen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B2B2B2"/>
                </a:solidFill>
              </a:rPr>
              <a:t>IOL-</a:t>
            </a:r>
            <a:r>
              <a:rPr lang="en-US" altLang="en-US" sz="2200" kern="0" dirty="0" err="1">
                <a:solidFill>
                  <a:srgbClr val="B2B2B2"/>
                </a:solidFill>
              </a:rPr>
              <a:t>assoziiert</a:t>
            </a:r>
            <a:r>
              <a:rPr lang="en-US" altLang="en-US" sz="2200" kern="0" dirty="0">
                <a:solidFill>
                  <a:srgbClr val="B2B2B2"/>
                </a:solidFill>
              </a:rPr>
              <a:t>: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Sterilisationstechnich</a:t>
            </a:r>
            <a:r>
              <a:rPr lang="en-US" altLang="en-US" sz="2200" kern="0" dirty="0">
                <a:solidFill>
                  <a:srgbClr val="B2B2B2"/>
                </a:solidFill>
              </a:rPr>
              <a:t>;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Beschichtungen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Kontamination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chirurgischer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Instrumente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bzw</a:t>
            </a:r>
            <a:r>
              <a:rPr lang="en-US" altLang="en-US" sz="2200" kern="0" dirty="0">
                <a:solidFill>
                  <a:srgbClr val="B2B2B2"/>
                </a:solidFill>
              </a:rPr>
              <a:t>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Geräte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mit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bakteriellen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Endotoxinen</a:t>
            </a:r>
            <a:r>
              <a:rPr lang="en-US" altLang="en-US" sz="2200" kern="0" dirty="0">
                <a:solidFill>
                  <a:srgbClr val="B2B2B2"/>
                </a:solidFill>
              </a:rPr>
              <a:t> od.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Reinigungsmittelrückständen</a:t>
            </a:r>
            <a:endParaRPr lang="en-US" altLang="en-US" sz="2200" kern="0" dirty="0">
              <a:solidFill>
                <a:srgbClr val="B2B2B2"/>
              </a:solidFill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8DD8AFFB-7946-4671-A906-72ED3E055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096" y="2743200"/>
            <a:ext cx="5349875" cy="1837426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die Diagnose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gestellt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</a:rPr>
              <a:t>Es </a:t>
            </a:r>
            <a:r>
              <a:rPr lang="en-US" altLang="en-US" sz="1800" dirty="0" err="1">
                <a:solidFill>
                  <a:srgbClr val="0000FF"/>
                </a:solidFill>
              </a:rPr>
              <a:t>handelt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sich</a:t>
            </a:r>
            <a:r>
              <a:rPr lang="en-US" altLang="en-US" sz="1800" dirty="0">
                <a:solidFill>
                  <a:srgbClr val="0000FF"/>
                </a:solidFill>
              </a:rPr>
              <a:t> um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Ausschlussdiagnose</a:t>
            </a:r>
            <a:r>
              <a:rPr lang="en-US" altLang="en-US" sz="1800" dirty="0">
                <a:solidFill>
                  <a:srgbClr val="0000FF"/>
                </a:solidFill>
              </a:rPr>
              <a:t> –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Endophthalmitis </a:t>
            </a:r>
            <a:r>
              <a:rPr lang="en-US" altLang="en-US" sz="1800" dirty="0" err="1">
                <a:solidFill>
                  <a:srgbClr val="0000FF"/>
                </a:solidFill>
              </a:rPr>
              <a:t>bei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negativen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mikrobiologischen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Kulturen</a:t>
            </a:r>
            <a:r>
              <a:rPr lang="en-US" altLang="en-US" sz="1800" dirty="0">
                <a:solidFill>
                  <a:srgbClr val="0000FF"/>
                </a:solidFill>
              </a:rPr>
              <a:t> und </a:t>
            </a:r>
            <a:r>
              <a:rPr lang="en-US" altLang="en-US" sz="1800" dirty="0" err="1">
                <a:solidFill>
                  <a:srgbClr val="0000FF"/>
                </a:solidFill>
              </a:rPr>
              <a:t>Färbungen</a:t>
            </a:r>
            <a:r>
              <a:rPr lang="en-US" altLang="en-US" sz="18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  <a:br>
              <a:rPr lang="en-US" altLang="en-US" sz="1800" i="1" dirty="0">
                <a:solidFill>
                  <a:srgbClr val="0000FF"/>
                </a:solidFill>
              </a:rPr>
            </a:br>
            <a:endParaRPr lang="en-US" altLang="en-US" sz="1800" dirty="0">
              <a:solidFill>
                <a:srgbClr val="0000FF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012B0EF-F234-28E2-E05C-B0EDFC640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238"/>
            <a:ext cx="75438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0214821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D216C-95D1-7662-8143-C5F041CE1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14">
            <a:extLst>
              <a:ext uri="{FF2B5EF4-FFF2-40B4-BE49-F238E27FC236}">
                <a16:creationId xmlns:a16="http://schemas.microsoft.com/office/drawing/2014/main" id="{8F79E587-C7BD-AD88-7218-D49070A33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6096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CF0A16-F571-FFDC-689C-5004BA727B3F}"/>
              </a:ext>
            </a:extLst>
          </p:cNvPr>
          <p:cNvSpPr/>
          <p:nvPr/>
        </p:nvSpPr>
        <p:spPr>
          <a:xfrm>
            <a:off x="381000" y="1600200"/>
            <a:ext cx="7620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6741" name="Slide Number Placeholder 1">
            <a:extLst>
              <a:ext uri="{FF2B5EF4-FFF2-40B4-BE49-F238E27FC236}">
                <a16:creationId xmlns:a16="http://schemas.microsoft.com/office/drawing/2014/main" id="{D6A1F1B9-DDFB-3616-6641-9305A909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82362AA-DD61-4A56-93B9-36FCB5A65BFA}" type="slidenum">
              <a:rPr lang="en-US" altLang="en-US" sz="1000" smtClean="0"/>
              <a:t>135</a:t>
            </a:fld>
            <a:endParaRPr lang="en-US" altLang="en-US" sz="100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DF5F513A-CEAB-FDA3-1764-E01DDE96D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534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800" b="1" i="1" kern="0" dirty="0" err="1"/>
              <a:t>Nichtinfektiöse</a:t>
            </a:r>
            <a:r>
              <a:rPr lang="en-US" altLang="en-US" sz="2800" b="1" kern="0" dirty="0"/>
              <a:t> Endophthalmitis </a:t>
            </a:r>
            <a:r>
              <a:rPr lang="en-US" altLang="en-US" sz="2800" b="1" kern="0" dirty="0" err="1"/>
              <a:t>nach</a:t>
            </a:r>
            <a:r>
              <a:rPr lang="en-US" altLang="en-US" sz="2800" b="1" kern="0" dirty="0"/>
              <a:t> CE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Nichtinfektiöse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Endophthalmis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nach</a:t>
            </a:r>
            <a:r>
              <a:rPr lang="en-US" altLang="en-US" sz="2400" kern="0" dirty="0">
                <a:solidFill>
                  <a:srgbClr val="B2B2B2"/>
                </a:solidFill>
              </a:rPr>
              <a:t> CE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ist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bekannt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als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b="1" kern="0" dirty="0">
                <a:solidFill>
                  <a:srgbClr val="0000FF"/>
                </a:solidFill>
              </a:rPr>
              <a:t>toxic anterior segment syndrome (TASS)</a:t>
            </a: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Zeitpunkt</a:t>
            </a:r>
            <a:r>
              <a:rPr lang="en-US" altLang="en-US" sz="2400" kern="0" dirty="0">
                <a:solidFill>
                  <a:srgbClr val="B2B2B2"/>
                </a:solidFill>
              </a:rPr>
              <a:t> des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Auftretens</a:t>
            </a:r>
            <a:r>
              <a:rPr lang="en-US" altLang="en-US" sz="2400" kern="0" dirty="0">
                <a:solidFill>
                  <a:srgbClr val="B2B2B2"/>
                </a:solidFill>
              </a:rPr>
              <a:t>: 12-24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Stunden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postOP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Wichtiges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Unterscheidungsmerkmal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gegenüber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einer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infektiösen</a:t>
            </a:r>
            <a:r>
              <a:rPr lang="en-US" altLang="en-US" sz="2400" kern="0" dirty="0">
                <a:solidFill>
                  <a:srgbClr val="B2B2B2"/>
                </a:solidFill>
              </a:rPr>
              <a:t> Endophthalmitis: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deutlich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stärker</a:t>
            </a:r>
            <a:r>
              <a:rPr lang="en-US" altLang="en-US" sz="2400" kern="0" dirty="0">
                <a:solidFill>
                  <a:srgbClr val="B2B2B2"/>
                </a:solidFill>
              </a:rPr>
              <a:t>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ausgeprägtes</a:t>
            </a:r>
            <a:r>
              <a:rPr lang="en-US" altLang="en-US" sz="2400" kern="0" dirty="0">
                <a:solidFill>
                  <a:srgbClr val="B2B2B2"/>
                </a:solidFill>
              </a:rPr>
              <a:t> </a:t>
            </a:r>
            <a:r>
              <a:rPr lang="en-US" altLang="en-US" sz="2400" kern="0" dirty="0" err="1">
                <a:solidFill>
                  <a:srgbClr val="B2B2B2"/>
                </a:solidFill>
              </a:rPr>
              <a:t>Hornhautödem</a:t>
            </a:r>
            <a:endParaRPr lang="en-US" altLang="en-US" sz="2400" kern="0" dirty="0">
              <a:solidFill>
                <a:srgbClr val="B2B2B2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2400" kern="0" dirty="0" err="1">
                <a:solidFill>
                  <a:srgbClr val="B2B2B2"/>
                </a:solidFill>
              </a:rPr>
              <a:t>Pathogenese</a:t>
            </a:r>
            <a:r>
              <a:rPr lang="en-US" altLang="en-US" sz="2400" kern="0" dirty="0">
                <a:solidFill>
                  <a:srgbClr val="B2B2B2"/>
                </a:solidFill>
              </a:rPr>
              <a:t>: Sterile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Entzündungsreaktion</a:t>
            </a:r>
            <a:r>
              <a:rPr lang="en-US" altLang="en-US" sz="2400" kern="0" dirty="0">
                <a:solidFill>
                  <a:srgbClr val="B2B2B2"/>
                </a:solidFill>
              </a:rPr>
              <a:t> auf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Substan</a:t>
            </a:r>
            <a:r>
              <a:rPr lang="en-US" altLang="en-US" sz="2400" kern="0" dirty="0">
                <a:solidFill>
                  <a:srgbClr val="B2B2B2"/>
                </a:solidFill>
              </a:rPr>
              <a:t>-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zen</a:t>
            </a:r>
            <a:r>
              <a:rPr lang="en-US" altLang="en-US" sz="2400" kern="0" dirty="0">
                <a:solidFill>
                  <a:srgbClr val="B2B2B2"/>
                </a:solidFill>
              </a:rPr>
              <a:t> /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Materialien</a:t>
            </a:r>
            <a:r>
              <a:rPr lang="en-US" altLang="en-US" sz="2400" kern="0" dirty="0">
                <a:solidFill>
                  <a:srgbClr val="B2B2B2"/>
                </a:solidFill>
              </a:rPr>
              <a:t> die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intraoperativ</a:t>
            </a:r>
            <a:r>
              <a:rPr lang="en-US" altLang="en-US" sz="2400" kern="0" dirty="0">
                <a:solidFill>
                  <a:srgbClr val="B2B2B2"/>
                </a:solidFill>
              </a:rPr>
              <a:t> ins Auge </a:t>
            </a:r>
            <a:r>
              <a:rPr lang="en-US" altLang="en-US" sz="2400" kern="0" dirty="0" err="1">
                <a:solidFill>
                  <a:srgbClr val="B2B2B2"/>
                </a:solidFill>
              </a:rPr>
              <a:t>kommen</a:t>
            </a:r>
            <a:r>
              <a:rPr lang="en-US" altLang="en-US" sz="2400" kern="0" dirty="0">
                <a:solidFill>
                  <a:srgbClr val="B2B2B2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Denaturierte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Viscoelastica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Konserviergunsmittel</a:t>
            </a:r>
            <a:r>
              <a:rPr lang="en-US" altLang="en-US" sz="2200" kern="0" dirty="0">
                <a:solidFill>
                  <a:srgbClr val="B2B2B2"/>
                </a:solidFill>
              </a:rPr>
              <a:t> in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intracameralen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Lösungen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>
                <a:solidFill>
                  <a:srgbClr val="B2B2B2"/>
                </a:solidFill>
              </a:rPr>
              <a:t>IOL-</a:t>
            </a:r>
            <a:r>
              <a:rPr lang="en-US" altLang="en-US" sz="2200" kern="0" dirty="0" err="1">
                <a:solidFill>
                  <a:srgbClr val="B2B2B2"/>
                </a:solidFill>
              </a:rPr>
              <a:t>assoziiert</a:t>
            </a:r>
            <a:r>
              <a:rPr lang="en-US" altLang="en-US" sz="2200" kern="0" dirty="0">
                <a:solidFill>
                  <a:srgbClr val="B2B2B2"/>
                </a:solidFill>
              </a:rPr>
              <a:t>: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Sterilisationstechnich</a:t>
            </a:r>
            <a:r>
              <a:rPr lang="en-US" altLang="en-US" sz="2200" kern="0" dirty="0">
                <a:solidFill>
                  <a:srgbClr val="B2B2B2"/>
                </a:solidFill>
              </a:rPr>
              <a:t>;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Beschichtungen</a:t>
            </a:r>
            <a:endParaRPr lang="en-US" altLang="en-US" sz="2200" kern="0" dirty="0">
              <a:solidFill>
                <a:srgbClr val="B2B2B2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sz="2200" kern="0" dirty="0" err="1">
                <a:solidFill>
                  <a:srgbClr val="B2B2B2"/>
                </a:solidFill>
              </a:rPr>
              <a:t>Kontamination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chirurgischer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Instrumente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bzw</a:t>
            </a:r>
            <a:r>
              <a:rPr lang="en-US" altLang="en-US" sz="2200" kern="0" dirty="0">
                <a:solidFill>
                  <a:srgbClr val="B2B2B2"/>
                </a:solidFill>
              </a:rPr>
              <a:t>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Geräte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mit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bakteriellen</a:t>
            </a:r>
            <a:r>
              <a:rPr lang="en-US" altLang="en-US" sz="2200" kern="0" dirty="0">
                <a:solidFill>
                  <a:srgbClr val="B2B2B2"/>
                </a:solidFill>
              </a:rPr>
              <a:t>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Endotoxinen</a:t>
            </a:r>
            <a:r>
              <a:rPr lang="en-US" altLang="en-US" sz="2200" kern="0" dirty="0">
                <a:solidFill>
                  <a:srgbClr val="B2B2B2"/>
                </a:solidFill>
              </a:rPr>
              <a:t> od. </a:t>
            </a:r>
            <a:r>
              <a:rPr lang="en-US" altLang="en-US" sz="2200" kern="0" dirty="0" err="1">
                <a:solidFill>
                  <a:srgbClr val="B2B2B2"/>
                </a:solidFill>
              </a:rPr>
              <a:t>Reinigungsmittelrückständen</a:t>
            </a:r>
            <a:endParaRPr lang="en-US" altLang="en-US" sz="2200" kern="0" dirty="0">
              <a:solidFill>
                <a:srgbClr val="B2B2B2"/>
              </a:solidFill>
            </a:endParaRP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461E7627-97CF-C879-205C-1ECF2A454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5096" y="2743200"/>
            <a:ext cx="5349875" cy="1837426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die Diagnose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gestellt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</a:rPr>
              <a:t>Es </a:t>
            </a:r>
            <a:r>
              <a:rPr lang="en-US" altLang="en-US" sz="1800" dirty="0" err="1">
                <a:solidFill>
                  <a:srgbClr val="0000FF"/>
                </a:solidFill>
              </a:rPr>
              <a:t>handelt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sich</a:t>
            </a:r>
            <a:r>
              <a:rPr lang="en-US" altLang="en-US" sz="1800" dirty="0">
                <a:solidFill>
                  <a:srgbClr val="0000FF"/>
                </a:solidFill>
              </a:rPr>
              <a:t> um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Ausschlussdiagnose</a:t>
            </a:r>
            <a:r>
              <a:rPr lang="en-US" altLang="en-US" sz="1800" dirty="0">
                <a:solidFill>
                  <a:srgbClr val="0000FF"/>
                </a:solidFill>
              </a:rPr>
              <a:t> – </a:t>
            </a:r>
            <a:r>
              <a:rPr lang="en-US" altLang="en-US" sz="1800" dirty="0" err="1">
                <a:solidFill>
                  <a:srgbClr val="0000FF"/>
                </a:solidFill>
              </a:rPr>
              <a:t>eine</a:t>
            </a:r>
            <a:r>
              <a:rPr lang="en-US" altLang="en-US" sz="1800" dirty="0">
                <a:solidFill>
                  <a:srgbClr val="0000FF"/>
                </a:solidFill>
              </a:rPr>
              <a:t> Endophthalmitis </a:t>
            </a:r>
            <a:r>
              <a:rPr lang="en-US" altLang="en-US" sz="1800" dirty="0" err="1">
                <a:solidFill>
                  <a:srgbClr val="0000FF"/>
                </a:solidFill>
              </a:rPr>
              <a:t>bei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negativen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mikrobiologischen</a:t>
            </a:r>
            <a:r>
              <a:rPr lang="en-US" altLang="en-US" sz="1800" dirty="0">
                <a:solidFill>
                  <a:srgbClr val="0000FF"/>
                </a:solidFill>
              </a:rPr>
              <a:t> </a:t>
            </a:r>
            <a:r>
              <a:rPr lang="en-US" altLang="en-US" sz="1800" dirty="0" err="1">
                <a:solidFill>
                  <a:srgbClr val="0000FF"/>
                </a:solidFill>
              </a:rPr>
              <a:t>Kulturen</a:t>
            </a:r>
            <a:r>
              <a:rPr lang="en-US" altLang="en-US" sz="1800" dirty="0">
                <a:solidFill>
                  <a:srgbClr val="0000FF"/>
                </a:solidFill>
              </a:rPr>
              <a:t> und </a:t>
            </a:r>
            <a:r>
              <a:rPr lang="en-US" altLang="en-US" sz="1800" dirty="0" err="1">
                <a:solidFill>
                  <a:srgbClr val="0000FF"/>
                </a:solidFill>
              </a:rPr>
              <a:t>Färbungen</a:t>
            </a:r>
            <a:r>
              <a:rPr lang="en-US" altLang="en-US" sz="180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i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 dirty="0">
                <a:solidFill>
                  <a:srgbClr val="0000FF"/>
                </a:solidFill>
              </a:rPr>
              <a:t>Wie </a:t>
            </a:r>
            <a:r>
              <a:rPr lang="en-US" altLang="en-US" sz="1800" i="1" dirty="0" err="1">
                <a:solidFill>
                  <a:srgbClr val="0000FF"/>
                </a:solidFill>
              </a:rPr>
              <a:t>wird</a:t>
            </a:r>
            <a:r>
              <a:rPr lang="en-US" altLang="en-US" sz="1800" i="1" dirty="0">
                <a:solidFill>
                  <a:srgbClr val="0000FF"/>
                </a:solidFill>
              </a:rPr>
              <a:t> TASS </a:t>
            </a:r>
            <a:r>
              <a:rPr lang="en-US" altLang="en-US" sz="1800" i="1" dirty="0" err="1">
                <a:solidFill>
                  <a:srgbClr val="0000FF"/>
                </a:solidFill>
              </a:rPr>
              <a:t>behandelt</a:t>
            </a:r>
            <a:r>
              <a:rPr lang="en-US" altLang="en-US" sz="1800" i="1" dirty="0">
                <a:solidFill>
                  <a:srgbClr val="0000FF"/>
                </a:solidFill>
              </a:rPr>
              <a:t>?</a:t>
            </a:r>
            <a:br>
              <a:rPr lang="en-US" altLang="en-US" sz="1800" i="1" dirty="0">
                <a:solidFill>
                  <a:srgbClr val="0000FF"/>
                </a:solidFill>
              </a:rPr>
            </a:br>
            <a:r>
              <a:rPr lang="en-US" altLang="en-US" sz="1800" dirty="0">
                <a:solidFill>
                  <a:srgbClr val="0000FF"/>
                </a:solidFill>
              </a:rPr>
              <a:t>Mit </a:t>
            </a:r>
            <a:r>
              <a:rPr lang="en-US" altLang="en-US" sz="1800" dirty="0" err="1">
                <a:solidFill>
                  <a:srgbClr val="0000FF"/>
                </a:solidFill>
              </a:rPr>
              <a:t>Steroiden</a:t>
            </a:r>
            <a:endParaRPr lang="en-US" altLang="en-US" sz="1800" dirty="0">
              <a:solidFill>
                <a:srgbClr val="0000FF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A078CCAB-05C9-560A-874B-369F817F5C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8732918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E67CA740-AE52-4F04-8CEE-B20F24ED6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98848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8F10408E-D66B-460D-8584-1A61B0E98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927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8BE7B8C0-544A-416A-8CE5-D9DA541AA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28E00A29-1A53-441F-B034-336BA9B3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136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6773A294-80B0-A9F8-58A4-02B0750DAF09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6E441-F8AF-86A0-F05A-076B24B36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6CF27CDF-7C99-011A-F86F-1BD12B9589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918323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DF932479-0142-20CA-11DC-7F541C936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5151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D7C332F5-D1FF-999A-9145-5D4A74B6A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3F2E00B9-E558-63C8-9683-BE1F35EC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137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EBB64F05-BC67-6E01-E8D5-3D8834CFCEA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/>
              <a:t>A</a:t>
            </a:r>
            <a:endParaRPr lang="en-US" altLang="en-US" sz="3500" kern="0" dirty="0"/>
          </a:p>
        </p:txBody>
      </p:sp>
    </p:spTree>
    <p:extLst>
      <p:ext uri="{BB962C8B-B14F-4D97-AF65-F5344CB8AC3E}">
        <p14:creationId xmlns:p14="http://schemas.microsoft.com/office/powerpoint/2010/main" val="38425627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8BA8D-2A44-4F71-C880-7D21C4450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564B37FA-4D21-1321-7EC4-CFB26D1AB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843049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1AA1DEDA-D08A-A0CD-FEE1-2FAC27D00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06639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0BF76556-4F94-6BC2-9D32-635C867BE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B3427AA5-8ACE-259E-74EF-DD5DDA13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138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1F455E9A-575F-CF83-B9CF-076970E015C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2704665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80F09-E79D-9EF9-0DBD-46F2DF082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DACCCE54-6B34-B556-C954-4139CB4B5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576139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F6EDAE0A-5511-BB6D-7CAD-1A4A03565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25345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0FDD4D44-6680-8E4F-9A53-7095D36DB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2A913430-832A-E0BC-DB7D-0B6F5F964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139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D0F30D86-E42C-48E7-9A55-570769F5F23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/>
              <a:t>A</a:t>
            </a:r>
            <a:endParaRPr lang="en-US" altLang="en-US" sz="3500" kern="0" dirty="0"/>
          </a:p>
        </p:txBody>
      </p:sp>
    </p:spTree>
    <p:extLst>
      <p:ext uri="{BB962C8B-B14F-4D97-AF65-F5344CB8AC3E}">
        <p14:creationId xmlns:p14="http://schemas.microsoft.com/office/powerpoint/2010/main" val="3915822890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F9BF-BABA-925E-217A-D6CF6D04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2F0F0455-CB88-31C5-FB39-B7639471C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725781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4557B249-8FF8-B7ED-C418-DF0B2BCD9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8441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D7FFE416-B265-8726-2ADC-0BCCFDEB1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464E47BE-DBCD-BC8C-6E35-21CCAD152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140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ACFCCA82-67CA-0AB8-6CF1-5271B4D0605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03799866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9D9D6-0222-C35D-AA07-6BF8B2A70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5F00A11E-73B2-1EF9-50C0-9C37B2DC3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73446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Vitreusentzündung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6A9264FB-8E39-8387-89A3-EF9E687A4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444149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31039A51-D917-C3F0-876D-8CA93FFFC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A2F97FFA-62D5-CEE8-423A-C09ABA3B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141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294DDA3-9487-D6D4-E8DD-58BBAD4C772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/>
              <a:t>A</a:t>
            </a:r>
            <a:endParaRPr lang="en-US" altLang="en-US" sz="3500" kern="0" dirty="0"/>
          </a:p>
        </p:txBody>
      </p:sp>
    </p:spTree>
    <p:extLst>
      <p:ext uri="{BB962C8B-B14F-4D97-AF65-F5344CB8AC3E}">
        <p14:creationId xmlns:p14="http://schemas.microsoft.com/office/powerpoint/2010/main" val="35026758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8B76F-27B7-1460-0E58-ABD213B3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C313FE6E-1BD0-5295-8D87-130597A96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303349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Vitreusentzündung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5F87DDFD-7554-263C-A19C-893E2D03B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59972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Ansprechen auf Steroide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CC4F55E5-E9A9-C2CC-9543-9A99D02A3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94FDA65B-3323-414C-D0D7-069757F9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142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A5FC3162-EF9A-5C97-FA1A-C04599DBB3C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668867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62452-3814-FDD7-2424-8A43B012B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AFA918C5-7EFE-8DB2-D232-2DB9FB307E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283800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Vitreusentzündung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10B750CC-E814-E4C6-4EEF-0BA5D8750905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Ansprechen auf Steroide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Fraglich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10A19D90-0737-6186-ADF3-A91371E60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95D25889-10E3-6886-B158-C36B42DB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143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6CFE4528-E1EC-787A-313D-A3C74B30AF2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/>
              <a:t>A</a:t>
            </a:r>
            <a:endParaRPr lang="en-US" altLang="en-US" sz="3500" kern="0" dirty="0"/>
          </a:p>
        </p:txBody>
      </p:sp>
    </p:spTree>
    <p:extLst>
      <p:ext uri="{BB962C8B-B14F-4D97-AF65-F5344CB8AC3E}">
        <p14:creationId xmlns:p14="http://schemas.microsoft.com/office/powerpoint/2010/main" val="383818308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CA4DC-3C58-633F-F223-60B1D27E8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A6C0BC19-4A68-A7EE-E247-AB5F2737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873450"/>
              </p:ext>
            </p:extLst>
          </p:nvPr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Vitreusentzündung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Schmerzen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?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13A2541C-F6C0-0611-E92E-96B64E13979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Ansprechen auf Steroide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Fraglich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9F675FD0-DE72-C897-B154-A73E90633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9A2BF209-02C4-8A73-80E6-A91D2C5E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144</a:t>
            </a:fld>
            <a:endParaRPr lang="en-US" altLang="en-US" sz="1000"/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7CDCE8AF-F91B-DA4B-2E91-8738B0D4285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 dirty="0"/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69369181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A1CA9-C29F-FD05-9308-70292104F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2">
            <a:extLst>
              <a:ext uri="{FF2B5EF4-FFF2-40B4-BE49-F238E27FC236}">
                <a16:creationId xmlns:a16="http://schemas.microsoft.com/office/drawing/2014/main" id="{74F927FF-3A9D-6549-58BB-2872229FEFA2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22098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Infektiöse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&lt;24 Stunden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2+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Vitreusentzündung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Schmerzen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Weniger Stark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Stark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674" name="Group 2">
            <a:extLst>
              <a:ext uri="{FF2B5EF4-FFF2-40B4-BE49-F238E27FC236}">
                <a16:creationId xmlns:a16="http://schemas.microsoft.com/office/drawing/2014/main" id="{4BDB4AA0-5825-9B18-1AB4-07D34723F07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</a:rPr>
                        <a:t>Anzeichen und Symptome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TASS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Akute bakterielle Endophthalmitis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Latenzzeit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&lt; 24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Stunden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&gt; 2 Tage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Hornhautödem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In der Regel leicht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Vitritis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Nahezu nie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Immer vorhanden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Ansprechen auf Steroide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Ausgeprägt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Fraglich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4439" name="Text Box 29">
            <a:extLst>
              <a:ext uri="{FF2B5EF4-FFF2-40B4-BE49-F238E27FC236}">
                <a16:creationId xmlns:a16="http://schemas.microsoft.com/office/drawing/2014/main" id="{A6FEF762-6F80-3142-BD3D-4DF7630E5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025" y="491592"/>
            <a:ext cx="5949950" cy="468846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vs. </a:t>
            </a:r>
            <a:r>
              <a:rPr lang="en-US" altLang="en-US" sz="1600" b="1" dirty="0" err="1">
                <a:solidFill>
                  <a:srgbClr val="0000FF"/>
                </a:solidFill>
              </a:rPr>
              <a:t>nichtinfektiöse</a:t>
            </a:r>
            <a:r>
              <a:rPr lang="en-US" altLang="en-US" sz="1600" b="1" dirty="0">
                <a:solidFill>
                  <a:srgbClr val="0000FF"/>
                </a:solidFill>
              </a:rPr>
              <a:t> postoperative Endophthalmitis: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0000FF"/>
                </a:solidFill>
              </a:rPr>
              <a:t>Vergleich</a:t>
            </a:r>
            <a:r>
              <a:rPr lang="en-US" altLang="en-US" sz="1600" b="1" dirty="0">
                <a:solidFill>
                  <a:srgbClr val="0000FF"/>
                </a:solidFill>
              </a:rPr>
              <a:t> und </a:t>
            </a:r>
            <a:r>
              <a:rPr lang="en-US" altLang="en-US" sz="1600" b="1" dirty="0" err="1">
                <a:solidFill>
                  <a:srgbClr val="0000FF"/>
                </a:solidFill>
              </a:rPr>
              <a:t>Gegenüberstellung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sp>
        <p:nvSpPr>
          <p:cNvPr id="144440" name="Slide Number Placeholder 1">
            <a:extLst>
              <a:ext uri="{FF2B5EF4-FFF2-40B4-BE49-F238E27FC236}">
                <a16:creationId xmlns:a16="http://schemas.microsoft.com/office/drawing/2014/main" id="{4679E0E7-7D57-FDF5-DBD5-F872251C4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FC5072-655B-4BE3-8304-90FA48740126}" type="slidenum">
              <a:rPr lang="en-US" altLang="en-US" sz="1000" smtClean="0"/>
              <a:t>145</a:t>
            </a:fld>
            <a:endParaRPr lang="en-US" altLang="en-US" sz="1000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373B49C-CEE7-85DD-2060-079E0E76648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238"/>
            <a:ext cx="7543800" cy="6397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500" kern="0"/>
              <a:t>A</a:t>
            </a:r>
            <a:endParaRPr lang="en-US" altLang="en-US" sz="3500" kern="0" dirty="0"/>
          </a:p>
        </p:txBody>
      </p:sp>
    </p:spTree>
    <p:extLst>
      <p:ext uri="{BB962C8B-B14F-4D97-AF65-F5344CB8AC3E}">
        <p14:creationId xmlns:p14="http://schemas.microsoft.com/office/powerpoint/2010/main" val="167039476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4107C5E7-FC89-41D4-9E90-22288FAE9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4FFA49B0-CAB5-41A5-A30B-97981DAE68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17E8E4C4-22B2-4B56-B72C-572B75BB8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E129D80A-64C9-4CE8-B271-94EDF9A98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146</a:t>
            </a:fld>
            <a:endParaRPr lang="en-US" altLang="en-US" sz="100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FFD27-E74E-AE81-C21E-77EEF693C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EE1B62C4-E70A-7869-1F3A-71F8BD1D4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4BBDE368-0A16-BFD9-EEF1-CB4C177DC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7AEF8949-FED1-FF4C-DB48-446E2D577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677011D6-1B78-6E17-22B0-3BAB244A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147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79531531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20425-B4FB-AA11-15A1-06C8B1323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EFBE6A35-1824-F4BB-AA89-43A8D86A5B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FA2ED27E-F355-7072-2F57-9AF0C1354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CBAD910B-0E1A-C6F8-8435-FC29ED8D9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68EDF2C0-5761-6D38-0C71-41603BDC3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148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2408729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76DE4-4781-A71D-8539-E9C730733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6A673BE6-787C-B78D-50F9-EF2AD99B8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EADBC747-B7D5-B738-E7E6-01A2391F7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95459625-25B1-2D7C-B580-21A3EB4BD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C0413C6A-CDB2-1F26-8259-E0024944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149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14674179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E7EF9-4425-71E3-7D6F-D35366616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D3C57A13-6A01-4151-88EE-9688C6FF0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F8FF693B-A9FC-A9AD-3FE8-7F427F6782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8F2DEB0E-20A5-CFF7-20C4-66D275C9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EC712613-622F-C08E-2352-293BA755F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150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1818350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F32EB-FFE5-D291-30D7-B4B5E1937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215A9359-3840-E5D3-3271-0D702399C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4FE23F6D-7C19-AB01-62DF-00D0168A27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BF199D3D-0D70-41D1-3C8D-4B7081C8C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5B6EFE26-C6A0-1293-E9E3-A76F4A016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151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30148496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0AA2-F416-3895-A404-DC7DD4DE7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0DEE80C8-4BB5-8675-C751-884AAF86C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D606A766-A833-8A8F-4D7A-D24B9D4F9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713DCD3A-3BB5-223B-F8B8-968716886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D3332E41-71A8-1FDA-5D3F-39E917280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152</a:t>
            </a:fld>
            <a:endParaRPr lang="en-US" altLang="en-US" sz="1000"/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7E8F613C-BB06-4DEB-7E71-5332D058A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9300" y="5105400"/>
            <a:ext cx="2171700" cy="381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/>
              <a:t>Medizinischer</a:t>
            </a:r>
            <a:r>
              <a:rPr lang="en-US" altLang="en-US" sz="1400" dirty="0"/>
              <a:t> </a:t>
            </a:r>
            <a:r>
              <a:rPr lang="en-US" altLang="en-US" sz="1400" dirty="0" err="1"/>
              <a:t>Zustand</a:t>
            </a:r>
            <a:endParaRPr lang="en-US" altLang="en-US" sz="1400" dirty="0"/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CAC3C15F-A12A-7715-04FB-FE9209F8F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7682" y="5105400"/>
            <a:ext cx="1950718" cy="381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 err="1"/>
              <a:t>Antibiotikum</a:t>
            </a: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3894546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A3920-FAEE-758B-F7FC-117A9446C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1D81E9B5-5BB9-1B26-B31B-2DA4C90C6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marL="0" indent="0" eaLnBrk="1" hangingPunct="1">
              <a:buNone/>
            </a:pPr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82D1931F-94D6-EF50-E77D-1F2D8818D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FE645E25-0FA9-95B5-D90C-02D66C959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80AB22A9-0BD1-4D95-BB70-98C2AEBF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153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36806095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AB980-A5D3-F475-0639-9F196B014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AC818940-B5BD-4D7B-5796-F6962EC637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E4813488-1A46-5FB4-EF81-55B813900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0D6074ED-8F5E-CD30-1A61-1930EECF0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8A164566-BB72-017D-4E6E-4E793B6B1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154</a:t>
            </a:fld>
            <a:endParaRPr lang="en-US" altLang="en-US" sz="1000"/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84FC8651-F6F7-1FE7-F255-B4E4B6B1F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486400"/>
            <a:ext cx="2590800" cy="381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/>
              <a:t>Medizinischer</a:t>
            </a:r>
            <a:r>
              <a:rPr lang="en-US" altLang="en-US" sz="1400" dirty="0"/>
              <a:t> </a:t>
            </a:r>
            <a:r>
              <a:rPr lang="en-US" altLang="en-US" sz="1400" dirty="0" err="1"/>
              <a:t>Zustand</a:t>
            </a:r>
            <a:endParaRPr lang="en-US" altLang="en-US" sz="1400" dirty="0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FA90B7F-6D63-66F6-909D-0B8D4E6BA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486400"/>
            <a:ext cx="2514600" cy="381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dirty="0" err="1"/>
              <a:t>Medizinischer</a:t>
            </a:r>
            <a:r>
              <a:rPr lang="en-US" altLang="en-US" sz="1400" dirty="0"/>
              <a:t> </a:t>
            </a:r>
            <a:r>
              <a:rPr lang="en-US" altLang="en-US" sz="1400" dirty="0" err="1"/>
              <a:t>Zustand</a:t>
            </a:r>
            <a:endParaRPr lang="en-US" altLang="en-US" sz="1400" dirty="0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46AD9E6-4B2E-3071-3FF1-B4B6F0F59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6141720"/>
            <a:ext cx="1371600" cy="3810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80746294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45FE4-E29C-BE9F-FA59-441900795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FCC0F91F-C455-9A12-D0EA-B4CAC0BCB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E0B8E707-F714-FB0F-1F97-3FA8FE2F6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EE0A05AF-D0A3-98F8-1E20-3776BF4C1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AAFCFDA1-82B3-BF49-1337-2731E4B9D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155</a:t>
            </a:fld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94112751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93887-285E-6007-490E-0B75D53A4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26D895C3-CDF7-CE92-AFFB-B1C4BF4B6C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68EEDA19-9520-ED40-DDA6-A4A242BE82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28DAEE00-D889-ED01-9750-DFF0A9E08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FF6A281A-E631-D9E3-F494-0FCB5C66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156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5A5CC1E7-7116-8D52-0352-C15BC405A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 err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05163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57156-5DB9-C0D7-9F44-EC07B511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05CEA8BD-35E6-C75E-5069-3E031B659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F5D7F3F6-882B-482D-AA33-1402B8809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79D6304E-F62B-C5C7-19FC-89A22847C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7B6430D2-99B9-C40D-BF9E-AEE53B6D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157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B8AE58AB-CB18-17A7-F022-FCAFAA280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war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Placebo, </a:t>
            </a:r>
            <a:r>
              <a:rPr lang="en-US" altLang="en-US" sz="145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es </a:t>
            </a:r>
            <a:r>
              <a:rPr lang="en-US" altLang="en-US" sz="1450" dirty="0" err="1">
                <a:solidFill>
                  <a:srgbClr val="0000FF"/>
                </a:solidFill>
              </a:rPr>
              <a:t>jedoch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die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verbreitete</a:t>
            </a:r>
            <a:r>
              <a:rPr lang="en-US" altLang="en-US" sz="1450" dirty="0">
                <a:solidFill>
                  <a:srgbClr val="0000FF"/>
                </a:solidFill>
              </a:rPr>
              <a:t> perioperative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Antibiotikaprophylaxe</a:t>
            </a:r>
            <a:r>
              <a:rPr lang="en-US" altLang="en-US" sz="1450" dirty="0">
                <a:solidFill>
                  <a:srgbClr val="0000FF"/>
                </a:solidFill>
              </a:rPr>
              <a:t>. (</a:t>
            </a:r>
            <a:r>
              <a:rPr lang="en-US" altLang="en-US" sz="1450" dirty="0" err="1">
                <a:solidFill>
                  <a:srgbClr val="0000FF"/>
                </a:solidFill>
              </a:rPr>
              <a:t>Fluorchinolon</a:t>
            </a:r>
            <a:r>
              <a:rPr lang="en-US" altLang="en-US" sz="1450" dirty="0">
                <a:solidFill>
                  <a:srgbClr val="0000FF"/>
                </a:solidFill>
              </a:rPr>
              <a:t> der 4. Generation)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42069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72E9-6C0D-0CD8-134B-2A9904529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D46074D9-488B-AD4C-495B-E9222CB589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9EBED135-62E7-1551-9489-49FD63C81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AA7E38B9-24D1-B7C8-10F4-D8A33552E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A73D6142-CE03-8ED4-CEA0-DD07F9FF2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158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ADD780BC-6F85-26E9-393F-C1C6DE2BB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war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Placebo, </a:t>
            </a:r>
            <a:r>
              <a:rPr lang="en-US" altLang="en-US" sz="145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es </a:t>
            </a:r>
            <a:r>
              <a:rPr lang="en-US" altLang="en-US" sz="1450" dirty="0" err="1">
                <a:solidFill>
                  <a:srgbClr val="0000FF"/>
                </a:solidFill>
              </a:rPr>
              <a:t>jedoch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die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verbreitete</a:t>
            </a:r>
            <a:r>
              <a:rPr lang="en-US" altLang="en-US" sz="1450" dirty="0">
                <a:solidFill>
                  <a:srgbClr val="0000FF"/>
                </a:solidFill>
              </a:rPr>
              <a:t> perioperative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Antibiotikaprophylaxe</a:t>
            </a:r>
            <a:r>
              <a:rPr lang="en-US" altLang="en-US" sz="1450" dirty="0">
                <a:solidFill>
                  <a:srgbClr val="0000FF"/>
                </a:solidFill>
              </a:rPr>
              <a:t>. (</a:t>
            </a:r>
            <a:r>
              <a:rPr lang="en-US" altLang="en-US" sz="1450" dirty="0" err="1">
                <a:solidFill>
                  <a:srgbClr val="0000FF"/>
                </a:solidFill>
              </a:rPr>
              <a:t>Fluorchinolon</a:t>
            </a:r>
            <a:r>
              <a:rPr lang="en-US" altLang="en-US" sz="1450" dirty="0">
                <a:solidFill>
                  <a:srgbClr val="0000FF"/>
                </a:solidFill>
              </a:rPr>
              <a:t> der 4. Generation)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perioperative </a:t>
            </a:r>
            <a:r>
              <a:rPr lang="en-US" altLang="en-US" sz="1450" i="1" dirty="0" err="1">
                <a:solidFill>
                  <a:srgbClr val="0000FF"/>
                </a:solidFill>
              </a:rPr>
              <a:t>Fluorchinolone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sind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 err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14839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D57E5-415E-7DC8-6EF3-EB2C21929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B105C7E8-1446-D0E8-9AFD-6C4ADBC2C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BDF5FEBE-5A04-F720-894F-70DAAC26A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028349F9-87B0-42DA-BCF0-C184BA3EC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0A7A4F76-2A2A-0608-EE07-324E4A40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159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0EB71E71-45B2-2129-65F7-092DFFD35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war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Placebo, </a:t>
            </a:r>
            <a:r>
              <a:rPr lang="en-US" altLang="en-US" sz="145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es </a:t>
            </a:r>
            <a:r>
              <a:rPr lang="en-US" altLang="en-US" sz="1450" dirty="0" err="1">
                <a:solidFill>
                  <a:srgbClr val="0000FF"/>
                </a:solidFill>
              </a:rPr>
              <a:t>jedoch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die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verbreitete</a:t>
            </a:r>
            <a:r>
              <a:rPr lang="en-US" altLang="en-US" sz="1450" dirty="0">
                <a:solidFill>
                  <a:srgbClr val="0000FF"/>
                </a:solidFill>
              </a:rPr>
              <a:t> perioperative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Antibiotikaprophylaxe</a:t>
            </a:r>
            <a:r>
              <a:rPr lang="en-US" altLang="en-US" sz="1450" dirty="0">
                <a:solidFill>
                  <a:srgbClr val="0000FF"/>
                </a:solidFill>
              </a:rPr>
              <a:t>. (</a:t>
            </a:r>
            <a:r>
              <a:rPr lang="en-US" altLang="en-US" sz="1450" dirty="0" err="1">
                <a:solidFill>
                  <a:srgbClr val="0000FF"/>
                </a:solidFill>
              </a:rPr>
              <a:t>Fluorchinolon</a:t>
            </a:r>
            <a:r>
              <a:rPr lang="en-US" altLang="en-US" sz="1450" dirty="0">
                <a:solidFill>
                  <a:srgbClr val="0000FF"/>
                </a:solidFill>
              </a:rPr>
              <a:t> der 4. Generation)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perioperative </a:t>
            </a:r>
            <a:r>
              <a:rPr lang="en-US" altLang="en-US" sz="1450" i="1" dirty="0" err="1">
                <a:solidFill>
                  <a:srgbClr val="0000FF"/>
                </a:solidFill>
              </a:rPr>
              <a:t>Fluorchinolone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sind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Von </a:t>
            </a:r>
            <a:r>
              <a:rPr lang="en-US" altLang="en-US" sz="1450" dirty="0" err="1">
                <a:solidFill>
                  <a:srgbClr val="0000FF"/>
                </a:solidFill>
              </a:rPr>
              <a:t>europäischer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Seite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argumentiert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prophylaktische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Einsatz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dieser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Wirkstoffe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aufgrund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damit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verbundenen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Resistenzentwicklung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problematisch</a:t>
            </a:r>
            <a:r>
              <a:rPr lang="en-US" altLang="en-US" sz="1450" dirty="0">
                <a:solidFill>
                  <a:srgbClr val="0000FF"/>
                </a:solidFill>
              </a:rPr>
              <a:t> sei. (</a:t>
            </a:r>
            <a:r>
              <a:rPr lang="en-US" altLang="en-US" sz="1450" dirty="0" err="1">
                <a:solidFill>
                  <a:srgbClr val="0000FF"/>
                </a:solidFill>
              </a:rPr>
              <a:t>tatsächlich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sind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entsprechende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bereits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beschrieben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worden</a:t>
            </a:r>
            <a:r>
              <a:rPr lang="en-US" altLang="en-US" sz="1450" dirty="0">
                <a:solidFill>
                  <a:srgbClr val="0000FF"/>
                </a:solidFill>
              </a:rPr>
              <a:t>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03613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CC8C8-93ED-F42E-BB63-B86B760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A439BE7F-06CF-46A3-62A4-0E3C9FD7C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09CECC29-8CDD-7848-C5B9-28CE95CE9B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F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20ED5311-D60F-586B-58AA-A11D1DD3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731A2789-5EA3-7817-63BC-0997F5639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160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28F70154-7E58-F401-4DF7-ECE17BE10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war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Placebo, </a:t>
            </a:r>
            <a:r>
              <a:rPr lang="en-US" altLang="en-US" sz="145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es </a:t>
            </a:r>
            <a:r>
              <a:rPr lang="en-US" altLang="en-US" sz="1450" dirty="0" err="1">
                <a:solidFill>
                  <a:srgbClr val="0000FF"/>
                </a:solidFill>
              </a:rPr>
              <a:t>jedoch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die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verbreitete</a:t>
            </a:r>
            <a:r>
              <a:rPr lang="en-US" altLang="en-US" sz="1450" dirty="0">
                <a:solidFill>
                  <a:srgbClr val="0000FF"/>
                </a:solidFill>
              </a:rPr>
              <a:t> perioperative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Antibiotikaprophylaxe</a:t>
            </a:r>
            <a:r>
              <a:rPr lang="en-US" altLang="en-US" sz="1450" dirty="0">
                <a:solidFill>
                  <a:srgbClr val="0000FF"/>
                </a:solidFill>
              </a:rPr>
              <a:t>. (</a:t>
            </a:r>
            <a:r>
              <a:rPr lang="en-US" altLang="en-US" sz="1450" dirty="0" err="1">
                <a:solidFill>
                  <a:srgbClr val="0000FF"/>
                </a:solidFill>
              </a:rPr>
              <a:t>Fluorchinolon</a:t>
            </a:r>
            <a:r>
              <a:rPr lang="en-US" altLang="en-US" sz="1450" dirty="0">
                <a:solidFill>
                  <a:srgbClr val="0000FF"/>
                </a:solidFill>
              </a:rPr>
              <a:t> der 4. Generation)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perioperative </a:t>
            </a:r>
            <a:r>
              <a:rPr lang="en-US" altLang="en-US" sz="1450" i="1" dirty="0" err="1">
                <a:solidFill>
                  <a:srgbClr val="0000FF"/>
                </a:solidFill>
              </a:rPr>
              <a:t>Fluorchinolone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sind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Von </a:t>
            </a:r>
            <a:r>
              <a:rPr lang="en-US" altLang="en-US" sz="1450" dirty="0" err="1">
                <a:solidFill>
                  <a:srgbClr val="0000FF"/>
                </a:solidFill>
              </a:rPr>
              <a:t>europäischer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Seite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argumentiert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prophylaktische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Einsatz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dieser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Wirkstoffe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aufgrund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damit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verbundenen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Resistenzentwicklung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problematisch</a:t>
            </a:r>
            <a:r>
              <a:rPr lang="en-US" altLang="en-US" sz="1450" dirty="0">
                <a:solidFill>
                  <a:srgbClr val="0000FF"/>
                </a:solidFill>
              </a:rPr>
              <a:t> sei. (</a:t>
            </a:r>
            <a:r>
              <a:rPr lang="en-US" altLang="en-US" sz="1450" dirty="0" err="1">
                <a:solidFill>
                  <a:srgbClr val="0000FF"/>
                </a:solidFill>
              </a:rPr>
              <a:t>tatsächlich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sind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entsprechende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bereits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beschrieben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worden</a:t>
            </a:r>
            <a:r>
              <a:rPr lang="en-US" altLang="en-US" sz="1450" dirty="0">
                <a:solidFill>
                  <a:srgbClr val="0000FF"/>
                </a:solidFill>
              </a:rPr>
              <a:t>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doch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 err="1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92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7C1B2-27DE-2371-76A1-3BB27CF96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32" name="Rectangle 8">
            <a:extLst>
              <a:ext uri="{FF2B5EF4-FFF2-40B4-BE49-F238E27FC236}">
                <a16:creationId xmlns:a16="http://schemas.microsoft.com/office/drawing/2014/main" id="{E4BC560B-FDA4-79F1-A896-8493413459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715000"/>
          </a:xfrm>
        </p:spPr>
        <p:txBody>
          <a:bodyPr/>
          <a:lstStyle/>
          <a:p>
            <a:pPr eaLnBrk="1" hangingPunct="1"/>
            <a:r>
              <a:rPr lang="de-DE" sz="2600" dirty="0"/>
              <a:t>Reduzieren </a:t>
            </a:r>
            <a:r>
              <a:rPr lang="de-DE" sz="2600" dirty="0" err="1"/>
              <a:t>intrakamerale</a:t>
            </a:r>
            <a:r>
              <a:rPr lang="de-DE" sz="2600" dirty="0"/>
              <a:t> Antibiotika das Risiko</a:t>
            </a:r>
            <a:br>
              <a:rPr lang="de-DE" sz="2600" dirty="0"/>
            </a:br>
            <a:r>
              <a:rPr lang="de-DE" sz="2600" dirty="0"/>
              <a:t>einer Endophthalmitis? </a:t>
            </a:r>
            <a:r>
              <a:rPr lang="en-US" altLang="en-US" sz="260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2600" dirty="0">
                <a:solidFill>
                  <a:srgbClr val="0000FF"/>
                </a:solidFill>
              </a:rPr>
              <a:t>…</a:t>
            </a:r>
          </a:p>
          <a:p>
            <a:pPr eaLnBrk="1" hangingPunct="1"/>
            <a:r>
              <a:rPr lang="de-DE" sz="2600" dirty="0"/>
              <a:t>Welche präoperative Routinemaßnahme reduziert als einzige nachweislich das Risiko einer Endophthalmitis? </a:t>
            </a:r>
            <a:r>
              <a:rPr lang="de-DE" sz="2600" dirty="0">
                <a:solidFill>
                  <a:srgbClr val="0000FF"/>
                </a:solidFill>
              </a:rPr>
              <a:t>5 %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Augentropfen und 10 % </a:t>
            </a:r>
            <a:r>
              <a:rPr lang="de-DE" sz="2600" dirty="0" err="1">
                <a:solidFill>
                  <a:srgbClr val="0000FF"/>
                </a:solidFill>
              </a:rPr>
              <a:t>Povidon</a:t>
            </a:r>
            <a:r>
              <a:rPr lang="de-DE" sz="2600" dirty="0">
                <a:solidFill>
                  <a:srgbClr val="0000FF"/>
                </a:solidFill>
              </a:rPr>
              <a:t>-Iod zur Hautdesinfektion</a:t>
            </a:r>
          </a:p>
          <a:p>
            <a:pPr eaLnBrk="1" hangingPunct="1"/>
            <a:r>
              <a:rPr lang="en-US" altLang="en-US" sz="2600" dirty="0"/>
              <a:t>Was </a:t>
            </a:r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einer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Augenprothese</a:t>
            </a:r>
            <a:r>
              <a:rPr lang="en-US" altLang="en-US" sz="2600" dirty="0"/>
              <a:t> am </a:t>
            </a:r>
            <a:r>
              <a:rPr lang="en-US" altLang="en-US" sz="2600" dirty="0" err="1"/>
              <a:t>Partnerauge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zu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beachten</a:t>
            </a:r>
            <a:r>
              <a:rPr lang="en-US" altLang="en-US" sz="2600" dirty="0"/>
              <a:t>? </a:t>
            </a:r>
            <a:r>
              <a:rPr lang="en-US" altLang="en-US" sz="2600" dirty="0" err="1">
                <a:solidFill>
                  <a:srgbClr val="0000FF"/>
                </a:solidFill>
              </a:rPr>
              <a:t>Prothese</a:t>
            </a:r>
            <a:r>
              <a:rPr lang="en-US" altLang="en-US" sz="2600" dirty="0">
                <a:solidFill>
                  <a:srgbClr val="0000FF"/>
                </a:solidFill>
              </a:rPr>
              <a:t> </a:t>
            </a:r>
            <a:r>
              <a:rPr lang="en-US" altLang="en-US" sz="2600" dirty="0" err="1">
                <a:solidFill>
                  <a:srgbClr val="0000FF"/>
                </a:solidFill>
              </a:rPr>
              <a:t>herausnehmen</a:t>
            </a:r>
            <a:r>
              <a:rPr lang="en-US" altLang="en-US" sz="2600" dirty="0">
                <a:solidFill>
                  <a:srgbClr val="0000FF"/>
                </a:solidFill>
              </a:rPr>
              <a:t> und </a:t>
            </a:r>
            <a:r>
              <a:rPr lang="en-US" altLang="en-US" sz="2600" dirty="0" err="1">
                <a:solidFill>
                  <a:srgbClr val="0000FF"/>
                </a:solidFill>
              </a:rPr>
              <a:t>reinigen</a:t>
            </a:r>
            <a:endParaRPr lang="en-US" altLang="en-US" sz="2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2600" dirty="0" err="1"/>
              <a:t>Ist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eine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prophylaktische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systemische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Antibiotika-gabe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sinnvoll</a:t>
            </a:r>
            <a:r>
              <a:rPr lang="en-US" altLang="en-US" sz="2600" dirty="0"/>
              <a:t>?</a:t>
            </a:r>
          </a:p>
          <a:p>
            <a:pPr lvl="1" eaLnBrk="1" hangingPunct="1"/>
            <a:r>
              <a:rPr lang="en-US" altLang="en-US" sz="2000" dirty="0"/>
              <a:t>JA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Immunsuppression</a:t>
            </a:r>
            <a:r>
              <a:rPr lang="en-US" altLang="en-US" sz="2000" dirty="0"/>
              <a:t> (</a:t>
            </a:r>
            <a:r>
              <a:rPr lang="en-US" altLang="en-US" sz="2000" dirty="0">
                <a:solidFill>
                  <a:srgbClr val="0000FF"/>
                </a:solidFill>
                <a:highlight>
                  <a:srgbClr val="00FF00"/>
                </a:highlight>
              </a:rPr>
              <a:t>Ciprofloxacin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p.o.</a:t>
            </a:r>
            <a:r>
              <a:rPr lang="en-US" altLang="en-US" sz="2000" dirty="0"/>
              <a:t>)</a:t>
            </a:r>
          </a:p>
          <a:p>
            <a:pPr lvl="1" eaLnBrk="1" hangingPunct="1"/>
            <a:r>
              <a:rPr lang="en-US" altLang="en-US" sz="2000" dirty="0"/>
              <a:t>NEIN </a:t>
            </a:r>
            <a:r>
              <a:rPr lang="en-US" altLang="en-US" sz="2000" dirty="0" err="1"/>
              <a:t>bei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Herzklappenprothesen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oder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Mitralklappenprolaps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nicht</a:t>
            </a:r>
            <a:r>
              <a:rPr lang="en-US" altLang="en-US" sz="2000" dirty="0"/>
              <a:t> </a:t>
            </a:r>
            <a:r>
              <a:rPr lang="en-US" altLang="en-US" sz="2000" dirty="0" err="1"/>
              <a:t>erforderlich</a:t>
            </a:r>
            <a:r>
              <a:rPr lang="en-US" altLang="en-US" sz="2000" dirty="0"/>
              <a:t>, da </a:t>
            </a:r>
            <a:r>
              <a:rPr lang="en-US" altLang="en-US" sz="2000" dirty="0" err="1"/>
              <a:t>eine</a:t>
            </a:r>
            <a:r>
              <a:rPr lang="en-US" altLang="en-US" sz="2000" dirty="0"/>
              <a:t> </a:t>
            </a:r>
            <a:r>
              <a:rPr lang="en-US" altLang="en-US" sz="2000" dirty="0" err="1"/>
              <a:t>Kataraktoperation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keine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relevante</a:t>
            </a:r>
            <a:r>
              <a:rPr lang="en-US" altLang="en-US" sz="2000" dirty="0"/>
              <a:t> </a:t>
            </a:r>
            <a:r>
              <a:rPr lang="en-US" altLang="en-US" sz="2000" dirty="0" err="1">
                <a:solidFill>
                  <a:srgbClr val="0000FF"/>
                </a:solidFill>
                <a:highlight>
                  <a:srgbClr val="00FF00"/>
                </a:highlight>
              </a:rPr>
              <a:t>Bakteriämie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verursacht</a:t>
            </a:r>
            <a:r>
              <a:rPr lang="en-US" altLang="en-US" sz="2000" dirty="0"/>
              <a:t>)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154631" name="Rectangle 7">
            <a:extLst>
              <a:ext uri="{FF2B5EF4-FFF2-40B4-BE49-F238E27FC236}">
                <a16:creationId xmlns:a16="http://schemas.microsoft.com/office/drawing/2014/main" id="{A6BBDE49-1948-575C-DBAE-EBB38769D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639762"/>
          </a:xfrm>
        </p:spPr>
        <p:txBody>
          <a:bodyPr/>
          <a:lstStyle/>
          <a:p>
            <a:pPr eaLnBrk="1" hangingPunct="1"/>
            <a:r>
              <a:rPr lang="en-US" altLang="en-US" sz="3500" dirty="0"/>
              <a:t>A</a:t>
            </a:r>
          </a:p>
        </p:txBody>
      </p:sp>
      <p:sp>
        <p:nvSpPr>
          <p:cNvPr id="154633" name="Text Box 9">
            <a:extLst>
              <a:ext uri="{FF2B5EF4-FFF2-40B4-BE49-F238E27FC236}">
                <a16:creationId xmlns:a16="http://schemas.microsoft.com/office/drawing/2014/main" id="{70D8AC16-4791-FFB2-F9C8-5948FA996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1650" y="304800"/>
            <a:ext cx="4621778" cy="36933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i="1" dirty="0" err="1">
                <a:solidFill>
                  <a:srgbClr val="0000FF"/>
                </a:solidFill>
              </a:rPr>
              <a:t>Bezüglich</a:t>
            </a:r>
            <a:r>
              <a:rPr lang="en-US" altLang="en-US" sz="1800" b="1" i="1" dirty="0">
                <a:solidFill>
                  <a:srgbClr val="0000FF"/>
                </a:solidFill>
              </a:rPr>
              <a:t> der </a:t>
            </a:r>
            <a:r>
              <a:rPr lang="en-US" altLang="en-US" sz="1800" b="1" i="1" dirty="0" err="1">
                <a:solidFill>
                  <a:srgbClr val="0000FF"/>
                </a:solidFill>
              </a:rPr>
              <a:t>Kataraktextraktion</a:t>
            </a:r>
            <a:r>
              <a:rPr lang="en-US" altLang="en-US" sz="1800" b="1" i="1" dirty="0">
                <a:solidFill>
                  <a:srgbClr val="0000FF"/>
                </a:solidFill>
              </a:rPr>
              <a:t> (CE) …</a:t>
            </a:r>
          </a:p>
        </p:txBody>
      </p:sp>
      <p:sp>
        <p:nvSpPr>
          <p:cNvPr id="154634" name="Slide Number Placeholder 1">
            <a:extLst>
              <a:ext uri="{FF2B5EF4-FFF2-40B4-BE49-F238E27FC236}">
                <a16:creationId xmlns:a16="http://schemas.microsoft.com/office/drawing/2014/main" id="{B1D52043-1DC6-179B-AF54-27CDC3A0B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AAC01DE-B723-403C-8F0A-8796DD6B9E32}" type="slidenum">
              <a:rPr lang="en-US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161</a:t>
            </a:fld>
            <a:endParaRPr lang="en-US" altLang="en-US" sz="1000"/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8F177D0F-7586-D797-874A-AC232E389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1676400"/>
            <a:ext cx="8953500" cy="500136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Die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Endophthalmitisprophylaxe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bei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derzeit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Thema. Eine </a:t>
            </a:r>
            <a:r>
              <a:rPr lang="en-US" altLang="en-US" sz="1450" dirty="0" err="1">
                <a:solidFill>
                  <a:srgbClr val="0000FF"/>
                </a:solidFill>
              </a:rPr>
              <a:t>große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prospektive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multizentrische</a:t>
            </a:r>
            <a:r>
              <a:rPr lang="en-US" altLang="en-US" sz="1450" dirty="0">
                <a:solidFill>
                  <a:srgbClr val="0000FF"/>
                </a:solidFill>
              </a:rPr>
              <a:t> Studie in Europa </a:t>
            </a:r>
            <a:r>
              <a:rPr lang="en-US" altLang="en-US" sz="1450" dirty="0" err="1">
                <a:solidFill>
                  <a:srgbClr val="0000FF"/>
                </a:solidFill>
              </a:rPr>
              <a:t>zeigte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Gabe von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in die </a:t>
            </a:r>
            <a:r>
              <a:rPr lang="en-US" altLang="en-US" sz="1450" dirty="0" err="1">
                <a:solidFill>
                  <a:srgbClr val="0000FF"/>
                </a:solidFill>
              </a:rPr>
              <a:t>Vorderkammer</a:t>
            </a:r>
            <a:r>
              <a:rPr lang="en-US" altLang="en-US" sz="1450" dirty="0">
                <a:solidFill>
                  <a:srgbClr val="0000FF"/>
                </a:solidFill>
              </a:rPr>
              <a:t> am Ende der </a:t>
            </a:r>
            <a:r>
              <a:rPr lang="en-US" altLang="en-US" sz="1450" dirty="0" err="1">
                <a:solidFill>
                  <a:srgbClr val="0000FF"/>
                </a:solidFill>
              </a:rPr>
              <a:t>Kataraktoperation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Vergleich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</a:t>
            </a:r>
            <a:r>
              <a:rPr lang="en-US" altLang="en-US" sz="1450" dirty="0">
                <a:solidFill>
                  <a:srgbClr val="0000FF"/>
                </a:solidFill>
              </a:rPr>
              <a:t> Placebo </a:t>
            </a:r>
            <a:r>
              <a:rPr lang="en-US" altLang="en-US" sz="1450" dirty="0" err="1">
                <a:solidFill>
                  <a:srgbClr val="0000FF"/>
                </a:solidFill>
              </a:rPr>
              <a:t>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einer</a:t>
            </a:r>
            <a:r>
              <a:rPr lang="en-US" altLang="en-US" sz="1450" dirty="0">
                <a:solidFill>
                  <a:srgbClr val="0000FF"/>
                </a:solidFill>
              </a:rPr>
              <a:t> um den Faktor 5 </a:t>
            </a:r>
            <a:r>
              <a:rPr lang="en-US" altLang="en-US" sz="1450" dirty="0" err="1">
                <a:solidFill>
                  <a:srgbClr val="0000FF"/>
                </a:solidFill>
              </a:rPr>
              <a:t>niedrigeren</a:t>
            </a:r>
            <a:r>
              <a:rPr lang="en-US" altLang="en-US" sz="1450" dirty="0">
                <a:solidFill>
                  <a:srgbClr val="0000FF"/>
                </a:solidFill>
              </a:rPr>
              <a:t> Rate </a:t>
            </a:r>
            <a:r>
              <a:rPr lang="en-US" altLang="en-US" sz="1450" dirty="0" err="1">
                <a:solidFill>
                  <a:srgbClr val="0000FF"/>
                </a:solidFill>
              </a:rPr>
              <a:t>postoperativer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Endophthalmitiden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einherging</a:t>
            </a:r>
            <a:r>
              <a:rPr lang="en-US" altLang="en-US" sz="1450" dirty="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war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Placebo, </a:t>
            </a:r>
            <a:r>
              <a:rPr lang="en-US" altLang="en-US" sz="1450" dirty="0" err="1">
                <a:solidFill>
                  <a:srgbClr val="0000FF"/>
                </a:solidFill>
              </a:rPr>
              <a:t>möglicherweise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ist</a:t>
            </a:r>
            <a:r>
              <a:rPr lang="en-US" altLang="en-US" sz="1450" dirty="0">
                <a:solidFill>
                  <a:srgbClr val="0000FF"/>
                </a:solidFill>
              </a:rPr>
              <a:t> es </a:t>
            </a:r>
            <a:r>
              <a:rPr lang="en-US" altLang="en-US" sz="1450" dirty="0" err="1">
                <a:solidFill>
                  <a:srgbClr val="0000FF"/>
                </a:solidFill>
              </a:rPr>
              <a:t>jedoch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als</a:t>
            </a:r>
            <a:r>
              <a:rPr lang="en-US" altLang="en-US" sz="1450" dirty="0">
                <a:solidFill>
                  <a:srgbClr val="0000FF"/>
                </a:solidFill>
              </a:rPr>
              <a:t> die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verbreitete</a:t>
            </a:r>
            <a:r>
              <a:rPr lang="en-US" altLang="en-US" sz="1450" dirty="0">
                <a:solidFill>
                  <a:srgbClr val="0000FF"/>
                </a:solidFill>
              </a:rPr>
              <a:t> perioperative </a:t>
            </a:r>
            <a:r>
              <a:rPr lang="en-US" altLang="en-US" sz="1450" dirty="0" err="1">
                <a:solidFill>
                  <a:srgbClr val="0000FF"/>
                </a:solidFill>
              </a:rPr>
              <a:t>Antibiotikaprophylaxe</a:t>
            </a:r>
            <a:r>
              <a:rPr lang="en-US" altLang="en-US" sz="1450" dirty="0">
                <a:solidFill>
                  <a:srgbClr val="0000FF"/>
                </a:solidFill>
              </a:rPr>
              <a:t>. (</a:t>
            </a:r>
            <a:r>
              <a:rPr lang="en-US" altLang="en-US" sz="1450" dirty="0" err="1">
                <a:solidFill>
                  <a:srgbClr val="0000FF"/>
                </a:solidFill>
              </a:rPr>
              <a:t>Fluorchinolon</a:t>
            </a:r>
            <a:r>
              <a:rPr lang="en-US" altLang="en-US" sz="1450" dirty="0">
                <a:solidFill>
                  <a:srgbClr val="0000FF"/>
                </a:solidFill>
              </a:rPr>
              <a:t> der 4. Generation)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perioperative </a:t>
            </a:r>
            <a:r>
              <a:rPr lang="en-US" altLang="en-US" sz="1450" i="1" dirty="0" err="1">
                <a:solidFill>
                  <a:srgbClr val="0000FF"/>
                </a:solidFill>
              </a:rPr>
              <a:t>Fluorchinolone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sind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Von </a:t>
            </a:r>
            <a:r>
              <a:rPr lang="en-US" altLang="en-US" sz="1450" dirty="0" err="1">
                <a:solidFill>
                  <a:srgbClr val="0000FF"/>
                </a:solidFill>
              </a:rPr>
              <a:t>europäischer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Seite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argumentiert</a:t>
            </a:r>
            <a:r>
              <a:rPr lang="en-US" altLang="en-US" sz="1450" dirty="0">
                <a:solidFill>
                  <a:srgbClr val="0000FF"/>
                </a:solidFill>
              </a:rPr>
              <a:t>, </a:t>
            </a:r>
            <a:r>
              <a:rPr lang="en-US" altLang="en-US" sz="1450" dirty="0" err="1">
                <a:solidFill>
                  <a:srgbClr val="0000FF"/>
                </a:solidFill>
              </a:rPr>
              <a:t>dass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prophylaktische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Einsatz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dieser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Wirkstoffe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aufgrund</a:t>
            </a:r>
            <a:r>
              <a:rPr lang="en-US" altLang="en-US" sz="1450" dirty="0">
                <a:solidFill>
                  <a:srgbClr val="0000FF"/>
                </a:solidFill>
              </a:rPr>
              <a:t> der </a:t>
            </a:r>
            <a:r>
              <a:rPr lang="en-US" altLang="en-US" sz="1450" dirty="0" err="1">
                <a:solidFill>
                  <a:srgbClr val="0000FF"/>
                </a:solidFill>
              </a:rPr>
              <a:t>damit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verbundenen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Resistenzentwicklung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problematisch</a:t>
            </a:r>
            <a:r>
              <a:rPr lang="en-US" altLang="en-US" sz="1450" dirty="0">
                <a:solidFill>
                  <a:srgbClr val="0000FF"/>
                </a:solidFill>
              </a:rPr>
              <a:t> sei. (</a:t>
            </a:r>
            <a:r>
              <a:rPr lang="en-US" altLang="en-US" sz="1450" dirty="0" err="1">
                <a:solidFill>
                  <a:srgbClr val="0000FF"/>
                </a:solidFill>
              </a:rPr>
              <a:t>tatsächlich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sind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entsprechende</a:t>
            </a:r>
            <a:r>
              <a:rPr lang="en-US" altLang="en-US" sz="1450" dirty="0">
                <a:solidFill>
                  <a:srgbClr val="0000FF"/>
                </a:solidFill>
              </a:rPr>
              <a:t> </a:t>
            </a:r>
            <a:r>
              <a:rPr lang="en-US" altLang="en-US" sz="1450" dirty="0" err="1">
                <a:solidFill>
                  <a:srgbClr val="0000FF"/>
                </a:solidFill>
              </a:rPr>
              <a:t>Resistenzen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bereits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beschrieben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worden</a:t>
            </a:r>
            <a:r>
              <a:rPr lang="en-US" altLang="en-US" sz="1450" dirty="0">
                <a:solidFill>
                  <a:srgbClr val="0000FF"/>
                </a:solidFill>
              </a:rPr>
              <a:t>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i="1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i="1" dirty="0">
                <a:solidFill>
                  <a:srgbClr val="0000FF"/>
                </a:solidFill>
              </a:rPr>
              <a:t>Damit </a:t>
            </a:r>
            <a:r>
              <a:rPr lang="en-US" altLang="en-US" sz="1450" i="1" dirty="0" err="1">
                <a:solidFill>
                  <a:srgbClr val="0000FF"/>
                </a:solidFill>
              </a:rPr>
              <a:t>wäre</a:t>
            </a:r>
            <a:r>
              <a:rPr lang="en-US" altLang="en-US" sz="1450" i="1" dirty="0">
                <a:solidFill>
                  <a:srgbClr val="0000FF"/>
                </a:solidFill>
              </a:rPr>
              <a:t> die Sache also </a:t>
            </a:r>
            <a:r>
              <a:rPr lang="en-US" altLang="en-US" sz="1450" i="1" dirty="0" err="1">
                <a:solidFill>
                  <a:srgbClr val="0000FF"/>
                </a:solidFill>
              </a:rPr>
              <a:t>doch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geklärt</a:t>
            </a:r>
            <a:r>
              <a:rPr lang="en-US" altLang="en-US" sz="1450" i="1" dirty="0">
                <a:solidFill>
                  <a:srgbClr val="0000FF"/>
                </a:solidFill>
              </a:rPr>
              <a:t> – </a:t>
            </a:r>
            <a:r>
              <a:rPr lang="en-US" altLang="en-US" sz="1450" i="1" dirty="0" err="1">
                <a:solidFill>
                  <a:srgbClr val="0000FF"/>
                </a:solidFill>
              </a:rPr>
              <a:t>intrakamerales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i="1" dirty="0">
                <a:solidFill>
                  <a:srgbClr val="0000FF"/>
                </a:solidFill>
              </a:rPr>
              <a:t> </a:t>
            </a:r>
            <a:r>
              <a:rPr lang="en-US" altLang="en-US" sz="1450" i="1" dirty="0" err="1">
                <a:solidFill>
                  <a:srgbClr val="0000FF"/>
                </a:solidFill>
              </a:rPr>
              <a:t>ist</a:t>
            </a:r>
            <a:r>
              <a:rPr lang="en-US" altLang="en-US" sz="1450" i="1" dirty="0">
                <a:solidFill>
                  <a:srgbClr val="0000FF"/>
                </a:solidFill>
              </a:rPr>
              <a:t> die Methode der Wahl, </a:t>
            </a:r>
            <a:r>
              <a:rPr lang="en-US" altLang="en-US" sz="1450" i="1" dirty="0" err="1">
                <a:solidFill>
                  <a:srgbClr val="0000FF"/>
                </a:solidFill>
              </a:rPr>
              <a:t>richtig</a:t>
            </a:r>
            <a:r>
              <a:rPr lang="en-US" altLang="en-US" sz="1450" i="1" dirty="0">
                <a:solidFill>
                  <a:srgbClr val="0000FF"/>
                </a:solidFill>
              </a:rPr>
              <a:t>?</a:t>
            </a:r>
            <a:br>
              <a:rPr lang="en-US" altLang="en-US" sz="1450" dirty="0">
                <a:solidFill>
                  <a:srgbClr val="0000FF"/>
                </a:solidFill>
              </a:rPr>
            </a:br>
            <a:r>
              <a:rPr lang="en-US" altLang="en-US" sz="1450" dirty="0" err="1">
                <a:solidFill>
                  <a:srgbClr val="0000FF"/>
                </a:solidFill>
              </a:rPr>
              <a:t>Nicht</a:t>
            </a:r>
            <a:r>
              <a:rPr lang="en-US" altLang="en-US" sz="1450" dirty="0">
                <a:solidFill>
                  <a:srgbClr val="0000FF"/>
                </a:solidFill>
              </a:rPr>
              <a:t> so schnell. </a:t>
            </a:r>
            <a:r>
              <a:rPr lang="en-US" altLang="en-US" sz="1450" dirty="0" err="1">
                <a:solidFill>
                  <a:srgbClr val="0000FF"/>
                </a:solidFill>
              </a:rPr>
              <a:t>Cefuroxim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besitzt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keine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ausreichende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Wirksamkeit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gegen</a:t>
            </a:r>
            <a:r>
              <a:rPr lang="en-US" altLang="en-US" sz="1450" dirty="0">
                <a:solidFill>
                  <a:srgbClr val="0000FF"/>
                </a:solidFill>
              </a:rPr>
              <a:t> Pseudomonas und (</a:t>
            </a:r>
            <a:r>
              <a:rPr lang="en-US" altLang="en-US" sz="1450" dirty="0" err="1">
                <a:solidFill>
                  <a:srgbClr val="0000FF"/>
                </a:solidFill>
              </a:rPr>
              <a:t>insb</a:t>
            </a:r>
            <a:r>
              <a:rPr lang="en-US" altLang="en-US" sz="1450" dirty="0">
                <a:solidFill>
                  <a:srgbClr val="0000FF"/>
                </a:solidFill>
              </a:rPr>
              <a:t>.) </a:t>
            </a:r>
            <a:r>
              <a:rPr lang="en-US" altLang="en-US" sz="1450" dirty="0" err="1">
                <a:solidFill>
                  <a:srgbClr val="0000FF"/>
                </a:solidFill>
              </a:rPr>
              <a:t>gegen</a:t>
            </a:r>
            <a:r>
              <a:rPr lang="en-US" altLang="en-US" sz="1450" dirty="0">
                <a:solidFill>
                  <a:srgbClr val="0000FF"/>
                </a:solidFill>
              </a:rPr>
              <a:t> MRSA. </a:t>
            </a:r>
            <a:r>
              <a:rPr lang="en-US" altLang="en-US" sz="1450" dirty="0" err="1">
                <a:solidFill>
                  <a:srgbClr val="0000FF"/>
                </a:solidFill>
              </a:rPr>
              <a:t>Darüber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hinaus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stehen</a:t>
            </a:r>
            <a:r>
              <a:rPr lang="en-US" altLang="en-US" sz="1450" dirty="0">
                <a:solidFill>
                  <a:srgbClr val="0000FF"/>
                </a:solidFill>
              </a:rPr>
              <a:t> in den USA </a:t>
            </a:r>
            <a:r>
              <a:rPr lang="en-US" altLang="en-US" sz="1450" dirty="0" err="1">
                <a:solidFill>
                  <a:srgbClr val="0000FF"/>
                </a:solidFill>
              </a:rPr>
              <a:t>keine</a:t>
            </a:r>
            <a:r>
              <a:rPr lang="en-US" altLang="en-US" sz="1450" dirty="0">
                <a:solidFill>
                  <a:srgbClr val="0000FF"/>
                </a:solidFill>
              </a:rPr>
              <a:t> für die </a:t>
            </a:r>
            <a:r>
              <a:rPr lang="en-US" altLang="en-US" sz="1450" dirty="0" err="1">
                <a:solidFill>
                  <a:srgbClr val="0000FF"/>
                </a:solidFill>
              </a:rPr>
              <a:t>intrakamerale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Anwendung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geeigneten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Cefuroxim-Präparate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bzw</a:t>
            </a:r>
            <a:r>
              <a:rPr lang="en-US" altLang="en-US" sz="1450" dirty="0">
                <a:solidFill>
                  <a:srgbClr val="0000FF"/>
                </a:solidFill>
              </a:rPr>
              <a:t>. </a:t>
            </a:r>
            <a:r>
              <a:rPr lang="en-US" altLang="en-US" sz="1450" dirty="0" err="1">
                <a:solidFill>
                  <a:srgbClr val="0000FF"/>
                </a:solidFill>
              </a:rPr>
              <a:t>Dosierungen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zur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Verfügung</a:t>
            </a:r>
            <a:r>
              <a:rPr lang="en-US" altLang="en-US" sz="1450" dirty="0">
                <a:solidFill>
                  <a:srgbClr val="0000FF"/>
                </a:solidFill>
              </a:rPr>
              <a:t>, und für die </a:t>
            </a:r>
            <a:r>
              <a:rPr lang="en-US" altLang="en-US" sz="1450" dirty="0" err="1">
                <a:solidFill>
                  <a:srgbClr val="0000FF"/>
                </a:solidFill>
              </a:rPr>
              <a:t>pharmazeutische</a:t>
            </a:r>
            <a:r>
              <a:rPr lang="en-US" altLang="en-US" sz="1450" dirty="0">
                <a:solidFill>
                  <a:srgbClr val="0000FF"/>
                </a:solidFill>
              </a:rPr>
              <a:t> Industrie </a:t>
            </a:r>
            <a:r>
              <a:rPr lang="en-US" altLang="en-US" sz="1450" dirty="0" err="1">
                <a:solidFill>
                  <a:srgbClr val="0000FF"/>
                </a:solidFill>
              </a:rPr>
              <a:t>besteht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wenig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Anreiz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entsprechende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Präparate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anzubieten</a:t>
            </a:r>
            <a:r>
              <a:rPr lang="en-US" altLang="en-US" sz="1450" dirty="0">
                <a:solidFill>
                  <a:srgbClr val="0000FF"/>
                </a:solidFill>
              </a:rPr>
              <a:t> (</a:t>
            </a:r>
            <a:r>
              <a:rPr lang="en-US" altLang="en-US" sz="1450" dirty="0" err="1">
                <a:solidFill>
                  <a:srgbClr val="0000FF"/>
                </a:solidFill>
              </a:rPr>
              <a:t>Geringe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Gewinnmarge</a:t>
            </a:r>
            <a:r>
              <a:rPr lang="en-US" altLang="en-US" sz="1450" dirty="0">
                <a:solidFill>
                  <a:srgbClr val="0000FF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5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50" dirty="0">
                <a:solidFill>
                  <a:srgbClr val="0000FF"/>
                </a:solidFill>
              </a:rPr>
              <a:t>Wie </a:t>
            </a:r>
            <a:r>
              <a:rPr lang="en-US" altLang="en-US" sz="1450" dirty="0" err="1">
                <a:solidFill>
                  <a:srgbClr val="0000FF"/>
                </a:solidFill>
              </a:rPr>
              <a:t>gesagt</a:t>
            </a:r>
            <a:r>
              <a:rPr lang="en-US" altLang="en-US" sz="1450" dirty="0">
                <a:solidFill>
                  <a:srgbClr val="0000FF"/>
                </a:solidFill>
              </a:rPr>
              <a:t>: </a:t>
            </a:r>
            <a:r>
              <a:rPr lang="en-US" altLang="en-US" sz="1450" dirty="0" err="1">
                <a:solidFill>
                  <a:srgbClr val="0000FF"/>
                </a:solidFill>
              </a:rPr>
              <a:t>ein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komplexes</a:t>
            </a:r>
            <a:r>
              <a:rPr lang="en-US" altLang="en-US" sz="1450" dirty="0">
                <a:solidFill>
                  <a:srgbClr val="0000FF"/>
                </a:solidFill>
              </a:rPr>
              <a:t> und </a:t>
            </a:r>
            <a:r>
              <a:rPr lang="en-US" altLang="en-US" sz="1450" dirty="0" err="1">
                <a:solidFill>
                  <a:srgbClr val="0000FF"/>
                </a:solidFill>
              </a:rPr>
              <a:t>kontrovers</a:t>
            </a:r>
            <a:r>
              <a:rPr lang="en-US" altLang="en-US" sz="1450" dirty="0">
                <a:solidFill>
                  <a:srgbClr val="0000FF"/>
                </a:solidFill>
              </a:rPr>
              <a:t> </a:t>
            </a:r>
            <a:r>
              <a:rPr lang="en-US" altLang="en-US" sz="1450" dirty="0" err="1">
                <a:solidFill>
                  <a:srgbClr val="0000FF"/>
                </a:solidFill>
              </a:rPr>
              <a:t>diskutiertes</a:t>
            </a:r>
            <a:r>
              <a:rPr lang="en-US" altLang="en-US" sz="1450" dirty="0">
                <a:solidFill>
                  <a:srgbClr val="0000FF"/>
                </a:solidFill>
              </a:rPr>
              <a:t> Thema …</a:t>
            </a:r>
          </a:p>
        </p:txBody>
      </p:sp>
    </p:spTree>
    <p:extLst>
      <p:ext uri="{BB962C8B-B14F-4D97-AF65-F5344CB8AC3E}">
        <p14:creationId xmlns:p14="http://schemas.microsoft.com/office/powerpoint/2010/main" val="321875776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16722</Words>
  <Application>Microsoft Office PowerPoint</Application>
  <PresentationFormat>Bildschirmpräsentation (4:3)</PresentationFormat>
  <Paragraphs>3240</Paragraphs>
  <Slides>161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161</vt:i4>
      </vt:variant>
    </vt:vector>
  </HeadingPairs>
  <TitlesOfParts>
    <vt:vector size="165" baseType="lpstr">
      <vt:lpstr>Arial</vt:lpstr>
      <vt:lpstr>Calibri</vt:lpstr>
      <vt:lpstr>Wingdings</vt:lpstr>
      <vt:lpstr>Network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</vt:lpstr>
      <vt:lpstr>A</vt:lpstr>
      <vt:lpstr>F</vt:lpstr>
      <vt:lpstr>A</vt:lpstr>
      <vt:lpstr>F</vt:lpstr>
      <vt:lpstr>A</vt:lpstr>
      <vt:lpstr>F</vt:lpstr>
      <vt:lpstr>A</vt:lpstr>
      <vt:lpstr>A</vt:lpstr>
      <vt:lpstr>A</vt:lpstr>
      <vt:lpstr>F</vt:lpstr>
      <vt:lpstr>A</vt:lpstr>
      <vt:lpstr>F</vt:lpstr>
      <vt:lpstr>A</vt:lpstr>
      <vt:lpstr>F</vt:lpstr>
      <vt:lpstr>A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</dc:title>
  <dc:creator>Steven B. Flynn</dc:creator>
  <cp:keywords>, docId:BB9F37DA560E94E7A47FE44D0182D4D3</cp:keywords>
  <cp:lastModifiedBy>Assaf Abdelrahman</cp:lastModifiedBy>
  <cp:revision>83</cp:revision>
  <dcterms:created xsi:type="dcterms:W3CDTF">2008-09-10T19:54:12Z</dcterms:created>
  <dcterms:modified xsi:type="dcterms:W3CDTF">2026-09-28T07:03:53Z</dcterms:modified>
</cp:coreProperties>
</file>