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Default Extension="png" ContentType="image/png"/>
  <Override PartName="/ppt/slides/slide3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8"/>
  </p:notesMasterIdLst>
  <p:sldIdLst>
    <p:sldId id="257" r:id="rId2"/>
    <p:sldId id="259" r:id="rId3"/>
    <p:sldId id="291" r:id="rId4"/>
    <p:sldId id="292" r:id="rId5"/>
    <p:sldId id="289" r:id="rId6"/>
    <p:sldId id="290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93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94" r:id="rId4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0000FF"/>
    <a:srgbClr val="CC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34" autoAdjust="0"/>
  </p:normalViewPr>
  <p:slideViewPr>
    <p:cSldViewPr>
      <p:cViewPr varScale="1">
        <p:scale>
          <a:sx n="162" d="100"/>
          <a:sy n="162" d="100"/>
        </p:scale>
        <p:origin x="176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  <Relationship Id="rId43" Type="http://schemas.openxmlformats.org/officeDocument/2006/relationships/slide" Target="slides/slide37.xml"/>
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2710BCD-326C-431F-A3B5-31038EA734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25A801-E2BE-49F2-AC8A-E7CEB27E1E1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CE18954-8E13-4364-A9BF-3822FDB4B79B}" type="datetimeFigureOut">
              <a:rPr lang="en-US"/>
              <a:t>9/30/2026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C1CD07C-7202-4E5F-AFCF-8CAFAEFAD8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556C49B-ACD7-4C44-9E8F-D3028DEB07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Klicken Sie hier, um die Master-Textformate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3ABD7D-1620-4417-9812-3B7135B752F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CF2FD-796C-4ECE-9D26-4B6B4FC29E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C8E253B-FBC7-4361-8C3C-4C0B73772F61}" type="slidenum">
              <a:rPr lang="en-US" altLang="en-US"/>
              <a:t>‹Nr.›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0BE7A106-0940-4517-991B-B0DBB141908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2133C8D3-011D-4502-8B5A-B97A965579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2C12A5C2-928F-44B3-AFFC-78F0649764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2089D76-2F51-4B5A-8BB8-5B188B919E0B}" type="slidenum">
              <a:rPr lang="en-US" altLang="en-US">
                <a:latin typeface="Arial" panose="020B0604020202020204" pitchFamily="34" charset="0"/>
              </a:rPr>
              <a:t>18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1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839913" y="366141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373313" y="2949004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8" name="Rectangle 5">
            <a:extLst>
              <a:ext uri="{FF2B5EF4-FFF2-40B4-BE49-F238E27FC236}">
                <a16:creationId xmlns:a16="http://schemas.microsoft.com/office/drawing/2014/main" id="{E7985927-4C9C-4197-BD33-03E8B6CAE1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9" name="Rectangle 6">
            <a:extLst>
              <a:ext uri="{FF2B5EF4-FFF2-40B4-BE49-F238E27FC236}">
                <a16:creationId xmlns:a16="http://schemas.microsoft.com/office/drawing/2014/main" id="{F5196158-82B2-48BF-B85B-740FF3BD07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" name="Rectangle 7">
            <a:extLst>
              <a:ext uri="{FF2B5EF4-FFF2-40B4-BE49-F238E27FC236}">
                <a16:creationId xmlns:a16="http://schemas.microsoft.com/office/drawing/2014/main" id="{571F26FB-A84B-479D-8933-6071E89F4C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11E5438-FFED-474A-9DAC-0F9B5DC4CDD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4899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DAD047C-B6EB-4655-9F9D-31CC82E327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019EA7A-2A73-40CF-A09A-286957C7E9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48CCC04-9DB7-4207-891F-E2F5C3D4AB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2343E-21EF-448C-A8CC-169C88019E6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0625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313" y="43063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6313" y="280612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BCE415D-3B75-4816-A1C0-041ED7DCC5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85C1D13-2B91-43C8-AF67-E61E5569C9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F8A7629-A942-4F4B-B699-16BB98FB9F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003FF7-44EE-42C0-BD57-8E060EB70048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7512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618679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18679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478BB32-6745-419B-BA04-7EFA2DF312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327CC0-292D-445E-81C8-BDDE966744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A73F0F7-7B1C-428D-BC32-A91A1E4593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C24BD-2C38-4501-9A5C-B7247F80D085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946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74054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0" y="1434529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1200" y="2074291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9025" y="1434529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9025" y="2074291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B9CE7CFA-61C5-4723-92CD-D64F0AB212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49F2D4B-7021-4B12-80CF-7074022E5C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A6E1D80C-979E-45CE-BB83-8888550169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FA327-396C-4057-B507-172887E28DBB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5338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71D507F-661B-4B50-8501-A518A217A1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0DD31CF-EC79-49CC-AE2D-023DECF831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F024542-8776-458A-90C2-E1E471EF67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F65F51-17C6-432F-A5AA-B1659181B633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3865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FEBF7060-8D0A-4DE0-94BC-98C7318373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39681EAC-266E-4837-841B-C93E016EC8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E1A36B6-819F-4166-A66A-493F0BD1BC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2BDD4-99E5-4195-877F-B66FE02AEFB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9729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72466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9050" y="1724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1200" y="133451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7D120F5-1710-40E4-9E44-D30FB3846A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A820BB-1AF4-47C6-AA7F-F77EA7CE57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5DC230E-BB22-4915-9B1E-C1F78C3906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91B93-2454-4411-8D0D-1C105C2A8156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8240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6288" y="4700016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512191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266754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B4018D-3E07-40F5-B1DE-4ED6C55D2A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3AF2AC-623C-4CC6-83AC-5E9FBDFF45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A1FCC7B-42E2-486C-89F4-E308CF2D66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75B66-8FAD-4607-BC9D-C270804EF68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258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97149E7-1613-46BF-9AB4-F3C8EA0D57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30BBAF6-C220-4A35-9F95-513D7ABBF4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F8B9EA50-7089-442C-AE6C-1290FBF7FE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E5D318-09BD-497A-A9C1-DA78B3EF4FD2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450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53400" y="21654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1200" y="21654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8A8B20D-8869-43C5-A543-F76F6BE21C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F186863-3F7B-4650-BA1E-7B4B15B07A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DF2ABB1D-B577-40D9-90BD-E9FBCA4F31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27D5D-4526-4FF5-BF25-4533950543C5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41144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image" Target="../media/ulm_logo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>
            <a:extLst>
              <a:ext uri="{FF2B5EF4-FFF2-40B4-BE49-F238E27FC236}">
                <a16:creationId xmlns:a16="http://schemas.microsoft.com/office/drawing/2014/main" id="{875589D5-AE9C-4845-98B6-58C992B11B5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67264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64E6A42-06C4-40CC-9098-5841B11EA9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21654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 hier, um die Master-Titelformatvorlage zu bearbeiten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38D7F28-635E-45DE-8984-5085EC884C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618679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 hier, um die Master-Textformate zu bearbeiten</a:t>
            </a:r>
          </a:p>
          <a:p>
            <a:pPr lvl="1"/>
            <a:r>
              <a:rPr lang="en-US" altLang="en-US"/>
              <a:t>Zweite Ebene</a:t>
            </a:r>
          </a:p>
          <a:p>
            <a:pPr lvl="2"/>
            <a:r>
              <a:rPr lang="en-US" altLang="en-US"/>
              <a:t>Dritte Ebene</a:t>
            </a:r>
          </a:p>
          <a:p>
            <a:pPr lvl="3"/>
            <a:r>
              <a:rPr lang="en-US" altLang="en-US"/>
              <a:t>Vierte Ebene</a:t>
            </a:r>
          </a:p>
          <a:p>
            <a:pPr lvl="4"/>
            <a:r>
              <a:rPr lang="en-US" altLang="en-US"/>
              <a:t>Fünfte Ebene</a:t>
            </a:r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59729E03-5216-4489-B5F2-20DCF743A0F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81200" y="6147816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6870" name="Rectangle 6">
            <a:extLst>
              <a:ext uri="{FF2B5EF4-FFF2-40B4-BE49-F238E27FC236}">
                <a16:creationId xmlns:a16="http://schemas.microsoft.com/office/drawing/2014/main" id="{07A6FF31-52D1-4ACB-A5EC-4F4F35F2B78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48200" y="6147816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6871" name="Rectangle 7">
            <a:extLst>
              <a:ext uri="{FF2B5EF4-FFF2-40B4-BE49-F238E27FC236}">
                <a16:creationId xmlns:a16="http://schemas.microsoft.com/office/drawing/2014/main" id="{3EAB4853-8641-489D-9650-037ACCD5707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-100584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/>
            </a:lvl1pPr>
          </a:lstStyle>
          <a:p>
            <a:pPr>
              <a:defRPr/>
            </a:pPr>
            <a:fld id="{2281F4E6-4D51-40FA-A408-2AFDF2DB88D3}" type="slidenum">
              <a:rPr lang="en-US" altLang="en-US"/>
              <a:t>‹Nr.›</a:t>
            </a:fld>
            <a:endParaRPr lang="en-US" altLang="en-US"/>
          </a:p>
        </p:txBody>
      </p:sp>
      <p:grpSp>
        <p:nvGrpSpPr>
          <p:cNvPr id="1032" name="Group 8">
            <a:extLst>
              <a:ext uri="{FF2B5EF4-FFF2-40B4-BE49-F238E27FC236}">
                <a16:creationId xmlns:a16="http://schemas.microsoft.com/office/drawing/2014/main" id="{3A57BCCE-D30C-4E8A-BFE3-97510AF86C6F}"/>
              </a:ext>
            </a:extLst>
          </p:cNvPr>
          <p:cNvGrpSpPr>
            <a:grpSpLocks/>
          </p:cNvGrpSpPr>
          <p:nvPr/>
        </p:nvGrpSpPr>
        <p:grpSpPr bwMode="auto">
          <a:xfrm>
            <a:off x="10957764" y="152400"/>
            <a:ext cx="792163" cy="1295400"/>
            <a:chOff x="5136" y="960"/>
            <a:chExt cx="528" cy="864"/>
          </a:xfrm>
        </p:grpSpPr>
        <p:sp>
          <p:nvSpPr>
            <p:cNvPr id="1033" name="Oval 9">
              <a:extLst>
                <a:ext uri="{FF2B5EF4-FFF2-40B4-BE49-F238E27FC236}">
                  <a16:creationId xmlns:a16="http://schemas.microsoft.com/office/drawing/2014/main" id="{1F3372F9-2D4D-4E83-8927-02DD5F0B99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4" name="Oval 10">
              <a:extLst>
                <a:ext uri="{FF2B5EF4-FFF2-40B4-BE49-F238E27FC236}">
                  <a16:creationId xmlns:a16="http://schemas.microsoft.com/office/drawing/2014/main" id="{3857A0F1-F0C2-483F-B1DC-0AC4FB777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5" name="Oval 11">
              <a:extLst>
                <a:ext uri="{FF2B5EF4-FFF2-40B4-BE49-F238E27FC236}">
                  <a16:creationId xmlns:a16="http://schemas.microsoft.com/office/drawing/2014/main" id="{3A28D61C-0D47-4360-82E9-1057AD7C62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6" name="Oval 12">
              <a:extLst>
                <a:ext uri="{FF2B5EF4-FFF2-40B4-BE49-F238E27FC236}">
                  <a16:creationId xmlns:a16="http://schemas.microsoft.com/office/drawing/2014/main" id="{A4C316EE-5859-40F2-80EC-8C9BB2CE1E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072"/>
              <a:ext cx="80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7" name="Oval 13">
              <a:extLst>
                <a:ext uri="{FF2B5EF4-FFF2-40B4-BE49-F238E27FC236}">
                  <a16:creationId xmlns:a16="http://schemas.microsoft.com/office/drawing/2014/main" id="{FF67C601-BC1B-4731-848C-5575D10577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072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8" name="Oval 14">
              <a:extLst>
                <a:ext uri="{FF2B5EF4-FFF2-40B4-BE49-F238E27FC236}">
                  <a16:creationId xmlns:a16="http://schemas.microsoft.com/office/drawing/2014/main" id="{E2B42EC3-C058-46FF-86FC-DD7E880B6F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072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9" name="Oval 15">
              <a:extLst>
                <a:ext uri="{FF2B5EF4-FFF2-40B4-BE49-F238E27FC236}">
                  <a16:creationId xmlns:a16="http://schemas.microsoft.com/office/drawing/2014/main" id="{3529E331-3F62-4DFF-958B-D13041A715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072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0" name="Oval 16">
              <a:extLst>
                <a:ext uri="{FF2B5EF4-FFF2-40B4-BE49-F238E27FC236}">
                  <a16:creationId xmlns:a16="http://schemas.microsoft.com/office/drawing/2014/main" id="{732285B5-880B-42F5-BDFD-ED8B091FE6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184"/>
              <a:ext cx="80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1" name="Oval 17">
              <a:extLst>
                <a:ext uri="{FF2B5EF4-FFF2-40B4-BE49-F238E27FC236}">
                  <a16:creationId xmlns:a16="http://schemas.microsoft.com/office/drawing/2014/main" id="{9B5F33E9-581C-467B-A1FF-576D3281A4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184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2" name="Oval 18">
              <a:extLst>
                <a:ext uri="{FF2B5EF4-FFF2-40B4-BE49-F238E27FC236}">
                  <a16:creationId xmlns:a16="http://schemas.microsoft.com/office/drawing/2014/main" id="{1F992348-781A-47B9-9536-BBC1AFB9E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184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3" name="Oval 19">
              <a:extLst>
                <a:ext uri="{FF2B5EF4-FFF2-40B4-BE49-F238E27FC236}">
                  <a16:creationId xmlns:a16="http://schemas.microsoft.com/office/drawing/2014/main" id="{50886CA1-96C9-4376-8FFF-4F6C5DCD6B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184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4" name="Oval 20">
              <a:extLst>
                <a:ext uri="{FF2B5EF4-FFF2-40B4-BE49-F238E27FC236}">
                  <a16:creationId xmlns:a16="http://schemas.microsoft.com/office/drawing/2014/main" id="{4AC3A76B-3B00-413F-9B5D-3E1BC8A40B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184"/>
              <a:ext cx="80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5" name="Oval 21">
              <a:extLst>
                <a:ext uri="{FF2B5EF4-FFF2-40B4-BE49-F238E27FC236}">
                  <a16:creationId xmlns:a16="http://schemas.microsoft.com/office/drawing/2014/main" id="{3417277D-1DFB-46C5-B3C3-37F969794B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6" name="Oval 22">
              <a:extLst>
                <a:ext uri="{FF2B5EF4-FFF2-40B4-BE49-F238E27FC236}">
                  <a16:creationId xmlns:a16="http://schemas.microsoft.com/office/drawing/2014/main" id="{5C3A70C6-4FC1-44E6-8273-5358AFFFF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7" name="Oval 23">
              <a:extLst>
                <a:ext uri="{FF2B5EF4-FFF2-40B4-BE49-F238E27FC236}">
                  <a16:creationId xmlns:a16="http://schemas.microsoft.com/office/drawing/2014/main" id="{A59AB9AA-09A8-4AA9-9557-A171F80B8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8" name="Oval 24">
              <a:extLst>
                <a:ext uri="{FF2B5EF4-FFF2-40B4-BE49-F238E27FC236}">
                  <a16:creationId xmlns:a16="http://schemas.microsoft.com/office/drawing/2014/main" id="{362AD775-071B-4738-BF86-D19C114415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296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9" name="Oval 25">
              <a:extLst>
                <a:ext uri="{FF2B5EF4-FFF2-40B4-BE49-F238E27FC236}">
                  <a16:creationId xmlns:a16="http://schemas.microsoft.com/office/drawing/2014/main" id="{90460FB0-490C-44E4-B25E-C237854CCE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0" name="Oval 26">
              <a:extLst>
                <a:ext uri="{FF2B5EF4-FFF2-40B4-BE49-F238E27FC236}">
                  <a16:creationId xmlns:a16="http://schemas.microsoft.com/office/drawing/2014/main" id="{27983E4C-1362-4478-A3B9-554DD43016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1" name="Oval 27">
              <a:extLst>
                <a:ext uri="{FF2B5EF4-FFF2-40B4-BE49-F238E27FC236}">
                  <a16:creationId xmlns:a16="http://schemas.microsoft.com/office/drawing/2014/main" id="{41DC74C2-0DEC-423F-AD5A-D2FD426CAE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408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2" name="Oval 28">
              <a:extLst>
                <a:ext uri="{FF2B5EF4-FFF2-40B4-BE49-F238E27FC236}">
                  <a16:creationId xmlns:a16="http://schemas.microsoft.com/office/drawing/2014/main" id="{B3C6813C-1F30-4D5F-96B6-C6F68AFE5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408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3" name="Oval 29">
              <a:extLst>
                <a:ext uri="{FF2B5EF4-FFF2-40B4-BE49-F238E27FC236}">
                  <a16:creationId xmlns:a16="http://schemas.microsoft.com/office/drawing/2014/main" id="{B7BD7B1F-52CD-4DFB-BAEB-26ECF08EE2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4" name="Oval 30">
              <a:extLst>
                <a:ext uri="{FF2B5EF4-FFF2-40B4-BE49-F238E27FC236}">
                  <a16:creationId xmlns:a16="http://schemas.microsoft.com/office/drawing/2014/main" id="{A4AB56C3-2BB4-4D56-A36D-D84DE73BE2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5" name="Oval 31">
              <a:extLst>
                <a:ext uri="{FF2B5EF4-FFF2-40B4-BE49-F238E27FC236}">
                  <a16:creationId xmlns:a16="http://schemas.microsoft.com/office/drawing/2014/main" id="{6EC64027-34B0-42F3-B08D-8F24D2D237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6" name="Oval 32">
              <a:extLst>
                <a:ext uri="{FF2B5EF4-FFF2-40B4-BE49-F238E27FC236}">
                  <a16:creationId xmlns:a16="http://schemas.microsoft.com/office/drawing/2014/main" id="{BE5B21C6-1A21-42A3-8B26-4E51018349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7" name="Oval 33">
              <a:extLst>
                <a:ext uri="{FF2B5EF4-FFF2-40B4-BE49-F238E27FC236}">
                  <a16:creationId xmlns:a16="http://schemas.microsoft.com/office/drawing/2014/main" id="{79135344-65A5-4DA4-9250-F8C0C01A42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520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8" name="Oval 34">
              <a:extLst>
                <a:ext uri="{FF2B5EF4-FFF2-40B4-BE49-F238E27FC236}">
                  <a16:creationId xmlns:a16="http://schemas.microsoft.com/office/drawing/2014/main" id="{E7122F19-21C9-4A1A-AEA6-A44416F1A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632"/>
              <a:ext cx="80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9" name="Oval 35">
              <a:extLst>
                <a:ext uri="{FF2B5EF4-FFF2-40B4-BE49-F238E27FC236}">
                  <a16:creationId xmlns:a16="http://schemas.microsoft.com/office/drawing/2014/main" id="{1303B6A9-253A-4969-A1FF-FF6C3A0C5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632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0" name="Oval 36">
              <a:extLst>
                <a:ext uri="{FF2B5EF4-FFF2-40B4-BE49-F238E27FC236}">
                  <a16:creationId xmlns:a16="http://schemas.microsoft.com/office/drawing/2014/main" id="{EBE593C1-CF98-4AD2-B05D-75BE82C29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632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1" name="Oval 37">
              <a:extLst>
                <a:ext uri="{FF2B5EF4-FFF2-40B4-BE49-F238E27FC236}">
                  <a16:creationId xmlns:a16="http://schemas.microsoft.com/office/drawing/2014/main" id="{A3015336-6463-417A-A287-69BFEDDDDC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632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2" name="Oval 38">
              <a:extLst>
                <a:ext uri="{FF2B5EF4-FFF2-40B4-BE49-F238E27FC236}">
                  <a16:creationId xmlns:a16="http://schemas.microsoft.com/office/drawing/2014/main" id="{4434A25D-0B25-4BC2-A401-3D2ACEBB63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3" name="Oval 39">
              <a:extLst>
                <a:ext uri="{FF2B5EF4-FFF2-40B4-BE49-F238E27FC236}">
                  <a16:creationId xmlns:a16="http://schemas.microsoft.com/office/drawing/2014/main" id="{92C52A22-3F3F-4F35-A3E4-6B373F658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  <p:pic>
        <p:nvPicPr>
          <p:cNvPr id="36872" name="Logo Lehre Augenheilkunde Ulm"/>
          <p:cNvPicPr preferRelativeResize="0"/>
          <p:nvPr/>
        </p:nvPicPr>
        <p:blipFill rotWithShape="1">
          <a:blip r:embed="rId13">
            <a:alphaModFix/>
          </a:blip>
          <a:srcRect l="15164" t="13485" r="14262" b="11790"/>
          <a:stretch/>
        </p:blipFill>
        <p:spPr>
          <a:xfrm>
            <a:off x="10785675" y="67241"/>
            <a:ext cx="1132005" cy="137774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7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399146B-4CE3-481F-AB01-73BFD3AFBFB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79348" y="2148840"/>
            <a:ext cx="9601200" cy="1371600"/>
          </a:xfrm>
        </p:spPr>
        <p:txBody>
          <a:bodyPr wrap="square" lIns="0" tIns="0" rIns="0" bIns="4572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400" b="1" i="0" u="none" strike="noStrike" cap="none">
                <a:solidFill>
                  <a:srgbClr val="1F5E63"/>
                </a:solidFill>
                <a:latin typeface="Segoe UI"/>
                <a:ea typeface="Segoe UI"/>
                <a:cs typeface="Segoe UI"/>
                <a:sym typeface="Arial"/>
              </a:rPr>
              <a:t>Brechung: Punkte und Ebenen</a:t>
            </a:r>
            <a:endParaRPr lang="de-DE" sz="3400">
              <a:latin typeface="Segoe UI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CEC812C-FB09-45B3-918F-4F0CE6A3035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79348" y="3611880"/>
            <a:ext cx="9601200" cy="548640"/>
          </a:xfrm>
        </p:spPr>
        <p:txBody>
          <a:bodyPr wrap="square" lIns="0" tIns="4572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0" i="0" u="none" strike="noStrike" cap="none">
                <a:solidFill>
                  <a:srgbClr val="4A5560"/>
                </a:solidFill>
                <a:latin typeface="Segoe UI"/>
                <a:ea typeface="Segoe UI"/>
                <a:cs typeface="Segoe UI"/>
                <a:sym typeface="Arial"/>
              </a:rPr>
              <a:t>Grundlagen der Optik, Kapitel 18</a:t>
            </a:r>
            <a:endParaRPr lang="de-DE" sz="1600">
              <a:latin typeface="Segoe UI"/>
            </a:endParaRPr>
          </a:p>
        </p:txBody>
      </p:sp>
      <p:sp>
        <p:nvSpPr>
          <p:cNvPr id="4100" name="ZZ_Kopfleiste"/>
          <p:cNvSpPr txBox="1"/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Grundlagen der Optik</a:t>
            </a:r>
            <a:endParaRPr lang="de-DE" sz="1800">
              <a:latin typeface="Segoe UI"/>
            </a:endParaRPr>
          </a:p>
        </p:txBody>
      </p:sp>
      <p:sp>
        <p:nvSpPr>
          <p:cNvPr id="4101" name="ZZ_Foliennummer"/>
          <p:cNvSpPr txBox="1"/>
          <p:nvPr/>
        </p:nvSpPr>
        <p:spPr>
          <a:xfrm>
            <a:off x="10546080" y="6602730"/>
            <a:ext cx="1371600" cy="219456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410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410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E173AC3B-BE63-432A-A31D-2086014091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118616"/>
            <a:ext cx="8077200" cy="5029200"/>
          </a:xfrm>
        </p:spPr>
        <p:txBody>
          <a:bodyPr wrap="square" lIns="25400" tIns="12700" rIns="25400" bIns="12700"/>
          <a:lstStyle/>
          <a:p>
            <a:pPr eaLnBrk="1" hangingPunct="1">
              <a:lnSpc>
                <a:spcPct val="90000"/>
              </a:lnSpc>
            </a:pPr>
            <a:r>
              <a:rPr lang="en-US" altLang="en-US" sz="1200" dirty="0"/>
              <a:t>Wie </a:t>
            </a:r>
            <a:r>
              <a:rPr lang="en-US" altLang="en-US" sz="1200" dirty="0" err="1"/>
              <a:t>wir</a:t>
            </a:r>
            <a:r>
              <a:rPr lang="en-US" altLang="en-US" sz="1200" dirty="0"/>
              <a:t> in </a:t>
            </a:r>
            <a:r>
              <a:rPr lang="en-US" altLang="en-US" sz="1200" dirty="0" err="1"/>
              <a:t>Kapitel</a:t>
            </a:r>
            <a:r>
              <a:rPr lang="en-US" altLang="en-US" sz="1200" dirty="0"/>
              <a:t> 4 </a:t>
            </a:r>
            <a:r>
              <a:rPr lang="en-US" altLang="en-US" sz="1200" dirty="0" err="1"/>
              <a:t>gelernt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haben</a:t>
            </a:r>
            <a:r>
              <a:rPr lang="en-US" altLang="en-US" sz="1200" dirty="0"/>
              <a:t>, hat </a:t>
            </a:r>
            <a:r>
              <a:rPr lang="en-US" altLang="en-US" sz="1200" dirty="0" err="1"/>
              <a:t>jede</a:t>
            </a:r>
            <a:r>
              <a:rPr lang="en-US" altLang="en-US" sz="1200" dirty="0"/>
              <a:t> Linse </a:t>
            </a:r>
            <a:r>
              <a:rPr lang="en-US" altLang="en-US" sz="1200" dirty="0" err="1"/>
              <a:t>zwei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Brennpunkte</a:t>
            </a:r>
            <a:r>
              <a:rPr lang="en-US" altLang="en-US" sz="1200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>
                <a:solidFill>
                  <a:srgbClr val="1A5FB4"/>
                </a:solidFill>
              </a:rPr>
              <a:t>den </a:t>
            </a:r>
            <a:r>
              <a:rPr lang="en-US" altLang="en-US" sz="1200" i="1" dirty="0" err="1">
                <a:solidFill>
                  <a:srgbClr val="1A5FB4"/>
                </a:solidFill>
              </a:rPr>
              <a:t>primären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Brennpunkt</a:t>
            </a:r>
            <a:endParaRPr lang="en-US" altLang="en-US" sz="1200" i="1" dirty="0">
              <a:solidFill>
                <a:srgbClr val="1A5FB4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>
                <a:solidFill>
                  <a:srgbClr val="FF0000"/>
                </a:solidFill>
              </a:rPr>
              <a:t>den </a:t>
            </a:r>
            <a:r>
              <a:rPr lang="en-US" altLang="en-US" sz="1200" i="1" dirty="0" err="1">
                <a:solidFill>
                  <a:srgbClr val="FF0000"/>
                </a:solidFill>
              </a:rPr>
              <a:t>sekundären</a:t>
            </a:r>
            <a:r>
              <a:rPr lang="en-US" altLang="en-US" sz="1200" i="1" dirty="0">
                <a:solidFill>
                  <a:srgbClr val="FF0000"/>
                </a:solidFill>
              </a:rPr>
              <a:t> </a:t>
            </a:r>
            <a:r>
              <a:rPr lang="en-US" altLang="en-US" sz="1200" i="1" dirty="0" err="1">
                <a:solidFill>
                  <a:srgbClr val="FF0000"/>
                </a:solidFill>
              </a:rPr>
              <a:t>Brennpunkt</a:t>
            </a:r>
            <a:endParaRPr lang="en-US" altLang="en-US" sz="1200" i="1" dirty="0">
              <a:solidFill>
                <a:srgbClr val="FF0000"/>
              </a:solidFill>
            </a:endParaRPr>
          </a:p>
        </p:txBody>
      </p:sp>
      <p:sp>
        <p:nvSpPr>
          <p:cNvPr id="5123" name="ZZ_Kopfleiste">
            <a:extLst>
              <a:ext uri="{FF2B5EF4-FFF2-40B4-BE49-F238E27FC236}">
                <a16:creationId xmlns:a16="http://schemas.microsoft.com/office/drawing/2014/main" id="{35384674-2D72-452F-84B4-429BD11F8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5124" name="Slide Number Placeholder 1">
            <a:extLst>
              <a:ext uri="{FF2B5EF4-FFF2-40B4-BE49-F238E27FC236}">
                <a16:creationId xmlns:a16="http://schemas.microsoft.com/office/drawing/2014/main" id="{E1C47317-EE71-4A7E-ADE3-6FBA5CC90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512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512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52C50E4-FAF7-4883-AE28-1F9F31FFCC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118616"/>
            <a:ext cx="8077200" cy="5029200"/>
          </a:xfrm>
        </p:spPr>
        <p:txBody>
          <a:bodyPr wrap="square" lIns="25400" tIns="12700" rIns="25400" bIns="12700"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1200" dirty="0"/>
              <a:t>Wie wir in Kapitel 4 gelernt haben, hat </a:t>
            </a:r>
            <a:r>
              <a:rPr lang="en-US" sz="1200" dirty="0" err="1"/>
              <a:t>jede</a:t>
            </a:r>
            <a:r>
              <a:rPr lang="en-US" sz="1200" dirty="0"/>
              <a:t> Linse zwei Brennpunkte: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200" dirty="0">
                <a:solidFill>
                  <a:srgbClr val="1A5FB4"/>
                </a:solidFill>
              </a:rPr>
              <a:t>den </a:t>
            </a:r>
            <a:r>
              <a:rPr lang="en-US" sz="1200" b="1" i="1" dirty="0">
                <a:solidFill>
                  <a:srgbClr val="1A5FB4"/>
                </a:solidFill>
              </a:rPr>
              <a:t>primären Brennpunkt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den </a:t>
            </a:r>
            <a:r>
              <a:rPr lang="en-US" sz="1200" i="1" dirty="0">
                <a:solidFill>
                  <a:schemeClr val="bg1">
                    <a:lumMod val="75000"/>
                  </a:schemeClr>
                </a:solidFill>
              </a:rPr>
              <a:t>sekundären Brennpunkt</a:t>
            </a:r>
          </a:p>
          <a:p>
            <a:pPr eaLnBrk="1" hangingPunct="1">
              <a:lnSpc>
                <a:spcPct val="90000"/>
              </a:lnSpc>
              <a:buClr>
                <a:schemeClr val="lt1"/>
              </a:buClr>
              <a:defRPr/>
            </a:pPr>
            <a:r>
              <a:rPr lang="en-US" sz="1200" dirty="0">
                <a:solidFill>
                  <a:schemeClr val="bg1"/>
                </a:solidFill>
              </a:rPr>
              <a:t>Und wie wir gleich sehen werden, sind diese Punkte lediglich besondere Stellen auf zwei wichtigen Ebenen:</a:t>
            </a:r>
          </a:p>
          <a:p>
            <a:pPr lvl="1" eaLnBrk="1" hangingPunct="1">
              <a:lnSpc>
                <a:spcPct val="90000"/>
              </a:lnSpc>
              <a:buClr>
                <a:schemeClr val="lt1"/>
              </a:buClr>
              <a:defRPr/>
            </a:pPr>
            <a:r>
              <a:rPr lang="en-US" sz="1200" dirty="0">
                <a:solidFill>
                  <a:schemeClr val="bg1"/>
                </a:solidFill>
              </a:rPr>
              <a:t>die </a:t>
            </a:r>
            <a:r>
              <a:rPr lang="en-US" sz="1200" i="1" dirty="0">
                <a:solidFill>
                  <a:schemeClr val="bg1"/>
                </a:solidFill>
              </a:rPr>
              <a:t>primäre </a:t>
            </a:r>
            <a:r>
              <a:rPr lang="en-US" sz="1200" b="1" i="1" dirty="0">
                <a:solidFill>
                  <a:schemeClr val="bg1"/>
                </a:solidFill>
              </a:rPr>
              <a:t>Brennebene</a:t>
            </a:r>
          </a:p>
          <a:p>
            <a:pPr lvl="1" eaLnBrk="1" hangingPunct="1">
              <a:lnSpc>
                <a:spcPct val="90000"/>
              </a:lnSpc>
              <a:buClr>
                <a:schemeClr val="lt1"/>
              </a:buClr>
              <a:defRPr/>
            </a:pPr>
            <a:r>
              <a:rPr lang="en-US" sz="1200" dirty="0">
                <a:solidFill>
                  <a:schemeClr val="bg1"/>
                </a:solidFill>
              </a:rPr>
              <a:t>die </a:t>
            </a:r>
            <a:r>
              <a:rPr lang="en-US" sz="1200" i="1" dirty="0">
                <a:solidFill>
                  <a:schemeClr val="bg1"/>
                </a:solidFill>
              </a:rPr>
              <a:t>sekundäre </a:t>
            </a:r>
            <a:r>
              <a:rPr lang="en-US" sz="1200" b="1" i="1" dirty="0">
                <a:solidFill>
                  <a:schemeClr val="bg1"/>
                </a:solidFill>
              </a:rPr>
              <a:t>Brennebene</a:t>
            </a:r>
          </a:p>
          <a:p>
            <a:pPr eaLnBrk="1" hangingPunct="1">
              <a:lnSpc>
                <a:spcPct val="90000"/>
              </a:lnSpc>
              <a:buClr>
                <a:schemeClr val="lt1"/>
              </a:buClr>
              <a:defRPr/>
            </a:pPr>
            <a:r>
              <a:rPr lang="en-US" sz="1200" dirty="0">
                <a:solidFill>
                  <a:schemeClr val="bg1"/>
                </a:solidFill>
              </a:rPr>
              <a:t>Zunächst werden wir jedoch einige weitere wichtige Elemente des Strahlenmodells</a:t>
            </a:r>
            <a:r>
              <a:rPr lang="en-US" sz="1200" dirty="0">
                <a:solidFill>
                  <a:schemeClr val="bg1"/>
                </a:solidFill>
              </a:rPr>
              <a:t> kennenlernen: </a:t>
            </a:r>
          </a:p>
          <a:p>
            <a:pPr lvl="1" eaLnBrk="1" hangingPunct="1">
              <a:lnSpc>
                <a:spcPct val="90000"/>
              </a:lnSpc>
              <a:buClr>
                <a:schemeClr val="lt1"/>
              </a:buClr>
              <a:defRPr/>
            </a:pPr>
            <a:r>
              <a:rPr lang="en-US" sz="1200" dirty="0">
                <a:solidFill>
                  <a:schemeClr val="bg1"/>
                </a:solidFill>
              </a:rPr>
              <a:t>den </a:t>
            </a:r>
            <a:r>
              <a:rPr lang="en-US" sz="1200" i="1" dirty="0">
                <a:solidFill>
                  <a:schemeClr val="bg1"/>
                </a:solidFill>
              </a:rPr>
              <a:t>Knotenpunkt</a:t>
            </a:r>
            <a:r>
              <a:rPr lang="en-US" sz="1200" b="1" i="1" dirty="0">
                <a:solidFill>
                  <a:schemeClr val="bg1"/>
                </a:solidFill>
              </a:rPr>
              <a:t xml:space="preserve"> bzw. die Knotenpunkte</a:t>
            </a:r>
          </a:p>
          <a:p>
            <a:pPr lvl="1" eaLnBrk="1" hangingPunct="1">
              <a:lnSpc>
                <a:spcPct val="90000"/>
              </a:lnSpc>
              <a:buClr>
                <a:schemeClr val="lt1"/>
              </a:buClr>
              <a:defRPr/>
            </a:pPr>
            <a:r>
              <a:rPr lang="en-US" sz="1200" dirty="0">
                <a:solidFill>
                  <a:schemeClr val="bg1"/>
                </a:solidFill>
              </a:rPr>
              <a:t>die </a:t>
            </a:r>
            <a:r>
              <a:rPr lang="en-US" sz="1200" i="1" dirty="0">
                <a:solidFill>
                  <a:schemeClr val="bg1"/>
                </a:solidFill>
              </a:rPr>
              <a:t>Linsenachse</a:t>
            </a:r>
          </a:p>
        </p:txBody>
      </p:sp>
      <p:sp>
        <p:nvSpPr>
          <p:cNvPr id="6148" name="Oval 25">
            <a:extLst>
              <a:ext uri="{FF2B5EF4-FFF2-40B4-BE49-F238E27FC236}">
                <a16:creationId xmlns:a16="http://schemas.microsoft.com/office/drawing/2014/main" id="{8C4BAA41-A9A0-44DB-BA2F-39C33772F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1652016"/>
            <a:ext cx="2286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6149" name="Group 26">
            <a:extLst>
              <a:ext uri="{FF2B5EF4-FFF2-40B4-BE49-F238E27FC236}">
                <a16:creationId xmlns:a16="http://schemas.microsoft.com/office/drawing/2014/main" id="{7D24A08F-6C61-4637-B60F-6CF902CDBCFC}"/>
              </a:ext>
            </a:extLst>
          </p:cNvPr>
          <p:cNvGrpSpPr>
            <a:grpSpLocks/>
          </p:cNvGrpSpPr>
          <p:nvPr/>
        </p:nvGrpSpPr>
        <p:grpSpPr bwMode="auto">
          <a:xfrm>
            <a:off x="8153400" y="2947416"/>
            <a:ext cx="457200" cy="762000"/>
            <a:chOff x="3072" y="2064"/>
            <a:chExt cx="816" cy="1248"/>
          </a:xfrm>
        </p:grpSpPr>
        <p:sp>
          <p:nvSpPr>
            <p:cNvPr id="6169" name="Freeform 27">
              <a:extLst>
                <a:ext uri="{FF2B5EF4-FFF2-40B4-BE49-F238E27FC236}">
                  <a16:creationId xmlns:a16="http://schemas.microsoft.com/office/drawing/2014/main" id="{82385EAD-D2D2-4C2F-BA7A-962765985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064"/>
              <a:ext cx="248" cy="1248"/>
            </a:xfrm>
            <a:custGeom>
              <a:avLst/>
              <a:gdLst>
                <a:gd name="T0" fmla="*/ 0 w 200"/>
                <a:gd name="T1" fmla="*/ 0 h 1248"/>
                <a:gd name="T2" fmla="*/ 563 w 200"/>
                <a:gd name="T3" fmla="*/ 624 h 1248"/>
                <a:gd name="T4" fmla="*/ 141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0" name="Freeform 28">
              <a:extLst>
                <a:ext uri="{FF2B5EF4-FFF2-40B4-BE49-F238E27FC236}">
                  <a16:creationId xmlns:a16="http://schemas.microsoft.com/office/drawing/2014/main" id="{49D2876A-FB36-47E8-81D7-31BF69CABC5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48" y="2064"/>
              <a:ext cx="240" cy="1248"/>
            </a:xfrm>
            <a:custGeom>
              <a:avLst/>
              <a:gdLst>
                <a:gd name="T0" fmla="*/ 0 w 200"/>
                <a:gd name="T1" fmla="*/ 0 h 1248"/>
                <a:gd name="T2" fmla="*/ 476 w 200"/>
                <a:gd name="T3" fmla="*/ 624 h 1248"/>
                <a:gd name="T4" fmla="*/ 121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1" name="Line 29">
              <a:extLst>
                <a:ext uri="{FF2B5EF4-FFF2-40B4-BE49-F238E27FC236}">
                  <a16:creationId xmlns:a16="http://schemas.microsoft.com/office/drawing/2014/main" id="{D0F68F0E-C5A5-49CC-A2C9-1ED14494D9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64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2" name="Line 30">
              <a:extLst>
                <a:ext uri="{FF2B5EF4-FFF2-40B4-BE49-F238E27FC236}">
                  <a16:creationId xmlns:a16="http://schemas.microsoft.com/office/drawing/2014/main" id="{55A82105-0065-49F4-A977-DE1B660980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312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50" name="Line 31">
            <a:extLst>
              <a:ext uri="{FF2B5EF4-FFF2-40B4-BE49-F238E27FC236}">
                <a16:creationId xmlns:a16="http://schemas.microsoft.com/office/drawing/2014/main" id="{5A5ED591-EC2E-4AFA-AEB7-B5F9B83088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48600" y="1728216"/>
            <a:ext cx="533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1" name="Line 32">
            <a:extLst>
              <a:ext uri="{FF2B5EF4-FFF2-40B4-BE49-F238E27FC236}">
                <a16:creationId xmlns:a16="http://schemas.microsoft.com/office/drawing/2014/main" id="{22C64918-E99E-4816-9FB5-C8C920F89014}"/>
              </a:ext>
            </a:extLst>
          </p:cNvPr>
          <p:cNvSpPr>
            <a:spLocks noChangeShapeType="1"/>
          </p:cNvSpPr>
          <p:nvPr/>
        </p:nvSpPr>
        <p:spPr bwMode="auto">
          <a:xfrm>
            <a:off x="7848600" y="2033016"/>
            <a:ext cx="533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" name="Line 33">
            <a:extLst>
              <a:ext uri="{FF2B5EF4-FFF2-40B4-BE49-F238E27FC236}">
                <a16:creationId xmlns:a16="http://schemas.microsoft.com/office/drawing/2014/main" id="{D35D8657-6B5C-4909-AF76-27B660721F62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0" y="1728216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Line 34">
            <a:extLst>
              <a:ext uri="{FF2B5EF4-FFF2-40B4-BE49-F238E27FC236}">
                <a16:creationId xmlns:a16="http://schemas.microsoft.com/office/drawing/2014/main" id="{8E51E20C-1D5A-4574-904A-46357FFF33E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0" y="2337816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4" name="Line 35">
            <a:extLst>
              <a:ext uri="{FF2B5EF4-FFF2-40B4-BE49-F238E27FC236}">
                <a16:creationId xmlns:a16="http://schemas.microsoft.com/office/drawing/2014/main" id="{C69C575F-26D3-49C0-89F5-EC0F6E17C3B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0" y="3099816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5" name="Line 36">
            <a:extLst>
              <a:ext uri="{FF2B5EF4-FFF2-40B4-BE49-F238E27FC236}">
                <a16:creationId xmlns:a16="http://schemas.microsoft.com/office/drawing/2014/main" id="{7D685F88-DE98-463D-9FA1-CC8461D62B2D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0" y="3557016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6" name="Line 37">
            <a:extLst>
              <a:ext uri="{FF2B5EF4-FFF2-40B4-BE49-F238E27FC236}">
                <a16:creationId xmlns:a16="http://schemas.microsoft.com/office/drawing/2014/main" id="{39FA8404-185D-44E8-B1E3-63253512C2F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305800" y="3099816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7" name="Line 38">
            <a:extLst>
              <a:ext uri="{FF2B5EF4-FFF2-40B4-BE49-F238E27FC236}">
                <a16:creationId xmlns:a16="http://schemas.microsoft.com/office/drawing/2014/main" id="{31AE334D-CB6E-455A-83D7-E984F8B4A58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05800" y="3328416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8" name="Line 39">
            <a:extLst>
              <a:ext uri="{FF2B5EF4-FFF2-40B4-BE49-F238E27FC236}">
                <a16:creationId xmlns:a16="http://schemas.microsoft.com/office/drawing/2014/main" id="{CCA9B758-8B6E-4799-87AF-4197A34932E5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2795016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9" name="Line 40">
            <a:extLst>
              <a:ext uri="{FF2B5EF4-FFF2-40B4-BE49-F238E27FC236}">
                <a16:creationId xmlns:a16="http://schemas.microsoft.com/office/drawing/2014/main" id="{E9D6AAE2-36E0-4797-9A47-FB3E6B4556E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96200" y="3557016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0" name="Oval 41">
            <a:extLst>
              <a:ext uri="{FF2B5EF4-FFF2-40B4-BE49-F238E27FC236}">
                <a16:creationId xmlns:a16="http://schemas.microsoft.com/office/drawing/2014/main" id="{4E8E0853-772C-4243-B3D4-9C3FF1605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956816"/>
            <a:ext cx="152400" cy="152400"/>
          </a:xfrm>
          <a:prstGeom prst="ellipse">
            <a:avLst/>
          </a:prstGeom>
          <a:solidFill>
            <a:srgbClr val="3333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6161" name="Oval 42">
            <a:extLst>
              <a:ext uri="{FF2B5EF4-FFF2-40B4-BE49-F238E27FC236}">
                <a16:creationId xmlns:a16="http://schemas.microsoft.com/office/drawing/2014/main" id="{CA693AD6-6C27-4314-9A19-BA237352F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0" y="3252216"/>
            <a:ext cx="152400" cy="152400"/>
          </a:xfrm>
          <a:prstGeom prst="ellipse">
            <a:avLst/>
          </a:prstGeom>
          <a:solidFill>
            <a:srgbClr val="3333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6162" name="Text Box 43">
            <a:extLst>
              <a:ext uri="{FF2B5EF4-FFF2-40B4-BE49-F238E27FC236}">
                <a16:creationId xmlns:a16="http://schemas.microsoft.com/office/drawing/2014/main" id="{BF57C4E1-3064-43D5-B316-63F4D4B4F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1880616"/>
            <a:ext cx="577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3333FF"/>
                </a:solidFill>
              </a:rPr>
              <a:t>Objekt</a:t>
            </a:r>
          </a:p>
        </p:txBody>
      </p:sp>
      <p:sp>
        <p:nvSpPr>
          <p:cNvPr id="6163" name="Text Box 44">
            <a:extLst>
              <a:ext uri="{FF2B5EF4-FFF2-40B4-BE49-F238E27FC236}">
                <a16:creationId xmlns:a16="http://schemas.microsoft.com/office/drawing/2014/main" id="{543CB3AB-306E-439F-ADD0-DC695CB49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9525" y="3176016"/>
            <a:ext cx="577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3333FF"/>
                </a:solidFill>
              </a:rPr>
              <a:t>Objekt</a:t>
            </a:r>
          </a:p>
        </p:txBody>
      </p:sp>
      <p:sp>
        <p:nvSpPr>
          <p:cNvPr id="6164" name="Line 47">
            <a:extLst>
              <a:ext uri="{FF2B5EF4-FFF2-40B4-BE49-F238E27FC236}">
                <a16:creationId xmlns:a16="http://schemas.microsoft.com/office/drawing/2014/main" id="{6EE34B00-28A0-43E0-A180-FBCEF2D028A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924800" y="2185416"/>
            <a:ext cx="228600" cy="381000"/>
          </a:xfrm>
          <a:prstGeom prst="line">
            <a:avLst/>
          </a:prstGeom>
          <a:noFill/>
          <a:ln w="19050">
            <a:solidFill>
              <a:srgbClr val="3333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5" name="Line 48">
            <a:extLst>
              <a:ext uri="{FF2B5EF4-FFF2-40B4-BE49-F238E27FC236}">
                <a16:creationId xmlns:a16="http://schemas.microsoft.com/office/drawing/2014/main" id="{BCC45EF3-79F0-4463-918D-6C326F7FB6CE}"/>
              </a:ext>
            </a:extLst>
          </p:cNvPr>
          <p:cNvSpPr>
            <a:spLocks noChangeShapeType="1"/>
          </p:cNvSpPr>
          <p:nvPr/>
        </p:nvSpPr>
        <p:spPr bwMode="auto">
          <a:xfrm>
            <a:off x="8534400" y="2642616"/>
            <a:ext cx="228600" cy="533400"/>
          </a:xfrm>
          <a:prstGeom prst="line">
            <a:avLst/>
          </a:prstGeom>
          <a:noFill/>
          <a:ln w="19050">
            <a:solidFill>
              <a:srgbClr val="3333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6" name="Text Box 51">
            <a:extLst>
              <a:ext uri="{FF2B5EF4-FFF2-40B4-BE49-F238E27FC236}">
                <a16:creationId xmlns:a16="http://schemas.microsoft.com/office/drawing/2014/main" id="{20B97162-5105-407B-8996-AD22CBC3B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2556891"/>
            <a:ext cx="1484313" cy="238125"/>
          </a:xfrm>
          <a:prstGeom prst="rect">
            <a:avLst/>
          </a:prstGeom>
          <a:solidFill>
            <a:srgbClr val="C6F0C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3333FF"/>
                </a:solidFill>
              </a:rPr>
              <a:t xml:space="preserve">Primärer </a:t>
            </a:r>
            <a:r>
              <a:rPr lang="en-US" altLang="en-US" sz="1200" i="1">
                <a:solidFill>
                  <a:srgbClr val="3333FF"/>
                </a:solidFill>
              </a:rPr>
              <a:t>Brennpunkt</a:t>
            </a:r>
          </a:p>
        </p:txBody>
      </p:sp>
      <p:sp>
        <p:nvSpPr>
          <p:cNvPr id="6167" name="Rectangle 53">
            <a:extLst>
              <a:ext uri="{FF2B5EF4-FFF2-40B4-BE49-F238E27FC236}">
                <a16:creationId xmlns:a16="http://schemas.microsoft.com/office/drawing/2014/main" id="{ECCD9251-226B-4036-B778-4076AE26C1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2795016"/>
            <a:ext cx="5105400" cy="28956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lnSpc>
                <a:spcPct val="90000"/>
              </a:lnSpc>
            </a:pPr>
            <a:r>
              <a:rPr lang="en-US" altLang="en-US" sz="1200" dirty="0" err="1">
                <a:solidFill>
                  <a:srgbClr val="1A5FB4"/>
                </a:solidFill>
              </a:rPr>
              <a:t>Primärer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Brennpunkt</a:t>
            </a:r>
            <a:r>
              <a:rPr lang="en-US" altLang="en-US" sz="1200" dirty="0"/>
              <a:t>: Ort, an dem </a:t>
            </a:r>
            <a:r>
              <a:rPr lang="en-US" altLang="en-US" sz="1200" dirty="0" err="1"/>
              <a:t>ein</a:t>
            </a:r>
            <a:r>
              <a:rPr lang="en-US" altLang="en-US" sz="1200" dirty="0"/>
              <a:t> </a:t>
            </a:r>
            <a:r>
              <a:rPr lang="en-US" altLang="en-US" sz="1200" b="1" dirty="0" err="1">
                <a:solidFill>
                  <a:srgbClr val="1A5FB4"/>
                </a:solidFill>
              </a:rPr>
              <a:t>Objekt</a:t>
            </a:r>
            <a:r>
              <a:rPr lang="en-US" altLang="en-US" sz="1200" b="1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/>
              <a:t>platziert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werden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könnte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sodass</a:t>
            </a:r>
            <a:r>
              <a:rPr lang="en-US" altLang="en-US" sz="1200" dirty="0"/>
              <a:t> die </a:t>
            </a:r>
            <a:r>
              <a:rPr lang="en-US" altLang="en-US" sz="1200" dirty="0" err="1"/>
              <a:t>mit</a:t>
            </a:r>
            <a:r>
              <a:rPr lang="en-US" altLang="en-US" sz="1200" dirty="0"/>
              <a:t> dem </a:t>
            </a:r>
            <a:r>
              <a:rPr lang="en-US" altLang="en-US" sz="1200" dirty="0" err="1"/>
              <a:t>Objekt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verbundenen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Lichtstrahlen</a:t>
            </a:r>
            <a:r>
              <a:rPr lang="en-US" altLang="en-US" sz="1200" dirty="0"/>
              <a:t> die Linse </a:t>
            </a:r>
            <a:r>
              <a:rPr lang="en-US" altLang="en-US" sz="1200" dirty="0" err="1"/>
              <a:t>mit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einer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Vergenz n</a:t>
            </a:r>
            <a:r>
              <a:rPr lang="en-US" altLang="en-US" sz="1200" dirty="0"/>
              <a:t xml:space="preserve">ull (d. h. parallel) </a:t>
            </a:r>
            <a:r>
              <a:rPr lang="en-US" altLang="en-US" sz="1200" dirty="0" err="1"/>
              <a:t>verlassen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würden</a:t>
            </a:r>
            <a:endParaRPr lang="en-US" altLang="en-US" sz="1200" dirty="0"/>
          </a:p>
        </p:txBody>
      </p:sp>
      <p:sp>
        <p:nvSpPr>
          <p:cNvPr id="6147" name="ZZ_Kopfleiste">
            <a:extLst>
              <a:ext uri="{FF2B5EF4-FFF2-40B4-BE49-F238E27FC236}">
                <a16:creationId xmlns:a16="http://schemas.microsoft.com/office/drawing/2014/main" id="{8D06872E-B0B6-471B-8BE8-633F9ECEE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6168" name="Slide Number Placeholder 1">
            <a:extLst>
              <a:ext uri="{FF2B5EF4-FFF2-40B4-BE49-F238E27FC236}">
                <a16:creationId xmlns:a16="http://schemas.microsoft.com/office/drawing/2014/main" id="{94115296-2460-4FFA-BB48-432AC722F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6173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6174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DE86D14-9581-4E74-8528-94E3F46693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118616"/>
            <a:ext cx="8077200" cy="5029200"/>
          </a:xfrm>
        </p:spPr>
        <p:txBody>
          <a:bodyPr wrap="square" lIns="25400" tIns="12700" rIns="25400" bIns="12700"/>
          <a:lstStyle/>
          <a:p>
            <a:pPr eaLnBrk="1" hangingPunct="1">
              <a:lnSpc>
                <a:spcPct val="90000"/>
              </a:lnSpc>
            </a:pPr>
            <a:r>
              <a:rPr lang="en-US" altLang="en-US" sz="1200" dirty="0"/>
              <a:t>Wie </a:t>
            </a:r>
            <a:r>
              <a:rPr lang="en-US" altLang="en-US" sz="1200" dirty="0" err="1"/>
              <a:t>wir</a:t>
            </a:r>
            <a:r>
              <a:rPr lang="en-US" altLang="en-US" sz="1200" dirty="0"/>
              <a:t> in </a:t>
            </a:r>
            <a:r>
              <a:rPr lang="en-US" altLang="en-US" sz="1200" dirty="0" err="1"/>
              <a:t>Kapitel</a:t>
            </a:r>
            <a:r>
              <a:rPr lang="en-US" altLang="en-US" sz="1200" dirty="0"/>
              <a:t> 4 </a:t>
            </a:r>
            <a:r>
              <a:rPr lang="en-US" altLang="en-US" sz="1200" dirty="0" err="1"/>
              <a:t>gelernt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haben</a:t>
            </a:r>
            <a:r>
              <a:rPr lang="en-US" altLang="en-US" sz="1200" dirty="0"/>
              <a:t>, hat </a:t>
            </a:r>
            <a:r>
              <a:rPr lang="en-US" altLang="en-US" sz="1200" dirty="0" err="1"/>
              <a:t>jede</a:t>
            </a:r>
            <a:r>
              <a:rPr lang="en-US" altLang="en-US" sz="1200" dirty="0"/>
              <a:t> Linse </a:t>
            </a:r>
            <a:r>
              <a:rPr lang="en-US" altLang="en-US" sz="1200" dirty="0" err="1"/>
              <a:t>zwei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Brennpunkte</a:t>
            </a:r>
            <a:r>
              <a:rPr lang="en-US" altLang="en-US" sz="1200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>
                <a:solidFill>
                  <a:srgbClr val="1A5FB4"/>
                </a:solidFill>
              </a:rPr>
              <a:t>den </a:t>
            </a:r>
            <a:r>
              <a:rPr lang="en-US" altLang="en-US" sz="1200" i="1" dirty="0" err="1">
                <a:solidFill>
                  <a:srgbClr val="1A5FB4"/>
                </a:solidFill>
              </a:rPr>
              <a:t>primären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Brennpunkt</a:t>
            </a:r>
            <a:endParaRPr lang="en-US" altLang="en-US" sz="1200" i="1" dirty="0">
              <a:solidFill>
                <a:srgbClr val="1A5FB4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>
                <a:solidFill>
                  <a:srgbClr val="FF0000"/>
                </a:solidFill>
              </a:rPr>
              <a:t>den </a:t>
            </a:r>
            <a:r>
              <a:rPr lang="en-US" altLang="en-US" sz="1200" b="1" i="1" dirty="0" err="1">
                <a:solidFill>
                  <a:srgbClr val="FF0000"/>
                </a:solidFill>
              </a:rPr>
              <a:t>sekundären</a:t>
            </a:r>
            <a:r>
              <a:rPr lang="en-US" altLang="en-US" sz="1200" b="1" i="1" dirty="0">
                <a:solidFill>
                  <a:srgbClr val="FF0000"/>
                </a:solidFill>
              </a:rPr>
              <a:t> </a:t>
            </a:r>
            <a:r>
              <a:rPr lang="en-US" altLang="en-US" sz="1200" b="1" i="1" dirty="0" err="1">
                <a:solidFill>
                  <a:srgbClr val="FF0000"/>
                </a:solidFill>
              </a:rPr>
              <a:t>Brennpunkt</a:t>
            </a:r>
            <a:endParaRPr lang="en-US" altLang="en-US" sz="1200" b="1" i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Clr>
                <a:schemeClr val="lt1"/>
              </a:buClr>
            </a:pPr>
            <a:r>
              <a:rPr lang="en-US" altLang="en-US" sz="1200" dirty="0">
                <a:solidFill>
                  <a:schemeClr val="bg1"/>
                </a:solidFill>
              </a:rPr>
              <a:t>Und </a:t>
            </a:r>
            <a:r>
              <a:rPr lang="en-US" altLang="en-US" sz="1200" dirty="0" err="1">
                <a:solidFill>
                  <a:schemeClr val="bg1"/>
                </a:solidFill>
              </a:rPr>
              <a:t>wie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wir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gleich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sehen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werden</a:t>
            </a:r>
            <a:r>
              <a:rPr lang="en-US" altLang="en-US" sz="1200" dirty="0">
                <a:solidFill>
                  <a:schemeClr val="bg1"/>
                </a:solidFill>
              </a:rPr>
              <a:t>, </a:t>
            </a:r>
            <a:r>
              <a:rPr lang="en-US" altLang="en-US" sz="1200" dirty="0" err="1">
                <a:solidFill>
                  <a:schemeClr val="bg1"/>
                </a:solidFill>
              </a:rPr>
              <a:t>sind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diese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Punkte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lediglich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besondere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Stellen</a:t>
            </a:r>
            <a:r>
              <a:rPr lang="en-US" altLang="en-US" sz="1200" dirty="0">
                <a:solidFill>
                  <a:schemeClr val="bg1"/>
                </a:solidFill>
              </a:rPr>
              <a:t> auf </a:t>
            </a:r>
            <a:r>
              <a:rPr lang="en-US" altLang="en-US" sz="1200" dirty="0" err="1">
                <a:solidFill>
                  <a:schemeClr val="bg1"/>
                </a:solidFill>
              </a:rPr>
              <a:t>zwei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wichtigen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Ebenen</a:t>
            </a:r>
            <a:r>
              <a:rPr lang="en-US" altLang="en-US" sz="1200" dirty="0">
                <a:solidFill>
                  <a:schemeClr val="bg1"/>
                </a:solidFill>
              </a:rPr>
              <a:t>:</a:t>
            </a:r>
          </a:p>
          <a:p>
            <a:pPr lvl="1" eaLnBrk="1" hangingPunct="1">
              <a:lnSpc>
                <a:spcPct val="90000"/>
              </a:lnSpc>
              <a:buClr>
                <a:schemeClr val="lt1"/>
              </a:buClr>
            </a:pPr>
            <a:r>
              <a:rPr lang="en-US" altLang="en-US" sz="1200" dirty="0">
                <a:solidFill>
                  <a:schemeClr val="bg1"/>
                </a:solidFill>
              </a:rPr>
              <a:t>die </a:t>
            </a:r>
            <a:r>
              <a:rPr lang="en-US" altLang="en-US" sz="1200" i="1" dirty="0" err="1">
                <a:solidFill>
                  <a:schemeClr val="bg1"/>
                </a:solidFill>
              </a:rPr>
              <a:t>primäre</a:t>
            </a:r>
            <a:r>
              <a:rPr lang="en-US" altLang="en-US" sz="1200" i="1" dirty="0">
                <a:solidFill>
                  <a:schemeClr val="bg1"/>
                </a:solidFill>
              </a:rPr>
              <a:t> </a:t>
            </a:r>
            <a:r>
              <a:rPr lang="en-US" altLang="en-US" sz="1200" b="1" i="1" dirty="0" err="1">
                <a:solidFill>
                  <a:schemeClr val="bg1"/>
                </a:solidFill>
              </a:rPr>
              <a:t>Brennebene</a:t>
            </a:r>
            <a:endParaRPr lang="en-US" altLang="en-US" sz="1200" b="1" i="1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buClr>
                <a:schemeClr val="lt1"/>
              </a:buClr>
            </a:pPr>
            <a:r>
              <a:rPr lang="en-US" altLang="en-US" sz="1200" dirty="0">
                <a:solidFill>
                  <a:schemeClr val="bg1"/>
                </a:solidFill>
              </a:rPr>
              <a:t>die </a:t>
            </a:r>
            <a:r>
              <a:rPr lang="en-US" altLang="en-US" sz="1200" i="1" dirty="0" err="1">
                <a:solidFill>
                  <a:schemeClr val="bg1"/>
                </a:solidFill>
              </a:rPr>
              <a:t>sekundäre</a:t>
            </a:r>
            <a:r>
              <a:rPr lang="en-US" altLang="en-US" sz="1200" i="1" dirty="0">
                <a:solidFill>
                  <a:schemeClr val="bg1"/>
                </a:solidFill>
              </a:rPr>
              <a:t> </a:t>
            </a:r>
            <a:r>
              <a:rPr lang="en-US" altLang="en-US" sz="1200" b="1" i="1" dirty="0" err="1">
                <a:solidFill>
                  <a:schemeClr val="bg1"/>
                </a:solidFill>
              </a:rPr>
              <a:t>Brennebene</a:t>
            </a:r>
            <a:endParaRPr lang="en-US" altLang="en-US" sz="1200" b="1" i="1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Clr>
                <a:schemeClr val="lt1"/>
              </a:buClr>
            </a:pPr>
            <a:r>
              <a:rPr lang="en-US" altLang="en-US" sz="1200" dirty="0" err="1">
                <a:solidFill>
                  <a:schemeClr val="bg1"/>
                </a:solidFill>
              </a:rPr>
              <a:t>Zunächst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werden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wir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jedoch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einige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weitere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wichtige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Elemente</a:t>
            </a:r>
            <a:r>
              <a:rPr lang="en-US" altLang="en-US" sz="1200" dirty="0">
                <a:solidFill>
                  <a:schemeClr val="bg1"/>
                </a:solidFill>
              </a:rPr>
              <a:t xml:space="preserve"> des Strahlenmodells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kennenlernen</a:t>
            </a:r>
            <a:r>
              <a:rPr lang="en-US" altLang="en-US" sz="1200" dirty="0">
                <a:solidFill>
                  <a:schemeClr val="bg1"/>
                </a:solidFill>
              </a:rPr>
              <a:t>: </a:t>
            </a:r>
          </a:p>
          <a:p>
            <a:pPr lvl="1" eaLnBrk="1" hangingPunct="1">
              <a:lnSpc>
                <a:spcPct val="90000"/>
              </a:lnSpc>
              <a:buClr>
                <a:schemeClr val="lt1"/>
              </a:buClr>
            </a:pPr>
            <a:r>
              <a:rPr lang="en-US" altLang="en-US" sz="1200" dirty="0">
                <a:solidFill>
                  <a:schemeClr val="bg1"/>
                </a:solidFill>
              </a:rPr>
              <a:t>den </a:t>
            </a:r>
            <a:r>
              <a:rPr lang="en-US" altLang="en-US" sz="1200" i="1" dirty="0" err="1">
                <a:solidFill>
                  <a:schemeClr val="bg1"/>
                </a:solidFill>
              </a:rPr>
              <a:t>Knotenpunkt</a:t>
            </a:r>
            <a:r>
              <a:rPr lang="en-US" altLang="en-US" sz="1200" b="1" i="1" dirty="0">
                <a:solidFill>
                  <a:schemeClr val="bg1"/>
                </a:solidFill>
              </a:rPr>
              <a:t xml:space="preserve"> bzw. die Knotenpunkte</a:t>
            </a:r>
          </a:p>
          <a:p>
            <a:pPr lvl="1" eaLnBrk="1" hangingPunct="1">
              <a:lnSpc>
                <a:spcPct val="90000"/>
              </a:lnSpc>
              <a:buClr>
                <a:schemeClr val="lt1"/>
              </a:buClr>
            </a:pPr>
            <a:r>
              <a:rPr lang="en-US" altLang="en-US" sz="1200" dirty="0">
                <a:solidFill>
                  <a:schemeClr val="bg1"/>
                </a:solidFill>
              </a:rPr>
              <a:t>die </a:t>
            </a:r>
            <a:r>
              <a:rPr lang="en-US" altLang="en-US" sz="1200" i="1" dirty="0" err="1">
                <a:solidFill>
                  <a:schemeClr val="bg1"/>
                </a:solidFill>
              </a:rPr>
              <a:t>Linsenachse</a:t>
            </a:r>
            <a:endParaRPr lang="en-US" altLang="en-US" sz="1200" i="1" dirty="0">
              <a:solidFill>
                <a:schemeClr val="bg1"/>
              </a:solidFill>
            </a:endParaRPr>
          </a:p>
        </p:txBody>
      </p:sp>
      <p:sp>
        <p:nvSpPr>
          <p:cNvPr id="7172" name="Oval 7">
            <a:extLst>
              <a:ext uri="{FF2B5EF4-FFF2-40B4-BE49-F238E27FC236}">
                <a16:creationId xmlns:a16="http://schemas.microsoft.com/office/drawing/2014/main" id="{B2305104-E8EC-433D-A29C-B58BC69DB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4166616"/>
            <a:ext cx="2286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7173" name="Group 8">
            <a:extLst>
              <a:ext uri="{FF2B5EF4-FFF2-40B4-BE49-F238E27FC236}">
                <a16:creationId xmlns:a16="http://schemas.microsoft.com/office/drawing/2014/main" id="{B2775A3F-5004-4C50-A5BB-5ABC960DFC2B}"/>
              </a:ext>
            </a:extLst>
          </p:cNvPr>
          <p:cNvGrpSpPr>
            <a:grpSpLocks/>
          </p:cNvGrpSpPr>
          <p:nvPr/>
        </p:nvGrpSpPr>
        <p:grpSpPr bwMode="auto">
          <a:xfrm>
            <a:off x="8382000" y="5462016"/>
            <a:ext cx="457200" cy="762000"/>
            <a:chOff x="3072" y="2064"/>
            <a:chExt cx="816" cy="1248"/>
          </a:xfrm>
        </p:grpSpPr>
        <p:sp>
          <p:nvSpPr>
            <p:cNvPr id="7216" name="Freeform 9">
              <a:extLst>
                <a:ext uri="{FF2B5EF4-FFF2-40B4-BE49-F238E27FC236}">
                  <a16:creationId xmlns:a16="http://schemas.microsoft.com/office/drawing/2014/main" id="{098974A8-9F91-4FD5-B481-634AEDC33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064"/>
              <a:ext cx="248" cy="1248"/>
            </a:xfrm>
            <a:custGeom>
              <a:avLst/>
              <a:gdLst>
                <a:gd name="T0" fmla="*/ 0 w 200"/>
                <a:gd name="T1" fmla="*/ 0 h 1248"/>
                <a:gd name="T2" fmla="*/ 563 w 200"/>
                <a:gd name="T3" fmla="*/ 624 h 1248"/>
                <a:gd name="T4" fmla="*/ 141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7" name="Freeform 10">
              <a:extLst>
                <a:ext uri="{FF2B5EF4-FFF2-40B4-BE49-F238E27FC236}">
                  <a16:creationId xmlns:a16="http://schemas.microsoft.com/office/drawing/2014/main" id="{759D64E6-4EB7-4B17-86B3-02A8D3CE239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48" y="2064"/>
              <a:ext cx="240" cy="1248"/>
            </a:xfrm>
            <a:custGeom>
              <a:avLst/>
              <a:gdLst>
                <a:gd name="T0" fmla="*/ 0 w 200"/>
                <a:gd name="T1" fmla="*/ 0 h 1248"/>
                <a:gd name="T2" fmla="*/ 476 w 200"/>
                <a:gd name="T3" fmla="*/ 624 h 1248"/>
                <a:gd name="T4" fmla="*/ 121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8" name="Line 11">
              <a:extLst>
                <a:ext uri="{FF2B5EF4-FFF2-40B4-BE49-F238E27FC236}">
                  <a16:creationId xmlns:a16="http://schemas.microsoft.com/office/drawing/2014/main" id="{C1C14F50-8130-48D8-A63F-FBD10A5DCF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64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9" name="Line 12">
              <a:extLst>
                <a:ext uri="{FF2B5EF4-FFF2-40B4-BE49-F238E27FC236}">
                  <a16:creationId xmlns:a16="http://schemas.microsoft.com/office/drawing/2014/main" id="{9586FFEE-BD74-43AA-8735-CA3C878971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312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4" name="Line 13">
            <a:extLst>
              <a:ext uri="{FF2B5EF4-FFF2-40B4-BE49-F238E27FC236}">
                <a16:creationId xmlns:a16="http://schemas.microsoft.com/office/drawing/2014/main" id="{941B9F68-AA58-489B-8C06-42A32272E9E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610600" y="4242816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5" name="Line 14">
            <a:extLst>
              <a:ext uri="{FF2B5EF4-FFF2-40B4-BE49-F238E27FC236}">
                <a16:creationId xmlns:a16="http://schemas.microsoft.com/office/drawing/2014/main" id="{32A3FF10-9715-440A-A8F9-6F55F1F8734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10600" y="4547616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6" name="Line 15">
            <a:extLst>
              <a:ext uri="{FF2B5EF4-FFF2-40B4-BE49-F238E27FC236}">
                <a16:creationId xmlns:a16="http://schemas.microsoft.com/office/drawing/2014/main" id="{C6237CB8-B35A-4FC9-871B-CF3A2E80669D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4242816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7" name="Line 16">
            <a:extLst>
              <a:ext uri="{FF2B5EF4-FFF2-40B4-BE49-F238E27FC236}">
                <a16:creationId xmlns:a16="http://schemas.microsoft.com/office/drawing/2014/main" id="{6F25E0D7-3C6C-4C0D-8F79-EFB006F6C017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4852416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8" name="Line 17">
            <a:extLst>
              <a:ext uri="{FF2B5EF4-FFF2-40B4-BE49-F238E27FC236}">
                <a16:creationId xmlns:a16="http://schemas.microsoft.com/office/drawing/2014/main" id="{42BDC375-7EF1-4AAE-883D-65978FD71954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5614416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9" name="Line 18">
            <a:extLst>
              <a:ext uri="{FF2B5EF4-FFF2-40B4-BE49-F238E27FC236}">
                <a16:creationId xmlns:a16="http://schemas.microsoft.com/office/drawing/2014/main" id="{22B8BD6B-375F-4D13-B834-06C35EB413B5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6071616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0" name="Line 19">
            <a:extLst>
              <a:ext uri="{FF2B5EF4-FFF2-40B4-BE49-F238E27FC236}">
                <a16:creationId xmlns:a16="http://schemas.microsoft.com/office/drawing/2014/main" id="{59EA9ACF-B594-475E-813B-AA15623818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53400" y="5614416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1" name="Line 20">
            <a:extLst>
              <a:ext uri="{FF2B5EF4-FFF2-40B4-BE49-F238E27FC236}">
                <a16:creationId xmlns:a16="http://schemas.microsoft.com/office/drawing/2014/main" id="{1F4BA058-4F9B-4798-97BC-E8405C3A36A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53400" y="5843016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2" name="Line 21">
            <a:extLst>
              <a:ext uri="{FF2B5EF4-FFF2-40B4-BE49-F238E27FC236}">
                <a16:creationId xmlns:a16="http://schemas.microsoft.com/office/drawing/2014/main" id="{0DC2B4BC-9F75-42AE-8567-2D82135F21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10600" y="5233416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3" name="Line 22">
            <a:extLst>
              <a:ext uri="{FF2B5EF4-FFF2-40B4-BE49-F238E27FC236}">
                <a16:creationId xmlns:a16="http://schemas.microsoft.com/office/drawing/2014/main" id="{66101829-F38D-4C6F-A0B4-84DD19124E5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610600" y="6071616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4" name="Oval 23">
            <a:extLst>
              <a:ext uri="{FF2B5EF4-FFF2-40B4-BE49-F238E27FC236}">
                <a16:creationId xmlns:a16="http://schemas.microsoft.com/office/drawing/2014/main" id="{5E14A7CA-5E9B-4411-87F6-40D69A8AF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0" y="4471416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7185" name="Oval 24">
            <a:extLst>
              <a:ext uri="{FF2B5EF4-FFF2-40B4-BE49-F238E27FC236}">
                <a16:creationId xmlns:a16="http://schemas.microsoft.com/office/drawing/2014/main" id="{0741A146-5DC4-472C-9F5D-9C6E0D7B9C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5766816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7186" name="Oval 25">
            <a:extLst>
              <a:ext uri="{FF2B5EF4-FFF2-40B4-BE49-F238E27FC236}">
                <a16:creationId xmlns:a16="http://schemas.microsoft.com/office/drawing/2014/main" id="{BC30FC7A-9B6C-486D-BE67-82E25BFB6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1652016"/>
            <a:ext cx="2286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7187" name="Group 26">
            <a:extLst>
              <a:ext uri="{FF2B5EF4-FFF2-40B4-BE49-F238E27FC236}">
                <a16:creationId xmlns:a16="http://schemas.microsoft.com/office/drawing/2014/main" id="{3E420027-B515-47B2-B985-861E8CFD5391}"/>
              </a:ext>
            </a:extLst>
          </p:cNvPr>
          <p:cNvGrpSpPr>
            <a:grpSpLocks/>
          </p:cNvGrpSpPr>
          <p:nvPr/>
        </p:nvGrpSpPr>
        <p:grpSpPr bwMode="auto">
          <a:xfrm>
            <a:off x="8153400" y="2947416"/>
            <a:ext cx="457200" cy="762000"/>
            <a:chOff x="3072" y="2064"/>
            <a:chExt cx="816" cy="1248"/>
          </a:xfrm>
        </p:grpSpPr>
        <p:sp>
          <p:nvSpPr>
            <p:cNvPr id="7212" name="Freeform 27">
              <a:extLst>
                <a:ext uri="{FF2B5EF4-FFF2-40B4-BE49-F238E27FC236}">
                  <a16:creationId xmlns:a16="http://schemas.microsoft.com/office/drawing/2014/main" id="{83C50D1F-D147-4E74-A0C6-34158D565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064"/>
              <a:ext cx="248" cy="1248"/>
            </a:xfrm>
            <a:custGeom>
              <a:avLst/>
              <a:gdLst>
                <a:gd name="T0" fmla="*/ 0 w 200"/>
                <a:gd name="T1" fmla="*/ 0 h 1248"/>
                <a:gd name="T2" fmla="*/ 563 w 200"/>
                <a:gd name="T3" fmla="*/ 624 h 1248"/>
                <a:gd name="T4" fmla="*/ 141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3" name="Freeform 28">
              <a:extLst>
                <a:ext uri="{FF2B5EF4-FFF2-40B4-BE49-F238E27FC236}">
                  <a16:creationId xmlns:a16="http://schemas.microsoft.com/office/drawing/2014/main" id="{91D3E303-0CA4-4C36-A131-D910B7AB62B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48" y="2064"/>
              <a:ext cx="240" cy="1248"/>
            </a:xfrm>
            <a:custGeom>
              <a:avLst/>
              <a:gdLst>
                <a:gd name="T0" fmla="*/ 0 w 200"/>
                <a:gd name="T1" fmla="*/ 0 h 1248"/>
                <a:gd name="T2" fmla="*/ 476 w 200"/>
                <a:gd name="T3" fmla="*/ 624 h 1248"/>
                <a:gd name="T4" fmla="*/ 121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4" name="Line 29">
              <a:extLst>
                <a:ext uri="{FF2B5EF4-FFF2-40B4-BE49-F238E27FC236}">
                  <a16:creationId xmlns:a16="http://schemas.microsoft.com/office/drawing/2014/main" id="{4AAF98C3-A69A-43C0-B681-0D451A703F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64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5" name="Line 30">
              <a:extLst>
                <a:ext uri="{FF2B5EF4-FFF2-40B4-BE49-F238E27FC236}">
                  <a16:creationId xmlns:a16="http://schemas.microsoft.com/office/drawing/2014/main" id="{6B797F0A-9FC3-41B5-9EAB-842F7C9B5D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312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88" name="Line 31">
            <a:extLst>
              <a:ext uri="{FF2B5EF4-FFF2-40B4-BE49-F238E27FC236}">
                <a16:creationId xmlns:a16="http://schemas.microsoft.com/office/drawing/2014/main" id="{E77BF3E2-A3DB-4006-A03A-73A605C8697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48600" y="1728216"/>
            <a:ext cx="533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9" name="Line 32">
            <a:extLst>
              <a:ext uri="{FF2B5EF4-FFF2-40B4-BE49-F238E27FC236}">
                <a16:creationId xmlns:a16="http://schemas.microsoft.com/office/drawing/2014/main" id="{8B5371CB-B5D8-4FBF-861D-FC3AE0EC0791}"/>
              </a:ext>
            </a:extLst>
          </p:cNvPr>
          <p:cNvSpPr>
            <a:spLocks noChangeShapeType="1"/>
          </p:cNvSpPr>
          <p:nvPr/>
        </p:nvSpPr>
        <p:spPr bwMode="auto">
          <a:xfrm>
            <a:off x="7848600" y="2033016"/>
            <a:ext cx="533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0" name="Line 33">
            <a:extLst>
              <a:ext uri="{FF2B5EF4-FFF2-40B4-BE49-F238E27FC236}">
                <a16:creationId xmlns:a16="http://schemas.microsoft.com/office/drawing/2014/main" id="{F8619267-DE71-41EF-9EA2-FF0DF955269C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0" y="1728216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1" name="Line 34">
            <a:extLst>
              <a:ext uri="{FF2B5EF4-FFF2-40B4-BE49-F238E27FC236}">
                <a16:creationId xmlns:a16="http://schemas.microsoft.com/office/drawing/2014/main" id="{1A164D81-53DD-4D19-BD64-186730C35873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0" y="2337816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2" name="Line 35">
            <a:extLst>
              <a:ext uri="{FF2B5EF4-FFF2-40B4-BE49-F238E27FC236}">
                <a16:creationId xmlns:a16="http://schemas.microsoft.com/office/drawing/2014/main" id="{593AB5D0-4FBB-4A28-8675-3EA12173691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0" y="3099816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3" name="Line 36">
            <a:extLst>
              <a:ext uri="{FF2B5EF4-FFF2-40B4-BE49-F238E27FC236}">
                <a16:creationId xmlns:a16="http://schemas.microsoft.com/office/drawing/2014/main" id="{2733C20B-6798-4B55-97EC-4D0FAFD0E95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0" y="3557016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4" name="Line 37">
            <a:extLst>
              <a:ext uri="{FF2B5EF4-FFF2-40B4-BE49-F238E27FC236}">
                <a16:creationId xmlns:a16="http://schemas.microsoft.com/office/drawing/2014/main" id="{2309A070-63FE-4C32-A8FB-165F94A1C81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305800" y="3099816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5" name="Line 38">
            <a:extLst>
              <a:ext uri="{FF2B5EF4-FFF2-40B4-BE49-F238E27FC236}">
                <a16:creationId xmlns:a16="http://schemas.microsoft.com/office/drawing/2014/main" id="{A92D06F2-3FD8-4BF5-91D8-25A184CF85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05800" y="3328416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6" name="Line 39">
            <a:extLst>
              <a:ext uri="{FF2B5EF4-FFF2-40B4-BE49-F238E27FC236}">
                <a16:creationId xmlns:a16="http://schemas.microsoft.com/office/drawing/2014/main" id="{64A69CA1-C4AE-45B7-AD8B-BBE5F2D3B4B1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2795016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7" name="Line 40">
            <a:extLst>
              <a:ext uri="{FF2B5EF4-FFF2-40B4-BE49-F238E27FC236}">
                <a16:creationId xmlns:a16="http://schemas.microsoft.com/office/drawing/2014/main" id="{0D122A63-B3FE-49BD-8775-36AA38AA1E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96200" y="3557016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8" name="Oval 41">
            <a:extLst>
              <a:ext uri="{FF2B5EF4-FFF2-40B4-BE49-F238E27FC236}">
                <a16:creationId xmlns:a16="http://schemas.microsoft.com/office/drawing/2014/main" id="{15F82203-81C0-4732-96E5-88F0A454F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956816"/>
            <a:ext cx="152400" cy="152400"/>
          </a:xfrm>
          <a:prstGeom prst="ellipse">
            <a:avLst/>
          </a:prstGeom>
          <a:solidFill>
            <a:srgbClr val="3333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7199" name="Oval 42">
            <a:extLst>
              <a:ext uri="{FF2B5EF4-FFF2-40B4-BE49-F238E27FC236}">
                <a16:creationId xmlns:a16="http://schemas.microsoft.com/office/drawing/2014/main" id="{E978D30A-6193-4891-A5E1-1EF695548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0" y="3252216"/>
            <a:ext cx="152400" cy="152400"/>
          </a:xfrm>
          <a:prstGeom prst="ellipse">
            <a:avLst/>
          </a:prstGeom>
          <a:solidFill>
            <a:srgbClr val="3333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7200" name="Text Box 43">
            <a:extLst>
              <a:ext uri="{FF2B5EF4-FFF2-40B4-BE49-F238E27FC236}">
                <a16:creationId xmlns:a16="http://schemas.microsoft.com/office/drawing/2014/main" id="{2777176C-A6F0-4FC4-8031-3D50D9E9C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1880616"/>
            <a:ext cx="577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3333FF"/>
                </a:solidFill>
              </a:rPr>
              <a:t>Objekt</a:t>
            </a:r>
          </a:p>
        </p:txBody>
      </p:sp>
      <p:sp>
        <p:nvSpPr>
          <p:cNvPr id="7201" name="Text Box 44">
            <a:extLst>
              <a:ext uri="{FF2B5EF4-FFF2-40B4-BE49-F238E27FC236}">
                <a16:creationId xmlns:a16="http://schemas.microsoft.com/office/drawing/2014/main" id="{5F46642A-92D2-4906-ACCC-A0EAB5781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9525" y="3176016"/>
            <a:ext cx="577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3333FF"/>
                </a:solidFill>
              </a:rPr>
              <a:t>Objekt</a:t>
            </a:r>
          </a:p>
        </p:txBody>
      </p:sp>
      <p:sp>
        <p:nvSpPr>
          <p:cNvPr id="7202" name="Text Box 45">
            <a:extLst>
              <a:ext uri="{FF2B5EF4-FFF2-40B4-BE49-F238E27FC236}">
                <a16:creationId xmlns:a16="http://schemas.microsoft.com/office/drawing/2014/main" id="{E9BE8494-0D22-45A9-BFC9-CC9E6BE9A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6400" y="4395216"/>
            <a:ext cx="5492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FF0000"/>
                </a:solidFill>
              </a:rPr>
              <a:t>Bild</a:t>
            </a:r>
          </a:p>
        </p:txBody>
      </p:sp>
      <p:sp>
        <p:nvSpPr>
          <p:cNvPr id="7203" name="Text Box 46">
            <a:extLst>
              <a:ext uri="{FF2B5EF4-FFF2-40B4-BE49-F238E27FC236}">
                <a16:creationId xmlns:a16="http://schemas.microsoft.com/office/drawing/2014/main" id="{6303A985-5B89-4EDD-A5A1-3BCEA0DC5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5690616"/>
            <a:ext cx="5492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FF0000"/>
                </a:solidFill>
              </a:rPr>
              <a:t>Bild</a:t>
            </a:r>
          </a:p>
        </p:txBody>
      </p:sp>
      <p:sp>
        <p:nvSpPr>
          <p:cNvPr id="7204" name="Line 47">
            <a:extLst>
              <a:ext uri="{FF2B5EF4-FFF2-40B4-BE49-F238E27FC236}">
                <a16:creationId xmlns:a16="http://schemas.microsoft.com/office/drawing/2014/main" id="{AFE59E82-C220-41F3-94F2-8A41EC05D9C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924800" y="2185416"/>
            <a:ext cx="228600" cy="381000"/>
          </a:xfrm>
          <a:prstGeom prst="line">
            <a:avLst/>
          </a:prstGeom>
          <a:noFill/>
          <a:ln w="19050">
            <a:solidFill>
              <a:srgbClr val="3333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5" name="Line 48">
            <a:extLst>
              <a:ext uri="{FF2B5EF4-FFF2-40B4-BE49-F238E27FC236}">
                <a16:creationId xmlns:a16="http://schemas.microsoft.com/office/drawing/2014/main" id="{C636A34E-D550-4D5E-A144-D05B3A7856B4}"/>
              </a:ext>
            </a:extLst>
          </p:cNvPr>
          <p:cNvSpPr>
            <a:spLocks noChangeShapeType="1"/>
          </p:cNvSpPr>
          <p:nvPr/>
        </p:nvSpPr>
        <p:spPr bwMode="auto">
          <a:xfrm>
            <a:off x="8534400" y="2642616"/>
            <a:ext cx="228600" cy="533400"/>
          </a:xfrm>
          <a:prstGeom prst="line">
            <a:avLst/>
          </a:prstGeom>
          <a:noFill/>
          <a:ln w="19050">
            <a:solidFill>
              <a:srgbClr val="3333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6" name="Line 49">
            <a:extLst>
              <a:ext uri="{FF2B5EF4-FFF2-40B4-BE49-F238E27FC236}">
                <a16:creationId xmlns:a16="http://schemas.microsoft.com/office/drawing/2014/main" id="{15B9669A-FD93-4578-9D4C-F7696353241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915400" y="4700016"/>
            <a:ext cx="228600" cy="381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7" name="Line 50">
            <a:extLst>
              <a:ext uri="{FF2B5EF4-FFF2-40B4-BE49-F238E27FC236}">
                <a16:creationId xmlns:a16="http://schemas.microsoft.com/office/drawing/2014/main" id="{44968C4E-AB0B-49A0-AF10-181394431B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153400" y="5233416"/>
            <a:ext cx="152400" cy="457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8" name="Text Box 51">
            <a:extLst>
              <a:ext uri="{FF2B5EF4-FFF2-40B4-BE49-F238E27FC236}">
                <a16:creationId xmlns:a16="http://schemas.microsoft.com/office/drawing/2014/main" id="{72CD2A9C-33EE-42DF-BD04-83FF7E166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2556891"/>
            <a:ext cx="1484313" cy="238125"/>
          </a:xfrm>
          <a:prstGeom prst="rect">
            <a:avLst/>
          </a:prstGeom>
          <a:solidFill>
            <a:srgbClr val="C6F0C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3333FF"/>
                </a:solidFill>
              </a:rPr>
              <a:t>Primärer </a:t>
            </a:r>
            <a:r>
              <a:rPr lang="en-US" altLang="en-US" sz="1200" i="1">
                <a:solidFill>
                  <a:srgbClr val="3333FF"/>
                </a:solidFill>
              </a:rPr>
              <a:t>Brennpunkt</a:t>
            </a:r>
          </a:p>
        </p:txBody>
      </p:sp>
      <p:sp>
        <p:nvSpPr>
          <p:cNvPr id="7209" name="Text Box 52">
            <a:extLst>
              <a:ext uri="{FF2B5EF4-FFF2-40B4-BE49-F238E27FC236}">
                <a16:creationId xmlns:a16="http://schemas.microsoft.com/office/drawing/2014/main" id="{D8D960C3-BE60-44A3-8FCB-ED50EC397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4563" y="5081016"/>
            <a:ext cx="1697037" cy="321114"/>
          </a:xfrm>
          <a:prstGeom prst="rect">
            <a:avLst/>
          </a:prstGeom>
          <a:solidFill>
            <a:srgbClr val="C6F0C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rgbClr val="FF0000"/>
                </a:solidFill>
              </a:rPr>
              <a:t>Sekundärer</a:t>
            </a:r>
            <a:r>
              <a:rPr lang="en-US" altLang="en-US" sz="1200" b="1" dirty="0">
                <a:solidFill>
                  <a:srgbClr val="FF0000"/>
                </a:solidFill>
              </a:rPr>
              <a:t> </a:t>
            </a:r>
            <a:r>
              <a:rPr lang="en-US" altLang="en-US" sz="1200" b="1" dirty="0" err="1">
                <a:solidFill>
                  <a:srgbClr val="FF0000"/>
                </a:solidFill>
              </a:rPr>
              <a:t>Brennpunkt</a:t>
            </a:r>
            <a:endParaRPr lang="en-US" altLang="en-US" sz="1200" i="1" dirty="0">
              <a:solidFill>
                <a:srgbClr val="FF0000"/>
              </a:solidFill>
            </a:endParaRPr>
          </a:p>
        </p:txBody>
      </p:sp>
      <p:sp>
        <p:nvSpPr>
          <p:cNvPr id="7210" name="Rectangle 53">
            <a:extLst>
              <a:ext uri="{FF2B5EF4-FFF2-40B4-BE49-F238E27FC236}">
                <a16:creationId xmlns:a16="http://schemas.microsoft.com/office/drawing/2014/main" id="{96E20ACA-80F4-43F5-8D70-622EFE4D7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2795016"/>
            <a:ext cx="5105400" cy="28956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lnSpc>
                <a:spcPct val="90000"/>
              </a:lnSpc>
            </a:pPr>
            <a:r>
              <a:rPr lang="en-US" altLang="en-US" sz="1200" dirty="0" err="1">
                <a:solidFill>
                  <a:srgbClr val="1A5FB4"/>
                </a:solidFill>
              </a:rPr>
              <a:t>Primärer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Brennpunkt</a:t>
            </a:r>
            <a:r>
              <a:rPr lang="en-US" altLang="en-US" sz="1200" dirty="0"/>
              <a:t>: Ort, an dem </a:t>
            </a:r>
            <a:r>
              <a:rPr lang="en-US" altLang="en-US" sz="1200" dirty="0" err="1"/>
              <a:t>ein</a:t>
            </a:r>
            <a:r>
              <a:rPr lang="en-US" altLang="en-US" sz="1200" dirty="0"/>
              <a:t> </a:t>
            </a:r>
            <a:r>
              <a:rPr lang="en-US" altLang="en-US" sz="1200" b="1" dirty="0" err="1">
                <a:solidFill>
                  <a:srgbClr val="1A5FB4"/>
                </a:solidFill>
              </a:rPr>
              <a:t>Objekt</a:t>
            </a:r>
            <a:r>
              <a:rPr lang="en-US" altLang="en-US" sz="1200" b="1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/>
              <a:t>platziert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werden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könnte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sodass</a:t>
            </a:r>
            <a:r>
              <a:rPr lang="en-US" altLang="en-US" sz="1200" dirty="0"/>
              <a:t> die </a:t>
            </a:r>
            <a:r>
              <a:rPr lang="en-US" altLang="en-US" sz="1200" dirty="0" err="1"/>
              <a:t>mit</a:t>
            </a:r>
            <a:r>
              <a:rPr lang="en-US" altLang="en-US" sz="1200" dirty="0"/>
              <a:t> dem </a:t>
            </a:r>
            <a:r>
              <a:rPr lang="en-US" altLang="en-US" sz="1200" dirty="0" err="1"/>
              <a:t>Objekt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verbundenen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Lichtstrahlen</a:t>
            </a:r>
            <a:r>
              <a:rPr lang="en-US" altLang="en-US" sz="1200" dirty="0"/>
              <a:t> die Linse </a:t>
            </a:r>
            <a:r>
              <a:rPr lang="en-US" altLang="en-US" sz="1200" dirty="0" err="1"/>
              <a:t>mit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einer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Vergenz n</a:t>
            </a:r>
            <a:r>
              <a:rPr lang="en-US" altLang="en-US" sz="1200" dirty="0"/>
              <a:t xml:space="preserve">ull (d. h. parallel) </a:t>
            </a:r>
            <a:r>
              <a:rPr lang="en-US" altLang="en-US" sz="1200" dirty="0" err="1"/>
              <a:t>verlassen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würden</a:t>
            </a:r>
            <a:endParaRPr lang="en-US" altLang="en-US" sz="12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 err="1">
                <a:solidFill>
                  <a:srgbClr val="FF0000"/>
                </a:solidFill>
              </a:rPr>
              <a:t>Sekundärer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 err="1">
                <a:solidFill>
                  <a:srgbClr val="FF0000"/>
                </a:solidFill>
              </a:rPr>
              <a:t>Brennpunkt</a:t>
            </a:r>
            <a:r>
              <a:rPr lang="en-US" altLang="en-US" sz="1200" dirty="0"/>
              <a:t>: Ort, an dem das </a:t>
            </a:r>
            <a:r>
              <a:rPr lang="en-US" altLang="en-US" sz="1200" b="1" dirty="0">
                <a:solidFill>
                  <a:srgbClr val="FF0000"/>
                </a:solidFill>
              </a:rPr>
              <a:t>Bild </a:t>
            </a:r>
            <a:r>
              <a:rPr lang="en-US" altLang="en-US" sz="1200" dirty="0" err="1"/>
              <a:t>entsteht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wenn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Lichtstrahlen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mit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einer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Vergenz n</a:t>
            </a:r>
            <a:r>
              <a:rPr lang="en-US" altLang="en-US" sz="1200" dirty="0"/>
              <a:t xml:space="preserve">ull (d. h. parallel) auf </a:t>
            </a:r>
            <a:r>
              <a:rPr lang="en-US" altLang="en-US" sz="1200" dirty="0" err="1"/>
              <a:t>eine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bestimmte</a:t>
            </a:r>
            <a:r>
              <a:rPr lang="en-US" altLang="en-US" sz="1200" dirty="0"/>
              <a:t> Linse </a:t>
            </a:r>
            <a:r>
              <a:rPr lang="en-US" altLang="en-US" sz="1200" dirty="0" err="1"/>
              <a:t>treffen</a:t>
            </a:r>
            <a:endParaRPr lang="en-US" altLang="en-US" sz="1200" dirty="0"/>
          </a:p>
        </p:txBody>
      </p:sp>
      <p:sp>
        <p:nvSpPr>
          <p:cNvPr id="7171" name="ZZ_Kopfleiste">
            <a:extLst>
              <a:ext uri="{FF2B5EF4-FFF2-40B4-BE49-F238E27FC236}">
                <a16:creationId xmlns:a16="http://schemas.microsoft.com/office/drawing/2014/main" id="{E1880DEA-8833-45A8-8A5E-88102554A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7211" name="Slide Number Placeholder 1">
            <a:extLst>
              <a:ext uri="{FF2B5EF4-FFF2-40B4-BE49-F238E27FC236}">
                <a16:creationId xmlns:a16="http://schemas.microsoft.com/office/drawing/2014/main" id="{6F83D79C-8DEE-4D40-B9A9-EEFA8ADD9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7220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7221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3B1B266-311F-47A3-93EF-8737D9B33A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118616"/>
            <a:ext cx="8077200" cy="5029200"/>
          </a:xfrm>
        </p:spPr>
        <p:txBody>
          <a:bodyPr wrap="square" lIns="25400" tIns="12700" rIns="25400" bIns="12700"/>
          <a:lstStyle/>
          <a:p>
            <a:pPr eaLnBrk="1" hangingPunct="1">
              <a:lnSpc>
                <a:spcPct val="90000"/>
              </a:lnSpc>
            </a:pPr>
            <a:r>
              <a:rPr lang="en-US" altLang="en-US" sz="1200" dirty="0"/>
              <a:t>Wie </a:t>
            </a:r>
            <a:r>
              <a:rPr lang="en-US" altLang="en-US" sz="1200" dirty="0" err="1"/>
              <a:t>wir</a:t>
            </a:r>
            <a:r>
              <a:rPr lang="en-US" altLang="en-US" sz="1200" dirty="0"/>
              <a:t> in </a:t>
            </a:r>
            <a:r>
              <a:rPr lang="en-US" altLang="en-US" sz="1200" dirty="0" err="1"/>
              <a:t>Kapitel</a:t>
            </a:r>
            <a:r>
              <a:rPr lang="en-US" altLang="en-US" sz="1200" dirty="0"/>
              <a:t> 4 </a:t>
            </a:r>
            <a:r>
              <a:rPr lang="en-US" altLang="en-US" sz="1200" dirty="0" err="1"/>
              <a:t>gelernt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haben</a:t>
            </a:r>
            <a:r>
              <a:rPr lang="en-US" altLang="en-US" sz="1200" dirty="0"/>
              <a:t>, hat </a:t>
            </a:r>
            <a:r>
              <a:rPr lang="en-US" altLang="en-US" sz="1200" dirty="0" err="1"/>
              <a:t>jede</a:t>
            </a:r>
            <a:r>
              <a:rPr lang="en-US" altLang="en-US" sz="1200" dirty="0"/>
              <a:t> Linse </a:t>
            </a:r>
            <a:r>
              <a:rPr lang="en-US" altLang="en-US" sz="1200" dirty="0" err="1"/>
              <a:t>zwei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Brennpunkte</a:t>
            </a:r>
            <a:r>
              <a:rPr lang="en-US" altLang="en-US" sz="1200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>
                <a:solidFill>
                  <a:srgbClr val="1A5FB4"/>
                </a:solidFill>
              </a:rPr>
              <a:t>den </a:t>
            </a:r>
            <a:r>
              <a:rPr lang="en-US" altLang="en-US" sz="1200" i="1" dirty="0" err="1">
                <a:solidFill>
                  <a:srgbClr val="1A5FB4"/>
                </a:solidFill>
              </a:rPr>
              <a:t>primären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Brennpunkt</a:t>
            </a:r>
            <a:endParaRPr lang="en-US" altLang="en-US" sz="1200" i="1" dirty="0">
              <a:solidFill>
                <a:srgbClr val="1A5FB4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>
                <a:solidFill>
                  <a:srgbClr val="FF0000"/>
                </a:solidFill>
              </a:rPr>
              <a:t>den </a:t>
            </a:r>
            <a:r>
              <a:rPr lang="en-US" altLang="en-US" sz="1200" i="1" dirty="0" err="1">
                <a:solidFill>
                  <a:srgbClr val="FF0000"/>
                </a:solidFill>
              </a:rPr>
              <a:t>sekundären</a:t>
            </a:r>
            <a:r>
              <a:rPr lang="en-US" altLang="en-US" sz="1200" i="1" dirty="0">
                <a:solidFill>
                  <a:srgbClr val="FF0000"/>
                </a:solidFill>
              </a:rPr>
              <a:t> </a:t>
            </a:r>
            <a:r>
              <a:rPr lang="en-US" altLang="en-US" sz="1200" i="1" dirty="0" err="1">
                <a:solidFill>
                  <a:srgbClr val="FF0000"/>
                </a:solidFill>
              </a:rPr>
              <a:t>Brennpunkt</a:t>
            </a:r>
            <a:endParaRPr lang="en-US" altLang="en-US" sz="1200" i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1200" dirty="0"/>
              <a:t>Und </a:t>
            </a:r>
            <a:r>
              <a:rPr lang="en-US" altLang="en-US" sz="1200" dirty="0" err="1"/>
              <a:t>wie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gleich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sehen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werden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sind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diese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Punkte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lediglich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besondere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Stellen</a:t>
            </a:r>
            <a:r>
              <a:rPr lang="en-US" altLang="en-US" sz="1200" dirty="0"/>
              <a:t> auf </a:t>
            </a:r>
            <a:r>
              <a:rPr lang="en-US" altLang="en-US" sz="1200" dirty="0" err="1"/>
              <a:t>zwei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wichtigen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Ebenen</a:t>
            </a:r>
            <a:r>
              <a:rPr lang="en-US" altLang="en-US" sz="1200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>
                <a:solidFill>
                  <a:srgbClr val="1A5FB4"/>
                </a:solidFill>
              </a:rPr>
              <a:t>die </a:t>
            </a:r>
            <a:r>
              <a:rPr lang="en-US" altLang="en-US" sz="1200" i="1" dirty="0" err="1">
                <a:solidFill>
                  <a:srgbClr val="1A5FB4"/>
                </a:solidFill>
              </a:rPr>
              <a:t>primäre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 err="1">
                <a:solidFill>
                  <a:srgbClr val="1A5FB4"/>
                </a:solidFill>
              </a:rPr>
              <a:t>Brennebene</a:t>
            </a:r>
            <a:endParaRPr lang="en-US" altLang="en-US" sz="1200" b="1" i="1" dirty="0">
              <a:solidFill>
                <a:srgbClr val="1A5FB4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>
                <a:solidFill>
                  <a:srgbClr val="FF0000"/>
                </a:solidFill>
              </a:rPr>
              <a:t>die </a:t>
            </a:r>
            <a:r>
              <a:rPr lang="en-US" altLang="en-US" sz="1200" i="1" dirty="0" err="1">
                <a:solidFill>
                  <a:srgbClr val="FF0000"/>
                </a:solidFill>
              </a:rPr>
              <a:t>sekundäre</a:t>
            </a:r>
            <a:r>
              <a:rPr lang="en-US" altLang="en-US" sz="1200" i="1" dirty="0">
                <a:solidFill>
                  <a:srgbClr val="FF0000"/>
                </a:solidFill>
              </a:rPr>
              <a:t> </a:t>
            </a:r>
            <a:r>
              <a:rPr lang="en-US" altLang="en-US" sz="1200" b="1" i="1" dirty="0" err="1">
                <a:solidFill>
                  <a:srgbClr val="FF0000"/>
                </a:solidFill>
              </a:rPr>
              <a:t>Brennebene</a:t>
            </a:r>
            <a:endParaRPr lang="en-US" altLang="en-US" sz="1200" b="1" i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Clr>
                <a:schemeClr val="lt1"/>
              </a:buClr>
            </a:pPr>
            <a:r>
              <a:rPr lang="en-US" altLang="en-US" sz="1200" dirty="0" err="1">
                <a:solidFill>
                  <a:schemeClr val="bg1"/>
                </a:solidFill>
              </a:rPr>
              <a:t>Zunächst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werden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wir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jedoch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einige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weitere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wichtige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Elemente</a:t>
            </a:r>
            <a:r>
              <a:rPr lang="en-US" altLang="en-US" sz="1200" dirty="0">
                <a:solidFill>
                  <a:schemeClr val="bg1"/>
                </a:solidFill>
              </a:rPr>
              <a:t xml:space="preserve"> des Strahlenmodells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kennenlernen</a:t>
            </a:r>
            <a:r>
              <a:rPr lang="en-US" altLang="en-US" sz="1200" dirty="0">
                <a:solidFill>
                  <a:schemeClr val="bg1"/>
                </a:solidFill>
              </a:rPr>
              <a:t>: </a:t>
            </a:r>
          </a:p>
          <a:p>
            <a:pPr lvl="1" eaLnBrk="1" hangingPunct="1">
              <a:lnSpc>
                <a:spcPct val="90000"/>
              </a:lnSpc>
              <a:buClr>
                <a:schemeClr val="lt1"/>
              </a:buClr>
            </a:pPr>
            <a:r>
              <a:rPr lang="en-US" altLang="en-US" sz="1200" dirty="0">
                <a:solidFill>
                  <a:schemeClr val="bg1"/>
                </a:solidFill>
              </a:rPr>
              <a:t>den </a:t>
            </a:r>
            <a:r>
              <a:rPr lang="en-US" altLang="en-US" sz="1200" i="1" dirty="0" err="1">
                <a:solidFill>
                  <a:schemeClr val="bg1"/>
                </a:solidFill>
              </a:rPr>
              <a:t>Knotenpunkt</a:t>
            </a:r>
            <a:r>
              <a:rPr lang="en-US" altLang="en-US" sz="1200" b="1" i="1" dirty="0">
                <a:solidFill>
                  <a:schemeClr val="bg1"/>
                </a:solidFill>
              </a:rPr>
              <a:t xml:space="preserve"> bzw. die Knotenpunkte</a:t>
            </a:r>
          </a:p>
          <a:p>
            <a:pPr lvl="1" eaLnBrk="1" hangingPunct="1">
              <a:lnSpc>
                <a:spcPct val="90000"/>
              </a:lnSpc>
              <a:buClr>
                <a:schemeClr val="lt1"/>
              </a:buClr>
            </a:pPr>
            <a:r>
              <a:rPr lang="en-US" altLang="en-US" sz="1200" dirty="0">
                <a:solidFill>
                  <a:schemeClr val="bg1"/>
                </a:solidFill>
              </a:rPr>
              <a:t>die </a:t>
            </a:r>
            <a:r>
              <a:rPr lang="en-US" altLang="en-US" sz="1200" i="1" dirty="0" err="1">
                <a:solidFill>
                  <a:schemeClr val="bg1"/>
                </a:solidFill>
              </a:rPr>
              <a:t>Linsenachse</a:t>
            </a:r>
            <a:endParaRPr lang="en-US" altLang="en-US" sz="1200" i="1" dirty="0">
              <a:solidFill>
                <a:schemeClr val="bg1"/>
              </a:solidFill>
            </a:endParaRPr>
          </a:p>
        </p:txBody>
      </p:sp>
      <p:sp>
        <p:nvSpPr>
          <p:cNvPr id="8196" name="Rectangle 6">
            <a:extLst>
              <a:ext uri="{FF2B5EF4-FFF2-40B4-BE49-F238E27FC236}">
                <a16:creationId xmlns:a16="http://schemas.microsoft.com/office/drawing/2014/main" id="{E472D205-6374-4848-AB2C-A0D546A8C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4166616"/>
            <a:ext cx="1219200" cy="167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8195" name="ZZ_Kopfleiste">
            <a:extLst>
              <a:ext uri="{FF2B5EF4-FFF2-40B4-BE49-F238E27FC236}">
                <a16:creationId xmlns:a16="http://schemas.microsoft.com/office/drawing/2014/main" id="{84953C9A-17EA-499C-82AE-B78E9CD2A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8197" name="Slide Number Placeholder 1">
            <a:extLst>
              <a:ext uri="{FF2B5EF4-FFF2-40B4-BE49-F238E27FC236}">
                <a16:creationId xmlns:a16="http://schemas.microsoft.com/office/drawing/2014/main" id="{EA0008BC-9811-4A9F-A23E-4C7345475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8198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8199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3CE8EEE-F15F-449B-9B6A-4DAEF02211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118616"/>
            <a:ext cx="8077200" cy="5029200"/>
          </a:xfrm>
        </p:spPr>
        <p:txBody>
          <a:bodyPr wrap="square" lIns="25400" tIns="12700" rIns="25400" bIns="12700"/>
          <a:lstStyle/>
          <a:p>
            <a:pPr eaLnBrk="1" hangingPunct="1">
              <a:lnSpc>
                <a:spcPct val="90000"/>
              </a:lnSpc>
            </a:pPr>
            <a:r>
              <a:rPr lang="en-US" altLang="en-US" sz="1200" dirty="0"/>
              <a:t>Wie </a:t>
            </a:r>
            <a:r>
              <a:rPr lang="en-US" altLang="en-US" sz="1200" dirty="0" err="1"/>
              <a:t>wir</a:t>
            </a:r>
            <a:r>
              <a:rPr lang="en-US" altLang="en-US" sz="1200" dirty="0"/>
              <a:t> in </a:t>
            </a:r>
            <a:r>
              <a:rPr lang="en-US" altLang="en-US" sz="1200" dirty="0" err="1"/>
              <a:t>Kapitel</a:t>
            </a:r>
            <a:r>
              <a:rPr lang="en-US" altLang="en-US" sz="1200" dirty="0"/>
              <a:t> 4 </a:t>
            </a:r>
            <a:r>
              <a:rPr lang="en-US" altLang="en-US" sz="1200" dirty="0" err="1"/>
              <a:t>gelernt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haben</a:t>
            </a:r>
            <a:r>
              <a:rPr lang="en-US" altLang="en-US" sz="1200" dirty="0"/>
              <a:t>, hat </a:t>
            </a:r>
            <a:r>
              <a:rPr lang="en-US" altLang="en-US" sz="1200" dirty="0" err="1"/>
              <a:t>jede</a:t>
            </a:r>
            <a:r>
              <a:rPr lang="en-US" altLang="en-US" sz="1200" dirty="0"/>
              <a:t> Linse </a:t>
            </a:r>
            <a:r>
              <a:rPr lang="en-US" altLang="en-US" sz="1200" dirty="0" err="1"/>
              <a:t>zwei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Brennpunkte</a:t>
            </a:r>
            <a:r>
              <a:rPr lang="en-US" altLang="en-US" sz="1200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>
                <a:solidFill>
                  <a:srgbClr val="1A5FB4"/>
                </a:solidFill>
              </a:rPr>
              <a:t>den </a:t>
            </a:r>
            <a:r>
              <a:rPr lang="en-US" altLang="en-US" sz="1200" i="1" dirty="0" err="1">
                <a:solidFill>
                  <a:srgbClr val="1A5FB4"/>
                </a:solidFill>
              </a:rPr>
              <a:t>primären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Brennpunkt</a:t>
            </a:r>
            <a:endParaRPr lang="en-US" altLang="en-US" sz="1200" i="1" dirty="0">
              <a:solidFill>
                <a:srgbClr val="1A5FB4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>
                <a:solidFill>
                  <a:srgbClr val="FF0000"/>
                </a:solidFill>
              </a:rPr>
              <a:t>den </a:t>
            </a:r>
            <a:r>
              <a:rPr lang="en-US" altLang="en-US" sz="1200" i="1" dirty="0" err="1">
                <a:solidFill>
                  <a:srgbClr val="FF0000"/>
                </a:solidFill>
              </a:rPr>
              <a:t>sekundären</a:t>
            </a:r>
            <a:r>
              <a:rPr lang="en-US" altLang="en-US" sz="1200" i="1" dirty="0">
                <a:solidFill>
                  <a:srgbClr val="FF0000"/>
                </a:solidFill>
              </a:rPr>
              <a:t> </a:t>
            </a:r>
            <a:r>
              <a:rPr lang="en-US" altLang="en-US" sz="1200" i="1" dirty="0" err="1">
                <a:solidFill>
                  <a:srgbClr val="FF0000"/>
                </a:solidFill>
              </a:rPr>
              <a:t>Brennpunkt</a:t>
            </a:r>
            <a:endParaRPr lang="en-US" altLang="en-US" sz="1200" i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1200" dirty="0"/>
              <a:t>Und </a:t>
            </a:r>
            <a:r>
              <a:rPr lang="en-US" altLang="en-US" sz="1200" dirty="0" err="1"/>
              <a:t>wie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gleich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sehen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werden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sind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diese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Punkte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lediglich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besondere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Stellen</a:t>
            </a:r>
            <a:r>
              <a:rPr lang="en-US" altLang="en-US" sz="1200" dirty="0"/>
              <a:t> auf </a:t>
            </a:r>
            <a:r>
              <a:rPr lang="en-US" altLang="en-US" sz="1200" dirty="0" err="1"/>
              <a:t>zwei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wichtigen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Ebenen</a:t>
            </a:r>
            <a:r>
              <a:rPr lang="en-US" altLang="en-US" sz="1200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>
                <a:solidFill>
                  <a:srgbClr val="1A5FB4"/>
                </a:solidFill>
              </a:rPr>
              <a:t>die </a:t>
            </a:r>
            <a:r>
              <a:rPr lang="en-US" altLang="en-US" sz="1200" i="1" dirty="0" err="1">
                <a:solidFill>
                  <a:srgbClr val="1A5FB4"/>
                </a:solidFill>
              </a:rPr>
              <a:t>primäre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 err="1">
                <a:solidFill>
                  <a:srgbClr val="1A5FB4"/>
                </a:solidFill>
              </a:rPr>
              <a:t>Brennebene</a:t>
            </a:r>
            <a:endParaRPr lang="en-US" altLang="en-US" sz="1200" b="1" i="1" dirty="0">
              <a:solidFill>
                <a:srgbClr val="1A5FB4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>
                <a:solidFill>
                  <a:srgbClr val="FF0000"/>
                </a:solidFill>
              </a:rPr>
              <a:t>die </a:t>
            </a:r>
            <a:r>
              <a:rPr lang="en-US" altLang="en-US" sz="1200" i="1" dirty="0" err="1">
                <a:solidFill>
                  <a:srgbClr val="FF0000"/>
                </a:solidFill>
              </a:rPr>
              <a:t>sekundäre</a:t>
            </a:r>
            <a:r>
              <a:rPr lang="en-US" altLang="en-US" sz="1200" i="1" dirty="0">
                <a:solidFill>
                  <a:srgbClr val="FF0000"/>
                </a:solidFill>
              </a:rPr>
              <a:t> </a:t>
            </a:r>
            <a:r>
              <a:rPr lang="en-US" altLang="en-US" sz="1200" b="1" i="1" dirty="0" err="1">
                <a:solidFill>
                  <a:srgbClr val="FF0000"/>
                </a:solidFill>
              </a:rPr>
              <a:t>Brennebene</a:t>
            </a:r>
            <a:endParaRPr lang="en-US" altLang="en-US" sz="1200" b="1" i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1200" dirty="0" err="1"/>
              <a:t>Zunächst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werden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jedoch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einige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weitere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wichtige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Elemente</a:t>
            </a:r>
            <a:r>
              <a:rPr lang="en-US" altLang="en-US" sz="1200" dirty="0"/>
              <a:t xml:space="preserve"> des Strahlenmodells</a:t>
            </a:r>
            <a:r>
              <a:rPr lang="en-US" altLang="en-US" sz="1200" dirty="0"/>
              <a:t> </a:t>
            </a:r>
            <a:r>
              <a:rPr lang="en-US" altLang="en-US" sz="1200" dirty="0" err="1"/>
              <a:t>kennenlernen</a:t>
            </a:r>
            <a:r>
              <a:rPr lang="en-US" altLang="en-US" sz="1200" dirty="0"/>
              <a:t>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/>
              <a:t>den </a:t>
            </a:r>
            <a:r>
              <a:rPr lang="en-US" altLang="en-US" sz="1200" i="1" dirty="0" err="1"/>
              <a:t>Knotenpunkt</a:t>
            </a:r>
            <a:r>
              <a:rPr lang="en-US" altLang="en-US" sz="1200" i="1" dirty="0"/>
              <a:t xml:space="preserve"> bzw. die Knotenpunkte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/>
              <a:t>die </a:t>
            </a:r>
            <a:r>
              <a:rPr lang="en-US" altLang="en-US" sz="1200" i="1" dirty="0" err="1"/>
              <a:t>Linsenachse</a:t>
            </a:r>
            <a:endParaRPr lang="en-US" altLang="en-US" sz="1200" i="1" dirty="0"/>
          </a:p>
        </p:txBody>
      </p:sp>
      <p:sp>
        <p:nvSpPr>
          <p:cNvPr id="9219" name="Line 3">
            <a:extLst>
              <a:ext uri="{FF2B5EF4-FFF2-40B4-BE49-F238E27FC236}">
                <a16:creationId xmlns:a16="http://schemas.microsoft.com/office/drawing/2014/main" id="{FEF41572-D7F4-4BD1-AADD-2E14E9AA55B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343400" y="3023616"/>
            <a:ext cx="914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4425FEF6-2588-4C6B-B8EF-28D29129C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947416"/>
            <a:ext cx="3987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Den Grund für diese vorsichtige Formulierung erklären wir gleich</a:t>
            </a:r>
            <a:r>
              <a:rPr lang="en-US" altLang="en-US" sz="1200" i="1" dirty="0"/>
              <a:t> </a:t>
            </a:r>
          </a:p>
        </p:txBody>
      </p:sp>
      <p:sp>
        <p:nvSpPr>
          <p:cNvPr id="9221" name="ZZ_Kopfleiste">
            <a:extLst>
              <a:ext uri="{FF2B5EF4-FFF2-40B4-BE49-F238E27FC236}">
                <a16:creationId xmlns:a16="http://schemas.microsoft.com/office/drawing/2014/main" id="{3984EEF3-FAF3-4DF3-AC74-1E3E02ECC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9222" name="Slide Number Placeholder 1">
            <a:extLst>
              <a:ext uri="{FF2B5EF4-FFF2-40B4-BE49-F238E27FC236}">
                <a16:creationId xmlns:a16="http://schemas.microsoft.com/office/drawing/2014/main" id="{BB4AE2B1-2D89-4294-A6DD-BDE926EFA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9223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9224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7F5035CB-C990-4B4E-ACD7-3FD9EF74CD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118616"/>
            <a:ext cx="8077200" cy="5029200"/>
          </a:xfrm>
        </p:spPr>
        <p:txBody>
          <a:bodyPr wrap="square" lIns="25400" tIns="12700" rIns="25400" bIns="12700"/>
          <a:lstStyle/>
          <a:p>
            <a:pPr eaLnBrk="1" hangingPunct="1">
              <a:lnSpc>
                <a:spcPct val="90000"/>
              </a:lnSpc>
            </a:pPr>
            <a:r>
              <a:rPr lang="en-US" altLang="en-US" sz="1200" dirty="0">
                <a:solidFill>
                  <a:srgbClr val="B8C0CA"/>
                </a:solidFill>
              </a:rPr>
              <a:t>Wie </a:t>
            </a:r>
            <a:r>
              <a:rPr lang="en-US" altLang="en-US" sz="1200" dirty="0" err="1">
                <a:solidFill>
                  <a:srgbClr val="B8C0CA"/>
                </a:solidFill>
              </a:rPr>
              <a:t>wir</a:t>
            </a:r>
            <a:r>
              <a:rPr lang="en-US" altLang="en-US" sz="1200" dirty="0">
                <a:solidFill>
                  <a:srgbClr val="B8C0CA"/>
                </a:solidFill>
              </a:rPr>
              <a:t> in </a:t>
            </a:r>
            <a:r>
              <a:rPr lang="en-US" altLang="en-US" sz="1200" dirty="0" err="1">
                <a:solidFill>
                  <a:srgbClr val="B8C0CA"/>
                </a:solidFill>
              </a:rPr>
              <a:t>Kapitel</a:t>
            </a:r>
            <a:r>
              <a:rPr lang="en-US" altLang="en-US" sz="1200" dirty="0">
                <a:solidFill>
                  <a:srgbClr val="B8C0CA"/>
                </a:solidFill>
              </a:rPr>
              <a:t> 4 </a:t>
            </a:r>
            <a:r>
              <a:rPr lang="en-US" altLang="en-US" sz="1200" dirty="0" err="1">
                <a:solidFill>
                  <a:srgbClr val="B8C0CA"/>
                </a:solidFill>
              </a:rPr>
              <a:t>gelernt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haben</a:t>
            </a:r>
            <a:r>
              <a:rPr lang="en-US" altLang="en-US" sz="1200" dirty="0">
                <a:solidFill>
                  <a:srgbClr val="B8C0CA"/>
                </a:solidFill>
              </a:rPr>
              <a:t>, hat </a:t>
            </a:r>
            <a:r>
              <a:rPr lang="en-US" altLang="en-US" sz="1200" dirty="0" err="1">
                <a:solidFill>
                  <a:srgbClr val="B8C0CA"/>
                </a:solidFill>
              </a:rPr>
              <a:t>jede</a:t>
            </a:r>
            <a:r>
              <a:rPr lang="en-US" altLang="en-US" sz="1200" dirty="0">
                <a:solidFill>
                  <a:srgbClr val="B8C0CA"/>
                </a:solidFill>
              </a:rPr>
              <a:t> Linse </a:t>
            </a:r>
            <a:r>
              <a:rPr lang="en-US" altLang="en-US" sz="1200" dirty="0" err="1">
                <a:solidFill>
                  <a:srgbClr val="B8C0CA"/>
                </a:solidFill>
              </a:rPr>
              <a:t>zwei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Brennpunkte</a:t>
            </a:r>
            <a:r>
              <a:rPr lang="en-US" altLang="en-US" sz="1200" dirty="0">
                <a:solidFill>
                  <a:srgbClr val="B8C0CA"/>
                </a:solidFill>
              </a:rPr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>
                <a:solidFill>
                  <a:srgbClr val="B8C0CA"/>
                </a:solidFill>
              </a:rPr>
              <a:t>den </a:t>
            </a:r>
            <a:r>
              <a:rPr lang="en-US" altLang="en-US" sz="1200" b="1" i="1" dirty="0" err="1">
                <a:solidFill>
                  <a:srgbClr val="1A5FB4"/>
                </a:solidFill>
              </a:rPr>
              <a:t>primären</a:t>
            </a:r>
            <a:r>
              <a:rPr lang="en-US" altLang="en-US" sz="1200" b="1" i="1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 err="1">
                <a:solidFill>
                  <a:srgbClr val="1A5FB4"/>
                </a:solidFill>
              </a:rPr>
              <a:t>Brennpunkt</a:t>
            </a:r>
            <a:endParaRPr lang="en-US" altLang="en-US" sz="1200" b="1" i="1" dirty="0">
              <a:solidFill>
                <a:srgbClr val="1A5FB4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>
                <a:solidFill>
                  <a:srgbClr val="B8C0CA"/>
                </a:solidFill>
              </a:rPr>
              <a:t>den </a:t>
            </a:r>
            <a:r>
              <a:rPr lang="en-US" altLang="en-US" sz="1200" b="1" i="1" dirty="0" err="1">
                <a:solidFill>
                  <a:srgbClr val="FF0000"/>
                </a:solidFill>
              </a:rPr>
              <a:t>sekundären</a:t>
            </a:r>
            <a:r>
              <a:rPr lang="en-US" altLang="en-US" sz="1200" b="1" i="1" dirty="0">
                <a:solidFill>
                  <a:srgbClr val="FF0000"/>
                </a:solidFill>
              </a:rPr>
              <a:t> </a:t>
            </a:r>
            <a:r>
              <a:rPr lang="en-US" altLang="en-US" sz="1200" b="1" i="1" dirty="0" err="1">
                <a:solidFill>
                  <a:srgbClr val="FF0000"/>
                </a:solidFill>
              </a:rPr>
              <a:t>Brennpunkt</a:t>
            </a:r>
            <a:endParaRPr lang="en-US" altLang="en-US" sz="1200" b="1" i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1200" dirty="0">
                <a:solidFill>
                  <a:srgbClr val="B8C0CA"/>
                </a:solidFill>
              </a:rPr>
              <a:t>Und </a:t>
            </a:r>
            <a:r>
              <a:rPr lang="en-US" altLang="en-US" sz="1200" dirty="0" err="1">
                <a:solidFill>
                  <a:srgbClr val="B8C0CA"/>
                </a:solidFill>
              </a:rPr>
              <a:t>wie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wir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gleich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sehen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werden</a:t>
            </a:r>
            <a:r>
              <a:rPr lang="en-US" altLang="en-US" sz="1200" dirty="0">
                <a:solidFill>
                  <a:srgbClr val="B8C0CA"/>
                </a:solidFill>
              </a:rPr>
              <a:t>, </a:t>
            </a:r>
            <a:r>
              <a:rPr lang="en-US" altLang="en-US" sz="1200" dirty="0" err="1">
                <a:solidFill>
                  <a:srgbClr val="B8C0CA"/>
                </a:solidFill>
              </a:rPr>
              <a:t>sind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diese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Punkte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lediglich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besondere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Stellen</a:t>
            </a:r>
            <a:r>
              <a:rPr lang="en-US" altLang="en-US" sz="1200" dirty="0">
                <a:solidFill>
                  <a:srgbClr val="B8C0CA"/>
                </a:solidFill>
              </a:rPr>
              <a:t> auf </a:t>
            </a:r>
            <a:r>
              <a:rPr lang="en-US" altLang="en-US" sz="1200" dirty="0" err="1">
                <a:solidFill>
                  <a:srgbClr val="B8C0CA"/>
                </a:solidFill>
              </a:rPr>
              <a:t>zwei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wichtigen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Ebenen</a:t>
            </a:r>
            <a:r>
              <a:rPr lang="en-US" altLang="en-US" sz="1200" dirty="0">
                <a:solidFill>
                  <a:srgbClr val="B8C0CA"/>
                </a:solidFill>
              </a:rPr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>
                <a:solidFill>
                  <a:srgbClr val="B8C0CA"/>
                </a:solidFill>
              </a:rPr>
              <a:t>die </a:t>
            </a:r>
            <a:r>
              <a:rPr lang="en-US" altLang="en-US" sz="1200" i="1" dirty="0" err="1">
                <a:solidFill>
                  <a:srgbClr val="B8C0CA"/>
                </a:solidFill>
              </a:rPr>
              <a:t>primäre</a:t>
            </a:r>
            <a:r>
              <a:rPr lang="en-US" altLang="en-US" sz="1200" i="1" dirty="0">
                <a:solidFill>
                  <a:srgbClr val="B8C0CA"/>
                </a:solidFill>
              </a:rPr>
              <a:t> </a:t>
            </a:r>
            <a:r>
              <a:rPr lang="en-US" altLang="en-US" sz="1200" b="1" i="1" dirty="0" err="1">
                <a:solidFill>
                  <a:srgbClr val="B8C0CA"/>
                </a:solidFill>
              </a:rPr>
              <a:t>Brennebene</a:t>
            </a:r>
            <a:endParaRPr lang="en-US" altLang="en-US" sz="1200" b="1" i="1" dirty="0">
              <a:solidFill>
                <a:srgbClr val="B8C0CA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>
                <a:solidFill>
                  <a:srgbClr val="B8C0CA"/>
                </a:solidFill>
              </a:rPr>
              <a:t>die </a:t>
            </a:r>
            <a:r>
              <a:rPr lang="en-US" altLang="en-US" sz="1200" i="1" dirty="0" err="1">
                <a:solidFill>
                  <a:srgbClr val="B8C0CA"/>
                </a:solidFill>
              </a:rPr>
              <a:t>sekundäre</a:t>
            </a:r>
            <a:r>
              <a:rPr lang="en-US" altLang="en-US" sz="1200" i="1" dirty="0">
                <a:solidFill>
                  <a:srgbClr val="B8C0CA"/>
                </a:solidFill>
              </a:rPr>
              <a:t> </a:t>
            </a:r>
            <a:r>
              <a:rPr lang="en-US" altLang="en-US" sz="1200" b="1" i="1" dirty="0" err="1">
                <a:solidFill>
                  <a:srgbClr val="B8C0CA"/>
                </a:solidFill>
              </a:rPr>
              <a:t>Brennebene</a:t>
            </a:r>
            <a:endParaRPr lang="en-US" altLang="en-US" sz="1200" b="1" i="1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1200" dirty="0" err="1">
                <a:solidFill>
                  <a:srgbClr val="B8C0CA"/>
                </a:solidFill>
              </a:rPr>
              <a:t>Zunächst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werden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wir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jedoch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einige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weitere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wichtige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Elemente</a:t>
            </a:r>
            <a:r>
              <a:rPr lang="en-US" altLang="en-US" sz="1200" dirty="0">
                <a:solidFill>
                  <a:srgbClr val="B8C0CA"/>
                </a:solidFill>
              </a:rPr>
              <a:t xml:space="preserve"> des Strahlenmodells</a:t>
            </a:r>
            <a:r>
              <a:rPr lang="en-US" altLang="en-US" sz="1200" dirty="0">
                <a:solidFill>
                  <a:srgbClr val="B8C0CA"/>
                </a:solidFill>
              </a:rPr>
              <a:t> </a:t>
            </a:r>
            <a:r>
              <a:rPr lang="en-US" altLang="en-US" sz="1200" dirty="0" err="1">
                <a:solidFill>
                  <a:srgbClr val="B8C0CA"/>
                </a:solidFill>
              </a:rPr>
              <a:t>kennenlernen</a:t>
            </a:r>
            <a:r>
              <a:rPr lang="en-US" altLang="en-US" sz="1200" dirty="0">
                <a:solidFill>
                  <a:srgbClr val="B8C0CA"/>
                </a:solidFill>
              </a:rPr>
              <a:t>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b="1" i="1" dirty="0">
                <a:solidFill>
                  <a:srgbClr val="1A5FB4"/>
                </a:solidFill>
              </a:rPr>
              <a:t>den </a:t>
            </a:r>
            <a:r>
              <a:rPr lang="en-US" altLang="en-US" sz="1200" b="1" i="1" dirty="0" err="1"/>
              <a:t>Knotenpunkt</a:t>
            </a:r>
            <a:r>
              <a:rPr lang="en-US" altLang="en-US" sz="1200" b="1" i="1" dirty="0"/>
              <a:t xml:space="preserve"> bzw. die Knotenpunkte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200" dirty="0">
                <a:solidFill>
                  <a:srgbClr val="B8C0CA"/>
                </a:solidFill>
              </a:rPr>
              <a:t>die </a:t>
            </a:r>
            <a:r>
              <a:rPr lang="en-US" altLang="en-US" sz="1200" i="1" dirty="0" err="1">
                <a:solidFill>
                  <a:srgbClr val="B8C0CA"/>
                </a:solidFill>
              </a:rPr>
              <a:t>Linsenachse</a:t>
            </a:r>
            <a:endParaRPr lang="en-US" altLang="en-US" sz="1200" i="1" dirty="0">
              <a:solidFill>
                <a:srgbClr val="B8C0CA"/>
              </a:solidFill>
            </a:endParaRP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438D1D02-86A3-4E8B-B41B-FC56550B3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176016"/>
            <a:ext cx="8077200" cy="1477963"/>
          </a:xfrm>
          <a:prstGeom prst="rect">
            <a:avLst/>
          </a:prstGeom>
          <a:solidFill>
            <a:srgbClr val="E2F6E6"/>
          </a:solidFill>
          <a:ln w="9525">
            <a:solidFill>
              <a:srgbClr val="1A5FB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Die primären Brennpunkte, die Knotenpunkte und zwei weitere </a:t>
            </a:r>
            <a:r>
              <a:rPr lang="en-US" altLang="en-US" sz="1200" i="1">
                <a:solidFill>
                  <a:srgbClr val="1A5FB4"/>
                </a:solidFill>
              </a:rPr>
              <a:t>Punkte</a:t>
            </a:r>
            <a:r>
              <a:rPr lang="en-US" altLang="en-US" sz="1200">
                <a:solidFill>
                  <a:srgbClr val="1A5FB4"/>
                </a:solidFill>
              </a:rPr>
              <a:t>, die als</a:t>
            </a:r>
            <a:r>
              <a:rPr lang="en-US" altLang="en-US" sz="1200" i="1">
                <a:solidFill>
                  <a:srgbClr val="1A5FB4"/>
                </a:solidFill>
              </a:rPr>
              <a:t> Hauptpunkte</a:t>
            </a:r>
            <a:r>
              <a:rPr lang="en-US" altLang="en-US" sz="1200">
                <a:solidFill>
                  <a:srgbClr val="1A5FB4"/>
                </a:solidFill>
              </a:rPr>
              <a:t> bezeichnet werden (auf die wir, wie Sie erfreut feststellen werden, nicht näher eingehen werden), bilden die sogenannten </a:t>
            </a:r>
            <a:r>
              <a:rPr lang="en-US" altLang="en-US" sz="1200" b="1" i="1">
                <a:solidFill>
                  <a:srgbClr val="1A5FB4"/>
                </a:solidFill>
              </a:rPr>
              <a:t>Kardinalpunkte </a:t>
            </a:r>
            <a:r>
              <a:rPr lang="en-US" altLang="en-US" sz="1200">
                <a:solidFill>
                  <a:srgbClr val="1A5FB4"/>
                </a:solidFill>
              </a:rPr>
              <a:t>eines Linsensystems. Zusammengenommen erfassen und beschreiben die Kardinalpunkte die entscheidenden optischen Eigenschaften jedes Linsensystems. (Und das ist alles, was Sie meiner Meinung nach über Kardinalpunkte </a:t>
            </a:r>
            <a:r>
              <a:rPr lang="en-US" altLang="en-US" sz="1200" i="1">
                <a:solidFill>
                  <a:srgbClr val="1A5FB4"/>
                </a:solidFill>
              </a:rPr>
              <a:t>an sich </a:t>
            </a:r>
            <a:r>
              <a:rPr lang="en-US" altLang="en-US" sz="1200">
                <a:solidFill>
                  <a:srgbClr val="1A5FB4"/>
                </a:solidFill>
              </a:rPr>
              <a:t>wissen müssen.)</a:t>
            </a:r>
          </a:p>
        </p:txBody>
      </p:sp>
      <p:sp>
        <p:nvSpPr>
          <p:cNvPr id="10246" name="ZZ_Kopfleiste">
            <a:extLst>
              <a:ext uri="{FF2B5EF4-FFF2-40B4-BE49-F238E27FC236}">
                <a16:creationId xmlns:a16="http://schemas.microsoft.com/office/drawing/2014/main" id="{7AFEA1EF-EBE4-420D-AFB6-9302361AB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10247" name="Slide Number Placeholder 1">
            <a:extLst>
              <a:ext uri="{FF2B5EF4-FFF2-40B4-BE49-F238E27FC236}">
                <a16:creationId xmlns:a16="http://schemas.microsoft.com/office/drawing/2014/main" id="{EB8BACB3-279F-4509-99E3-79D25C1A5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0248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0249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>
            <a:extLst>
              <a:ext uri="{FF2B5EF4-FFF2-40B4-BE49-F238E27FC236}">
                <a16:creationId xmlns:a16="http://schemas.microsoft.com/office/drawing/2014/main" id="{1AD2B728-EBE0-4B80-AE54-AEBE1765F881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414016"/>
            <a:ext cx="381000" cy="2819400"/>
            <a:chOff x="3696" y="2640"/>
            <a:chExt cx="240" cy="1392"/>
          </a:xfrm>
        </p:grpSpPr>
        <p:sp>
          <p:nvSpPr>
            <p:cNvPr id="11279" name="Oval 3">
              <a:extLst>
                <a:ext uri="{FF2B5EF4-FFF2-40B4-BE49-F238E27FC236}">
                  <a16:creationId xmlns:a16="http://schemas.microsoft.com/office/drawing/2014/main" id="{3C3501E4-7664-435C-B7FA-3A3AA52DF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1280" name="Rectangle 4">
              <a:extLst>
                <a:ext uri="{FF2B5EF4-FFF2-40B4-BE49-F238E27FC236}">
                  <a16:creationId xmlns:a16="http://schemas.microsoft.com/office/drawing/2014/main" id="{1AC80EC3-0659-4C51-B650-49138DDCC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1281" name="Oval 5">
              <a:extLst>
                <a:ext uri="{FF2B5EF4-FFF2-40B4-BE49-F238E27FC236}">
                  <a16:creationId xmlns:a16="http://schemas.microsoft.com/office/drawing/2014/main" id="{CABC060B-1303-4C63-841D-D58473603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1282" name="Rectangle 6">
              <a:extLst>
                <a:ext uri="{FF2B5EF4-FFF2-40B4-BE49-F238E27FC236}">
                  <a16:creationId xmlns:a16="http://schemas.microsoft.com/office/drawing/2014/main" id="{B9C3A5A6-1E04-4C0B-B360-0EB5842BF6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1283" name="Line 7">
              <a:extLst>
                <a:ext uri="{FF2B5EF4-FFF2-40B4-BE49-F238E27FC236}">
                  <a16:creationId xmlns:a16="http://schemas.microsoft.com/office/drawing/2014/main" id="{A85B40C1-AAAC-4BC3-B4EA-29448BA56C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67" name="Line 8">
            <a:extLst>
              <a:ext uri="{FF2B5EF4-FFF2-40B4-BE49-F238E27FC236}">
                <a16:creationId xmlns:a16="http://schemas.microsoft.com/office/drawing/2014/main" id="{53F2E138-B2A6-45B3-9454-E34E768B17E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8" name="Oval 9">
            <a:extLst>
              <a:ext uri="{FF2B5EF4-FFF2-40B4-BE49-F238E27FC236}">
                <a16:creationId xmlns:a16="http://schemas.microsoft.com/office/drawing/2014/main" id="{064A7EC2-FF31-48D5-AD0B-4D33E5AA9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1269" name="Oval 10">
            <a:extLst>
              <a:ext uri="{FF2B5EF4-FFF2-40B4-BE49-F238E27FC236}">
                <a16:creationId xmlns:a16="http://schemas.microsoft.com/office/drawing/2014/main" id="{8ADA5665-9A91-40FE-92FC-EF75F46AF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1270" name="Text Box 11">
            <a:extLst>
              <a:ext uri="{FF2B5EF4-FFF2-40B4-BE49-F238E27FC236}">
                <a16:creationId xmlns:a16="http://schemas.microsoft.com/office/drawing/2014/main" id="{B38E8F3F-3FD7-4C12-A921-3ED49BA74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11271" name="Text Box 12">
            <a:extLst>
              <a:ext uri="{FF2B5EF4-FFF2-40B4-BE49-F238E27FC236}">
                <a16:creationId xmlns:a16="http://schemas.microsoft.com/office/drawing/2014/main" id="{CEF6F918-8E3B-4484-A3C8-3225EBC1B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11272" name="Text Box 13">
            <a:extLst>
              <a:ext uri="{FF2B5EF4-FFF2-40B4-BE49-F238E27FC236}">
                <a16:creationId xmlns:a16="http://schemas.microsoft.com/office/drawing/2014/main" id="{3AB8E20D-54C2-4759-A708-A1403CF7F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63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1A5FB4"/>
                </a:solidFill>
              </a:rPr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11273" name="Text Box 14">
            <a:extLst>
              <a:ext uri="{FF2B5EF4-FFF2-40B4-BE49-F238E27FC236}">
                <a16:creationId xmlns:a16="http://schemas.microsoft.com/office/drawing/2014/main" id="{212B5575-F8CD-400A-B191-88C62EF5A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6950" y="4090416"/>
            <a:ext cx="2076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Primärer Brennpunkt</a:t>
            </a:r>
          </a:p>
        </p:txBody>
      </p:sp>
      <p:sp>
        <p:nvSpPr>
          <p:cNvPr id="11274" name="Text Box 15">
            <a:extLst>
              <a:ext uri="{FF2B5EF4-FFF2-40B4-BE49-F238E27FC236}">
                <a16:creationId xmlns:a16="http://schemas.microsoft.com/office/drawing/2014/main" id="{174FFFCC-6491-4BFF-A780-E57274CD0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4090416"/>
            <a:ext cx="238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Sekundärer Brennpunkt</a:t>
            </a:r>
          </a:p>
        </p:txBody>
      </p:sp>
      <p:sp>
        <p:nvSpPr>
          <p:cNvPr id="11275" name="Line 16">
            <a:extLst>
              <a:ext uri="{FF2B5EF4-FFF2-40B4-BE49-F238E27FC236}">
                <a16:creationId xmlns:a16="http://schemas.microsoft.com/office/drawing/2014/main" id="{61EEF0DD-95C7-47E1-9DA8-194DE37A709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62600" y="1423416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8" name="Text Box 17">
            <a:extLst>
              <a:ext uri="{FF2B5EF4-FFF2-40B4-BE49-F238E27FC236}">
                <a16:creationId xmlns:a16="http://schemas.microsoft.com/office/drawing/2014/main" id="{5182E3AB-48B1-42FC-80A8-200BCB013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685229"/>
            <a:ext cx="5826125" cy="738187"/>
          </a:xfrm>
          <a:prstGeom prst="rect">
            <a:avLst/>
          </a:prstGeom>
          <a:solidFill>
            <a:srgbClr val="E2F6E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Anmerkung: Der Begriff </a:t>
            </a:r>
            <a:r>
              <a:rPr lang="en-US" altLang="en-US" sz="1200" i="1">
                <a:solidFill>
                  <a:srgbClr val="1A5FB4"/>
                </a:solidFill>
              </a:rPr>
              <a:t>„dünn“ </a:t>
            </a:r>
            <a:r>
              <a:rPr lang="en-US" altLang="en-US" sz="1200">
                <a:solidFill>
                  <a:srgbClr val="1A5FB4"/>
                </a:solidFill>
              </a:rPr>
              <a:t>bedeutet hier </a:t>
            </a:r>
            <a:r>
              <a:rPr lang="en-US" altLang="en-US" sz="1200" b="1" i="1">
                <a:solidFill>
                  <a:srgbClr val="1A5FB4"/>
                </a:solidFill>
              </a:rPr>
              <a:t>unendlich dünn</a:t>
            </a:r>
            <a:r>
              <a:rPr lang="en-US" altLang="en-US" sz="1200">
                <a:solidFill>
                  <a:srgbClr val="1A5FB4"/>
                </a:solidFill>
              </a:rPr>
              <a:t>. Natürlich sind echte Linsen nicht unendlich dünn! Eine dünne Linse ist ein </a:t>
            </a:r>
            <a:r>
              <a:rPr lang="en-US" altLang="en-US" sz="1200" i="1">
                <a:solidFill>
                  <a:srgbClr val="1A5FB4"/>
                </a:solidFill>
              </a:rPr>
              <a:t>theoretisches Konstrukt</a:t>
            </a:r>
            <a:r>
              <a:rPr lang="en-US" altLang="en-US" sz="1200">
                <a:solidFill>
                  <a:srgbClr val="1A5FB4"/>
                </a:solidFill>
              </a:rPr>
              <a:t>, das wir verwenden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, da es die Optik vereinfacht und somit das Verständnis erleichtert.</a:t>
            </a:r>
          </a:p>
        </p:txBody>
      </p:sp>
      <p:sp>
        <p:nvSpPr>
          <p:cNvPr id="11276" name="ZZ_Kopfleiste">
            <a:extLst>
              <a:ext uri="{FF2B5EF4-FFF2-40B4-BE49-F238E27FC236}">
                <a16:creationId xmlns:a16="http://schemas.microsoft.com/office/drawing/2014/main" id="{34100692-C87C-4EA0-B558-EA93CABAD5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11277" name="Slide Number Placeholder 1">
            <a:extLst>
              <a:ext uri="{FF2B5EF4-FFF2-40B4-BE49-F238E27FC236}">
                <a16:creationId xmlns:a16="http://schemas.microsoft.com/office/drawing/2014/main" id="{DFCC047C-9370-4086-AFC8-6EC50550E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1284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1285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>
            <a:extLst>
              <a:ext uri="{FF2B5EF4-FFF2-40B4-BE49-F238E27FC236}">
                <a16:creationId xmlns:a16="http://schemas.microsoft.com/office/drawing/2014/main" id="{102E6B2D-0CDB-470C-912C-E64114BD6BB8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414016"/>
            <a:ext cx="381000" cy="2819400"/>
            <a:chOff x="3696" y="2640"/>
            <a:chExt cx="240" cy="1392"/>
          </a:xfrm>
        </p:grpSpPr>
        <p:sp>
          <p:nvSpPr>
            <p:cNvPr id="12304" name="Oval 3">
              <a:extLst>
                <a:ext uri="{FF2B5EF4-FFF2-40B4-BE49-F238E27FC236}">
                  <a16:creationId xmlns:a16="http://schemas.microsoft.com/office/drawing/2014/main" id="{0B1000CA-A4DB-4960-BDBD-C5F1249A9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2305" name="Rectangle 4">
              <a:extLst>
                <a:ext uri="{FF2B5EF4-FFF2-40B4-BE49-F238E27FC236}">
                  <a16:creationId xmlns:a16="http://schemas.microsoft.com/office/drawing/2014/main" id="{2272AD31-B75C-4D60-9327-8C107F3B3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2306" name="Oval 5">
              <a:extLst>
                <a:ext uri="{FF2B5EF4-FFF2-40B4-BE49-F238E27FC236}">
                  <a16:creationId xmlns:a16="http://schemas.microsoft.com/office/drawing/2014/main" id="{5F793DA6-42DA-4143-8C64-5D000ED767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2307" name="Rectangle 6">
              <a:extLst>
                <a:ext uri="{FF2B5EF4-FFF2-40B4-BE49-F238E27FC236}">
                  <a16:creationId xmlns:a16="http://schemas.microsoft.com/office/drawing/2014/main" id="{74A09229-A2AE-45EA-841A-604922108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2308" name="Line 7">
              <a:extLst>
                <a:ext uri="{FF2B5EF4-FFF2-40B4-BE49-F238E27FC236}">
                  <a16:creationId xmlns:a16="http://schemas.microsoft.com/office/drawing/2014/main" id="{ABC03E51-0ADB-48A3-8674-022AFCA5D0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291" name="Line 8">
            <a:extLst>
              <a:ext uri="{FF2B5EF4-FFF2-40B4-BE49-F238E27FC236}">
                <a16:creationId xmlns:a16="http://schemas.microsoft.com/office/drawing/2014/main" id="{BAE31209-22AA-4A03-9C59-D7A6867976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2" name="Oval 9">
            <a:extLst>
              <a:ext uri="{FF2B5EF4-FFF2-40B4-BE49-F238E27FC236}">
                <a16:creationId xmlns:a16="http://schemas.microsoft.com/office/drawing/2014/main" id="{8C5B595B-6E24-4F0D-9F52-3FBA7DB59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2293" name="Oval 10">
            <a:extLst>
              <a:ext uri="{FF2B5EF4-FFF2-40B4-BE49-F238E27FC236}">
                <a16:creationId xmlns:a16="http://schemas.microsoft.com/office/drawing/2014/main" id="{9F70DF43-C47A-4CC3-873C-7066CDA13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2294" name="Oval 11">
            <a:extLst>
              <a:ext uri="{FF2B5EF4-FFF2-40B4-BE49-F238E27FC236}">
                <a16:creationId xmlns:a16="http://schemas.microsoft.com/office/drawing/2014/main" id="{D3F49DFB-3DE4-473D-90C7-C77BAA16E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2295" name="Text Box 12">
            <a:extLst>
              <a:ext uri="{FF2B5EF4-FFF2-40B4-BE49-F238E27FC236}">
                <a16:creationId xmlns:a16="http://schemas.microsoft.com/office/drawing/2014/main" id="{9C9D3773-D7E6-4CA2-819C-88583691AD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12296" name="Text Box 13">
            <a:extLst>
              <a:ext uri="{FF2B5EF4-FFF2-40B4-BE49-F238E27FC236}">
                <a16:creationId xmlns:a16="http://schemas.microsoft.com/office/drawing/2014/main" id="{26CECD33-B820-46D3-B0BE-7EABAB967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12297" name="Text Box 14">
            <a:extLst>
              <a:ext uri="{FF2B5EF4-FFF2-40B4-BE49-F238E27FC236}">
                <a16:creationId xmlns:a16="http://schemas.microsoft.com/office/drawing/2014/main" id="{29C3E384-4515-4487-B24E-6FDA0B152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12298" name="Text Box 15">
            <a:extLst>
              <a:ext uri="{FF2B5EF4-FFF2-40B4-BE49-F238E27FC236}">
                <a16:creationId xmlns:a16="http://schemas.microsoft.com/office/drawing/2014/main" id="{53EC5B38-DBD0-4C34-B0B3-460F96A2D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6950" y="4090416"/>
            <a:ext cx="2076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Primärer Brennpunkt</a:t>
            </a:r>
          </a:p>
        </p:txBody>
      </p:sp>
      <p:sp>
        <p:nvSpPr>
          <p:cNvPr id="12299" name="Text Box 16">
            <a:extLst>
              <a:ext uri="{FF2B5EF4-FFF2-40B4-BE49-F238E27FC236}">
                <a16:creationId xmlns:a16="http://schemas.microsoft.com/office/drawing/2014/main" id="{7A2E070B-B62C-49F3-88CA-1989CCBD0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4090416"/>
            <a:ext cx="238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Sekundärer Brennpunkt</a:t>
            </a:r>
          </a:p>
        </p:txBody>
      </p:sp>
      <p:sp>
        <p:nvSpPr>
          <p:cNvPr id="12300" name="Text Box 17">
            <a:extLst>
              <a:ext uri="{FF2B5EF4-FFF2-40B4-BE49-F238E27FC236}">
                <a16:creationId xmlns:a16="http://schemas.microsoft.com/office/drawing/2014/main" id="{42A0F3A3-CCB4-481C-8EC4-012228856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650929"/>
            <a:ext cx="9010650" cy="366712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1A5FB4"/>
                </a:solidFill>
              </a:rPr>
              <a:t>Knotenpunkt </a:t>
            </a:r>
            <a:r>
              <a:rPr lang="en-US" altLang="en-US" sz="1200">
                <a:solidFill>
                  <a:srgbClr val="1A5FB4"/>
                </a:solidFill>
              </a:rPr>
              <a:t>(N): Punkt, durch den jeder Strahl aus jedem Winkel </a:t>
            </a:r>
            <a:r>
              <a:rPr lang="en-US" altLang="en-US" sz="1200" b="1">
                <a:solidFill>
                  <a:srgbClr val="1A5FB4"/>
                </a:solidFill>
              </a:rPr>
              <a:t>ungebrochen</a:t>
            </a:r>
            <a:r>
              <a:rPr lang="en-US" altLang="en-US" sz="1200">
                <a:solidFill>
                  <a:srgbClr val="1A5FB4"/>
                </a:solidFill>
              </a:rPr>
              <a:t> hindurchgeht</a:t>
            </a:r>
          </a:p>
        </p:txBody>
      </p:sp>
      <p:sp>
        <p:nvSpPr>
          <p:cNvPr id="12301" name="Text Box 18">
            <a:extLst>
              <a:ext uri="{FF2B5EF4-FFF2-40B4-BE49-F238E27FC236}">
                <a16:creationId xmlns:a16="http://schemas.microsoft.com/office/drawing/2014/main" id="{5D27A0E6-FC29-4325-9FBA-B14A790B1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1A5FB4"/>
                </a:solidFill>
              </a:rPr>
              <a:t>N</a:t>
            </a:r>
          </a:p>
        </p:txBody>
      </p:sp>
      <p:sp>
        <p:nvSpPr>
          <p:cNvPr id="12302" name="ZZ_Kopfleiste">
            <a:extLst>
              <a:ext uri="{FF2B5EF4-FFF2-40B4-BE49-F238E27FC236}">
                <a16:creationId xmlns:a16="http://schemas.microsoft.com/office/drawing/2014/main" id="{338108B3-EA23-491D-AC77-AAA4F72B8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12303" name="Slide Number Placeholder 1">
            <a:extLst>
              <a:ext uri="{FF2B5EF4-FFF2-40B4-BE49-F238E27FC236}">
                <a16:creationId xmlns:a16="http://schemas.microsoft.com/office/drawing/2014/main" id="{C567D3DB-1729-486D-B631-E119B5D52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230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231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>
            <a:extLst>
              <a:ext uri="{FF2B5EF4-FFF2-40B4-BE49-F238E27FC236}">
                <a16:creationId xmlns:a16="http://schemas.microsoft.com/office/drawing/2014/main" id="{38CCBA30-2628-4245-8760-6B2DE859FC8B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414016"/>
            <a:ext cx="381000" cy="2819400"/>
            <a:chOff x="3696" y="2640"/>
            <a:chExt cx="240" cy="1392"/>
          </a:xfrm>
        </p:grpSpPr>
        <p:sp>
          <p:nvSpPr>
            <p:cNvPr id="13333" name="Oval 3">
              <a:extLst>
                <a:ext uri="{FF2B5EF4-FFF2-40B4-BE49-F238E27FC236}">
                  <a16:creationId xmlns:a16="http://schemas.microsoft.com/office/drawing/2014/main" id="{96223F4A-9621-43DA-97CC-D9A29A8E25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3334" name="Rectangle 4">
              <a:extLst>
                <a:ext uri="{FF2B5EF4-FFF2-40B4-BE49-F238E27FC236}">
                  <a16:creationId xmlns:a16="http://schemas.microsoft.com/office/drawing/2014/main" id="{9E7E32B2-C33B-4C88-BBB6-94EF6B2BF3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3335" name="Oval 5">
              <a:extLst>
                <a:ext uri="{FF2B5EF4-FFF2-40B4-BE49-F238E27FC236}">
                  <a16:creationId xmlns:a16="http://schemas.microsoft.com/office/drawing/2014/main" id="{1C772F24-552D-4482-BA17-E6756B490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3336" name="Rectangle 6">
              <a:extLst>
                <a:ext uri="{FF2B5EF4-FFF2-40B4-BE49-F238E27FC236}">
                  <a16:creationId xmlns:a16="http://schemas.microsoft.com/office/drawing/2014/main" id="{50399A22-AAFE-49F8-ABA3-B0C95D30D0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3337" name="Line 7">
              <a:extLst>
                <a:ext uri="{FF2B5EF4-FFF2-40B4-BE49-F238E27FC236}">
                  <a16:creationId xmlns:a16="http://schemas.microsoft.com/office/drawing/2014/main" id="{27C64017-8AEE-4406-B116-95B001CDFD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15" name="Line 8">
            <a:extLst>
              <a:ext uri="{FF2B5EF4-FFF2-40B4-BE49-F238E27FC236}">
                <a16:creationId xmlns:a16="http://schemas.microsoft.com/office/drawing/2014/main" id="{E2A1E437-45CB-4709-B1EA-8E22D064B8B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6" name="Oval 9">
            <a:extLst>
              <a:ext uri="{FF2B5EF4-FFF2-40B4-BE49-F238E27FC236}">
                <a16:creationId xmlns:a16="http://schemas.microsoft.com/office/drawing/2014/main" id="{4523EE9A-706D-4199-B526-F60729903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3317" name="Oval 10">
            <a:extLst>
              <a:ext uri="{FF2B5EF4-FFF2-40B4-BE49-F238E27FC236}">
                <a16:creationId xmlns:a16="http://schemas.microsoft.com/office/drawing/2014/main" id="{D0107C23-86DD-4BF0-9436-2E3FEF97D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3318" name="Oval 11">
            <a:extLst>
              <a:ext uri="{FF2B5EF4-FFF2-40B4-BE49-F238E27FC236}">
                <a16:creationId xmlns:a16="http://schemas.microsoft.com/office/drawing/2014/main" id="{E9D9ECEC-380B-4872-891C-BE04D561D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3319" name="Text Box 12">
            <a:extLst>
              <a:ext uri="{FF2B5EF4-FFF2-40B4-BE49-F238E27FC236}">
                <a16:creationId xmlns:a16="http://schemas.microsoft.com/office/drawing/2014/main" id="{17208618-4869-4F16-98F3-E6B370D6F8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13320" name="Text Box 13">
            <a:extLst>
              <a:ext uri="{FF2B5EF4-FFF2-40B4-BE49-F238E27FC236}">
                <a16:creationId xmlns:a16="http://schemas.microsoft.com/office/drawing/2014/main" id="{898991EC-CD45-4246-874A-184806EFC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13321" name="Text Box 14">
            <a:extLst>
              <a:ext uri="{FF2B5EF4-FFF2-40B4-BE49-F238E27FC236}">
                <a16:creationId xmlns:a16="http://schemas.microsoft.com/office/drawing/2014/main" id="{6D45C1A6-8320-4A9E-8771-0F51FC503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13322" name="Text Box 15">
            <a:extLst>
              <a:ext uri="{FF2B5EF4-FFF2-40B4-BE49-F238E27FC236}">
                <a16:creationId xmlns:a16="http://schemas.microsoft.com/office/drawing/2014/main" id="{25AD5FCB-996C-4923-8BE0-472C22F47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13323" name="Text Box 16">
            <a:extLst>
              <a:ext uri="{FF2B5EF4-FFF2-40B4-BE49-F238E27FC236}">
                <a16:creationId xmlns:a16="http://schemas.microsoft.com/office/drawing/2014/main" id="{97E93637-FD59-4239-B496-2B5046769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6950" y="4090416"/>
            <a:ext cx="2076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Primärer Brennpunkt</a:t>
            </a:r>
          </a:p>
        </p:txBody>
      </p:sp>
      <p:sp>
        <p:nvSpPr>
          <p:cNvPr id="13324" name="Text Box 17">
            <a:extLst>
              <a:ext uri="{FF2B5EF4-FFF2-40B4-BE49-F238E27FC236}">
                <a16:creationId xmlns:a16="http://schemas.microsoft.com/office/drawing/2014/main" id="{17CEBC6B-810A-4B21-A8A7-3BB14F6C7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4090416"/>
            <a:ext cx="238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Sekundärer Brennpunkt</a:t>
            </a:r>
          </a:p>
        </p:txBody>
      </p:sp>
      <p:sp>
        <p:nvSpPr>
          <p:cNvPr id="13325" name="Line 18">
            <a:extLst>
              <a:ext uri="{FF2B5EF4-FFF2-40B4-BE49-F238E27FC236}">
                <a16:creationId xmlns:a16="http://schemas.microsoft.com/office/drawing/2014/main" id="{9EAC0A57-8B1D-4570-A234-38A3E15418A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2718816"/>
            <a:ext cx="2819400" cy="144780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6" name="Line 19">
            <a:extLst>
              <a:ext uri="{FF2B5EF4-FFF2-40B4-BE49-F238E27FC236}">
                <a16:creationId xmlns:a16="http://schemas.microsoft.com/office/drawing/2014/main" id="{A5CFD4AC-8F0F-4BAB-A4DE-866FCE73B7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53000" y="2566416"/>
            <a:ext cx="1828800" cy="243840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7" name="Line 20">
            <a:extLst>
              <a:ext uri="{FF2B5EF4-FFF2-40B4-BE49-F238E27FC236}">
                <a16:creationId xmlns:a16="http://schemas.microsoft.com/office/drawing/2014/main" id="{22AE71C3-F518-4415-9681-541F6329239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3328416"/>
            <a:ext cx="2743200" cy="83820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8" name="Oval 21">
            <a:extLst>
              <a:ext uri="{FF2B5EF4-FFF2-40B4-BE49-F238E27FC236}">
                <a16:creationId xmlns:a16="http://schemas.microsoft.com/office/drawing/2014/main" id="{E2952607-5602-4837-9E90-A8471F4BA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3329" name="Text Box 22">
            <a:extLst>
              <a:ext uri="{FF2B5EF4-FFF2-40B4-BE49-F238E27FC236}">
                <a16:creationId xmlns:a16="http://schemas.microsoft.com/office/drawing/2014/main" id="{355F6477-1A65-41E9-A585-54EB9FBBA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650929"/>
            <a:ext cx="9010650" cy="366712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1A5FB4"/>
                </a:solidFill>
              </a:rPr>
              <a:t>Knotenpunkt </a:t>
            </a:r>
            <a:r>
              <a:rPr lang="en-US" altLang="en-US" sz="1200">
                <a:solidFill>
                  <a:srgbClr val="1A5FB4"/>
                </a:solidFill>
              </a:rPr>
              <a:t>(N): Punkt, durch den jeder Strahl aus jedem Winkel </a:t>
            </a:r>
            <a:r>
              <a:rPr lang="en-US" altLang="en-US" sz="1200" b="1">
                <a:solidFill>
                  <a:srgbClr val="1A5FB4"/>
                </a:solidFill>
              </a:rPr>
              <a:t>ungebrochen</a:t>
            </a:r>
            <a:r>
              <a:rPr lang="en-US" altLang="en-US" sz="1200">
                <a:solidFill>
                  <a:srgbClr val="1A5FB4"/>
                </a:solidFill>
              </a:rPr>
              <a:t> hindurchgeht</a:t>
            </a:r>
          </a:p>
        </p:txBody>
      </p:sp>
      <p:sp>
        <p:nvSpPr>
          <p:cNvPr id="13330" name="Text Box 23">
            <a:extLst>
              <a:ext uri="{FF2B5EF4-FFF2-40B4-BE49-F238E27FC236}">
                <a16:creationId xmlns:a16="http://schemas.microsoft.com/office/drawing/2014/main" id="{9B0C3F95-E971-4E2C-808E-6ADC475D5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118616"/>
            <a:ext cx="67119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Wenn ein Strahl durch den Knotenpunkt verläuft, wird er nicht gebrochen –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das heißt, </a:t>
            </a:r>
            <a:r>
              <a:rPr lang="en-US" altLang="en-US" sz="1200" i="1">
                <a:solidFill>
                  <a:srgbClr val="1A5FB4"/>
                </a:solidFill>
              </a:rPr>
              <a:t>er verlässt die Linse im gleichen Winkel, in dem er eingetreten ist</a:t>
            </a:r>
          </a:p>
        </p:txBody>
      </p:sp>
      <p:sp>
        <p:nvSpPr>
          <p:cNvPr id="13331" name="ZZ_Kopfleiste">
            <a:extLst>
              <a:ext uri="{FF2B5EF4-FFF2-40B4-BE49-F238E27FC236}">
                <a16:creationId xmlns:a16="http://schemas.microsoft.com/office/drawing/2014/main" id="{F3030862-18D0-4652-A24F-A45B66F05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13332" name="Slide Number Placeholder 1">
            <a:extLst>
              <a:ext uri="{FF2B5EF4-FFF2-40B4-BE49-F238E27FC236}">
                <a16:creationId xmlns:a16="http://schemas.microsoft.com/office/drawing/2014/main" id="{99638E3A-0423-4528-BE50-503F1865F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3338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3339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2">
            <a:extLst>
              <a:ext uri="{FF2B5EF4-FFF2-40B4-BE49-F238E27FC236}">
                <a16:creationId xmlns:a16="http://schemas.microsoft.com/office/drawing/2014/main" id="{FD587BD5-A7F3-4846-B2DA-3C434AC4001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9" name="Oval 3">
            <a:extLst>
              <a:ext uri="{FF2B5EF4-FFF2-40B4-BE49-F238E27FC236}">
                <a16:creationId xmlns:a16="http://schemas.microsoft.com/office/drawing/2014/main" id="{3A334162-0999-4400-BCE6-228189FA0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2566416"/>
            <a:ext cx="762000" cy="2514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4340" name="Oval 4">
            <a:extLst>
              <a:ext uri="{FF2B5EF4-FFF2-40B4-BE49-F238E27FC236}">
                <a16:creationId xmlns:a16="http://schemas.microsoft.com/office/drawing/2014/main" id="{031270B3-2078-4855-99F1-02A074442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4341" name="Oval 5">
            <a:extLst>
              <a:ext uri="{FF2B5EF4-FFF2-40B4-BE49-F238E27FC236}">
                <a16:creationId xmlns:a16="http://schemas.microsoft.com/office/drawing/2014/main" id="{FC651687-AEAB-4073-977D-63396F0416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4342" name="Oval 6">
            <a:extLst>
              <a:ext uri="{FF2B5EF4-FFF2-40B4-BE49-F238E27FC236}">
                <a16:creationId xmlns:a16="http://schemas.microsoft.com/office/drawing/2014/main" id="{705C7356-F6C0-44F8-95DB-1D7910955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4343" name="Text Box 7">
            <a:extLst>
              <a:ext uri="{FF2B5EF4-FFF2-40B4-BE49-F238E27FC236}">
                <a16:creationId xmlns:a16="http://schemas.microsoft.com/office/drawing/2014/main" id="{98296DDD-2B8F-4C8A-B5A9-175760B747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14344" name="Text Box 8">
            <a:extLst>
              <a:ext uri="{FF2B5EF4-FFF2-40B4-BE49-F238E27FC236}">
                <a16:creationId xmlns:a16="http://schemas.microsoft.com/office/drawing/2014/main" id="{C51F31FB-1DDB-4CC8-8B89-B8E656E7B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14345" name="Text Box 9">
            <a:extLst>
              <a:ext uri="{FF2B5EF4-FFF2-40B4-BE49-F238E27FC236}">
                <a16:creationId xmlns:a16="http://schemas.microsoft.com/office/drawing/2014/main" id="{660F0029-C4CE-4E82-8B7D-703F2F4ED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350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14346" name="Text Box 10">
            <a:extLst>
              <a:ext uri="{FF2B5EF4-FFF2-40B4-BE49-F238E27FC236}">
                <a16:creationId xmlns:a16="http://schemas.microsoft.com/office/drawing/2014/main" id="{2EBADE1A-04F2-4ECA-84C6-AC00BDA1D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033016"/>
            <a:ext cx="1944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1A5FB4"/>
                </a:solidFill>
              </a:rPr>
              <a:t xml:space="preserve">Dicke </a:t>
            </a:r>
            <a:r>
              <a:rPr lang="en-US" altLang="en-US" sz="1200"/>
              <a:t>Plus-Linse</a:t>
            </a:r>
          </a:p>
        </p:txBody>
      </p:sp>
      <p:sp>
        <p:nvSpPr>
          <p:cNvPr id="14347" name="Text Box 11">
            <a:extLst>
              <a:ext uri="{FF2B5EF4-FFF2-40B4-BE49-F238E27FC236}">
                <a16:creationId xmlns:a16="http://schemas.microsoft.com/office/drawing/2014/main" id="{5FBE0C9C-2CFC-40C8-814C-66A857CE1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6950" y="4090416"/>
            <a:ext cx="2076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Primärer Brennpunkt</a:t>
            </a:r>
          </a:p>
        </p:txBody>
      </p:sp>
      <p:sp>
        <p:nvSpPr>
          <p:cNvPr id="14348" name="Text Box 12">
            <a:extLst>
              <a:ext uri="{FF2B5EF4-FFF2-40B4-BE49-F238E27FC236}">
                <a16:creationId xmlns:a16="http://schemas.microsoft.com/office/drawing/2014/main" id="{4C1E431D-D195-4DB4-9EF6-BDDE9C7F4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4090416"/>
            <a:ext cx="238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Sekundärer Brennpunkt</a:t>
            </a:r>
          </a:p>
        </p:txBody>
      </p:sp>
      <p:sp>
        <p:nvSpPr>
          <p:cNvPr id="14349" name="Oval 13">
            <a:extLst>
              <a:ext uri="{FF2B5EF4-FFF2-40B4-BE49-F238E27FC236}">
                <a16:creationId xmlns:a16="http://schemas.microsoft.com/office/drawing/2014/main" id="{438A3E4A-5A7E-4378-A6EB-53A3A23B0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4350" name="Text Box 14">
            <a:extLst>
              <a:ext uri="{FF2B5EF4-FFF2-40B4-BE49-F238E27FC236}">
                <a16:creationId xmlns:a16="http://schemas.microsoft.com/office/drawing/2014/main" id="{03D6C80F-C4DB-4801-B00F-3F5974808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3404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14351" name="Line 15">
            <a:extLst>
              <a:ext uri="{FF2B5EF4-FFF2-40B4-BE49-F238E27FC236}">
                <a16:creationId xmlns:a16="http://schemas.microsoft.com/office/drawing/2014/main" id="{2BB2C58E-8056-42E4-98D3-DBF2E0E883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2490216"/>
            <a:ext cx="2057400" cy="129540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2" name="Text Box 16">
            <a:extLst>
              <a:ext uri="{FF2B5EF4-FFF2-40B4-BE49-F238E27FC236}">
                <a16:creationId xmlns:a16="http://schemas.microsoft.com/office/drawing/2014/main" id="{67601704-BF14-4100-AFE2-8E95E563D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7388" y="3417316"/>
            <a:ext cx="263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anose="05050102010706020507" pitchFamily="18" charset="2"/>
              </a:rPr>
              <a:t>q</a:t>
            </a:r>
            <a:endParaRPr lang="en-US" altLang="en-US" sz="1200" baseline="-25000"/>
          </a:p>
        </p:txBody>
      </p:sp>
      <p:sp>
        <p:nvSpPr>
          <p:cNvPr id="14353" name="Arc 17">
            <a:extLst>
              <a:ext uri="{FF2B5EF4-FFF2-40B4-BE49-F238E27FC236}">
                <a16:creationId xmlns:a16="http://schemas.microsoft.com/office/drawing/2014/main" id="{A50EA1B4-4376-41B8-97ED-607CB57EC203}"/>
              </a:ext>
            </a:extLst>
          </p:cNvPr>
          <p:cNvSpPr>
            <a:spLocks/>
          </p:cNvSpPr>
          <p:nvPr/>
        </p:nvSpPr>
        <p:spPr bwMode="auto">
          <a:xfrm rot="10053118" flipH="1">
            <a:off x="6858000" y="3785616"/>
            <a:ext cx="200025" cy="306388"/>
          </a:xfrm>
          <a:custGeom>
            <a:avLst/>
            <a:gdLst>
              <a:gd name="T0" fmla="*/ 21790168 w 21600"/>
              <a:gd name="T1" fmla="*/ 0 h 36106"/>
              <a:gd name="T2" fmla="*/ 1089814756 w 21600"/>
              <a:gd name="T3" fmla="*/ 1588697753 h 36106"/>
              <a:gd name="T4" fmla="*/ 0 w 21600"/>
              <a:gd name="T5" fmla="*/ 950331448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4" name="Text Box 18">
            <a:extLst>
              <a:ext uri="{FF2B5EF4-FFF2-40B4-BE49-F238E27FC236}">
                <a16:creationId xmlns:a16="http://schemas.microsoft.com/office/drawing/2014/main" id="{307E9229-2FB1-42B0-A25F-03C562635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866579"/>
            <a:ext cx="3889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</a:rPr>
              <a:t>???</a:t>
            </a:r>
            <a:endParaRPr lang="en-US" altLang="en-US" sz="1200" baseline="-25000">
              <a:latin typeface="Times New Roman" panose="02020603050405020304" pitchFamily="18" charset="0"/>
            </a:endParaRPr>
          </a:p>
        </p:txBody>
      </p:sp>
      <p:sp>
        <p:nvSpPr>
          <p:cNvPr id="14355" name="Arc 19">
            <a:extLst>
              <a:ext uri="{FF2B5EF4-FFF2-40B4-BE49-F238E27FC236}">
                <a16:creationId xmlns:a16="http://schemas.microsoft.com/office/drawing/2014/main" id="{12A55B24-5447-4AA6-8692-E3048C0BF02F}"/>
              </a:ext>
            </a:extLst>
          </p:cNvPr>
          <p:cNvSpPr>
            <a:spLocks/>
          </p:cNvSpPr>
          <p:nvPr/>
        </p:nvSpPr>
        <p:spPr bwMode="auto">
          <a:xfrm rot="-7667376">
            <a:off x="4733925" y="3395091"/>
            <a:ext cx="214313" cy="385763"/>
          </a:xfrm>
          <a:custGeom>
            <a:avLst/>
            <a:gdLst>
              <a:gd name="T0" fmla="*/ 30769671 w 21600"/>
              <a:gd name="T1" fmla="*/ 0 h 36106"/>
              <a:gd name="T2" fmla="*/ 1538774027 w 21600"/>
              <a:gd name="T3" fmla="*/ 2147483646 h 36106"/>
              <a:gd name="T4" fmla="*/ 0 w 21600"/>
              <a:gd name="T5" fmla="*/ 2147483646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6" name="Text Box 20">
            <a:extLst>
              <a:ext uri="{FF2B5EF4-FFF2-40B4-BE49-F238E27FC236}">
                <a16:creationId xmlns:a16="http://schemas.microsoft.com/office/drawing/2014/main" id="{959BEB8F-64E1-4E77-9AB7-7B5E3C7EE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1125" y="1310704"/>
            <a:ext cx="3671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1A5FB4"/>
                </a:solidFill>
              </a:rPr>
              <a:t>Eine wichtige Anmerkung…</a:t>
            </a:r>
          </a:p>
        </p:txBody>
      </p:sp>
      <p:sp>
        <p:nvSpPr>
          <p:cNvPr id="24" name="Text Box 21">
            <a:extLst>
              <a:ext uri="{FF2B5EF4-FFF2-40B4-BE49-F238E27FC236}">
                <a16:creationId xmlns:a16="http://schemas.microsoft.com/office/drawing/2014/main" id="{7D97CCF8-CC65-43B2-AE22-3142812F2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5292154"/>
            <a:ext cx="8007350" cy="840230"/>
          </a:xfrm>
          <a:prstGeom prst="rect">
            <a:avLst/>
          </a:prstGeom>
          <a:solidFill>
            <a:srgbClr val="F3EAF7"/>
          </a:solidFill>
          <a:ln>
            <a:noFill/>
          </a:ln>
          <a:effectLst/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In einer dicken (d. h. echten) Linse gibt es </a:t>
            </a:r>
            <a:r>
              <a:rPr lang="en-US" altLang="en-US" sz="1200" b="1" dirty="0">
                <a:solidFill>
                  <a:srgbClr val="1A5FB4"/>
                </a:solidFill>
              </a:rPr>
              <a:t>zwei </a:t>
            </a:r>
            <a:r>
              <a:rPr lang="en-US" altLang="en-US" sz="1200" dirty="0">
                <a:solidFill>
                  <a:srgbClr val="1A5FB4"/>
                </a:solidFill>
              </a:rPr>
              <a:t>Knotenpunkte. Allerdings </a:t>
            </a:r>
            <a:r>
              <a:rPr lang="en-US" altLang="en-US" sz="1200" dirty="0">
                <a:solidFill>
                  <a:srgbClr val="F3EAF7"/>
                </a:solidFill>
              </a:rPr>
              <a:t>… gilt dieselbe Regel: Ein Strahl, der in einen Knotenpunkt eintritt, scheint zum anderen zu „springen“ und tritt im gleichen Winkel (d. h. </a:t>
            </a:r>
            <a:r>
              <a:rPr lang="en-US" altLang="en-US" sz="1200" dirty="0" err="1">
                <a:solidFill>
                  <a:srgbClr val="F3EAF7"/>
                </a:solidFill>
              </a:rPr>
              <a:t>ungebrochen</a:t>
            </a:r>
            <a:r>
              <a:rPr lang="en-US" altLang="en-US" sz="1200" dirty="0">
                <a:solidFill>
                  <a:srgbClr val="F3EAF7"/>
                </a:solidFill>
              </a:rPr>
              <a:t>) wieder aus</a:t>
            </a:r>
            <a:r>
              <a:rPr lang="en-US" altLang="en-US" sz="1200" dirty="0">
                <a:solidFill>
                  <a:srgbClr val="1A5FB4"/>
                </a:solidFill>
              </a:rPr>
              <a:t>.</a:t>
            </a:r>
          </a:p>
        </p:txBody>
      </p:sp>
      <p:sp>
        <p:nvSpPr>
          <p:cNvPr id="14358" name="ZZ_Kopfleiste">
            <a:extLst>
              <a:ext uri="{FF2B5EF4-FFF2-40B4-BE49-F238E27FC236}">
                <a16:creationId xmlns:a16="http://schemas.microsoft.com/office/drawing/2014/main" id="{CE6592B4-8919-46CE-9159-68960CC0A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14359" name="Slide Number Placeholder 1">
            <a:extLst>
              <a:ext uri="{FF2B5EF4-FFF2-40B4-BE49-F238E27FC236}">
                <a16:creationId xmlns:a16="http://schemas.microsoft.com/office/drawing/2014/main" id="{B29CE97F-1257-4A0A-BC43-A5D7F0236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4360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4361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Line 2">
            <a:extLst>
              <a:ext uri="{FF2B5EF4-FFF2-40B4-BE49-F238E27FC236}">
                <a16:creationId xmlns:a16="http://schemas.microsoft.com/office/drawing/2014/main" id="{9BC4BA16-0F6D-4E57-BBCC-D9B8CF12DE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3" name="Oval 3">
            <a:extLst>
              <a:ext uri="{FF2B5EF4-FFF2-40B4-BE49-F238E27FC236}">
                <a16:creationId xmlns:a16="http://schemas.microsoft.com/office/drawing/2014/main" id="{DCA08F59-5FEE-4EAB-8908-C3708D2DD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2566416"/>
            <a:ext cx="762000" cy="2514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5364" name="Oval 4">
            <a:extLst>
              <a:ext uri="{FF2B5EF4-FFF2-40B4-BE49-F238E27FC236}">
                <a16:creationId xmlns:a16="http://schemas.microsoft.com/office/drawing/2014/main" id="{0AE6EAA0-53C5-4743-B7A7-0D64D3856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5365" name="Oval 5">
            <a:extLst>
              <a:ext uri="{FF2B5EF4-FFF2-40B4-BE49-F238E27FC236}">
                <a16:creationId xmlns:a16="http://schemas.microsoft.com/office/drawing/2014/main" id="{C3C95EC8-8DE5-4A16-ADA1-244DC0DD9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5366" name="Oval 6">
            <a:extLst>
              <a:ext uri="{FF2B5EF4-FFF2-40B4-BE49-F238E27FC236}">
                <a16:creationId xmlns:a16="http://schemas.microsoft.com/office/drawing/2014/main" id="{F4B4AABC-8DF3-49E6-AC6E-00245B5F5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5367" name="Text Box 7">
            <a:extLst>
              <a:ext uri="{FF2B5EF4-FFF2-40B4-BE49-F238E27FC236}">
                <a16:creationId xmlns:a16="http://schemas.microsoft.com/office/drawing/2014/main" id="{DD1352AD-1C0B-45D7-B7F3-B44A1A413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15368" name="Text Box 8">
            <a:extLst>
              <a:ext uri="{FF2B5EF4-FFF2-40B4-BE49-F238E27FC236}">
                <a16:creationId xmlns:a16="http://schemas.microsoft.com/office/drawing/2014/main" id="{7722936C-E349-458C-8B11-7DAA93138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15369" name="Text Box 9">
            <a:extLst>
              <a:ext uri="{FF2B5EF4-FFF2-40B4-BE49-F238E27FC236}">
                <a16:creationId xmlns:a16="http://schemas.microsoft.com/office/drawing/2014/main" id="{7A1FACA6-0AAC-4429-86F4-6A9F96317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350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15370" name="Text Box 10">
            <a:extLst>
              <a:ext uri="{FF2B5EF4-FFF2-40B4-BE49-F238E27FC236}">
                <a16:creationId xmlns:a16="http://schemas.microsoft.com/office/drawing/2014/main" id="{A32E4869-66F1-47AE-9080-54AA0EC47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033016"/>
            <a:ext cx="1944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1A5FB4"/>
                </a:solidFill>
              </a:rPr>
              <a:t xml:space="preserve">Dicke </a:t>
            </a:r>
            <a:r>
              <a:rPr lang="en-US" altLang="en-US" sz="1200"/>
              <a:t>Plus-Linse</a:t>
            </a:r>
          </a:p>
        </p:txBody>
      </p:sp>
      <p:sp>
        <p:nvSpPr>
          <p:cNvPr id="15371" name="Text Box 11">
            <a:extLst>
              <a:ext uri="{FF2B5EF4-FFF2-40B4-BE49-F238E27FC236}">
                <a16:creationId xmlns:a16="http://schemas.microsoft.com/office/drawing/2014/main" id="{5057CE4D-BB0E-4108-A04E-1657D8F86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6950" y="4090416"/>
            <a:ext cx="2076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Primärer Brennpunkt</a:t>
            </a:r>
          </a:p>
        </p:txBody>
      </p:sp>
      <p:sp>
        <p:nvSpPr>
          <p:cNvPr id="15372" name="Text Box 12">
            <a:extLst>
              <a:ext uri="{FF2B5EF4-FFF2-40B4-BE49-F238E27FC236}">
                <a16:creationId xmlns:a16="http://schemas.microsoft.com/office/drawing/2014/main" id="{6B09E830-66A0-4220-8F34-C274DA351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4090416"/>
            <a:ext cx="238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Sekundärer Brennpunkt</a:t>
            </a:r>
          </a:p>
        </p:txBody>
      </p:sp>
      <p:sp>
        <p:nvSpPr>
          <p:cNvPr id="15373" name="Oval 13">
            <a:extLst>
              <a:ext uri="{FF2B5EF4-FFF2-40B4-BE49-F238E27FC236}">
                <a16:creationId xmlns:a16="http://schemas.microsoft.com/office/drawing/2014/main" id="{054FF67E-58DD-4C1C-99D2-95B352225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5374" name="Text Box 14">
            <a:extLst>
              <a:ext uri="{FF2B5EF4-FFF2-40B4-BE49-F238E27FC236}">
                <a16:creationId xmlns:a16="http://schemas.microsoft.com/office/drawing/2014/main" id="{8F068C0C-8E52-4FCF-95C2-E3A35F292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3404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15375" name="Line 15">
            <a:extLst>
              <a:ext uri="{FF2B5EF4-FFF2-40B4-BE49-F238E27FC236}">
                <a16:creationId xmlns:a16="http://schemas.microsoft.com/office/drawing/2014/main" id="{E00108E6-B3FF-46C9-821F-735B18BA09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3785616"/>
            <a:ext cx="2057400" cy="129540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6" name="Line 16">
            <a:extLst>
              <a:ext uri="{FF2B5EF4-FFF2-40B4-BE49-F238E27FC236}">
                <a16:creationId xmlns:a16="http://schemas.microsoft.com/office/drawing/2014/main" id="{F768A434-C61B-4E99-9F3F-59436B4468E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2490216"/>
            <a:ext cx="2057400" cy="129540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7" name="Text Box 17">
            <a:extLst>
              <a:ext uri="{FF2B5EF4-FFF2-40B4-BE49-F238E27FC236}">
                <a16:creationId xmlns:a16="http://schemas.microsoft.com/office/drawing/2014/main" id="{4223F9BA-1219-4F4A-9BFC-8DA572E3B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7388" y="3417316"/>
            <a:ext cx="263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anose="05050102010706020507" pitchFamily="18" charset="2"/>
              </a:rPr>
              <a:t>q</a:t>
            </a:r>
            <a:endParaRPr lang="en-US" altLang="en-US" sz="1200" baseline="-25000"/>
          </a:p>
        </p:txBody>
      </p:sp>
      <p:sp>
        <p:nvSpPr>
          <p:cNvPr id="15378" name="Arc 18">
            <a:extLst>
              <a:ext uri="{FF2B5EF4-FFF2-40B4-BE49-F238E27FC236}">
                <a16:creationId xmlns:a16="http://schemas.microsoft.com/office/drawing/2014/main" id="{48234855-75F3-45E5-9ABB-80A2BC4CA64B}"/>
              </a:ext>
            </a:extLst>
          </p:cNvPr>
          <p:cNvSpPr>
            <a:spLocks/>
          </p:cNvSpPr>
          <p:nvPr/>
        </p:nvSpPr>
        <p:spPr bwMode="auto">
          <a:xfrm rot="10053118" flipH="1">
            <a:off x="6858000" y="3785616"/>
            <a:ext cx="200025" cy="306388"/>
          </a:xfrm>
          <a:custGeom>
            <a:avLst/>
            <a:gdLst>
              <a:gd name="T0" fmla="*/ 21790168 w 21600"/>
              <a:gd name="T1" fmla="*/ 0 h 36106"/>
              <a:gd name="T2" fmla="*/ 1089814756 w 21600"/>
              <a:gd name="T3" fmla="*/ 1588697753 h 36106"/>
              <a:gd name="T4" fmla="*/ 0 w 21600"/>
              <a:gd name="T5" fmla="*/ 950331448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Text Box 19">
            <a:extLst>
              <a:ext uri="{FF2B5EF4-FFF2-40B4-BE49-F238E27FC236}">
                <a16:creationId xmlns:a16="http://schemas.microsoft.com/office/drawing/2014/main" id="{FFC80920-E4FC-4027-8DC6-07BCBB8A5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861816"/>
            <a:ext cx="263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anose="05050102010706020507" pitchFamily="18" charset="2"/>
              </a:rPr>
              <a:t>q</a:t>
            </a:r>
            <a:endParaRPr lang="en-US" altLang="en-US" sz="1200" baseline="-25000"/>
          </a:p>
        </p:txBody>
      </p:sp>
      <p:sp>
        <p:nvSpPr>
          <p:cNvPr id="15380" name="Arc 20">
            <a:extLst>
              <a:ext uri="{FF2B5EF4-FFF2-40B4-BE49-F238E27FC236}">
                <a16:creationId xmlns:a16="http://schemas.microsoft.com/office/drawing/2014/main" id="{D094AB4A-FDCC-4D3C-B44A-8921C94A6729}"/>
              </a:ext>
            </a:extLst>
          </p:cNvPr>
          <p:cNvSpPr>
            <a:spLocks/>
          </p:cNvSpPr>
          <p:nvPr/>
        </p:nvSpPr>
        <p:spPr bwMode="auto">
          <a:xfrm rot="-7667376">
            <a:off x="4733925" y="3395091"/>
            <a:ext cx="214313" cy="385763"/>
          </a:xfrm>
          <a:custGeom>
            <a:avLst/>
            <a:gdLst>
              <a:gd name="T0" fmla="*/ 30769671 w 21600"/>
              <a:gd name="T1" fmla="*/ 0 h 36106"/>
              <a:gd name="T2" fmla="*/ 1538774027 w 21600"/>
              <a:gd name="T3" fmla="*/ 2147483646 h 36106"/>
              <a:gd name="T4" fmla="*/ 0 w 21600"/>
              <a:gd name="T5" fmla="*/ 2147483646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1" name="Text Box 21">
            <a:extLst>
              <a:ext uri="{FF2B5EF4-FFF2-40B4-BE49-F238E27FC236}">
                <a16:creationId xmlns:a16="http://schemas.microsoft.com/office/drawing/2014/main" id="{B95BD3A7-F1DE-49BA-B26F-6A552EF71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5292154"/>
            <a:ext cx="8007350" cy="840230"/>
          </a:xfrm>
          <a:prstGeom prst="rect">
            <a:avLst/>
          </a:prstGeom>
          <a:solidFill>
            <a:srgbClr val="F3EA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B8C0CA"/>
                </a:solidFill>
              </a:rPr>
              <a:t>In einer dicken (d. h. realen) Linse gibt es </a:t>
            </a:r>
            <a:r>
              <a:rPr lang="en-US" altLang="en-US" sz="1200" b="1" dirty="0">
                <a:solidFill>
                  <a:srgbClr val="B8C0CA"/>
                </a:solidFill>
              </a:rPr>
              <a:t>zwei </a:t>
            </a:r>
            <a:r>
              <a:rPr lang="en-US" altLang="en-US" sz="1200" dirty="0">
                <a:solidFill>
                  <a:srgbClr val="B8C0CA"/>
                </a:solidFill>
              </a:rPr>
              <a:t>Knotenpunkte. Allerdings </a:t>
            </a:r>
            <a:r>
              <a:rPr lang="en-US" altLang="en-US" sz="1200" dirty="0">
                <a:solidFill>
                  <a:srgbClr val="1A5FB4"/>
                </a:solidFill>
              </a:rPr>
              <a:t>… gilt dieselbe Regel: Ein Strahl, der in einen Knotenpunkt eintritt, scheint zum anderen zu „springen“ und tritt im gleichen Winkel (d. h. </a:t>
            </a:r>
            <a:r>
              <a:rPr lang="en-US" altLang="en-US" sz="1200" dirty="0" err="1">
                <a:solidFill>
                  <a:srgbClr val="1A5FB4"/>
                </a:solidFill>
              </a:rPr>
              <a:t>ungebrochen</a:t>
            </a:r>
            <a:r>
              <a:rPr lang="en-US" altLang="en-US" sz="1200" dirty="0">
                <a:solidFill>
                  <a:srgbClr val="1A5FB4"/>
                </a:solidFill>
              </a:rPr>
              <a:t>) wieder aus</a:t>
            </a:r>
          </a:p>
        </p:txBody>
      </p:sp>
      <p:sp>
        <p:nvSpPr>
          <p:cNvPr id="15382" name="Text Box 22">
            <a:extLst>
              <a:ext uri="{FF2B5EF4-FFF2-40B4-BE49-F238E27FC236}">
                <a16:creationId xmlns:a16="http://schemas.microsoft.com/office/drawing/2014/main" id="{06494B9B-C614-4822-A616-AEE81B115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1125" y="1310704"/>
            <a:ext cx="3671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1A5FB4"/>
                </a:solidFill>
              </a:rPr>
              <a:t>Eine wichtige Anmerkung…</a:t>
            </a:r>
          </a:p>
        </p:txBody>
      </p:sp>
      <p:sp>
        <p:nvSpPr>
          <p:cNvPr id="15383" name="ZZ_Kopfleiste">
            <a:extLst>
              <a:ext uri="{FF2B5EF4-FFF2-40B4-BE49-F238E27FC236}">
                <a16:creationId xmlns:a16="http://schemas.microsoft.com/office/drawing/2014/main" id="{1912F10A-9F34-4C00-9DE9-92F5B6556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15384" name="Slide Number Placeholder 1">
            <a:extLst>
              <a:ext uri="{FF2B5EF4-FFF2-40B4-BE49-F238E27FC236}">
                <a16:creationId xmlns:a16="http://schemas.microsoft.com/office/drawing/2014/main" id="{38263EA1-BF83-4941-82B0-14AC057B6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538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538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>
            <a:extLst>
              <a:ext uri="{FF2B5EF4-FFF2-40B4-BE49-F238E27FC236}">
                <a16:creationId xmlns:a16="http://schemas.microsoft.com/office/drawing/2014/main" id="{97E2A2C3-2ECE-46DC-B3C2-506B435B5AB6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414016"/>
            <a:ext cx="381000" cy="2819400"/>
            <a:chOff x="3696" y="2640"/>
            <a:chExt cx="240" cy="1392"/>
          </a:xfrm>
        </p:grpSpPr>
        <p:sp>
          <p:nvSpPr>
            <p:cNvPr id="16401" name="Oval 3">
              <a:extLst>
                <a:ext uri="{FF2B5EF4-FFF2-40B4-BE49-F238E27FC236}">
                  <a16:creationId xmlns:a16="http://schemas.microsoft.com/office/drawing/2014/main" id="{9C7B8136-0201-44AB-9652-876080F8C3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6402" name="Rectangle 4">
              <a:extLst>
                <a:ext uri="{FF2B5EF4-FFF2-40B4-BE49-F238E27FC236}">
                  <a16:creationId xmlns:a16="http://schemas.microsoft.com/office/drawing/2014/main" id="{10916E7A-D0DB-4A40-A7F8-851080BAF6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6403" name="Oval 5">
              <a:extLst>
                <a:ext uri="{FF2B5EF4-FFF2-40B4-BE49-F238E27FC236}">
                  <a16:creationId xmlns:a16="http://schemas.microsoft.com/office/drawing/2014/main" id="{FC20E813-0AFE-4CE8-9003-0C8AB19FC1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6404" name="Rectangle 6">
              <a:extLst>
                <a:ext uri="{FF2B5EF4-FFF2-40B4-BE49-F238E27FC236}">
                  <a16:creationId xmlns:a16="http://schemas.microsoft.com/office/drawing/2014/main" id="{CA8180A7-72B4-45DB-A37F-E5A16D989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6405" name="Line 7">
              <a:extLst>
                <a:ext uri="{FF2B5EF4-FFF2-40B4-BE49-F238E27FC236}">
                  <a16:creationId xmlns:a16="http://schemas.microsoft.com/office/drawing/2014/main" id="{42311526-4A20-44ED-BB2C-54FD1100DF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87" name="Line 8">
            <a:extLst>
              <a:ext uri="{FF2B5EF4-FFF2-40B4-BE49-F238E27FC236}">
                <a16:creationId xmlns:a16="http://schemas.microsoft.com/office/drawing/2014/main" id="{122EB8B0-2F64-458B-8C3B-BFB2BE5745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8" name="Oval 9">
            <a:extLst>
              <a:ext uri="{FF2B5EF4-FFF2-40B4-BE49-F238E27FC236}">
                <a16:creationId xmlns:a16="http://schemas.microsoft.com/office/drawing/2014/main" id="{5872B6ED-75BC-4591-B9D3-4DC37FBAF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6389" name="Oval 10">
            <a:extLst>
              <a:ext uri="{FF2B5EF4-FFF2-40B4-BE49-F238E27FC236}">
                <a16:creationId xmlns:a16="http://schemas.microsoft.com/office/drawing/2014/main" id="{0BC648E1-F675-41D7-BE8A-1E3F1B0FE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6390" name="Oval 11">
            <a:extLst>
              <a:ext uri="{FF2B5EF4-FFF2-40B4-BE49-F238E27FC236}">
                <a16:creationId xmlns:a16="http://schemas.microsoft.com/office/drawing/2014/main" id="{F5AFA8ED-1D05-4012-B461-4FE048494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6391" name="Text Box 12">
            <a:extLst>
              <a:ext uri="{FF2B5EF4-FFF2-40B4-BE49-F238E27FC236}">
                <a16:creationId xmlns:a16="http://schemas.microsoft.com/office/drawing/2014/main" id="{A7FA3358-588F-46ED-8780-641759E81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16392" name="Text Box 13">
            <a:extLst>
              <a:ext uri="{FF2B5EF4-FFF2-40B4-BE49-F238E27FC236}">
                <a16:creationId xmlns:a16="http://schemas.microsoft.com/office/drawing/2014/main" id="{7D16CEFB-E243-48E3-A8F7-93961B388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16393" name="Text Box 14">
            <a:extLst>
              <a:ext uri="{FF2B5EF4-FFF2-40B4-BE49-F238E27FC236}">
                <a16:creationId xmlns:a16="http://schemas.microsoft.com/office/drawing/2014/main" id="{C0D9FC89-BB24-4599-B22C-BCC08326B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16394" name="Text Box 15">
            <a:extLst>
              <a:ext uri="{FF2B5EF4-FFF2-40B4-BE49-F238E27FC236}">
                <a16:creationId xmlns:a16="http://schemas.microsoft.com/office/drawing/2014/main" id="{E8778F86-7657-466F-9B76-F3038AB360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6950" y="4090416"/>
            <a:ext cx="2076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Primärer Brennpunkt</a:t>
            </a:r>
          </a:p>
        </p:txBody>
      </p:sp>
      <p:sp>
        <p:nvSpPr>
          <p:cNvPr id="16395" name="Text Box 16">
            <a:extLst>
              <a:ext uri="{FF2B5EF4-FFF2-40B4-BE49-F238E27FC236}">
                <a16:creationId xmlns:a16="http://schemas.microsoft.com/office/drawing/2014/main" id="{695F7979-941C-488A-A7E7-EC95D252A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4090416"/>
            <a:ext cx="238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Sekundärer Brennpunkt</a:t>
            </a:r>
          </a:p>
        </p:txBody>
      </p:sp>
      <p:sp>
        <p:nvSpPr>
          <p:cNvPr id="16396" name="Text Box 17">
            <a:extLst>
              <a:ext uri="{FF2B5EF4-FFF2-40B4-BE49-F238E27FC236}">
                <a16:creationId xmlns:a16="http://schemas.microsoft.com/office/drawing/2014/main" id="{A22BE6BE-82B2-4EA4-8033-C37156157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959" y="5602011"/>
            <a:ext cx="7397745" cy="59093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chemeClr val="bg1"/>
                </a:solidFill>
              </a:rPr>
              <a:t>(Technisch gesehen hat eine dünne Linse ebenfalls zwei Knotenpunkte – nur befinden sich beide am selben Punkt im optischen Raum.)</a:t>
            </a:r>
          </a:p>
        </p:txBody>
      </p:sp>
      <p:sp>
        <p:nvSpPr>
          <p:cNvPr id="16397" name="Text Box 18">
            <a:extLst>
              <a:ext uri="{FF2B5EF4-FFF2-40B4-BE49-F238E27FC236}">
                <a16:creationId xmlns:a16="http://schemas.microsoft.com/office/drawing/2014/main" id="{2CBB53A4-8CE9-499E-9EEB-8FFD29C69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1A5FB4"/>
                </a:solidFill>
              </a:rPr>
              <a:t>N</a:t>
            </a:r>
          </a:p>
        </p:txBody>
      </p:sp>
      <p:sp>
        <p:nvSpPr>
          <p:cNvPr id="16398" name="Text Box 19">
            <a:extLst>
              <a:ext uri="{FF2B5EF4-FFF2-40B4-BE49-F238E27FC236}">
                <a16:creationId xmlns:a16="http://schemas.microsoft.com/office/drawing/2014/main" id="{1BC935CA-092D-45B4-9E01-8184EB745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8150" y="3495104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1A5FB4"/>
                </a:solidFill>
              </a:rPr>
              <a:t>N</a:t>
            </a:r>
          </a:p>
        </p:txBody>
      </p:sp>
      <p:sp>
        <p:nvSpPr>
          <p:cNvPr id="16399" name="ZZ_Kopfleiste">
            <a:extLst>
              <a:ext uri="{FF2B5EF4-FFF2-40B4-BE49-F238E27FC236}">
                <a16:creationId xmlns:a16="http://schemas.microsoft.com/office/drawing/2014/main" id="{B45D105C-9C39-49C9-9724-D6017C782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16400" name="Slide Number Placeholder 1">
            <a:extLst>
              <a:ext uri="{FF2B5EF4-FFF2-40B4-BE49-F238E27FC236}">
                <a16:creationId xmlns:a16="http://schemas.microsoft.com/office/drawing/2014/main" id="{C55072A2-BD16-437A-8A25-B4BEEAD85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6406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6407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>
            <a:extLst>
              <a:ext uri="{FF2B5EF4-FFF2-40B4-BE49-F238E27FC236}">
                <a16:creationId xmlns:a16="http://schemas.microsoft.com/office/drawing/2014/main" id="{7D577C0D-550C-487F-AC84-0FD3992D5C48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414016"/>
            <a:ext cx="381000" cy="2819400"/>
            <a:chOff x="3696" y="2640"/>
            <a:chExt cx="240" cy="1392"/>
          </a:xfrm>
        </p:grpSpPr>
        <p:sp>
          <p:nvSpPr>
            <p:cNvPr id="17424" name="Oval 3">
              <a:extLst>
                <a:ext uri="{FF2B5EF4-FFF2-40B4-BE49-F238E27FC236}">
                  <a16:creationId xmlns:a16="http://schemas.microsoft.com/office/drawing/2014/main" id="{B0038755-B7A6-442D-9706-9A4EF99C2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7425" name="Rectangle 4">
              <a:extLst>
                <a:ext uri="{FF2B5EF4-FFF2-40B4-BE49-F238E27FC236}">
                  <a16:creationId xmlns:a16="http://schemas.microsoft.com/office/drawing/2014/main" id="{B66886A4-0487-4B7E-921D-405062931C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7426" name="Oval 5">
              <a:extLst>
                <a:ext uri="{FF2B5EF4-FFF2-40B4-BE49-F238E27FC236}">
                  <a16:creationId xmlns:a16="http://schemas.microsoft.com/office/drawing/2014/main" id="{A96C341E-DC32-4C02-9EBD-77E5127776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7427" name="Rectangle 6">
              <a:extLst>
                <a:ext uri="{FF2B5EF4-FFF2-40B4-BE49-F238E27FC236}">
                  <a16:creationId xmlns:a16="http://schemas.microsoft.com/office/drawing/2014/main" id="{CC0616F8-EBBB-409D-8295-D766964C5B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7428" name="Line 7">
              <a:extLst>
                <a:ext uri="{FF2B5EF4-FFF2-40B4-BE49-F238E27FC236}">
                  <a16:creationId xmlns:a16="http://schemas.microsoft.com/office/drawing/2014/main" id="{848EB78B-3226-4A79-B3CD-604079FEFB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1" name="Line 8">
            <a:extLst>
              <a:ext uri="{FF2B5EF4-FFF2-40B4-BE49-F238E27FC236}">
                <a16:creationId xmlns:a16="http://schemas.microsoft.com/office/drawing/2014/main" id="{511377C3-33FF-403D-A773-DD39EAC30CA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2" name="Oval 9">
            <a:extLst>
              <a:ext uri="{FF2B5EF4-FFF2-40B4-BE49-F238E27FC236}">
                <a16:creationId xmlns:a16="http://schemas.microsoft.com/office/drawing/2014/main" id="{3049BE64-B6B1-4688-AFF6-AFCEB09A5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7413" name="Oval 10">
            <a:extLst>
              <a:ext uri="{FF2B5EF4-FFF2-40B4-BE49-F238E27FC236}">
                <a16:creationId xmlns:a16="http://schemas.microsoft.com/office/drawing/2014/main" id="{39F56EA8-E6BB-4931-A73E-F82BC31BE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7414" name="Oval 11">
            <a:extLst>
              <a:ext uri="{FF2B5EF4-FFF2-40B4-BE49-F238E27FC236}">
                <a16:creationId xmlns:a16="http://schemas.microsoft.com/office/drawing/2014/main" id="{417A59A3-DD6E-4873-B164-1F79D57DB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7415" name="Text Box 12">
            <a:extLst>
              <a:ext uri="{FF2B5EF4-FFF2-40B4-BE49-F238E27FC236}">
                <a16:creationId xmlns:a16="http://schemas.microsoft.com/office/drawing/2014/main" id="{F94D2C08-714F-4FF6-86BA-57BF827FD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17416" name="Text Box 13">
            <a:extLst>
              <a:ext uri="{FF2B5EF4-FFF2-40B4-BE49-F238E27FC236}">
                <a16:creationId xmlns:a16="http://schemas.microsoft.com/office/drawing/2014/main" id="{2FC33AD8-8B43-4C4A-B597-F29775DE2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17417" name="Text Box 14">
            <a:extLst>
              <a:ext uri="{FF2B5EF4-FFF2-40B4-BE49-F238E27FC236}">
                <a16:creationId xmlns:a16="http://schemas.microsoft.com/office/drawing/2014/main" id="{EFCA5C77-732C-4119-A8F6-724172BFD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17418" name="Text Box 15">
            <a:extLst>
              <a:ext uri="{FF2B5EF4-FFF2-40B4-BE49-F238E27FC236}">
                <a16:creationId xmlns:a16="http://schemas.microsoft.com/office/drawing/2014/main" id="{9FF7DCF8-8E7F-4DE8-AE79-FE91090080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17419" name="Text Box 16">
            <a:extLst>
              <a:ext uri="{FF2B5EF4-FFF2-40B4-BE49-F238E27FC236}">
                <a16:creationId xmlns:a16="http://schemas.microsoft.com/office/drawing/2014/main" id="{B9331196-B6B5-4B92-92AA-8E3A4EE69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6950" y="4090416"/>
            <a:ext cx="2076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Primärer Brennpunkt</a:t>
            </a:r>
          </a:p>
        </p:txBody>
      </p:sp>
      <p:sp>
        <p:nvSpPr>
          <p:cNvPr id="17420" name="Text Box 17">
            <a:extLst>
              <a:ext uri="{FF2B5EF4-FFF2-40B4-BE49-F238E27FC236}">
                <a16:creationId xmlns:a16="http://schemas.microsoft.com/office/drawing/2014/main" id="{79C52231-DA7C-4348-A757-D8196F2BA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4090416"/>
            <a:ext cx="238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Sekundärer Brennpunkt</a:t>
            </a:r>
          </a:p>
        </p:txBody>
      </p:sp>
      <p:sp>
        <p:nvSpPr>
          <p:cNvPr id="17421" name="Text Box 18">
            <a:extLst>
              <a:ext uri="{FF2B5EF4-FFF2-40B4-BE49-F238E27FC236}">
                <a16:creationId xmlns:a16="http://schemas.microsoft.com/office/drawing/2014/main" id="{F10134D8-5169-41FA-8871-C5BFF577D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50" y="5503291"/>
            <a:ext cx="7931150" cy="3397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>
                <a:solidFill>
                  <a:srgbClr val="1A5FB4"/>
                </a:solidFill>
              </a:rPr>
              <a:t>Linsenachse</a:t>
            </a:r>
            <a:r>
              <a:rPr lang="en-US" altLang="en-US" sz="1200" dirty="0">
                <a:solidFill>
                  <a:srgbClr val="1A5FB4"/>
                </a:solidFill>
              </a:rPr>
              <a:t>: Der Strahl, der durch beide Brennpunkte und den Knotenpunkt verläuft</a:t>
            </a:r>
          </a:p>
        </p:txBody>
      </p:sp>
      <p:sp>
        <p:nvSpPr>
          <p:cNvPr id="17422" name="ZZ_Kopfleiste">
            <a:extLst>
              <a:ext uri="{FF2B5EF4-FFF2-40B4-BE49-F238E27FC236}">
                <a16:creationId xmlns:a16="http://schemas.microsoft.com/office/drawing/2014/main" id="{E00FA791-F2F3-4D2D-AD72-85772DF73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17423" name="Slide Number Placeholder 1">
            <a:extLst>
              <a:ext uri="{FF2B5EF4-FFF2-40B4-BE49-F238E27FC236}">
                <a16:creationId xmlns:a16="http://schemas.microsoft.com/office/drawing/2014/main" id="{52C41874-E646-4F4C-BBAA-F4CD135AA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742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743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2">
            <a:extLst>
              <a:ext uri="{FF2B5EF4-FFF2-40B4-BE49-F238E27FC236}">
                <a16:creationId xmlns:a16="http://schemas.microsoft.com/office/drawing/2014/main" id="{BD3F7487-50A4-46D6-BEC1-D87FFBEDA00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2718816"/>
            <a:ext cx="2819400" cy="1447800"/>
          </a:xfrm>
          <a:prstGeom prst="line">
            <a:avLst/>
          </a:prstGeom>
          <a:noFill/>
          <a:ln w="12700">
            <a:solidFill>
              <a:srgbClr val="B8C0CA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5" name="Line 3">
            <a:extLst>
              <a:ext uri="{FF2B5EF4-FFF2-40B4-BE49-F238E27FC236}">
                <a16:creationId xmlns:a16="http://schemas.microsoft.com/office/drawing/2014/main" id="{DDC6304B-4F60-45C2-91D3-6E53C3221E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53000" y="2566416"/>
            <a:ext cx="1828800" cy="2438400"/>
          </a:xfrm>
          <a:prstGeom prst="line">
            <a:avLst/>
          </a:prstGeom>
          <a:noFill/>
          <a:ln w="12700">
            <a:solidFill>
              <a:srgbClr val="B8C0CA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6" name="Line 4">
            <a:extLst>
              <a:ext uri="{FF2B5EF4-FFF2-40B4-BE49-F238E27FC236}">
                <a16:creationId xmlns:a16="http://schemas.microsoft.com/office/drawing/2014/main" id="{FC9BC657-6BD8-4FDD-BEC4-2A48CADBF6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3328416"/>
            <a:ext cx="2743200" cy="838200"/>
          </a:xfrm>
          <a:prstGeom prst="line">
            <a:avLst/>
          </a:prstGeom>
          <a:noFill/>
          <a:ln w="12700">
            <a:solidFill>
              <a:srgbClr val="B8C0CA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8437" name="Group 5">
            <a:extLst>
              <a:ext uri="{FF2B5EF4-FFF2-40B4-BE49-F238E27FC236}">
                <a16:creationId xmlns:a16="http://schemas.microsoft.com/office/drawing/2014/main" id="{7BE7B8C3-2A3A-4EC4-B667-65BA8B6E8AA7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414016"/>
            <a:ext cx="381000" cy="2819400"/>
            <a:chOff x="3696" y="2640"/>
            <a:chExt cx="240" cy="1392"/>
          </a:xfrm>
        </p:grpSpPr>
        <p:sp>
          <p:nvSpPr>
            <p:cNvPr id="18452" name="Oval 6">
              <a:extLst>
                <a:ext uri="{FF2B5EF4-FFF2-40B4-BE49-F238E27FC236}">
                  <a16:creationId xmlns:a16="http://schemas.microsoft.com/office/drawing/2014/main" id="{534E9E41-F7EF-455D-90E5-DE1588D1FE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8453" name="Rectangle 7">
              <a:extLst>
                <a:ext uri="{FF2B5EF4-FFF2-40B4-BE49-F238E27FC236}">
                  <a16:creationId xmlns:a16="http://schemas.microsoft.com/office/drawing/2014/main" id="{9BD26AFB-5E87-4716-B90D-808A0217B7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8454" name="Oval 8">
              <a:extLst>
                <a:ext uri="{FF2B5EF4-FFF2-40B4-BE49-F238E27FC236}">
                  <a16:creationId xmlns:a16="http://schemas.microsoft.com/office/drawing/2014/main" id="{4238150C-D7E3-413D-B833-74484985C9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8455" name="Rectangle 9">
              <a:extLst>
                <a:ext uri="{FF2B5EF4-FFF2-40B4-BE49-F238E27FC236}">
                  <a16:creationId xmlns:a16="http://schemas.microsoft.com/office/drawing/2014/main" id="{8945C9C5-8663-484D-886F-928871158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8456" name="Line 10">
              <a:extLst>
                <a:ext uri="{FF2B5EF4-FFF2-40B4-BE49-F238E27FC236}">
                  <a16:creationId xmlns:a16="http://schemas.microsoft.com/office/drawing/2014/main" id="{01B4AB66-BB6D-4CA3-BB59-B7F6677C9F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38" name="Line 11">
            <a:extLst>
              <a:ext uri="{FF2B5EF4-FFF2-40B4-BE49-F238E27FC236}">
                <a16:creationId xmlns:a16="http://schemas.microsoft.com/office/drawing/2014/main" id="{9DB1BFFA-DF26-492E-9708-8224EE9A2C9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9" name="Oval 12">
            <a:extLst>
              <a:ext uri="{FF2B5EF4-FFF2-40B4-BE49-F238E27FC236}">
                <a16:creationId xmlns:a16="http://schemas.microsoft.com/office/drawing/2014/main" id="{99583136-A76F-4103-B9CC-3796CEED0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8440" name="Oval 13">
            <a:extLst>
              <a:ext uri="{FF2B5EF4-FFF2-40B4-BE49-F238E27FC236}">
                <a16:creationId xmlns:a16="http://schemas.microsoft.com/office/drawing/2014/main" id="{418417ED-AFFA-48BF-9BC0-3D13E0AB0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8441" name="Oval 14">
            <a:extLst>
              <a:ext uri="{FF2B5EF4-FFF2-40B4-BE49-F238E27FC236}">
                <a16:creationId xmlns:a16="http://schemas.microsoft.com/office/drawing/2014/main" id="{8CCA2268-7E67-4B47-B89B-F1434672A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8442" name="Text Box 15">
            <a:extLst>
              <a:ext uri="{FF2B5EF4-FFF2-40B4-BE49-F238E27FC236}">
                <a16:creationId xmlns:a16="http://schemas.microsoft.com/office/drawing/2014/main" id="{C4D1B4A2-B18F-4F8D-8DC1-FDB015754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18443" name="Text Box 16">
            <a:extLst>
              <a:ext uri="{FF2B5EF4-FFF2-40B4-BE49-F238E27FC236}">
                <a16:creationId xmlns:a16="http://schemas.microsoft.com/office/drawing/2014/main" id="{7B1D9F7F-0FD4-4665-A702-FE3AF7B44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18444" name="Text Box 17">
            <a:extLst>
              <a:ext uri="{FF2B5EF4-FFF2-40B4-BE49-F238E27FC236}">
                <a16:creationId xmlns:a16="http://schemas.microsoft.com/office/drawing/2014/main" id="{84C7D0D3-C6B8-4FDE-9FB8-9FD01C08A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18445" name="Text Box 18">
            <a:extLst>
              <a:ext uri="{FF2B5EF4-FFF2-40B4-BE49-F238E27FC236}">
                <a16:creationId xmlns:a16="http://schemas.microsoft.com/office/drawing/2014/main" id="{C59B7391-4D93-4D3B-9174-B0C15AA9F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18446" name="Text Box 19">
            <a:extLst>
              <a:ext uri="{FF2B5EF4-FFF2-40B4-BE49-F238E27FC236}">
                <a16:creationId xmlns:a16="http://schemas.microsoft.com/office/drawing/2014/main" id="{577E7889-2CEF-4338-9463-DD397DFA0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6950" y="4090416"/>
            <a:ext cx="2076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Primärer Brennpunkt</a:t>
            </a:r>
          </a:p>
        </p:txBody>
      </p:sp>
      <p:sp>
        <p:nvSpPr>
          <p:cNvPr id="18447" name="Text Box 20">
            <a:extLst>
              <a:ext uri="{FF2B5EF4-FFF2-40B4-BE49-F238E27FC236}">
                <a16:creationId xmlns:a16="http://schemas.microsoft.com/office/drawing/2014/main" id="{AAE7ED63-FD09-4EBE-96D5-563E8AB28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4090416"/>
            <a:ext cx="238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Sekundärer Brennpunkt</a:t>
            </a:r>
          </a:p>
        </p:txBody>
      </p:sp>
      <p:sp>
        <p:nvSpPr>
          <p:cNvPr id="18448" name="Text Box 21">
            <a:extLst>
              <a:ext uri="{FF2B5EF4-FFF2-40B4-BE49-F238E27FC236}">
                <a16:creationId xmlns:a16="http://schemas.microsoft.com/office/drawing/2014/main" id="{C9B582D9-4795-4777-88CF-7342B1899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325" y="2518791"/>
            <a:ext cx="2668588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Beachten Sie, dass die Linsenachse einfach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der Strahl ist, der ungebrochen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vom primären Brennpunkt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durch den Knotenpunkt verläuft</a:t>
            </a:r>
          </a:p>
        </p:txBody>
      </p:sp>
      <p:sp>
        <p:nvSpPr>
          <p:cNvPr id="18449" name="Text Box 22">
            <a:extLst>
              <a:ext uri="{FF2B5EF4-FFF2-40B4-BE49-F238E27FC236}">
                <a16:creationId xmlns:a16="http://schemas.microsoft.com/office/drawing/2014/main" id="{CC62C6DB-FE43-406A-96F4-199488DE6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50" y="5503291"/>
            <a:ext cx="7931150" cy="3397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>
                <a:solidFill>
                  <a:srgbClr val="1A5FB4"/>
                </a:solidFill>
              </a:rPr>
              <a:t>Linsenachse</a:t>
            </a:r>
            <a:r>
              <a:rPr lang="en-US" altLang="en-US" sz="1200" dirty="0">
                <a:solidFill>
                  <a:srgbClr val="1A5FB4"/>
                </a:solidFill>
              </a:rPr>
              <a:t>: Der Strahl, der durch beide Brennpunkte und den Knotenpunkt verläuft</a:t>
            </a:r>
          </a:p>
        </p:txBody>
      </p:sp>
      <p:sp>
        <p:nvSpPr>
          <p:cNvPr id="18450" name="ZZ_Kopfleiste">
            <a:extLst>
              <a:ext uri="{FF2B5EF4-FFF2-40B4-BE49-F238E27FC236}">
                <a16:creationId xmlns:a16="http://schemas.microsoft.com/office/drawing/2014/main" id="{FD3A137E-8C56-4B6E-A6D2-8B9A52E84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18451" name="Slide Number Placeholder 1">
            <a:extLst>
              <a:ext uri="{FF2B5EF4-FFF2-40B4-BE49-F238E27FC236}">
                <a16:creationId xmlns:a16="http://schemas.microsoft.com/office/drawing/2014/main" id="{FDC7D949-57E6-4FC6-ABBA-2C81031A6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8457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8458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val 2">
            <a:extLst>
              <a:ext uri="{FF2B5EF4-FFF2-40B4-BE49-F238E27FC236}">
                <a16:creationId xmlns:a16="http://schemas.microsoft.com/office/drawing/2014/main" id="{0CC7A6DA-EBB4-4B19-8455-8762DB657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59" name="Oval 3">
            <a:extLst>
              <a:ext uri="{FF2B5EF4-FFF2-40B4-BE49-F238E27FC236}">
                <a16:creationId xmlns:a16="http://schemas.microsoft.com/office/drawing/2014/main" id="{08575EA7-9E5E-40CC-9452-B4CF4167C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4DF69008-6005-4198-B541-830D2BB8C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19461" name="Text Box 5">
            <a:extLst>
              <a:ext uri="{FF2B5EF4-FFF2-40B4-BE49-F238E27FC236}">
                <a16:creationId xmlns:a16="http://schemas.microsoft.com/office/drawing/2014/main" id="{A6BCD5C3-D481-4FC8-8EA6-2B21CF21F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19462" name="Text Box 6">
            <a:extLst>
              <a:ext uri="{FF2B5EF4-FFF2-40B4-BE49-F238E27FC236}">
                <a16:creationId xmlns:a16="http://schemas.microsoft.com/office/drawing/2014/main" id="{9BF0DC0E-9F51-4D81-8C07-69CAC45CE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4C4FC494-27CC-45D6-BCE1-BA853DFE8D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6950" y="4090416"/>
            <a:ext cx="2076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Primärer Brennpunkt</a:t>
            </a:r>
          </a:p>
        </p:txBody>
      </p:sp>
      <p:sp>
        <p:nvSpPr>
          <p:cNvPr id="19464" name="Text Box 8">
            <a:extLst>
              <a:ext uri="{FF2B5EF4-FFF2-40B4-BE49-F238E27FC236}">
                <a16:creationId xmlns:a16="http://schemas.microsoft.com/office/drawing/2014/main" id="{D092C0C9-05F3-4C98-86A3-9AE9A2AF0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4090416"/>
            <a:ext cx="238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Sekundärer Brennpunkt</a:t>
            </a:r>
          </a:p>
        </p:txBody>
      </p:sp>
      <p:sp>
        <p:nvSpPr>
          <p:cNvPr id="19465" name="Text Box 9">
            <a:extLst>
              <a:ext uri="{FF2B5EF4-FFF2-40B4-BE49-F238E27FC236}">
                <a16:creationId xmlns:a16="http://schemas.microsoft.com/office/drawing/2014/main" id="{8D9C0F57-A879-4172-8CDF-1FB6187E4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2710879"/>
            <a:ext cx="27146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Linsenachse</a:t>
            </a:r>
            <a:r>
              <a:rPr lang="en-US" altLang="en-US" sz="1200"/>
              <a:t>: Verläuft durch beide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Brennpunkte und den Knotenpunkt</a:t>
            </a:r>
          </a:p>
        </p:txBody>
      </p:sp>
      <p:sp>
        <p:nvSpPr>
          <p:cNvPr id="19466" name="Line 10">
            <a:extLst>
              <a:ext uri="{FF2B5EF4-FFF2-40B4-BE49-F238E27FC236}">
                <a16:creationId xmlns:a16="http://schemas.microsoft.com/office/drawing/2014/main" id="{058BCCDD-0B5E-4FFE-B59A-8491361359E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81800" y="2947416"/>
            <a:ext cx="609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9467" name="Group 11">
            <a:extLst>
              <a:ext uri="{FF2B5EF4-FFF2-40B4-BE49-F238E27FC236}">
                <a16:creationId xmlns:a16="http://schemas.microsoft.com/office/drawing/2014/main" id="{049AFC93-01FF-4297-BEBD-502236ADF85E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3023616"/>
            <a:ext cx="1752600" cy="1524000"/>
            <a:chOff x="2832" y="1728"/>
            <a:chExt cx="1104" cy="960"/>
          </a:xfrm>
        </p:grpSpPr>
        <p:sp>
          <p:nvSpPr>
            <p:cNvPr id="19477" name="Oval 12">
              <a:extLst>
                <a:ext uri="{FF2B5EF4-FFF2-40B4-BE49-F238E27FC236}">
                  <a16:creationId xmlns:a16="http://schemas.microsoft.com/office/drawing/2014/main" id="{63D795CB-CF12-43C2-AD02-DF8A1F75D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9478" name="Oval 13">
              <a:extLst>
                <a:ext uri="{FF2B5EF4-FFF2-40B4-BE49-F238E27FC236}">
                  <a16:creationId xmlns:a16="http://schemas.microsoft.com/office/drawing/2014/main" id="{029F9C38-3D40-4BE9-B6B8-EAD6950139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9479" name="AutoShape 14">
              <a:extLst>
                <a:ext uri="{FF2B5EF4-FFF2-40B4-BE49-F238E27FC236}">
                  <a16:creationId xmlns:a16="http://schemas.microsoft.com/office/drawing/2014/main" id="{BE7EAFA9-7A08-47C6-8C7D-444B4C3ACEA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9480" name="AutoShape 15">
              <a:extLst>
                <a:ext uri="{FF2B5EF4-FFF2-40B4-BE49-F238E27FC236}">
                  <a16:creationId xmlns:a16="http://schemas.microsoft.com/office/drawing/2014/main" id="{92983F9E-E20E-4E48-9B50-D06845422DE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19468" name="Oval 16">
            <a:extLst>
              <a:ext uri="{FF2B5EF4-FFF2-40B4-BE49-F238E27FC236}">
                <a16:creationId xmlns:a16="http://schemas.microsoft.com/office/drawing/2014/main" id="{5A3B5514-6CBC-4A5A-AC7E-A0ADB6FEE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9" name="Text Box 17">
            <a:extLst>
              <a:ext uri="{FF2B5EF4-FFF2-40B4-BE49-F238E27FC236}">
                <a16:creationId xmlns:a16="http://schemas.microsoft.com/office/drawing/2014/main" id="{05F2E749-2E98-4426-98B4-F662A335C3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19470" name="Line 18">
            <a:extLst>
              <a:ext uri="{FF2B5EF4-FFF2-40B4-BE49-F238E27FC236}">
                <a16:creationId xmlns:a16="http://schemas.microsoft.com/office/drawing/2014/main" id="{AFE099A3-43FE-4D9B-A3C4-7B9F0DB80BB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1" name="Line 19">
            <a:extLst>
              <a:ext uri="{FF2B5EF4-FFF2-40B4-BE49-F238E27FC236}">
                <a16:creationId xmlns:a16="http://schemas.microsoft.com/office/drawing/2014/main" id="{F45F8E96-A7D5-483F-A541-0CBDC5E0A058}"/>
              </a:ext>
            </a:extLst>
          </p:cNvPr>
          <p:cNvSpPr>
            <a:spLocks noChangeShapeType="1"/>
          </p:cNvSpPr>
          <p:nvPr/>
        </p:nvSpPr>
        <p:spPr bwMode="auto">
          <a:xfrm>
            <a:off x="7428763" y="2726753"/>
            <a:ext cx="533400" cy="152400"/>
          </a:xfrm>
          <a:prstGeom prst="line">
            <a:avLst/>
          </a:prstGeom>
          <a:noFill/>
          <a:ln w="190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2" name="Line 21">
            <a:extLst>
              <a:ext uri="{FF2B5EF4-FFF2-40B4-BE49-F238E27FC236}">
                <a16:creationId xmlns:a16="http://schemas.microsoft.com/office/drawing/2014/main" id="{E8846557-9CEB-464A-B354-E74D0D2F03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28763" y="2718816"/>
            <a:ext cx="533400" cy="152400"/>
          </a:xfrm>
          <a:prstGeom prst="line">
            <a:avLst/>
          </a:prstGeom>
          <a:noFill/>
          <a:ln w="190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3" name="Text Box 22">
            <a:extLst>
              <a:ext uri="{FF2B5EF4-FFF2-40B4-BE49-F238E27FC236}">
                <a16:creationId xmlns:a16="http://schemas.microsoft.com/office/drawing/2014/main" id="{5843CBE7-E367-4B70-B50D-5E231C65A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2490216"/>
            <a:ext cx="1095375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1A5FB4"/>
                </a:solidFill>
                <a:latin typeface="Segoe Script" panose="030B0504020000000003" pitchFamily="66" charset="0"/>
              </a:rPr>
              <a:t>Optische</a:t>
            </a:r>
            <a:endParaRPr lang="en-US" altLang="en-US" sz="1200" dirty="0">
              <a:solidFill>
                <a:srgbClr val="1A5FB4"/>
              </a:solidFill>
              <a:latin typeface="Segoe Script" panose="030B0504020000000003" pitchFamily="66" charset="0"/>
            </a:endParaRPr>
          </a:p>
        </p:txBody>
      </p:sp>
      <p:sp>
        <p:nvSpPr>
          <p:cNvPr id="19475" name="Text Box 19">
            <a:extLst>
              <a:ext uri="{FF2B5EF4-FFF2-40B4-BE49-F238E27FC236}">
                <a16:creationId xmlns:a16="http://schemas.microsoft.com/office/drawing/2014/main" id="{40532BDD-BF23-42E6-8FFD-C84D8FE76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890016"/>
            <a:ext cx="8485188" cy="1022844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Der </a:t>
            </a:r>
            <a:r>
              <a:rPr lang="en-US" altLang="en-US" sz="1200" dirty="0" err="1">
                <a:solidFill>
                  <a:srgbClr val="1A5FB4"/>
                </a:solidFill>
              </a:rPr>
              <a:t>Begriff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b="1" dirty="0">
                <a:solidFill>
                  <a:srgbClr val="1A5FB4"/>
                </a:solidFill>
              </a:rPr>
              <a:t>„</a:t>
            </a:r>
            <a:r>
              <a:rPr lang="en-US" altLang="en-US" sz="1200" b="1" dirty="0" err="1">
                <a:solidFill>
                  <a:srgbClr val="1A5FB4"/>
                </a:solidFill>
              </a:rPr>
              <a:t>optische</a:t>
            </a:r>
            <a:r>
              <a:rPr lang="en-US" altLang="en-US" sz="1200" b="1" dirty="0">
                <a:solidFill>
                  <a:srgbClr val="1A5FB4"/>
                </a:solidFill>
              </a:rPr>
              <a:t> </a:t>
            </a:r>
            <a:r>
              <a:rPr lang="en-US" altLang="en-US" sz="1200" b="1" dirty="0" err="1">
                <a:solidFill>
                  <a:srgbClr val="1A5FB4"/>
                </a:solidFill>
              </a:rPr>
              <a:t>Achse</a:t>
            </a:r>
            <a:r>
              <a:rPr lang="en-US" altLang="en-US" sz="1200" b="1" dirty="0">
                <a:solidFill>
                  <a:srgbClr val="1A5FB4"/>
                </a:solidFill>
              </a:rPr>
              <a:t>“ </a:t>
            </a:r>
            <a:r>
              <a:rPr lang="en-US" altLang="en-US" sz="1200" dirty="0" err="1">
                <a:solidFill>
                  <a:srgbClr val="1A5FB4"/>
                </a:solidFill>
              </a:rPr>
              <a:t>ist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allgemeiner</a:t>
            </a:r>
            <a:r>
              <a:rPr lang="en-US" altLang="en-US" sz="1200" dirty="0">
                <a:solidFill>
                  <a:srgbClr val="1A5FB4"/>
                </a:solidFill>
              </a:rPr>
              <a:t> und </a:t>
            </a:r>
            <a:r>
              <a:rPr lang="en-US" altLang="en-US" sz="1200" dirty="0" err="1">
                <a:solidFill>
                  <a:srgbClr val="1A5FB4"/>
                </a:solidFill>
              </a:rPr>
              <a:t>kann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sowohl</a:t>
            </a:r>
            <a:r>
              <a:rPr lang="en-US" altLang="en-US" sz="1200" dirty="0">
                <a:solidFill>
                  <a:srgbClr val="1A5FB4"/>
                </a:solidFill>
              </a:rPr>
              <a:t> auf Augen </a:t>
            </a:r>
            <a:r>
              <a:rPr lang="en-US" altLang="en-US" sz="1200" dirty="0" err="1">
                <a:solidFill>
                  <a:srgbClr val="1A5FB4"/>
                </a:solidFill>
              </a:rPr>
              <a:t>als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auch</a:t>
            </a:r>
            <a:r>
              <a:rPr lang="en-US" altLang="en-US" sz="1200" dirty="0">
                <a:solidFill>
                  <a:srgbClr val="1A5FB4"/>
                </a:solidFill>
              </a:rPr>
              <a:t> auf </a:t>
            </a:r>
            <a:r>
              <a:rPr lang="en-US" altLang="en-US" sz="1200" dirty="0" err="1">
                <a:solidFill>
                  <a:srgbClr val="1A5FB4"/>
                </a:solidFill>
              </a:rPr>
              <a:t>Linsen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angewendet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werden</a:t>
            </a:r>
            <a:r>
              <a:rPr lang="en-US" altLang="en-US" sz="1200" dirty="0">
                <a:solidFill>
                  <a:srgbClr val="1A5FB4"/>
                </a:solidFill>
              </a:rPr>
              <a:t>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(</a:t>
            </a:r>
            <a:r>
              <a:rPr lang="en-US" altLang="en-US" sz="1200" dirty="0" err="1">
                <a:solidFill>
                  <a:srgbClr val="1A5FB4"/>
                </a:solidFill>
              </a:rPr>
              <a:t>Erinnern</a:t>
            </a:r>
            <a:r>
              <a:rPr lang="en-US" altLang="en-US" sz="1200" dirty="0">
                <a:solidFill>
                  <a:srgbClr val="1A5FB4"/>
                </a:solidFill>
              </a:rPr>
              <a:t> Sie </a:t>
            </a:r>
            <a:r>
              <a:rPr lang="en-US" altLang="en-US" sz="1200" dirty="0" err="1">
                <a:solidFill>
                  <a:srgbClr val="1A5FB4"/>
                </a:solidFill>
              </a:rPr>
              <a:t>sich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aus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Kapitel</a:t>
            </a:r>
            <a:r>
              <a:rPr lang="en-US" altLang="en-US" sz="1200" dirty="0">
                <a:solidFill>
                  <a:srgbClr val="1A5FB4"/>
                </a:solidFill>
              </a:rPr>
              <a:t> 4 </a:t>
            </a:r>
            <a:r>
              <a:rPr lang="en-US" altLang="en-US" sz="1200" dirty="0" err="1">
                <a:solidFill>
                  <a:srgbClr val="1A5FB4"/>
                </a:solidFill>
              </a:rPr>
              <a:t>daran</a:t>
            </a:r>
            <a:r>
              <a:rPr lang="en-US" altLang="en-US" sz="1200" dirty="0">
                <a:solidFill>
                  <a:srgbClr val="1A5FB4"/>
                </a:solidFill>
              </a:rPr>
              <a:t>, </a:t>
            </a:r>
            <a:r>
              <a:rPr lang="en-US" altLang="en-US" sz="1200" dirty="0" err="1">
                <a:solidFill>
                  <a:srgbClr val="1A5FB4"/>
                </a:solidFill>
              </a:rPr>
              <a:t>dass</a:t>
            </a:r>
            <a:r>
              <a:rPr lang="en-US" altLang="en-US" sz="1200" dirty="0">
                <a:solidFill>
                  <a:srgbClr val="1A5FB4"/>
                </a:solidFill>
              </a:rPr>
              <a:t> Augen </a:t>
            </a:r>
            <a:r>
              <a:rPr lang="en-US" altLang="en-US" sz="1200" dirty="0" err="1">
                <a:solidFill>
                  <a:srgbClr val="1A5FB4"/>
                </a:solidFill>
              </a:rPr>
              <a:t>Brennpunkte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haben</a:t>
            </a:r>
            <a:r>
              <a:rPr lang="en-US" altLang="en-US" sz="1200" dirty="0">
                <a:solidFill>
                  <a:srgbClr val="1A5FB4"/>
                </a:solidFill>
              </a:rPr>
              <a:t>; </a:t>
            </a:r>
            <a:r>
              <a:rPr lang="en-US" altLang="en-US" sz="1200" dirty="0" err="1">
                <a:solidFill>
                  <a:srgbClr val="1A5FB4"/>
                </a:solidFill>
              </a:rPr>
              <a:t>glauben</a:t>
            </a:r>
            <a:r>
              <a:rPr lang="en-US" altLang="en-US" sz="1200" dirty="0">
                <a:solidFill>
                  <a:srgbClr val="1A5FB4"/>
                </a:solidFill>
              </a:rPr>
              <a:t> Sie mir, </a:t>
            </a:r>
            <a:r>
              <a:rPr lang="en-US" altLang="en-US" sz="1200" dirty="0" err="1">
                <a:solidFill>
                  <a:srgbClr val="1A5FB4"/>
                </a:solidFill>
              </a:rPr>
              <a:t>dass</a:t>
            </a:r>
            <a:r>
              <a:rPr lang="en-US" altLang="en-US" sz="1200" dirty="0">
                <a:solidFill>
                  <a:srgbClr val="1A5FB4"/>
                </a:solidFill>
              </a:rPr>
              <a:t> Augen </a:t>
            </a:r>
            <a:r>
              <a:rPr lang="en-US" altLang="en-US" sz="1200" dirty="0" err="1">
                <a:solidFill>
                  <a:srgbClr val="1A5FB4"/>
                </a:solidFill>
              </a:rPr>
              <a:t>auch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Knotenpunkte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haben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.)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E2F6E6"/>
                </a:solidFill>
              </a:rPr>
              <a:t>Bonusfrage</a:t>
            </a:r>
            <a:r>
              <a:rPr lang="en-US" altLang="en-US" sz="1200" dirty="0">
                <a:solidFill>
                  <a:srgbClr val="E2F6E6"/>
                </a:solidFill>
              </a:rPr>
              <a:t>: </a:t>
            </a:r>
            <a:r>
              <a:rPr lang="en-US" altLang="en-US" sz="1200" dirty="0" err="1">
                <a:solidFill>
                  <a:srgbClr val="E2F6E6"/>
                </a:solidFill>
              </a:rPr>
              <a:t>Handelt</a:t>
            </a:r>
            <a:r>
              <a:rPr lang="en-US" altLang="en-US" sz="1200" dirty="0">
                <a:solidFill>
                  <a:srgbClr val="E2F6E6"/>
                </a:solidFill>
              </a:rPr>
              <a:t> es </a:t>
            </a:r>
            <a:r>
              <a:rPr lang="en-US" altLang="en-US" sz="1200" dirty="0" err="1">
                <a:solidFill>
                  <a:srgbClr val="E2F6E6"/>
                </a:solidFill>
              </a:rPr>
              <a:t>sich</a:t>
            </a:r>
            <a:r>
              <a:rPr lang="en-US" altLang="en-US" sz="1200" dirty="0">
                <a:solidFill>
                  <a:srgbClr val="E2F6E6"/>
                </a:solidFill>
              </a:rPr>
              <a:t>, </a:t>
            </a:r>
            <a:r>
              <a:rPr lang="en-US" altLang="en-US" sz="1200" dirty="0" err="1">
                <a:solidFill>
                  <a:srgbClr val="E2F6E6"/>
                </a:solidFill>
              </a:rPr>
              <a:t>wie</a:t>
            </a:r>
            <a:r>
              <a:rPr lang="en-US" altLang="en-US" sz="1200" dirty="0">
                <a:solidFill>
                  <a:srgbClr val="E2F6E6"/>
                </a:solidFill>
              </a:rPr>
              <a:t> </a:t>
            </a:r>
            <a:r>
              <a:rPr lang="en-US" altLang="en-US" sz="1200" dirty="0" err="1">
                <a:solidFill>
                  <a:srgbClr val="E2F6E6"/>
                </a:solidFill>
              </a:rPr>
              <a:t>abgebildet</a:t>
            </a:r>
            <a:r>
              <a:rPr lang="en-US" altLang="en-US" sz="1200" dirty="0">
                <a:solidFill>
                  <a:srgbClr val="E2F6E6"/>
                </a:solidFill>
              </a:rPr>
              <a:t>, um </a:t>
            </a:r>
            <a:r>
              <a:rPr lang="en-US" altLang="en-US" sz="1200" dirty="0" err="1">
                <a:solidFill>
                  <a:srgbClr val="E2F6E6"/>
                </a:solidFill>
              </a:rPr>
              <a:t>ein</a:t>
            </a:r>
            <a:r>
              <a:rPr lang="en-US" altLang="en-US" sz="1200" dirty="0">
                <a:solidFill>
                  <a:srgbClr val="E2F6E6"/>
                </a:solidFill>
              </a:rPr>
              <a:t> </a:t>
            </a:r>
            <a:r>
              <a:rPr lang="en-US" altLang="en-US" sz="1200" i="1" dirty="0">
                <a:solidFill>
                  <a:srgbClr val="E2F6E6"/>
                </a:solidFill>
              </a:rPr>
              <a:t>emmetropes</a:t>
            </a:r>
            <a:r>
              <a:rPr lang="en-US" altLang="en-US" sz="1200" dirty="0">
                <a:solidFill>
                  <a:srgbClr val="E2F6E6"/>
                </a:solidFill>
              </a:rPr>
              <a:t>, </a:t>
            </a:r>
            <a:r>
              <a:rPr lang="en-US" altLang="en-US" sz="1200" i="1" dirty="0">
                <a:solidFill>
                  <a:srgbClr val="E2F6E6"/>
                </a:solidFill>
              </a:rPr>
              <a:t>hyperopes </a:t>
            </a:r>
            <a:r>
              <a:rPr lang="en-US" altLang="en-US" sz="1200" dirty="0" err="1">
                <a:solidFill>
                  <a:srgbClr val="E2F6E6"/>
                </a:solidFill>
              </a:rPr>
              <a:t>oder</a:t>
            </a:r>
            <a:r>
              <a:rPr lang="en-US" altLang="en-US" sz="1200" dirty="0">
                <a:solidFill>
                  <a:srgbClr val="E2F6E6"/>
                </a:solidFill>
              </a:rPr>
              <a:t> </a:t>
            </a:r>
            <a:r>
              <a:rPr lang="en-US" altLang="en-US" sz="1200" i="1" dirty="0">
                <a:solidFill>
                  <a:srgbClr val="E2F6E6"/>
                </a:solidFill>
              </a:rPr>
              <a:t>myopes </a:t>
            </a:r>
            <a:r>
              <a:rPr lang="en-US" altLang="en-US" sz="1200" dirty="0">
                <a:solidFill>
                  <a:srgbClr val="E2F6E6"/>
                </a:solidFill>
              </a:rPr>
              <a:t>Auge?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rgbClr val="E2F6E6"/>
                </a:solidFill>
              </a:rPr>
              <a:t>Hyperop. (</a:t>
            </a:r>
            <a:r>
              <a:rPr lang="en-US" altLang="en-US" sz="1200" dirty="0" err="1">
                <a:solidFill>
                  <a:srgbClr val="E2F6E6"/>
                </a:solidFill>
              </a:rPr>
              <a:t>Hinweis</a:t>
            </a:r>
            <a:r>
              <a:rPr lang="en-US" altLang="en-US" sz="1200" dirty="0">
                <a:solidFill>
                  <a:srgbClr val="E2F6E6"/>
                </a:solidFill>
              </a:rPr>
              <a:t>: Der </a:t>
            </a:r>
            <a:r>
              <a:rPr lang="en-US" altLang="en-US" sz="1200" dirty="0" err="1">
                <a:solidFill>
                  <a:srgbClr val="E2F6E6"/>
                </a:solidFill>
              </a:rPr>
              <a:t>sekundäre</a:t>
            </a:r>
            <a:r>
              <a:rPr lang="en-US" altLang="en-US" sz="1200" dirty="0">
                <a:solidFill>
                  <a:srgbClr val="E2F6E6"/>
                </a:solidFill>
              </a:rPr>
              <a:t> </a:t>
            </a:r>
            <a:r>
              <a:rPr lang="en-US" altLang="en-US" sz="1200" dirty="0" err="1">
                <a:solidFill>
                  <a:srgbClr val="E2F6E6"/>
                </a:solidFill>
              </a:rPr>
              <a:t>Brennpunkt</a:t>
            </a:r>
            <a:r>
              <a:rPr lang="en-US" altLang="en-US" sz="1200" dirty="0">
                <a:solidFill>
                  <a:srgbClr val="E2F6E6"/>
                </a:solidFill>
              </a:rPr>
              <a:t> </a:t>
            </a:r>
            <a:r>
              <a:rPr lang="en-US" altLang="en-US" sz="1200" dirty="0" err="1">
                <a:solidFill>
                  <a:srgbClr val="E2F6E6"/>
                </a:solidFill>
              </a:rPr>
              <a:t>liegt</a:t>
            </a:r>
            <a:r>
              <a:rPr lang="en-US" altLang="en-US" sz="1200" dirty="0">
                <a:solidFill>
                  <a:srgbClr val="E2F6E6"/>
                </a:solidFill>
              </a:rPr>
              <a:t> </a:t>
            </a:r>
            <a:r>
              <a:rPr lang="en-US" altLang="en-US" sz="1200" i="1" dirty="0">
                <a:solidFill>
                  <a:srgbClr val="E2F6E6"/>
                </a:solidFill>
              </a:rPr>
              <a:t>hinter </a:t>
            </a:r>
            <a:r>
              <a:rPr lang="en-US" altLang="en-US" sz="1200" dirty="0">
                <a:solidFill>
                  <a:srgbClr val="E2F6E6"/>
                </a:solidFill>
              </a:rPr>
              <a:t>dem Auge.)</a:t>
            </a:r>
          </a:p>
        </p:txBody>
      </p:sp>
      <p:sp>
        <p:nvSpPr>
          <p:cNvPr id="19474" name="ZZ_Kopfleiste">
            <a:extLst>
              <a:ext uri="{FF2B5EF4-FFF2-40B4-BE49-F238E27FC236}">
                <a16:creationId xmlns:a16="http://schemas.microsoft.com/office/drawing/2014/main" id="{A8F5ED68-961E-4A27-A924-94AE36643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19476" name="Slide Number Placeholder 1">
            <a:extLst>
              <a:ext uri="{FF2B5EF4-FFF2-40B4-BE49-F238E27FC236}">
                <a16:creationId xmlns:a16="http://schemas.microsoft.com/office/drawing/2014/main" id="{C59A291B-71B9-4266-8D43-F2A257CB8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9481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9482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Text Box 6">
            <a:extLst>
              <a:ext uri="{FF2B5EF4-FFF2-40B4-BE49-F238E27FC236}">
                <a16:creationId xmlns:a16="http://schemas.microsoft.com/office/drawing/2014/main" id="{B5A121AD-3A32-4425-BD3C-3DC7E8DBD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20498" name="Text Box 19">
            <a:extLst>
              <a:ext uri="{FF2B5EF4-FFF2-40B4-BE49-F238E27FC236}">
                <a16:creationId xmlns:a16="http://schemas.microsoft.com/office/drawing/2014/main" id="{04FD00EB-B6B7-44EE-9FE7-F8CFB5DCD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890016"/>
            <a:ext cx="8485188" cy="1022844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Der </a:t>
            </a:r>
            <a:r>
              <a:rPr lang="en-US" altLang="en-US" sz="1200" dirty="0" err="1">
                <a:solidFill>
                  <a:srgbClr val="1A5FB4"/>
                </a:solidFill>
              </a:rPr>
              <a:t>Begriff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b="1" dirty="0">
                <a:solidFill>
                  <a:srgbClr val="1A5FB4"/>
                </a:solidFill>
              </a:rPr>
              <a:t>„</a:t>
            </a:r>
            <a:r>
              <a:rPr lang="en-US" altLang="en-US" sz="1200" b="1" dirty="0" err="1">
                <a:solidFill>
                  <a:srgbClr val="1A5FB4"/>
                </a:solidFill>
              </a:rPr>
              <a:t>optische</a:t>
            </a:r>
            <a:r>
              <a:rPr lang="en-US" altLang="en-US" sz="1200" b="1" dirty="0">
                <a:solidFill>
                  <a:srgbClr val="1A5FB4"/>
                </a:solidFill>
              </a:rPr>
              <a:t> </a:t>
            </a:r>
            <a:r>
              <a:rPr lang="en-US" altLang="en-US" sz="1200" b="1" dirty="0" err="1">
                <a:solidFill>
                  <a:srgbClr val="1A5FB4"/>
                </a:solidFill>
              </a:rPr>
              <a:t>Achse</a:t>
            </a:r>
            <a:r>
              <a:rPr lang="en-US" altLang="en-US" sz="1200" b="1" dirty="0">
                <a:solidFill>
                  <a:srgbClr val="1A5FB4"/>
                </a:solidFill>
              </a:rPr>
              <a:t>“ </a:t>
            </a:r>
            <a:r>
              <a:rPr lang="en-US" altLang="en-US" sz="1200" dirty="0" err="1">
                <a:solidFill>
                  <a:srgbClr val="1A5FB4"/>
                </a:solidFill>
              </a:rPr>
              <a:t>ist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allgemeiner</a:t>
            </a:r>
            <a:r>
              <a:rPr lang="en-US" altLang="en-US" sz="1200" dirty="0">
                <a:solidFill>
                  <a:srgbClr val="1A5FB4"/>
                </a:solidFill>
              </a:rPr>
              <a:t> und </a:t>
            </a:r>
            <a:r>
              <a:rPr lang="en-US" altLang="en-US" sz="1200" dirty="0" err="1">
                <a:solidFill>
                  <a:srgbClr val="1A5FB4"/>
                </a:solidFill>
              </a:rPr>
              <a:t>kann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sowohl</a:t>
            </a:r>
            <a:r>
              <a:rPr lang="en-US" altLang="en-US" sz="1200" dirty="0">
                <a:solidFill>
                  <a:srgbClr val="1A5FB4"/>
                </a:solidFill>
              </a:rPr>
              <a:t> auf Augen </a:t>
            </a:r>
            <a:r>
              <a:rPr lang="en-US" altLang="en-US" sz="1200" dirty="0" err="1">
                <a:solidFill>
                  <a:srgbClr val="1A5FB4"/>
                </a:solidFill>
              </a:rPr>
              <a:t>als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auch</a:t>
            </a:r>
            <a:r>
              <a:rPr lang="en-US" altLang="en-US" sz="1200" dirty="0">
                <a:solidFill>
                  <a:srgbClr val="1A5FB4"/>
                </a:solidFill>
              </a:rPr>
              <a:t> auf </a:t>
            </a:r>
            <a:r>
              <a:rPr lang="en-US" altLang="en-US" sz="1200" dirty="0" err="1">
                <a:solidFill>
                  <a:srgbClr val="1A5FB4"/>
                </a:solidFill>
              </a:rPr>
              <a:t>Linsen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angewendet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werden</a:t>
            </a:r>
            <a:r>
              <a:rPr lang="en-US" altLang="en-US" sz="1200" dirty="0">
                <a:solidFill>
                  <a:srgbClr val="1A5FB4"/>
                </a:solidFill>
              </a:rPr>
              <a:t>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(</a:t>
            </a:r>
            <a:r>
              <a:rPr lang="en-US" altLang="en-US" sz="1200" dirty="0" err="1">
                <a:solidFill>
                  <a:srgbClr val="1A5FB4"/>
                </a:solidFill>
              </a:rPr>
              <a:t>Erinnern</a:t>
            </a:r>
            <a:r>
              <a:rPr lang="en-US" altLang="en-US" sz="1200" dirty="0">
                <a:solidFill>
                  <a:srgbClr val="1A5FB4"/>
                </a:solidFill>
              </a:rPr>
              <a:t> Sie </a:t>
            </a:r>
            <a:r>
              <a:rPr lang="en-US" altLang="en-US" sz="1200" dirty="0" err="1">
                <a:solidFill>
                  <a:srgbClr val="1A5FB4"/>
                </a:solidFill>
              </a:rPr>
              <a:t>sich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aus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Kapitel</a:t>
            </a:r>
            <a:r>
              <a:rPr lang="en-US" altLang="en-US" sz="1200" dirty="0">
                <a:solidFill>
                  <a:srgbClr val="1A5FB4"/>
                </a:solidFill>
              </a:rPr>
              <a:t> 4 </a:t>
            </a:r>
            <a:r>
              <a:rPr lang="en-US" altLang="en-US" sz="1200" dirty="0" err="1">
                <a:solidFill>
                  <a:srgbClr val="1A5FB4"/>
                </a:solidFill>
              </a:rPr>
              <a:t>daran</a:t>
            </a:r>
            <a:r>
              <a:rPr lang="en-US" altLang="en-US" sz="1200" dirty="0">
                <a:solidFill>
                  <a:srgbClr val="1A5FB4"/>
                </a:solidFill>
              </a:rPr>
              <a:t>, </a:t>
            </a:r>
            <a:r>
              <a:rPr lang="en-US" altLang="en-US" sz="1200" dirty="0" err="1">
                <a:solidFill>
                  <a:srgbClr val="1A5FB4"/>
                </a:solidFill>
              </a:rPr>
              <a:t>dass</a:t>
            </a:r>
            <a:r>
              <a:rPr lang="en-US" altLang="en-US" sz="1200" dirty="0">
                <a:solidFill>
                  <a:srgbClr val="1A5FB4"/>
                </a:solidFill>
              </a:rPr>
              <a:t> Augen </a:t>
            </a:r>
            <a:r>
              <a:rPr lang="en-US" altLang="en-US" sz="1200" dirty="0" err="1">
                <a:solidFill>
                  <a:srgbClr val="1A5FB4"/>
                </a:solidFill>
              </a:rPr>
              <a:t>Brennpunkte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haben</a:t>
            </a:r>
            <a:r>
              <a:rPr lang="en-US" altLang="en-US" sz="1200" dirty="0">
                <a:solidFill>
                  <a:srgbClr val="1A5FB4"/>
                </a:solidFill>
              </a:rPr>
              <a:t>; </a:t>
            </a:r>
            <a:r>
              <a:rPr lang="en-US" altLang="en-US" sz="1200" dirty="0" err="1">
                <a:solidFill>
                  <a:srgbClr val="1A5FB4"/>
                </a:solidFill>
              </a:rPr>
              <a:t>glauben</a:t>
            </a:r>
            <a:r>
              <a:rPr lang="en-US" altLang="en-US" sz="1200" dirty="0">
                <a:solidFill>
                  <a:srgbClr val="1A5FB4"/>
                </a:solidFill>
              </a:rPr>
              <a:t> Sie mir, </a:t>
            </a:r>
            <a:r>
              <a:rPr lang="en-US" altLang="en-US" sz="1200" dirty="0" err="1">
                <a:solidFill>
                  <a:srgbClr val="1A5FB4"/>
                </a:solidFill>
              </a:rPr>
              <a:t>dass</a:t>
            </a:r>
            <a:r>
              <a:rPr lang="en-US" altLang="en-US" sz="1200" dirty="0">
                <a:solidFill>
                  <a:srgbClr val="1A5FB4"/>
                </a:solidFill>
              </a:rPr>
              <a:t> Augen </a:t>
            </a:r>
            <a:r>
              <a:rPr lang="en-US" altLang="en-US" sz="1200" dirty="0" err="1">
                <a:solidFill>
                  <a:srgbClr val="1A5FB4"/>
                </a:solidFill>
              </a:rPr>
              <a:t>auch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Knotenpunkte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haben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.)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Bonusfrage</a:t>
            </a:r>
            <a:r>
              <a:rPr lang="en-US" altLang="en-US" sz="1200" dirty="0"/>
              <a:t>: </a:t>
            </a:r>
            <a:r>
              <a:rPr lang="en-US" altLang="en-US" sz="1200" dirty="0" err="1"/>
              <a:t>Handelt</a:t>
            </a:r>
            <a:r>
              <a:rPr lang="en-US" altLang="en-US" sz="1200" dirty="0"/>
              <a:t> es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wie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abgebildet</a:t>
            </a:r>
            <a:r>
              <a:rPr lang="en-US" altLang="en-US" sz="1200" dirty="0"/>
              <a:t>, um </a:t>
            </a:r>
            <a:r>
              <a:rPr lang="en-US" altLang="en-US" sz="1200" dirty="0" err="1"/>
              <a:t>ein</a:t>
            </a:r>
            <a:r>
              <a:rPr lang="en-US" altLang="en-US" sz="1200" dirty="0"/>
              <a:t> </a:t>
            </a:r>
            <a:r>
              <a:rPr lang="en-US" altLang="en-US" sz="1200" i="1" dirty="0"/>
              <a:t>emmetropes</a:t>
            </a:r>
            <a:r>
              <a:rPr lang="en-US" altLang="en-US" sz="1200" dirty="0"/>
              <a:t>, </a:t>
            </a:r>
            <a:r>
              <a:rPr lang="en-US" altLang="en-US" sz="1200" i="1" dirty="0"/>
              <a:t>hyperopes </a:t>
            </a:r>
            <a:r>
              <a:rPr lang="en-US" altLang="en-US" sz="1200" dirty="0" err="1"/>
              <a:t>oder</a:t>
            </a:r>
            <a:r>
              <a:rPr lang="en-US" altLang="en-US" sz="1200" dirty="0"/>
              <a:t> </a:t>
            </a:r>
            <a:r>
              <a:rPr lang="en-US" altLang="en-US" sz="1200" i="1" dirty="0"/>
              <a:t>myopes </a:t>
            </a:r>
            <a:r>
              <a:rPr lang="en-US" altLang="en-US" sz="1200" dirty="0"/>
              <a:t>Auge?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rgbClr val="E2F6E6"/>
                </a:solidFill>
              </a:rPr>
              <a:t>Hyperop. (</a:t>
            </a:r>
            <a:r>
              <a:rPr lang="en-US" altLang="en-US" sz="1200" dirty="0" err="1">
                <a:solidFill>
                  <a:srgbClr val="E2F6E6"/>
                </a:solidFill>
              </a:rPr>
              <a:t>Hinweis</a:t>
            </a:r>
            <a:r>
              <a:rPr lang="en-US" altLang="en-US" sz="1200" dirty="0">
                <a:solidFill>
                  <a:srgbClr val="E2F6E6"/>
                </a:solidFill>
              </a:rPr>
              <a:t>: Der </a:t>
            </a:r>
            <a:r>
              <a:rPr lang="en-US" altLang="en-US" sz="1200" dirty="0" err="1">
                <a:solidFill>
                  <a:srgbClr val="E2F6E6"/>
                </a:solidFill>
              </a:rPr>
              <a:t>sekundäre</a:t>
            </a:r>
            <a:r>
              <a:rPr lang="en-US" altLang="en-US" sz="1200" dirty="0">
                <a:solidFill>
                  <a:srgbClr val="E2F6E6"/>
                </a:solidFill>
              </a:rPr>
              <a:t> </a:t>
            </a:r>
            <a:r>
              <a:rPr lang="en-US" altLang="en-US" sz="1200" dirty="0" err="1">
                <a:solidFill>
                  <a:srgbClr val="E2F6E6"/>
                </a:solidFill>
              </a:rPr>
              <a:t>Brennpunkt</a:t>
            </a:r>
            <a:r>
              <a:rPr lang="en-US" altLang="en-US" sz="1200" dirty="0">
                <a:solidFill>
                  <a:srgbClr val="E2F6E6"/>
                </a:solidFill>
              </a:rPr>
              <a:t> </a:t>
            </a:r>
            <a:r>
              <a:rPr lang="en-US" altLang="en-US" sz="1200" dirty="0" err="1">
                <a:solidFill>
                  <a:srgbClr val="E2F6E6"/>
                </a:solidFill>
              </a:rPr>
              <a:t>liegt</a:t>
            </a:r>
            <a:r>
              <a:rPr lang="en-US" altLang="en-US" sz="1200" dirty="0">
                <a:solidFill>
                  <a:srgbClr val="E2F6E6"/>
                </a:solidFill>
              </a:rPr>
              <a:t> </a:t>
            </a:r>
            <a:r>
              <a:rPr lang="en-US" altLang="en-US" sz="1200" i="1" dirty="0">
                <a:solidFill>
                  <a:srgbClr val="E2F6E6"/>
                </a:solidFill>
              </a:rPr>
              <a:t>hinter </a:t>
            </a:r>
            <a:r>
              <a:rPr lang="en-US" altLang="en-US" sz="1200" dirty="0">
                <a:solidFill>
                  <a:srgbClr val="E2F6E6"/>
                </a:solidFill>
              </a:rPr>
              <a:t>dem Auge.)</a:t>
            </a:r>
          </a:p>
        </p:txBody>
      </p:sp>
      <p:sp>
        <p:nvSpPr>
          <p:cNvPr id="25" name="Oval 2">
            <a:extLst>
              <a:ext uri="{FF2B5EF4-FFF2-40B4-BE49-F238E27FC236}">
                <a16:creationId xmlns:a16="http://schemas.microsoft.com/office/drawing/2014/main" id="{49C8293F-833E-4FB2-9026-BB2AE9C9E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" name="Oval 3">
            <a:extLst>
              <a:ext uri="{FF2B5EF4-FFF2-40B4-BE49-F238E27FC236}">
                <a16:creationId xmlns:a16="http://schemas.microsoft.com/office/drawing/2014/main" id="{1C4F66BC-6E3B-43AC-8E4F-BB18F0EA9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" name="Text Box 4">
            <a:extLst>
              <a:ext uri="{FF2B5EF4-FFF2-40B4-BE49-F238E27FC236}">
                <a16:creationId xmlns:a16="http://schemas.microsoft.com/office/drawing/2014/main" id="{4C4FE144-1E60-4A75-898F-F3BE820C3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8" name="Text Box 5">
            <a:extLst>
              <a:ext uri="{FF2B5EF4-FFF2-40B4-BE49-F238E27FC236}">
                <a16:creationId xmlns:a16="http://schemas.microsoft.com/office/drawing/2014/main" id="{EBB337F3-900D-4D08-887C-1951DA121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29" name="Text Box 7">
            <a:extLst>
              <a:ext uri="{FF2B5EF4-FFF2-40B4-BE49-F238E27FC236}">
                <a16:creationId xmlns:a16="http://schemas.microsoft.com/office/drawing/2014/main" id="{4598B9E4-CDBE-421A-8744-338FBC870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6950" y="4090416"/>
            <a:ext cx="2076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Primärer Brennpunkt</a:t>
            </a:r>
          </a:p>
        </p:txBody>
      </p:sp>
      <p:sp>
        <p:nvSpPr>
          <p:cNvPr id="30" name="Text Box 8">
            <a:extLst>
              <a:ext uri="{FF2B5EF4-FFF2-40B4-BE49-F238E27FC236}">
                <a16:creationId xmlns:a16="http://schemas.microsoft.com/office/drawing/2014/main" id="{26B82AAE-903E-4B04-9F31-E1A1B0D3F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4090416"/>
            <a:ext cx="238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Sekundärer Brennpunkt</a:t>
            </a:r>
          </a:p>
        </p:txBody>
      </p:sp>
      <p:sp>
        <p:nvSpPr>
          <p:cNvPr id="31" name="Text Box 9">
            <a:extLst>
              <a:ext uri="{FF2B5EF4-FFF2-40B4-BE49-F238E27FC236}">
                <a16:creationId xmlns:a16="http://schemas.microsoft.com/office/drawing/2014/main" id="{F8609E25-327A-44A0-A600-D918C14FB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2710879"/>
            <a:ext cx="27146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Linsenachse</a:t>
            </a:r>
            <a:r>
              <a:rPr lang="en-US" altLang="en-US" sz="1200"/>
              <a:t>: Verläuft durch beide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Brennpunkte und den Knotenpunkt</a:t>
            </a:r>
          </a:p>
        </p:txBody>
      </p:sp>
      <p:sp>
        <p:nvSpPr>
          <p:cNvPr id="32" name="Line 10">
            <a:extLst>
              <a:ext uri="{FF2B5EF4-FFF2-40B4-BE49-F238E27FC236}">
                <a16:creationId xmlns:a16="http://schemas.microsoft.com/office/drawing/2014/main" id="{9BE33354-5EED-4A05-A567-DE07EE1A9F3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81800" y="2947416"/>
            <a:ext cx="609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3" name="Group 11">
            <a:extLst>
              <a:ext uri="{FF2B5EF4-FFF2-40B4-BE49-F238E27FC236}">
                <a16:creationId xmlns:a16="http://schemas.microsoft.com/office/drawing/2014/main" id="{1AF3C250-0C62-4471-82A5-873A0793F3D0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3023616"/>
            <a:ext cx="1752600" cy="1524000"/>
            <a:chOff x="2832" y="1728"/>
            <a:chExt cx="1104" cy="960"/>
          </a:xfrm>
        </p:grpSpPr>
        <p:sp>
          <p:nvSpPr>
            <p:cNvPr id="34" name="Oval 12">
              <a:extLst>
                <a:ext uri="{FF2B5EF4-FFF2-40B4-BE49-F238E27FC236}">
                  <a16:creationId xmlns:a16="http://schemas.microsoft.com/office/drawing/2014/main" id="{9DAA02BD-D61E-455B-8E1A-9D5B360C9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5" name="Oval 13">
              <a:extLst>
                <a:ext uri="{FF2B5EF4-FFF2-40B4-BE49-F238E27FC236}">
                  <a16:creationId xmlns:a16="http://schemas.microsoft.com/office/drawing/2014/main" id="{F8DDC26A-FF69-4EC8-89F6-41EE935050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6" name="AutoShape 14">
              <a:extLst>
                <a:ext uri="{FF2B5EF4-FFF2-40B4-BE49-F238E27FC236}">
                  <a16:creationId xmlns:a16="http://schemas.microsoft.com/office/drawing/2014/main" id="{139306DA-AB92-46E1-A8FF-61461C95C73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7" name="AutoShape 15">
              <a:extLst>
                <a:ext uri="{FF2B5EF4-FFF2-40B4-BE49-F238E27FC236}">
                  <a16:creationId xmlns:a16="http://schemas.microsoft.com/office/drawing/2014/main" id="{A7689985-445F-4D06-AD17-8A5934463EF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38" name="Oval 16">
            <a:extLst>
              <a:ext uri="{FF2B5EF4-FFF2-40B4-BE49-F238E27FC236}">
                <a16:creationId xmlns:a16="http://schemas.microsoft.com/office/drawing/2014/main" id="{E7C36FD0-B3BB-4A97-86DB-5572D23EC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9" name="Text Box 17">
            <a:extLst>
              <a:ext uri="{FF2B5EF4-FFF2-40B4-BE49-F238E27FC236}">
                <a16:creationId xmlns:a16="http://schemas.microsoft.com/office/drawing/2014/main" id="{61FD34D4-8092-48C9-99E8-83D429A69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40" name="Line 18">
            <a:extLst>
              <a:ext uri="{FF2B5EF4-FFF2-40B4-BE49-F238E27FC236}">
                <a16:creationId xmlns:a16="http://schemas.microsoft.com/office/drawing/2014/main" id="{C156A4C0-45DF-4197-AD6E-C9AE7A9611E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19">
            <a:extLst>
              <a:ext uri="{FF2B5EF4-FFF2-40B4-BE49-F238E27FC236}">
                <a16:creationId xmlns:a16="http://schemas.microsoft.com/office/drawing/2014/main" id="{26E1E2D5-AC1F-4895-ADA7-08B891FCD52A}"/>
              </a:ext>
            </a:extLst>
          </p:cNvPr>
          <p:cNvSpPr>
            <a:spLocks noChangeShapeType="1"/>
          </p:cNvSpPr>
          <p:nvPr/>
        </p:nvSpPr>
        <p:spPr bwMode="auto">
          <a:xfrm>
            <a:off x="7428763" y="2726753"/>
            <a:ext cx="533400" cy="152400"/>
          </a:xfrm>
          <a:prstGeom prst="line">
            <a:avLst/>
          </a:prstGeom>
          <a:noFill/>
          <a:ln w="190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21">
            <a:extLst>
              <a:ext uri="{FF2B5EF4-FFF2-40B4-BE49-F238E27FC236}">
                <a16:creationId xmlns:a16="http://schemas.microsoft.com/office/drawing/2014/main" id="{A642F42B-0A66-42B1-A58F-6A38AAA5FA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28763" y="2718816"/>
            <a:ext cx="533400" cy="152400"/>
          </a:xfrm>
          <a:prstGeom prst="line">
            <a:avLst/>
          </a:prstGeom>
          <a:noFill/>
          <a:ln w="190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Text Box 22">
            <a:extLst>
              <a:ext uri="{FF2B5EF4-FFF2-40B4-BE49-F238E27FC236}">
                <a16:creationId xmlns:a16="http://schemas.microsoft.com/office/drawing/2014/main" id="{646AD387-B151-4E5D-B500-9BD8EDE2E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2490216"/>
            <a:ext cx="1095375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1A5FB4"/>
                </a:solidFill>
                <a:latin typeface="Segoe Script" panose="030B0504020000000003" pitchFamily="66" charset="0"/>
              </a:rPr>
              <a:t>Optische</a:t>
            </a:r>
            <a:endParaRPr lang="en-US" altLang="en-US" sz="1200" dirty="0">
              <a:solidFill>
                <a:srgbClr val="1A5FB4"/>
              </a:solidFill>
              <a:latin typeface="Segoe Script" panose="030B0504020000000003" pitchFamily="66" charset="0"/>
            </a:endParaRPr>
          </a:p>
        </p:txBody>
      </p:sp>
      <p:sp>
        <p:nvSpPr>
          <p:cNvPr id="20497" name="ZZ_Kopfleiste">
            <a:extLst>
              <a:ext uri="{FF2B5EF4-FFF2-40B4-BE49-F238E27FC236}">
                <a16:creationId xmlns:a16="http://schemas.microsoft.com/office/drawing/2014/main" id="{E589E8A3-206C-497F-AFAE-415F17538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20499" name="Slide Number Placeholder 1">
            <a:extLst>
              <a:ext uri="{FF2B5EF4-FFF2-40B4-BE49-F238E27FC236}">
                <a16:creationId xmlns:a16="http://schemas.microsoft.com/office/drawing/2014/main" id="{D99CE7DE-CCB7-4622-B734-315A7D5FD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0500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0501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2">
            <a:extLst>
              <a:ext uri="{FF2B5EF4-FFF2-40B4-BE49-F238E27FC236}">
                <a16:creationId xmlns:a16="http://schemas.microsoft.com/office/drawing/2014/main" id="{9E0B5E3D-0D87-49AF-BA3C-1882200FDF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53000" y="4242816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07" name="Oval 3">
            <a:extLst>
              <a:ext uri="{FF2B5EF4-FFF2-40B4-BE49-F238E27FC236}">
                <a16:creationId xmlns:a16="http://schemas.microsoft.com/office/drawing/2014/main" id="{8F00F86E-1563-42A3-9C84-5FC029881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F625681F-8F3F-4DA9-AB1A-F3E08B19B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775C08E3-8A7F-422D-ADE6-ABC7EB6DB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F</a:t>
            </a:r>
            <a:r>
              <a:rPr lang="en-US" altLang="en-US" sz="1200" baseline="-25000">
                <a:solidFill>
                  <a:srgbClr val="1A5FB4"/>
                </a:solidFill>
              </a:rPr>
              <a:t>2</a:t>
            </a:r>
            <a:endParaRPr lang="en-US" altLang="en-US" sz="1800">
              <a:solidFill>
                <a:srgbClr val="1A5FB4"/>
              </a:solidFill>
            </a:endParaRPr>
          </a:p>
        </p:txBody>
      </p:sp>
      <p:sp>
        <p:nvSpPr>
          <p:cNvPr id="21510" name="Text Box 6">
            <a:extLst>
              <a:ext uri="{FF2B5EF4-FFF2-40B4-BE49-F238E27FC236}">
                <a16:creationId xmlns:a16="http://schemas.microsoft.com/office/drawing/2014/main" id="{46A605E8-F0CD-4EA1-BBEA-0EDE46CEA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4873D55F-876F-434B-803A-05012E1A6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6950" y="4090416"/>
            <a:ext cx="2076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Primärer Brennpunkt</a:t>
            </a:r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2787DE42-F730-45EB-ABB6-2D59F3430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4090416"/>
            <a:ext cx="238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Sekundärer Brennpunkt</a:t>
            </a:r>
          </a:p>
        </p:txBody>
      </p:sp>
      <p:sp>
        <p:nvSpPr>
          <p:cNvPr id="21513" name="Text Box 9">
            <a:extLst>
              <a:ext uri="{FF2B5EF4-FFF2-40B4-BE49-F238E27FC236}">
                <a16:creationId xmlns:a16="http://schemas.microsoft.com/office/drawing/2014/main" id="{25721123-7BEE-46F8-9803-FEE3108BB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2710879"/>
            <a:ext cx="27146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Linsenachse</a:t>
            </a:r>
            <a:r>
              <a:rPr lang="en-US" altLang="en-US" sz="1200"/>
              <a:t>: Verläuft durch beide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Brennpunkte und den Knotenpunkt</a:t>
            </a:r>
          </a:p>
        </p:txBody>
      </p:sp>
      <p:sp>
        <p:nvSpPr>
          <p:cNvPr id="21514" name="Line 10">
            <a:extLst>
              <a:ext uri="{FF2B5EF4-FFF2-40B4-BE49-F238E27FC236}">
                <a16:creationId xmlns:a16="http://schemas.microsoft.com/office/drawing/2014/main" id="{EFB452E5-95C9-4E87-8F3E-8516CD30CB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81800" y="2947416"/>
            <a:ext cx="609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1515" name="Group 11">
            <a:extLst>
              <a:ext uri="{FF2B5EF4-FFF2-40B4-BE49-F238E27FC236}">
                <a16:creationId xmlns:a16="http://schemas.microsoft.com/office/drawing/2014/main" id="{72EBE639-07F7-492F-9641-98B1049111FA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3023616"/>
            <a:ext cx="1752600" cy="1524000"/>
            <a:chOff x="2832" y="1728"/>
            <a:chExt cx="1104" cy="960"/>
          </a:xfrm>
        </p:grpSpPr>
        <p:sp>
          <p:nvSpPr>
            <p:cNvPr id="21529" name="Oval 12">
              <a:extLst>
                <a:ext uri="{FF2B5EF4-FFF2-40B4-BE49-F238E27FC236}">
                  <a16:creationId xmlns:a16="http://schemas.microsoft.com/office/drawing/2014/main" id="{7D81CEFD-7747-4F86-BAE4-32A3676930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1530" name="Oval 13">
              <a:extLst>
                <a:ext uri="{FF2B5EF4-FFF2-40B4-BE49-F238E27FC236}">
                  <a16:creationId xmlns:a16="http://schemas.microsoft.com/office/drawing/2014/main" id="{DDFE6008-5ADE-4085-8631-690534382D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1531" name="AutoShape 14">
              <a:extLst>
                <a:ext uri="{FF2B5EF4-FFF2-40B4-BE49-F238E27FC236}">
                  <a16:creationId xmlns:a16="http://schemas.microsoft.com/office/drawing/2014/main" id="{E36FB683-2EB8-426F-AF62-2F6D742D334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1532" name="AutoShape 15">
              <a:extLst>
                <a:ext uri="{FF2B5EF4-FFF2-40B4-BE49-F238E27FC236}">
                  <a16:creationId xmlns:a16="http://schemas.microsoft.com/office/drawing/2014/main" id="{C679C1FF-58B0-47C5-9CBA-A15D8F7C0F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1516" name="Oval 16">
            <a:extLst>
              <a:ext uri="{FF2B5EF4-FFF2-40B4-BE49-F238E27FC236}">
                <a16:creationId xmlns:a16="http://schemas.microsoft.com/office/drawing/2014/main" id="{4DD6B4BF-7C05-467C-8B69-209AFDD281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1517" name="Text Box 17">
            <a:extLst>
              <a:ext uri="{FF2B5EF4-FFF2-40B4-BE49-F238E27FC236}">
                <a16:creationId xmlns:a16="http://schemas.microsoft.com/office/drawing/2014/main" id="{0E1EE009-BB73-43F0-8D4E-9B8F747A2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1518" name="Line 18">
            <a:extLst>
              <a:ext uri="{FF2B5EF4-FFF2-40B4-BE49-F238E27FC236}">
                <a16:creationId xmlns:a16="http://schemas.microsoft.com/office/drawing/2014/main" id="{D617BE4C-C4FF-4D35-AD37-3C4C5C413B3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9" name="Text Box 19">
            <a:extLst>
              <a:ext uri="{FF2B5EF4-FFF2-40B4-BE49-F238E27FC236}">
                <a16:creationId xmlns:a16="http://schemas.microsoft.com/office/drawing/2014/main" id="{AB31D91D-D6A2-4DDA-A5DD-4C760BF37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890016"/>
            <a:ext cx="8485188" cy="1270000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Der Begriff </a:t>
            </a:r>
            <a:r>
              <a:rPr lang="en-US" altLang="en-US" sz="1200" b="1">
                <a:solidFill>
                  <a:srgbClr val="1A5FB4"/>
                </a:solidFill>
              </a:rPr>
              <a:t>„optische Achse“ </a:t>
            </a:r>
            <a:r>
              <a:rPr lang="en-US" altLang="en-US" sz="1200">
                <a:solidFill>
                  <a:srgbClr val="1A5FB4"/>
                </a:solidFill>
              </a:rPr>
              <a:t>ist allgemeiner und kann sowohl auf Augen als auch auf Linsen angewendet werden.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(Erinnern Sie sich an Kapitel 4, dass Augen Brennpunkte haben; glauben Sie mir, dass Augen auch Knotenpunkte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.)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Bonusfrage</a:t>
            </a:r>
            <a:r>
              <a:rPr lang="en-US" altLang="en-US" sz="1200"/>
              <a:t>: Handelt es sich, wie abgebildet, um ein </a:t>
            </a:r>
            <a:r>
              <a:rPr lang="en-US" altLang="en-US" sz="1200" i="1"/>
              <a:t>emmetropes</a:t>
            </a:r>
            <a:r>
              <a:rPr lang="en-US" altLang="en-US" sz="1200"/>
              <a:t>, </a:t>
            </a:r>
            <a:r>
              <a:rPr lang="en-US" altLang="en-US" sz="1200" i="1"/>
              <a:t>hyperopes </a:t>
            </a:r>
            <a:r>
              <a:rPr lang="en-US" altLang="en-US" sz="1200"/>
              <a:t>oder </a:t>
            </a:r>
            <a:r>
              <a:rPr lang="en-US" altLang="en-US" sz="1200" i="1"/>
              <a:t>myopes </a:t>
            </a:r>
            <a:r>
              <a:rPr lang="en-US" altLang="en-US" sz="1200"/>
              <a:t>Auge?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Hyperop. (</a:t>
            </a:r>
            <a:r>
              <a:rPr lang="en-US" altLang="en-US" sz="1200"/>
              <a:t xml:space="preserve">Hinweis: Der sekundäre Brennpunkt liegt </a:t>
            </a:r>
            <a:r>
              <a:rPr lang="en-US" altLang="en-US" sz="1200" i="1"/>
              <a:t>hinter </a:t>
            </a:r>
            <a:r>
              <a:rPr lang="en-US" altLang="en-US" sz="1200"/>
              <a:t>dem Auge.)</a:t>
            </a:r>
          </a:p>
        </p:txBody>
      </p:sp>
      <p:sp>
        <p:nvSpPr>
          <p:cNvPr id="21520" name="Oval 20">
            <a:extLst>
              <a:ext uri="{FF2B5EF4-FFF2-40B4-BE49-F238E27FC236}">
                <a16:creationId xmlns:a16="http://schemas.microsoft.com/office/drawing/2014/main" id="{56D6CBC8-08E0-4CC7-B799-717FA31B89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rgbClr val="1A5FB4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1521" name="AutoShape 21">
            <a:extLst>
              <a:ext uri="{FF2B5EF4-FFF2-40B4-BE49-F238E27FC236}">
                <a16:creationId xmlns:a16="http://schemas.microsoft.com/office/drawing/2014/main" id="{208AD002-EC95-4689-91B9-2064A39448B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486400" y="3379216"/>
            <a:ext cx="201613" cy="406400"/>
          </a:xfrm>
          <a:prstGeom prst="triangle">
            <a:avLst>
              <a:gd name="adj" fmla="val 50000"/>
            </a:avLst>
          </a:prstGeom>
          <a:solidFill>
            <a:srgbClr val="DCEEF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1522" name="AutoShape 22">
            <a:extLst>
              <a:ext uri="{FF2B5EF4-FFF2-40B4-BE49-F238E27FC236}">
                <a16:creationId xmlns:a16="http://schemas.microsoft.com/office/drawing/2014/main" id="{6B248887-28BB-4A61-888C-77C93C760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709416"/>
            <a:ext cx="180975" cy="409575"/>
          </a:xfrm>
          <a:prstGeom prst="triangle">
            <a:avLst>
              <a:gd name="adj" fmla="val 50000"/>
            </a:avLst>
          </a:prstGeom>
          <a:solidFill>
            <a:srgbClr val="DCEEF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1523" name="Text Box 23">
            <a:extLst>
              <a:ext uri="{FF2B5EF4-FFF2-40B4-BE49-F238E27FC236}">
                <a16:creationId xmlns:a16="http://schemas.microsoft.com/office/drawing/2014/main" id="{F6F3FD9A-6853-4E57-8598-0397C8BE2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004816"/>
            <a:ext cx="4516438" cy="276225"/>
          </a:xfrm>
          <a:prstGeom prst="rect">
            <a:avLst/>
          </a:prstGeom>
          <a:solidFill>
            <a:srgbClr val="DCF3F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Linsen für Weitsichtigkeit (lesen Sie Kapitel 8 nach, falls Ihnen das nichts sagt)</a:t>
            </a:r>
          </a:p>
        </p:txBody>
      </p:sp>
      <p:sp>
        <p:nvSpPr>
          <p:cNvPr id="21524" name="Line 24">
            <a:extLst>
              <a:ext uri="{FF2B5EF4-FFF2-40B4-BE49-F238E27FC236}">
                <a16:creationId xmlns:a16="http://schemas.microsoft.com/office/drawing/2014/main" id="{D3B7AABD-738B-4C75-A6A7-40328C3096BC}"/>
              </a:ext>
            </a:extLst>
          </p:cNvPr>
          <p:cNvSpPr>
            <a:spLocks noChangeShapeType="1"/>
          </p:cNvSpPr>
          <p:nvPr/>
        </p:nvSpPr>
        <p:spPr bwMode="auto">
          <a:xfrm>
            <a:off x="7367587" y="2695385"/>
            <a:ext cx="533400" cy="152400"/>
          </a:xfrm>
          <a:prstGeom prst="line">
            <a:avLst/>
          </a:prstGeom>
          <a:noFill/>
          <a:ln w="190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5" name="Line 25">
            <a:extLst>
              <a:ext uri="{FF2B5EF4-FFF2-40B4-BE49-F238E27FC236}">
                <a16:creationId xmlns:a16="http://schemas.microsoft.com/office/drawing/2014/main" id="{10D85EC8-22BD-44C7-86CC-DA783CACC5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91400" y="2737073"/>
            <a:ext cx="533400" cy="152400"/>
          </a:xfrm>
          <a:prstGeom prst="line">
            <a:avLst/>
          </a:prstGeom>
          <a:noFill/>
          <a:ln w="190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8" name="Text Box 22">
            <a:extLst>
              <a:ext uri="{FF2B5EF4-FFF2-40B4-BE49-F238E27FC236}">
                <a16:creationId xmlns:a16="http://schemas.microsoft.com/office/drawing/2014/main" id="{03AC6127-1563-4FFB-9C39-749C2AB61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2490216"/>
            <a:ext cx="1095375" cy="19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1A5FB4"/>
                </a:solidFill>
                <a:latin typeface="Segoe Script" panose="030B0504020000000003" pitchFamily="66" charset="0"/>
              </a:rPr>
              <a:t>Optische</a:t>
            </a:r>
            <a:endParaRPr lang="en-US" altLang="en-US" sz="1200" dirty="0">
              <a:solidFill>
                <a:srgbClr val="1A5FB4"/>
              </a:solidFill>
              <a:latin typeface="Segoe Script" panose="030B0504020000000003" pitchFamily="66" charset="0"/>
            </a:endParaRPr>
          </a:p>
        </p:txBody>
      </p:sp>
      <p:sp>
        <p:nvSpPr>
          <p:cNvPr id="21526" name="ZZ_Kopfleiste">
            <a:extLst>
              <a:ext uri="{FF2B5EF4-FFF2-40B4-BE49-F238E27FC236}">
                <a16:creationId xmlns:a16="http://schemas.microsoft.com/office/drawing/2014/main" id="{D01D665E-30C8-473E-9298-416E2DDC1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21527" name="Slide Number Placeholder 1">
            <a:extLst>
              <a:ext uri="{FF2B5EF4-FFF2-40B4-BE49-F238E27FC236}">
                <a16:creationId xmlns:a16="http://schemas.microsoft.com/office/drawing/2014/main" id="{F11F10AA-1885-4265-BEE4-533C55951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1533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1534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>
            <a:extLst>
              <a:ext uri="{FF2B5EF4-FFF2-40B4-BE49-F238E27FC236}">
                <a16:creationId xmlns:a16="http://schemas.microsoft.com/office/drawing/2014/main" id="{F40EC57B-A98E-4072-8F13-79A1DEE518C8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414016"/>
            <a:ext cx="381000" cy="2819400"/>
            <a:chOff x="3696" y="2640"/>
            <a:chExt cx="240" cy="1392"/>
          </a:xfrm>
        </p:grpSpPr>
        <p:sp>
          <p:nvSpPr>
            <p:cNvPr id="23574" name="Oval 3">
              <a:extLst>
                <a:ext uri="{FF2B5EF4-FFF2-40B4-BE49-F238E27FC236}">
                  <a16:creationId xmlns:a16="http://schemas.microsoft.com/office/drawing/2014/main" id="{9D4AD696-C338-43E4-BFD7-EE856E2F5E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3575" name="Rectangle 4">
              <a:extLst>
                <a:ext uri="{FF2B5EF4-FFF2-40B4-BE49-F238E27FC236}">
                  <a16:creationId xmlns:a16="http://schemas.microsoft.com/office/drawing/2014/main" id="{DA60EF07-46AC-4AD7-BCDE-53876C129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3576" name="Oval 5">
              <a:extLst>
                <a:ext uri="{FF2B5EF4-FFF2-40B4-BE49-F238E27FC236}">
                  <a16:creationId xmlns:a16="http://schemas.microsoft.com/office/drawing/2014/main" id="{F1CB0263-E8DA-441B-B4D0-0B6F505EB6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3577" name="Rectangle 6">
              <a:extLst>
                <a:ext uri="{FF2B5EF4-FFF2-40B4-BE49-F238E27FC236}">
                  <a16:creationId xmlns:a16="http://schemas.microsoft.com/office/drawing/2014/main" id="{1FE6DAC7-C3C6-40DD-ADC4-B69AF73E79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3578" name="Line 7">
              <a:extLst>
                <a:ext uri="{FF2B5EF4-FFF2-40B4-BE49-F238E27FC236}">
                  <a16:creationId xmlns:a16="http://schemas.microsoft.com/office/drawing/2014/main" id="{D8F57148-638F-4BFA-904D-33A3B7A63D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55" name="Line 8">
            <a:extLst>
              <a:ext uri="{FF2B5EF4-FFF2-40B4-BE49-F238E27FC236}">
                <a16:creationId xmlns:a16="http://schemas.microsoft.com/office/drawing/2014/main" id="{1D069BCA-B3ED-4265-8157-CDF0481A13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Oval 9">
            <a:extLst>
              <a:ext uri="{FF2B5EF4-FFF2-40B4-BE49-F238E27FC236}">
                <a16:creationId xmlns:a16="http://schemas.microsoft.com/office/drawing/2014/main" id="{EE3F45F8-0113-45FA-9984-0825BE44E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rgbClr val="1A5FB4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3557" name="Oval 10">
            <a:extLst>
              <a:ext uri="{FF2B5EF4-FFF2-40B4-BE49-F238E27FC236}">
                <a16:creationId xmlns:a16="http://schemas.microsoft.com/office/drawing/2014/main" id="{CD8B6BCD-CB43-46E0-9BDC-20D071DEB9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3558" name="Text Box 11">
            <a:extLst>
              <a:ext uri="{FF2B5EF4-FFF2-40B4-BE49-F238E27FC236}">
                <a16:creationId xmlns:a16="http://schemas.microsoft.com/office/drawing/2014/main" id="{4A01D3E0-7B70-4B00-A958-7C75BE081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F</a:t>
            </a:r>
            <a:r>
              <a:rPr lang="en-US" altLang="en-US" sz="1200" baseline="-25000">
                <a:solidFill>
                  <a:srgbClr val="1A5FB4"/>
                </a:solidFill>
              </a:rPr>
              <a:t>1</a:t>
            </a:r>
            <a:endParaRPr lang="en-US" altLang="en-US" sz="1800">
              <a:solidFill>
                <a:srgbClr val="1A5FB4"/>
              </a:solidFill>
            </a:endParaRPr>
          </a:p>
        </p:txBody>
      </p:sp>
      <p:sp>
        <p:nvSpPr>
          <p:cNvPr id="23559" name="Text Box 12">
            <a:extLst>
              <a:ext uri="{FF2B5EF4-FFF2-40B4-BE49-F238E27FC236}">
                <a16:creationId xmlns:a16="http://schemas.microsoft.com/office/drawing/2014/main" id="{6FE14B73-2D47-4E05-B2F4-4A9F8C847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23560" name="Text Box 13">
            <a:extLst>
              <a:ext uri="{FF2B5EF4-FFF2-40B4-BE49-F238E27FC236}">
                <a16:creationId xmlns:a16="http://schemas.microsoft.com/office/drawing/2014/main" id="{7655C737-7BCC-4139-A333-316632573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Pluslinse</a:t>
            </a:r>
          </a:p>
        </p:txBody>
      </p:sp>
      <p:sp>
        <p:nvSpPr>
          <p:cNvPr id="23561" name="Line 14">
            <a:extLst>
              <a:ext uri="{FF2B5EF4-FFF2-40B4-BE49-F238E27FC236}">
                <a16:creationId xmlns:a16="http://schemas.microsoft.com/office/drawing/2014/main" id="{4613F43C-9808-4F9B-8324-593975CC35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6600" y="2718816"/>
            <a:ext cx="2590800" cy="10668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2" name="Line 15">
            <a:extLst>
              <a:ext uri="{FF2B5EF4-FFF2-40B4-BE49-F238E27FC236}">
                <a16:creationId xmlns:a16="http://schemas.microsoft.com/office/drawing/2014/main" id="{3AC8ADE7-D6AD-415E-BF31-907A4CE97A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6600" y="3252216"/>
            <a:ext cx="2590800" cy="5334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3" name="Line 16">
            <a:extLst>
              <a:ext uri="{FF2B5EF4-FFF2-40B4-BE49-F238E27FC236}">
                <a16:creationId xmlns:a16="http://schemas.microsoft.com/office/drawing/2014/main" id="{13E93CD3-6597-45DF-AAB1-4989C90B1E3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3785616"/>
            <a:ext cx="2590800" cy="6096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4" name="Line 17">
            <a:extLst>
              <a:ext uri="{FF2B5EF4-FFF2-40B4-BE49-F238E27FC236}">
                <a16:creationId xmlns:a16="http://schemas.microsoft.com/office/drawing/2014/main" id="{F4DAA95E-C2DA-42A5-8C8D-8DFB78EF9309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3785616"/>
            <a:ext cx="2590800" cy="11430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5" name="Line 18">
            <a:extLst>
              <a:ext uri="{FF2B5EF4-FFF2-40B4-BE49-F238E27FC236}">
                <a16:creationId xmlns:a16="http://schemas.microsoft.com/office/drawing/2014/main" id="{7F1F8473-A8D4-46C6-A1E4-752B62E2B09F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4928616"/>
            <a:ext cx="2895600" cy="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6" name="Line 19">
            <a:extLst>
              <a:ext uri="{FF2B5EF4-FFF2-40B4-BE49-F238E27FC236}">
                <a16:creationId xmlns:a16="http://schemas.microsoft.com/office/drawing/2014/main" id="{EBA35608-3478-4688-B766-6B811A95BE0B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4395216"/>
            <a:ext cx="2895600" cy="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7" name="Line 20">
            <a:extLst>
              <a:ext uri="{FF2B5EF4-FFF2-40B4-BE49-F238E27FC236}">
                <a16:creationId xmlns:a16="http://schemas.microsoft.com/office/drawing/2014/main" id="{724883D3-F90C-4737-87B2-B1C6A1F69B94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252216"/>
            <a:ext cx="2895600" cy="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8" name="Line 21">
            <a:extLst>
              <a:ext uri="{FF2B5EF4-FFF2-40B4-BE49-F238E27FC236}">
                <a16:creationId xmlns:a16="http://schemas.microsoft.com/office/drawing/2014/main" id="{1E6CFEAC-73DA-4943-8B60-393DD65E918E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718816"/>
            <a:ext cx="2895600" cy="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9" name="Text Box 22">
            <a:extLst>
              <a:ext uri="{FF2B5EF4-FFF2-40B4-BE49-F238E27FC236}">
                <a16:creationId xmlns:a16="http://schemas.microsoft.com/office/drawing/2014/main" id="{29B990D7-FA48-4E36-8BB4-C419F571E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0550" y="5385816"/>
            <a:ext cx="8502650" cy="358047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1A5FB4"/>
                </a:solidFill>
              </a:rPr>
              <a:t>Primärer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Brennpunkt</a:t>
            </a:r>
            <a:r>
              <a:rPr lang="en-US" altLang="en-US" sz="1200" dirty="0">
                <a:solidFill>
                  <a:srgbClr val="1A5FB4"/>
                </a:solidFill>
              </a:rPr>
              <a:t>: Der </a:t>
            </a:r>
            <a:r>
              <a:rPr lang="en-US" altLang="en-US" sz="1200" dirty="0" err="1">
                <a:solidFill>
                  <a:srgbClr val="1A5FB4"/>
                </a:solidFill>
              </a:rPr>
              <a:t>Punkt</a:t>
            </a:r>
            <a:r>
              <a:rPr lang="en-US" altLang="en-US" sz="1200" dirty="0">
                <a:solidFill>
                  <a:srgbClr val="1A5FB4"/>
                </a:solidFill>
              </a:rPr>
              <a:t>, von dem </a:t>
            </a:r>
            <a:r>
              <a:rPr lang="en-US" altLang="en-US" sz="1200" dirty="0" err="1">
                <a:solidFill>
                  <a:srgbClr val="1A5FB4"/>
                </a:solidFill>
              </a:rPr>
              <a:t>aus</a:t>
            </a:r>
            <a:r>
              <a:rPr lang="en-US" altLang="en-US" sz="1200" dirty="0">
                <a:solidFill>
                  <a:srgbClr val="1A5FB4"/>
                </a:solidFill>
              </a:rPr>
              <a:t> die auf </a:t>
            </a:r>
            <a:r>
              <a:rPr lang="en-US" altLang="en-US" sz="1200" dirty="0" err="1">
                <a:solidFill>
                  <a:srgbClr val="1A5FB4"/>
                </a:solidFill>
              </a:rPr>
              <a:t>eine</a:t>
            </a:r>
            <a:r>
              <a:rPr lang="en-US" altLang="en-US" sz="1200" dirty="0">
                <a:solidFill>
                  <a:srgbClr val="1A5FB4"/>
                </a:solidFill>
              </a:rPr>
              <a:t> Linse </a:t>
            </a:r>
            <a:r>
              <a:rPr lang="en-US" altLang="en-US" sz="1200" dirty="0" err="1">
                <a:solidFill>
                  <a:srgbClr val="1A5FB4"/>
                </a:solidFill>
              </a:rPr>
              <a:t>treffenden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Strahlen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diese</a:t>
            </a:r>
            <a:r>
              <a:rPr lang="en-US" altLang="en-US" sz="1200" dirty="0">
                <a:solidFill>
                  <a:srgbClr val="1A5FB4"/>
                </a:solidFill>
              </a:rPr>
              <a:t> Linse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1A5FB4"/>
                </a:solidFill>
              </a:rPr>
              <a:t>mit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Vergenz n</a:t>
            </a:r>
            <a:r>
              <a:rPr lang="en-US" altLang="en-US" sz="1200" dirty="0">
                <a:solidFill>
                  <a:srgbClr val="1A5FB4"/>
                </a:solidFill>
              </a:rPr>
              <a:t xml:space="preserve">ull </a:t>
            </a:r>
            <a:r>
              <a:rPr lang="en-US" altLang="en-US" sz="1200" dirty="0" err="1">
                <a:solidFill>
                  <a:srgbClr val="1A5FB4"/>
                </a:solidFill>
              </a:rPr>
              <a:t>verlassen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werden</a:t>
            </a:r>
            <a:r>
              <a:rPr lang="en-US" altLang="en-US" sz="1200" dirty="0">
                <a:solidFill>
                  <a:srgbClr val="1A5FB4"/>
                </a:solidFill>
              </a:rPr>
              <a:t> (d. h. parallel </a:t>
            </a:r>
            <a:r>
              <a:rPr lang="en-US" altLang="en-US" sz="1200" dirty="0" err="1">
                <a:solidFill>
                  <a:srgbClr val="1A5FB4"/>
                </a:solidFill>
              </a:rPr>
              <a:t>zur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Linsenachse</a:t>
            </a:r>
            <a:r>
              <a:rPr lang="en-US" altLang="en-US" sz="1200" dirty="0">
                <a:solidFill>
                  <a:srgbClr val="1A5FB4"/>
                </a:solidFill>
              </a:rPr>
              <a:t>). Dies </a:t>
            </a:r>
            <a:r>
              <a:rPr lang="en-US" altLang="en-US" sz="1200" dirty="0" err="1">
                <a:solidFill>
                  <a:srgbClr val="1A5FB4"/>
                </a:solidFill>
              </a:rPr>
              <a:t>kennen</a:t>
            </a:r>
            <a:r>
              <a:rPr lang="en-US" altLang="en-US" sz="1200" dirty="0">
                <a:solidFill>
                  <a:srgbClr val="1A5FB4"/>
                </a:solidFill>
              </a:rPr>
              <a:t> Sie </a:t>
            </a:r>
            <a:r>
              <a:rPr lang="en-US" altLang="en-US" sz="1200" dirty="0" err="1">
                <a:solidFill>
                  <a:srgbClr val="1A5FB4"/>
                </a:solidFill>
              </a:rPr>
              <a:t>aus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Kapitel</a:t>
            </a:r>
            <a:r>
              <a:rPr lang="en-US" altLang="en-US" sz="1200" dirty="0">
                <a:solidFill>
                  <a:srgbClr val="1A5FB4"/>
                </a:solidFill>
              </a:rPr>
              <a:t> 4.</a:t>
            </a:r>
          </a:p>
        </p:txBody>
      </p:sp>
      <p:sp>
        <p:nvSpPr>
          <p:cNvPr id="23570" name="Oval 23">
            <a:extLst>
              <a:ext uri="{FF2B5EF4-FFF2-40B4-BE49-F238E27FC236}">
                <a16:creationId xmlns:a16="http://schemas.microsoft.com/office/drawing/2014/main" id="{F26696D3-43A8-4992-95CF-2339B55A7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3571" name="Text Box 24">
            <a:extLst>
              <a:ext uri="{FF2B5EF4-FFF2-40B4-BE49-F238E27FC236}">
                <a16:creationId xmlns:a16="http://schemas.microsoft.com/office/drawing/2014/main" id="{41E22918-4BD9-44D1-A132-856BF181D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3572" name="ZZ_Kopfleiste">
            <a:extLst>
              <a:ext uri="{FF2B5EF4-FFF2-40B4-BE49-F238E27FC236}">
                <a16:creationId xmlns:a16="http://schemas.microsoft.com/office/drawing/2014/main" id="{0ED5C171-3E34-420C-8EF6-BF0665635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23573" name="Slide Number Placeholder 1">
            <a:extLst>
              <a:ext uri="{FF2B5EF4-FFF2-40B4-BE49-F238E27FC236}">
                <a16:creationId xmlns:a16="http://schemas.microsoft.com/office/drawing/2014/main" id="{FB867872-FD0A-40F4-A9E9-E88D3973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357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358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>
            <a:extLst>
              <a:ext uri="{FF2B5EF4-FFF2-40B4-BE49-F238E27FC236}">
                <a16:creationId xmlns:a16="http://schemas.microsoft.com/office/drawing/2014/main" id="{0F9AFD4C-CDFD-48C1-A52A-3B73673785D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337816"/>
            <a:ext cx="0" cy="281940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4579" name="Group 3">
            <a:extLst>
              <a:ext uri="{FF2B5EF4-FFF2-40B4-BE49-F238E27FC236}">
                <a16:creationId xmlns:a16="http://schemas.microsoft.com/office/drawing/2014/main" id="{43CC1932-2377-4AC5-B15B-2A0BE268E7EF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414016"/>
            <a:ext cx="381000" cy="2819400"/>
            <a:chOff x="3696" y="2640"/>
            <a:chExt cx="240" cy="1392"/>
          </a:xfrm>
        </p:grpSpPr>
        <p:sp>
          <p:nvSpPr>
            <p:cNvPr id="24591" name="Oval 4">
              <a:extLst>
                <a:ext uri="{FF2B5EF4-FFF2-40B4-BE49-F238E27FC236}">
                  <a16:creationId xmlns:a16="http://schemas.microsoft.com/office/drawing/2014/main" id="{C75DCE2F-B332-4590-9EFE-EF1C0DCC3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4592" name="Rectangle 5">
              <a:extLst>
                <a:ext uri="{FF2B5EF4-FFF2-40B4-BE49-F238E27FC236}">
                  <a16:creationId xmlns:a16="http://schemas.microsoft.com/office/drawing/2014/main" id="{04BC9E9B-4586-44F1-B003-9D8DF519B3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4593" name="Oval 6">
              <a:extLst>
                <a:ext uri="{FF2B5EF4-FFF2-40B4-BE49-F238E27FC236}">
                  <a16:creationId xmlns:a16="http://schemas.microsoft.com/office/drawing/2014/main" id="{A79ECA61-C622-4BA9-BEA4-70430C50F7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4594" name="Rectangle 7">
              <a:extLst>
                <a:ext uri="{FF2B5EF4-FFF2-40B4-BE49-F238E27FC236}">
                  <a16:creationId xmlns:a16="http://schemas.microsoft.com/office/drawing/2014/main" id="{88FC6CD5-B42F-44C8-94A1-89AAF683F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4595" name="Line 8">
              <a:extLst>
                <a:ext uri="{FF2B5EF4-FFF2-40B4-BE49-F238E27FC236}">
                  <a16:creationId xmlns:a16="http://schemas.microsoft.com/office/drawing/2014/main" id="{DD8ABCAE-99BA-4FD0-ABA6-91098BB8F0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580" name="Line 9">
            <a:extLst>
              <a:ext uri="{FF2B5EF4-FFF2-40B4-BE49-F238E27FC236}">
                <a16:creationId xmlns:a16="http://schemas.microsoft.com/office/drawing/2014/main" id="{49C8C28D-3AC0-4D6A-A073-B4C39E68E77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1" name="Oval 10">
            <a:extLst>
              <a:ext uri="{FF2B5EF4-FFF2-40B4-BE49-F238E27FC236}">
                <a16:creationId xmlns:a16="http://schemas.microsoft.com/office/drawing/2014/main" id="{9D492287-5C91-4F61-8492-33E06FCC1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582" name="Oval 11">
            <a:extLst>
              <a:ext uri="{FF2B5EF4-FFF2-40B4-BE49-F238E27FC236}">
                <a16:creationId xmlns:a16="http://schemas.microsoft.com/office/drawing/2014/main" id="{0CD86E1C-69FD-4AE4-A9C0-50C641231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583" name="Text Box 12">
            <a:extLst>
              <a:ext uri="{FF2B5EF4-FFF2-40B4-BE49-F238E27FC236}">
                <a16:creationId xmlns:a16="http://schemas.microsoft.com/office/drawing/2014/main" id="{9E27D148-CA3A-4785-9AE2-3FE0BA21F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4584" name="Text Box 13">
            <a:extLst>
              <a:ext uri="{FF2B5EF4-FFF2-40B4-BE49-F238E27FC236}">
                <a16:creationId xmlns:a16="http://schemas.microsoft.com/office/drawing/2014/main" id="{3E3D8479-605C-4C60-8354-48CBC9735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24585" name="Text Box 14">
            <a:extLst>
              <a:ext uri="{FF2B5EF4-FFF2-40B4-BE49-F238E27FC236}">
                <a16:creationId xmlns:a16="http://schemas.microsoft.com/office/drawing/2014/main" id="{DAE7BA98-FC11-40FC-8B98-FB43F1B9F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24586" name="Oval 15">
            <a:extLst>
              <a:ext uri="{FF2B5EF4-FFF2-40B4-BE49-F238E27FC236}">
                <a16:creationId xmlns:a16="http://schemas.microsoft.com/office/drawing/2014/main" id="{E753EC91-F7F2-480E-8ADA-AE705066C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587" name="Text Box 16">
            <a:extLst>
              <a:ext uri="{FF2B5EF4-FFF2-40B4-BE49-F238E27FC236}">
                <a16:creationId xmlns:a16="http://schemas.microsoft.com/office/drawing/2014/main" id="{882839FB-6909-45C7-9AED-E325690F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4588" name="Text Box 17">
            <a:extLst>
              <a:ext uri="{FF2B5EF4-FFF2-40B4-BE49-F238E27FC236}">
                <a16:creationId xmlns:a16="http://schemas.microsoft.com/office/drawing/2014/main" id="{8534E1D9-849D-4628-B167-177C15427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50" y="5393754"/>
            <a:ext cx="7867650" cy="358047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1A5FB4"/>
                </a:solidFill>
              </a:rPr>
              <a:t>Primäre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 err="1"/>
              <a:t>Brennebene</a:t>
            </a:r>
            <a:r>
              <a:rPr lang="en-US" altLang="en-US" sz="1200" dirty="0">
                <a:solidFill>
                  <a:srgbClr val="1A5FB4"/>
                </a:solidFill>
              </a:rPr>
              <a:t>: </a:t>
            </a:r>
            <a:r>
              <a:rPr lang="en-US" altLang="en-US" sz="1200" dirty="0" err="1">
                <a:solidFill>
                  <a:srgbClr val="1A5FB4"/>
                </a:solidFill>
              </a:rPr>
              <a:t>Strahlen</a:t>
            </a:r>
            <a:r>
              <a:rPr lang="en-US" altLang="en-US" sz="1200" dirty="0">
                <a:solidFill>
                  <a:srgbClr val="1A5FB4"/>
                </a:solidFill>
              </a:rPr>
              <a:t>, die von </a:t>
            </a:r>
            <a:r>
              <a:rPr lang="en-US" altLang="en-US" sz="1200" dirty="0" err="1">
                <a:solidFill>
                  <a:srgbClr val="1A5FB4"/>
                </a:solidFill>
              </a:rPr>
              <a:t>einem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 err="1">
                <a:solidFill>
                  <a:srgbClr val="1A5FB4"/>
                </a:solidFill>
              </a:rPr>
              <a:t>beliebigen</a:t>
            </a:r>
            <a:r>
              <a:rPr lang="en-US" altLang="en-US" sz="1200" b="1" i="1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Punkt</a:t>
            </a:r>
            <a:r>
              <a:rPr lang="en-US" altLang="en-US" sz="1200" dirty="0">
                <a:solidFill>
                  <a:srgbClr val="1A5FB4"/>
                </a:solidFill>
              </a:rPr>
              <a:t> auf </a:t>
            </a:r>
            <a:r>
              <a:rPr lang="en-US" altLang="en-US" sz="1200" dirty="0" err="1">
                <a:solidFill>
                  <a:srgbClr val="1A5FB4"/>
                </a:solidFill>
              </a:rPr>
              <a:t>dieser</a:t>
            </a:r>
            <a:r>
              <a:rPr lang="en-US" altLang="en-US" sz="1200" dirty="0">
                <a:solidFill>
                  <a:srgbClr val="1A5FB4"/>
                </a:solidFill>
              </a:rPr>
              <a:t> Ebene </a:t>
            </a:r>
            <a:r>
              <a:rPr lang="en-US" altLang="en-US" sz="1200" dirty="0" err="1">
                <a:solidFill>
                  <a:srgbClr val="1A5FB4"/>
                </a:solidFill>
              </a:rPr>
              <a:t>ausgehen</a:t>
            </a:r>
            <a:r>
              <a:rPr lang="en-US" altLang="en-US" sz="1200" dirty="0">
                <a:solidFill>
                  <a:srgbClr val="1A5FB4"/>
                </a:solidFill>
              </a:rPr>
              <a:t>, </a:t>
            </a:r>
            <a:r>
              <a:rPr lang="en-US" altLang="en-US" sz="1200" dirty="0" err="1">
                <a:solidFill>
                  <a:srgbClr val="1A5FB4"/>
                </a:solidFill>
              </a:rPr>
              <a:t>verlassen</a:t>
            </a:r>
            <a:endParaRPr lang="en-US" altLang="en-US" sz="1200" dirty="0">
              <a:solidFill>
                <a:srgbClr val="1A5FB4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die Linse parallel </a:t>
            </a:r>
            <a:r>
              <a:rPr lang="en-US" altLang="en-US" sz="1200" dirty="0" err="1">
                <a:solidFill>
                  <a:srgbClr val="1A5FB4"/>
                </a:solidFill>
              </a:rPr>
              <a:t>zueinander</a:t>
            </a:r>
            <a:r>
              <a:rPr lang="en-US" altLang="en-US" sz="1200" dirty="0">
                <a:solidFill>
                  <a:srgbClr val="1A5FB4"/>
                </a:solidFill>
              </a:rPr>
              <a:t> (</a:t>
            </a:r>
            <a:r>
              <a:rPr lang="en-US" altLang="en-US" sz="1200" dirty="0" err="1">
                <a:solidFill>
                  <a:srgbClr val="1A5FB4"/>
                </a:solidFill>
              </a:rPr>
              <a:t>aber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>
                <a:solidFill>
                  <a:srgbClr val="1A5FB4"/>
                </a:solidFill>
              </a:rPr>
              <a:t>nicht </a:t>
            </a:r>
            <a:r>
              <a:rPr lang="en-US" altLang="en-US" sz="1200" dirty="0" err="1">
                <a:solidFill>
                  <a:srgbClr val="1A5FB4"/>
                </a:solidFill>
              </a:rPr>
              <a:t>unbedingt</a:t>
            </a:r>
            <a:r>
              <a:rPr lang="en-US" altLang="en-US" sz="1200" dirty="0">
                <a:solidFill>
                  <a:srgbClr val="1A5FB4"/>
                </a:solidFill>
              </a:rPr>
              <a:t> parallel </a:t>
            </a:r>
            <a:r>
              <a:rPr lang="en-US" altLang="en-US" sz="1200" dirty="0" err="1">
                <a:solidFill>
                  <a:srgbClr val="1A5FB4"/>
                </a:solidFill>
              </a:rPr>
              <a:t>zur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Linsenachse</a:t>
            </a:r>
            <a:r>
              <a:rPr lang="en-US" altLang="en-US" sz="1200" dirty="0">
                <a:solidFill>
                  <a:srgbClr val="1A5FB4"/>
                </a:solidFill>
              </a:rPr>
              <a:t>)</a:t>
            </a:r>
          </a:p>
        </p:txBody>
      </p:sp>
      <p:sp>
        <p:nvSpPr>
          <p:cNvPr id="24589" name="ZZ_Kopfleiste">
            <a:extLst>
              <a:ext uri="{FF2B5EF4-FFF2-40B4-BE49-F238E27FC236}">
                <a16:creationId xmlns:a16="http://schemas.microsoft.com/office/drawing/2014/main" id="{6007A253-AC47-4DAC-BF32-3D9191788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24590" name="Slide Number Placeholder 1">
            <a:extLst>
              <a:ext uri="{FF2B5EF4-FFF2-40B4-BE49-F238E27FC236}">
                <a16:creationId xmlns:a16="http://schemas.microsoft.com/office/drawing/2014/main" id="{A4FDF780-1ADA-48AF-A323-CFD79CB1B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4596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4597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2">
            <a:extLst>
              <a:ext uri="{FF2B5EF4-FFF2-40B4-BE49-F238E27FC236}">
                <a16:creationId xmlns:a16="http://schemas.microsoft.com/office/drawing/2014/main" id="{4BB1F8A7-1D1B-4E23-B523-18CC4C04A08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337816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5603" name="Group 3">
            <a:extLst>
              <a:ext uri="{FF2B5EF4-FFF2-40B4-BE49-F238E27FC236}">
                <a16:creationId xmlns:a16="http://schemas.microsoft.com/office/drawing/2014/main" id="{110D5F26-CE89-4D43-927D-C519E23494D7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414016"/>
            <a:ext cx="381000" cy="2819400"/>
            <a:chOff x="3696" y="2640"/>
            <a:chExt cx="240" cy="1392"/>
          </a:xfrm>
        </p:grpSpPr>
        <p:sp>
          <p:nvSpPr>
            <p:cNvPr id="25618" name="Oval 4">
              <a:extLst>
                <a:ext uri="{FF2B5EF4-FFF2-40B4-BE49-F238E27FC236}">
                  <a16:creationId xmlns:a16="http://schemas.microsoft.com/office/drawing/2014/main" id="{2F3A7407-8B1E-4106-8F6C-A360DD6F84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19" name="Rectangle 5">
              <a:extLst>
                <a:ext uri="{FF2B5EF4-FFF2-40B4-BE49-F238E27FC236}">
                  <a16:creationId xmlns:a16="http://schemas.microsoft.com/office/drawing/2014/main" id="{18BBEEC2-FC95-4A0C-B610-C1A404B610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20" name="Oval 6">
              <a:extLst>
                <a:ext uri="{FF2B5EF4-FFF2-40B4-BE49-F238E27FC236}">
                  <a16:creationId xmlns:a16="http://schemas.microsoft.com/office/drawing/2014/main" id="{2D7960C8-73DD-43A6-AA28-3E658D55E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21" name="Rectangle 7">
              <a:extLst>
                <a:ext uri="{FF2B5EF4-FFF2-40B4-BE49-F238E27FC236}">
                  <a16:creationId xmlns:a16="http://schemas.microsoft.com/office/drawing/2014/main" id="{2513B6DE-63A5-40E1-AF10-276F84AA1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22" name="Line 8">
              <a:extLst>
                <a:ext uri="{FF2B5EF4-FFF2-40B4-BE49-F238E27FC236}">
                  <a16:creationId xmlns:a16="http://schemas.microsoft.com/office/drawing/2014/main" id="{6D75C3A5-E194-4B81-BA0B-C8EE559BF0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04" name="Line 9">
            <a:extLst>
              <a:ext uri="{FF2B5EF4-FFF2-40B4-BE49-F238E27FC236}">
                <a16:creationId xmlns:a16="http://schemas.microsoft.com/office/drawing/2014/main" id="{9468A0FC-CD81-40E3-A74D-5CF9D38BE8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5" name="Oval 10">
            <a:extLst>
              <a:ext uri="{FF2B5EF4-FFF2-40B4-BE49-F238E27FC236}">
                <a16:creationId xmlns:a16="http://schemas.microsoft.com/office/drawing/2014/main" id="{3A6514E9-EBC7-4DED-A58B-4414968F4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06" name="Oval 11">
            <a:extLst>
              <a:ext uri="{FF2B5EF4-FFF2-40B4-BE49-F238E27FC236}">
                <a16:creationId xmlns:a16="http://schemas.microsoft.com/office/drawing/2014/main" id="{EB1ED38D-CA4D-4223-B701-1D03F697D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07" name="Text Box 12">
            <a:extLst>
              <a:ext uri="{FF2B5EF4-FFF2-40B4-BE49-F238E27FC236}">
                <a16:creationId xmlns:a16="http://schemas.microsoft.com/office/drawing/2014/main" id="{7C4A7610-CEED-4166-84D6-754B10CF2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5608" name="Text Box 13">
            <a:extLst>
              <a:ext uri="{FF2B5EF4-FFF2-40B4-BE49-F238E27FC236}">
                <a16:creationId xmlns:a16="http://schemas.microsoft.com/office/drawing/2014/main" id="{2DC16277-CA02-441C-873C-E6B19BE43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25609" name="Text Box 14">
            <a:extLst>
              <a:ext uri="{FF2B5EF4-FFF2-40B4-BE49-F238E27FC236}">
                <a16:creationId xmlns:a16="http://schemas.microsoft.com/office/drawing/2014/main" id="{DD83B09E-49C2-4C7D-BD7B-0A67143A1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25610" name="Oval 15">
            <a:extLst>
              <a:ext uri="{FF2B5EF4-FFF2-40B4-BE49-F238E27FC236}">
                <a16:creationId xmlns:a16="http://schemas.microsoft.com/office/drawing/2014/main" id="{5B287D78-9E6E-4D9D-B7D5-108A40E91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718816"/>
            <a:ext cx="152400" cy="152400"/>
          </a:xfrm>
          <a:prstGeom prst="ellipse">
            <a:avLst/>
          </a:prstGeom>
          <a:solidFill>
            <a:srgbClr val="1A5FB4"/>
          </a:solidFill>
          <a:ln w="9525">
            <a:solidFill>
              <a:srgbClr val="1A5FB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11" name="Oval 16">
            <a:extLst>
              <a:ext uri="{FF2B5EF4-FFF2-40B4-BE49-F238E27FC236}">
                <a16:creationId xmlns:a16="http://schemas.microsoft.com/office/drawing/2014/main" id="{3A975149-068B-4EC9-933F-AEF6EE492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12" name="Text Box 17">
            <a:extLst>
              <a:ext uri="{FF2B5EF4-FFF2-40B4-BE49-F238E27FC236}">
                <a16:creationId xmlns:a16="http://schemas.microsoft.com/office/drawing/2014/main" id="{611C6BE5-F297-4D1A-A0A0-4E7D2C2D4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5613" name="Line 19">
            <a:extLst>
              <a:ext uri="{FF2B5EF4-FFF2-40B4-BE49-F238E27FC236}">
                <a16:creationId xmlns:a16="http://schemas.microsoft.com/office/drawing/2014/main" id="{930598ED-92EC-4A7A-BFA0-82E53832A53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1118616"/>
            <a:ext cx="2286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4" name="Text Box 20">
            <a:extLst>
              <a:ext uri="{FF2B5EF4-FFF2-40B4-BE49-F238E27FC236}">
                <a16:creationId xmlns:a16="http://schemas.microsoft.com/office/drawing/2014/main" id="{C1630BC5-00AD-48AB-B356-003E5BA5A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9438" y="966216"/>
            <a:ext cx="8429625" cy="358047"/>
          </a:xfrm>
          <a:prstGeom prst="rect">
            <a:avLst/>
          </a:prstGeom>
          <a:solidFill>
            <a:srgbClr val="FFE1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200" i="1" dirty="0">
                <a:solidFill>
                  <a:srgbClr val="1A5FB4"/>
                </a:solidFill>
              </a:rPr>
              <a:t>Betrachten Sie diesen Punkt auf der primären Brennebene.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Strahlen</a:t>
            </a:r>
            <a:r>
              <a:rPr lang="en-US" altLang="en-US" sz="1200" i="1" dirty="0">
                <a:solidFill>
                  <a:srgbClr val="1A5FB4"/>
                </a:solidFill>
              </a:rPr>
              <a:t>, die von </a:t>
            </a:r>
            <a:r>
              <a:rPr lang="en-US" altLang="en-US" sz="1200" i="1" dirty="0" err="1">
                <a:solidFill>
                  <a:srgbClr val="1A5FB4"/>
                </a:solidFill>
              </a:rPr>
              <a:t>hier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aus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durch</a:t>
            </a:r>
            <a:r>
              <a:rPr lang="en-US" altLang="en-US" sz="1200" i="1" dirty="0">
                <a:solidFill>
                  <a:srgbClr val="1A5FB4"/>
                </a:solidFill>
              </a:rPr>
              <a:t> die Linse </a:t>
            </a:r>
            <a:r>
              <a:rPr lang="en-US" altLang="en-US" sz="1200" i="1" dirty="0" err="1">
                <a:solidFill>
                  <a:srgbClr val="1A5FB4"/>
                </a:solidFill>
              </a:rPr>
              <a:t>gehen</a:t>
            </a:r>
            <a:r>
              <a:rPr lang="en-US" altLang="en-US" sz="1200" i="1" dirty="0">
                <a:solidFill>
                  <a:srgbClr val="1A5FB4"/>
                </a:solidFill>
              </a:rPr>
              <a:t>,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rgbClr val="1A5FB4"/>
                </a:solidFill>
              </a:rPr>
              <a:t>verlassen die Linse parallel zueinander</a:t>
            </a:r>
            <a:r>
              <a:rPr lang="en-US" altLang="en-US" sz="1200" i="1" dirty="0">
                <a:solidFill>
                  <a:srgbClr val="1A5FB4"/>
                </a:solidFill>
              </a:rPr>
              <a:t>. </a:t>
            </a:r>
            <a:r>
              <a:rPr lang="en-US" altLang="en-US" sz="1200" i="1" dirty="0" err="1">
                <a:solidFill>
                  <a:srgbClr val="1A5FB4"/>
                </a:solidFill>
              </a:rPr>
              <a:t>Doch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wie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können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wir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wissen</a:t>
            </a:r>
            <a:r>
              <a:rPr lang="en-US" altLang="en-US" sz="1200" i="1" dirty="0">
                <a:solidFill>
                  <a:srgbClr val="1A5FB4"/>
                </a:solidFill>
              </a:rPr>
              <a:t>, in </a:t>
            </a:r>
            <a:r>
              <a:rPr lang="en-US" altLang="en-US" sz="1200" i="1" dirty="0" err="1">
                <a:solidFill>
                  <a:srgbClr val="1A5FB4"/>
                </a:solidFill>
              </a:rPr>
              <a:t>welche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Richtung</a:t>
            </a:r>
            <a:r>
              <a:rPr lang="en-US" altLang="en-US" sz="1200" i="1" dirty="0">
                <a:solidFill>
                  <a:srgbClr val="1A5FB4"/>
                </a:solidFill>
              </a:rPr>
              <a:t> das sein </a:t>
            </a:r>
            <a:r>
              <a:rPr lang="en-US" altLang="en-US" sz="1200" i="1" dirty="0" err="1">
                <a:solidFill>
                  <a:srgbClr val="1A5FB4"/>
                </a:solidFill>
              </a:rPr>
              <a:t>wird</a:t>
            </a:r>
            <a:r>
              <a:rPr lang="en-US" altLang="en-US" sz="1200" i="1" dirty="0">
                <a:solidFill>
                  <a:srgbClr val="1A5FB4"/>
                </a:solidFill>
              </a:rPr>
              <a:t>?</a:t>
            </a:r>
          </a:p>
        </p:txBody>
      </p:sp>
      <p:sp>
        <p:nvSpPr>
          <p:cNvPr id="25617" name="Text Box 17">
            <a:extLst>
              <a:ext uri="{FF2B5EF4-FFF2-40B4-BE49-F238E27FC236}">
                <a16:creationId xmlns:a16="http://schemas.microsoft.com/office/drawing/2014/main" id="{ABDCB4F5-A930-403A-9E8D-574A459A4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50" y="5393754"/>
            <a:ext cx="7867650" cy="358047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1A5FB4"/>
                </a:solidFill>
              </a:rPr>
              <a:t>Primäre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 err="1"/>
              <a:t>Brennebene</a:t>
            </a:r>
            <a:r>
              <a:rPr lang="en-US" altLang="en-US" sz="1200" dirty="0">
                <a:solidFill>
                  <a:srgbClr val="1A5FB4"/>
                </a:solidFill>
              </a:rPr>
              <a:t>: </a:t>
            </a:r>
            <a:r>
              <a:rPr lang="en-US" altLang="en-US" sz="1200" dirty="0" err="1">
                <a:solidFill>
                  <a:srgbClr val="1A5FB4"/>
                </a:solidFill>
              </a:rPr>
              <a:t>Strahlen</a:t>
            </a:r>
            <a:r>
              <a:rPr lang="en-US" altLang="en-US" sz="1200" dirty="0">
                <a:solidFill>
                  <a:srgbClr val="1A5FB4"/>
                </a:solidFill>
              </a:rPr>
              <a:t>, die von </a:t>
            </a:r>
            <a:r>
              <a:rPr lang="en-US" altLang="en-US" sz="1200" dirty="0" err="1">
                <a:solidFill>
                  <a:srgbClr val="1A5FB4"/>
                </a:solidFill>
              </a:rPr>
              <a:t>einem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 err="1">
                <a:solidFill>
                  <a:srgbClr val="1A5FB4"/>
                </a:solidFill>
              </a:rPr>
              <a:t>beliebigen</a:t>
            </a:r>
            <a:r>
              <a:rPr lang="en-US" altLang="en-US" sz="1200" b="1" i="1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Punkt</a:t>
            </a:r>
            <a:r>
              <a:rPr lang="en-US" altLang="en-US" sz="1200" dirty="0">
                <a:solidFill>
                  <a:srgbClr val="1A5FB4"/>
                </a:solidFill>
              </a:rPr>
              <a:t> auf </a:t>
            </a:r>
            <a:r>
              <a:rPr lang="en-US" altLang="en-US" sz="1200" dirty="0" err="1">
                <a:solidFill>
                  <a:srgbClr val="1A5FB4"/>
                </a:solidFill>
              </a:rPr>
              <a:t>dieser</a:t>
            </a:r>
            <a:r>
              <a:rPr lang="en-US" altLang="en-US" sz="1200" dirty="0">
                <a:solidFill>
                  <a:srgbClr val="1A5FB4"/>
                </a:solidFill>
              </a:rPr>
              <a:t> Ebene </a:t>
            </a:r>
            <a:r>
              <a:rPr lang="en-US" altLang="en-US" sz="1200" dirty="0" err="1">
                <a:solidFill>
                  <a:srgbClr val="1A5FB4"/>
                </a:solidFill>
              </a:rPr>
              <a:t>ausgehen</a:t>
            </a:r>
            <a:r>
              <a:rPr lang="en-US" altLang="en-US" sz="1200" dirty="0">
                <a:solidFill>
                  <a:srgbClr val="1A5FB4"/>
                </a:solidFill>
              </a:rPr>
              <a:t>, </a:t>
            </a:r>
            <a:r>
              <a:rPr lang="en-US" altLang="en-US" sz="1200" dirty="0" err="1">
                <a:solidFill>
                  <a:srgbClr val="1A5FB4"/>
                </a:solidFill>
              </a:rPr>
              <a:t>verlassen</a:t>
            </a:r>
            <a:endParaRPr lang="en-US" altLang="en-US" sz="1200" dirty="0">
              <a:solidFill>
                <a:srgbClr val="1A5FB4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die Linse parallel </a:t>
            </a:r>
            <a:r>
              <a:rPr lang="en-US" altLang="en-US" sz="1200" dirty="0" err="1">
                <a:solidFill>
                  <a:srgbClr val="1A5FB4"/>
                </a:solidFill>
              </a:rPr>
              <a:t>zueinander</a:t>
            </a:r>
            <a:r>
              <a:rPr lang="en-US" altLang="en-US" sz="1200" dirty="0">
                <a:solidFill>
                  <a:srgbClr val="1A5FB4"/>
                </a:solidFill>
              </a:rPr>
              <a:t> (</a:t>
            </a:r>
            <a:r>
              <a:rPr lang="en-US" altLang="en-US" sz="1200" dirty="0" err="1">
                <a:solidFill>
                  <a:srgbClr val="1A5FB4"/>
                </a:solidFill>
              </a:rPr>
              <a:t>aber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>
                <a:solidFill>
                  <a:srgbClr val="1A5FB4"/>
                </a:solidFill>
              </a:rPr>
              <a:t>nicht </a:t>
            </a:r>
            <a:r>
              <a:rPr lang="en-US" altLang="en-US" sz="1200" dirty="0" err="1">
                <a:solidFill>
                  <a:srgbClr val="1A5FB4"/>
                </a:solidFill>
              </a:rPr>
              <a:t>unbedingt</a:t>
            </a:r>
            <a:r>
              <a:rPr lang="en-US" altLang="en-US" sz="1200" dirty="0">
                <a:solidFill>
                  <a:srgbClr val="1A5FB4"/>
                </a:solidFill>
              </a:rPr>
              <a:t> parallel </a:t>
            </a:r>
            <a:r>
              <a:rPr lang="en-US" altLang="en-US" sz="1200" dirty="0" err="1">
                <a:solidFill>
                  <a:srgbClr val="1A5FB4"/>
                </a:solidFill>
              </a:rPr>
              <a:t>zur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Linsenachse</a:t>
            </a:r>
            <a:r>
              <a:rPr lang="en-US" altLang="en-US" sz="1200" dirty="0">
                <a:solidFill>
                  <a:srgbClr val="1A5FB4"/>
                </a:solidFill>
              </a:rPr>
              <a:t>)</a:t>
            </a:r>
          </a:p>
        </p:txBody>
      </p:sp>
      <p:sp>
        <p:nvSpPr>
          <p:cNvPr id="25615" name="ZZ_Kopfleiste">
            <a:extLst>
              <a:ext uri="{FF2B5EF4-FFF2-40B4-BE49-F238E27FC236}">
                <a16:creationId xmlns:a16="http://schemas.microsoft.com/office/drawing/2014/main" id="{EE54A4CB-8127-48AD-8013-4CE53AA6A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25616" name="Slide Number Placeholder 1">
            <a:extLst>
              <a:ext uri="{FF2B5EF4-FFF2-40B4-BE49-F238E27FC236}">
                <a16:creationId xmlns:a16="http://schemas.microsoft.com/office/drawing/2014/main" id="{85A1A54F-9FDA-41B4-9490-EDEF60059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5623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5624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Line 2">
            <a:extLst>
              <a:ext uri="{FF2B5EF4-FFF2-40B4-BE49-F238E27FC236}">
                <a16:creationId xmlns:a16="http://schemas.microsoft.com/office/drawing/2014/main" id="{4913978B-61B6-44E6-A815-9EA2A268413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337816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6627" name="Group 3">
            <a:extLst>
              <a:ext uri="{FF2B5EF4-FFF2-40B4-BE49-F238E27FC236}">
                <a16:creationId xmlns:a16="http://schemas.microsoft.com/office/drawing/2014/main" id="{2108DC0D-962E-4A25-A58A-65A00D040095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414016"/>
            <a:ext cx="381000" cy="2819400"/>
            <a:chOff x="3696" y="2640"/>
            <a:chExt cx="240" cy="1392"/>
          </a:xfrm>
        </p:grpSpPr>
        <p:sp>
          <p:nvSpPr>
            <p:cNvPr id="26644" name="Oval 4">
              <a:extLst>
                <a:ext uri="{FF2B5EF4-FFF2-40B4-BE49-F238E27FC236}">
                  <a16:creationId xmlns:a16="http://schemas.microsoft.com/office/drawing/2014/main" id="{44E80AF3-67BE-452F-A4C4-8226CDD52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45" name="Rectangle 5">
              <a:extLst>
                <a:ext uri="{FF2B5EF4-FFF2-40B4-BE49-F238E27FC236}">
                  <a16:creationId xmlns:a16="http://schemas.microsoft.com/office/drawing/2014/main" id="{B7565AE6-E307-407F-82E2-8B114C1BA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46" name="Oval 6">
              <a:extLst>
                <a:ext uri="{FF2B5EF4-FFF2-40B4-BE49-F238E27FC236}">
                  <a16:creationId xmlns:a16="http://schemas.microsoft.com/office/drawing/2014/main" id="{6379AE96-D3FA-4B72-84CC-5D3F13AA82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47" name="Rectangle 7">
              <a:extLst>
                <a:ext uri="{FF2B5EF4-FFF2-40B4-BE49-F238E27FC236}">
                  <a16:creationId xmlns:a16="http://schemas.microsoft.com/office/drawing/2014/main" id="{AFA55499-F15F-4F45-93A4-F173F15E4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48" name="Line 8">
              <a:extLst>
                <a:ext uri="{FF2B5EF4-FFF2-40B4-BE49-F238E27FC236}">
                  <a16:creationId xmlns:a16="http://schemas.microsoft.com/office/drawing/2014/main" id="{2D9BA029-67BF-4C18-8059-F429C8A0A9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28" name="Line 9">
            <a:extLst>
              <a:ext uri="{FF2B5EF4-FFF2-40B4-BE49-F238E27FC236}">
                <a16:creationId xmlns:a16="http://schemas.microsoft.com/office/drawing/2014/main" id="{220B8BB0-59AE-4DC1-9350-A057F5FB630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29" name="Oval 10">
            <a:extLst>
              <a:ext uri="{FF2B5EF4-FFF2-40B4-BE49-F238E27FC236}">
                <a16:creationId xmlns:a16="http://schemas.microsoft.com/office/drawing/2014/main" id="{7AA786BF-86C9-4E6D-9DCF-5FDCA5AEC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630" name="Oval 11">
            <a:extLst>
              <a:ext uri="{FF2B5EF4-FFF2-40B4-BE49-F238E27FC236}">
                <a16:creationId xmlns:a16="http://schemas.microsoft.com/office/drawing/2014/main" id="{C94B0F5F-A614-456A-A58D-D1350D614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631" name="Text Box 12">
            <a:extLst>
              <a:ext uri="{FF2B5EF4-FFF2-40B4-BE49-F238E27FC236}">
                <a16:creationId xmlns:a16="http://schemas.microsoft.com/office/drawing/2014/main" id="{F24471C8-032C-4667-BDC1-0FA833B2F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6632" name="Text Box 13">
            <a:extLst>
              <a:ext uri="{FF2B5EF4-FFF2-40B4-BE49-F238E27FC236}">
                <a16:creationId xmlns:a16="http://schemas.microsoft.com/office/drawing/2014/main" id="{F7406259-E6E0-418A-B94D-847A7FA19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26633" name="Text Box 14">
            <a:extLst>
              <a:ext uri="{FF2B5EF4-FFF2-40B4-BE49-F238E27FC236}">
                <a16:creationId xmlns:a16="http://schemas.microsoft.com/office/drawing/2014/main" id="{20466336-D976-4B9E-BA2F-0BF22CA7A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26634" name="Oval 15">
            <a:extLst>
              <a:ext uri="{FF2B5EF4-FFF2-40B4-BE49-F238E27FC236}">
                <a16:creationId xmlns:a16="http://schemas.microsoft.com/office/drawing/2014/main" id="{AA444A5C-D204-4A1F-9220-6023A1B1D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7188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635" name="Text Box 16">
            <a:extLst>
              <a:ext uri="{FF2B5EF4-FFF2-40B4-BE49-F238E27FC236}">
                <a16:creationId xmlns:a16="http://schemas.microsoft.com/office/drawing/2014/main" id="{67D2EA43-DCE1-45D3-AC9E-D962DD888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6636" name="Line 17">
            <a:extLst>
              <a:ext uri="{FF2B5EF4-FFF2-40B4-BE49-F238E27FC236}">
                <a16:creationId xmlns:a16="http://schemas.microsoft.com/office/drawing/2014/main" id="{32E5EAA9-BA85-4BD8-97E7-DAE7E4792490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795016"/>
            <a:ext cx="4572000" cy="175260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7" name="Oval 18">
            <a:extLst>
              <a:ext uri="{FF2B5EF4-FFF2-40B4-BE49-F238E27FC236}">
                <a16:creationId xmlns:a16="http://schemas.microsoft.com/office/drawing/2014/main" id="{DD54A361-7541-4FBC-89CB-9720EA2FC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638" name="Text Box 20">
            <a:extLst>
              <a:ext uri="{FF2B5EF4-FFF2-40B4-BE49-F238E27FC236}">
                <a16:creationId xmlns:a16="http://schemas.microsoft.com/office/drawing/2014/main" id="{4363D1E4-EF8D-425F-87E7-9A0261440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9713" y="2215579"/>
            <a:ext cx="3917950" cy="358047"/>
          </a:xfrm>
          <a:prstGeom prst="rect">
            <a:avLst/>
          </a:prstGeom>
          <a:solidFill>
            <a:srgbClr val="FFE1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Wir </a:t>
            </a:r>
            <a:r>
              <a:rPr lang="en-US" altLang="en-US" sz="1200" dirty="0" err="1">
                <a:solidFill>
                  <a:srgbClr val="1A5FB4"/>
                </a:solidFill>
              </a:rPr>
              <a:t>wissen</a:t>
            </a:r>
            <a:r>
              <a:rPr lang="en-US" altLang="en-US" sz="1200" dirty="0">
                <a:solidFill>
                  <a:srgbClr val="1A5FB4"/>
                </a:solidFill>
              </a:rPr>
              <a:t>, </a:t>
            </a:r>
            <a:r>
              <a:rPr lang="en-US" altLang="en-US" sz="1200" dirty="0" err="1">
                <a:solidFill>
                  <a:srgbClr val="1A5FB4"/>
                </a:solidFill>
              </a:rPr>
              <a:t>dass</a:t>
            </a:r>
            <a:r>
              <a:rPr lang="en-US" altLang="en-US" sz="1200" dirty="0">
                <a:solidFill>
                  <a:srgbClr val="1A5FB4"/>
                </a:solidFill>
              </a:rPr>
              <a:t> der Strahl, der </a:t>
            </a:r>
            <a:r>
              <a:rPr lang="en-US" altLang="en-US" sz="1200" dirty="0" err="1">
                <a:solidFill>
                  <a:srgbClr val="1A5FB4"/>
                </a:solidFill>
              </a:rPr>
              <a:t>durch</a:t>
            </a:r>
            <a:endParaRPr lang="en-US" altLang="en-US" sz="1200" dirty="0">
              <a:solidFill>
                <a:srgbClr val="1A5FB4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den </a:t>
            </a:r>
            <a:r>
              <a:rPr lang="en-US" altLang="en-US" sz="1200" dirty="0" err="1">
                <a:solidFill>
                  <a:srgbClr val="1A5FB4"/>
                </a:solidFill>
              </a:rPr>
              <a:t>Knotenpunkt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geht</a:t>
            </a:r>
            <a:r>
              <a:rPr lang="en-US" altLang="en-US" sz="1200" dirty="0">
                <a:solidFill>
                  <a:srgbClr val="1A5FB4"/>
                </a:solidFill>
              </a:rPr>
              <a:t>, nicht </a:t>
            </a:r>
            <a:r>
              <a:rPr lang="en-US" altLang="en-US" sz="1200" dirty="0" err="1">
                <a:solidFill>
                  <a:srgbClr val="1A5FB4"/>
                </a:solidFill>
              </a:rPr>
              <a:t>abgelenkt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wird</a:t>
            </a:r>
            <a:r>
              <a:rPr lang="en-US" altLang="en-US" sz="1200" dirty="0">
                <a:solidFill>
                  <a:srgbClr val="1A5FB4"/>
                </a:solidFill>
              </a:rPr>
              <a:t>…</a:t>
            </a:r>
          </a:p>
        </p:txBody>
      </p:sp>
      <p:sp>
        <p:nvSpPr>
          <p:cNvPr id="26639" name="Line 21">
            <a:extLst>
              <a:ext uri="{FF2B5EF4-FFF2-40B4-BE49-F238E27FC236}">
                <a16:creationId xmlns:a16="http://schemas.microsoft.com/office/drawing/2014/main" id="{DA42B486-BD95-4EEA-A423-7AF28DCB58EF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1118616"/>
            <a:ext cx="2286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0" name="Text Box 22">
            <a:extLst>
              <a:ext uri="{FF2B5EF4-FFF2-40B4-BE49-F238E27FC236}">
                <a16:creationId xmlns:a16="http://schemas.microsoft.com/office/drawing/2014/main" id="{EB5044FB-C69E-4A1D-82CC-E0A633FD7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9438" y="966216"/>
            <a:ext cx="8429625" cy="358047"/>
          </a:xfrm>
          <a:prstGeom prst="rect">
            <a:avLst/>
          </a:prstGeom>
          <a:solidFill>
            <a:srgbClr val="FFE1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200" i="1" dirty="0">
                <a:solidFill>
                  <a:srgbClr val="1A5FB4"/>
                </a:solidFill>
              </a:rPr>
              <a:t>Betrachten Sie diesen Punkt auf der primären Brennebene.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Strahlen</a:t>
            </a:r>
            <a:r>
              <a:rPr lang="en-US" altLang="en-US" sz="1200" i="1" dirty="0">
                <a:solidFill>
                  <a:srgbClr val="1A5FB4"/>
                </a:solidFill>
              </a:rPr>
              <a:t>, die von </a:t>
            </a:r>
            <a:r>
              <a:rPr lang="en-US" altLang="en-US" sz="1200" i="1" dirty="0" err="1">
                <a:solidFill>
                  <a:srgbClr val="1A5FB4"/>
                </a:solidFill>
              </a:rPr>
              <a:t>hier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aus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durch</a:t>
            </a:r>
            <a:r>
              <a:rPr lang="en-US" altLang="en-US" sz="1200" i="1" dirty="0">
                <a:solidFill>
                  <a:srgbClr val="1A5FB4"/>
                </a:solidFill>
              </a:rPr>
              <a:t> die Linse </a:t>
            </a:r>
            <a:r>
              <a:rPr lang="en-US" altLang="en-US" sz="1200" i="1" dirty="0" err="1">
                <a:solidFill>
                  <a:srgbClr val="1A5FB4"/>
                </a:solidFill>
              </a:rPr>
              <a:t>gehen</a:t>
            </a:r>
            <a:r>
              <a:rPr lang="en-US" altLang="en-US" sz="1200" i="1" dirty="0">
                <a:solidFill>
                  <a:srgbClr val="1A5FB4"/>
                </a:solidFill>
              </a:rPr>
              <a:t>,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rgbClr val="1A5FB4"/>
                </a:solidFill>
              </a:rPr>
              <a:t>verlassen die Linse parallel zueinander</a:t>
            </a:r>
            <a:r>
              <a:rPr lang="en-US" altLang="en-US" sz="1200" i="1" dirty="0">
                <a:solidFill>
                  <a:srgbClr val="1A5FB4"/>
                </a:solidFill>
              </a:rPr>
              <a:t>. </a:t>
            </a:r>
            <a:r>
              <a:rPr lang="en-US" altLang="en-US" sz="1200" i="1" dirty="0" err="1">
                <a:solidFill>
                  <a:srgbClr val="1A5FB4"/>
                </a:solidFill>
              </a:rPr>
              <a:t>Doch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wie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können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wir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wissen</a:t>
            </a:r>
            <a:r>
              <a:rPr lang="en-US" altLang="en-US" sz="1200" i="1" dirty="0">
                <a:solidFill>
                  <a:srgbClr val="1A5FB4"/>
                </a:solidFill>
              </a:rPr>
              <a:t>, in </a:t>
            </a:r>
            <a:r>
              <a:rPr lang="en-US" altLang="en-US" sz="1200" i="1" dirty="0" err="1">
                <a:solidFill>
                  <a:srgbClr val="1A5FB4"/>
                </a:solidFill>
              </a:rPr>
              <a:t>welche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Richtung</a:t>
            </a:r>
            <a:r>
              <a:rPr lang="en-US" altLang="en-US" sz="1200" i="1" dirty="0">
                <a:solidFill>
                  <a:srgbClr val="1A5FB4"/>
                </a:solidFill>
              </a:rPr>
              <a:t> das sein </a:t>
            </a:r>
            <a:r>
              <a:rPr lang="en-US" altLang="en-US" sz="1200" i="1" dirty="0" err="1">
                <a:solidFill>
                  <a:srgbClr val="1A5FB4"/>
                </a:solidFill>
              </a:rPr>
              <a:t>wird</a:t>
            </a:r>
            <a:r>
              <a:rPr lang="en-US" altLang="en-US" sz="1200" i="1" dirty="0">
                <a:solidFill>
                  <a:srgbClr val="1A5FB4"/>
                </a:solidFill>
              </a:rPr>
              <a:t>?</a:t>
            </a:r>
          </a:p>
        </p:txBody>
      </p:sp>
      <p:sp>
        <p:nvSpPr>
          <p:cNvPr id="26643" name="Text Box 17">
            <a:extLst>
              <a:ext uri="{FF2B5EF4-FFF2-40B4-BE49-F238E27FC236}">
                <a16:creationId xmlns:a16="http://schemas.microsoft.com/office/drawing/2014/main" id="{8EEF6832-B533-401D-9B7B-E66DE9441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50" y="5393754"/>
            <a:ext cx="7867650" cy="524246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1A5FB4"/>
                </a:solidFill>
              </a:rPr>
              <a:t>Primäre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 err="1"/>
              <a:t>Brennebene</a:t>
            </a:r>
            <a:r>
              <a:rPr lang="en-US" altLang="en-US" sz="1200" dirty="0">
                <a:solidFill>
                  <a:srgbClr val="1A5FB4"/>
                </a:solidFill>
              </a:rPr>
              <a:t>: </a:t>
            </a:r>
            <a:r>
              <a:rPr lang="en-US" altLang="en-US" sz="1200" dirty="0" err="1">
                <a:solidFill>
                  <a:srgbClr val="1A5FB4"/>
                </a:solidFill>
              </a:rPr>
              <a:t>Strahlen</a:t>
            </a:r>
            <a:r>
              <a:rPr lang="en-US" altLang="en-US" sz="1200" dirty="0">
                <a:solidFill>
                  <a:srgbClr val="1A5FB4"/>
                </a:solidFill>
              </a:rPr>
              <a:t>, die von </a:t>
            </a:r>
            <a:r>
              <a:rPr lang="en-US" altLang="en-US" sz="1200" dirty="0" err="1">
                <a:solidFill>
                  <a:srgbClr val="1A5FB4"/>
                </a:solidFill>
              </a:rPr>
              <a:t>einem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 err="1">
                <a:solidFill>
                  <a:srgbClr val="1A5FB4"/>
                </a:solidFill>
              </a:rPr>
              <a:t>beliebigen</a:t>
            </a:r>
            <a:r>
              <a:rPr lang="en-US" altLang="en-US" sz="1200" b="1" i="1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Punkt</a:t>
            </a:r>
            <a:r>
              <a:rPr lang="en-US" altLang="en-US" sz="1200" dirty="0">
                <a:solidFill>
                  <a:srgbClr val="1A5FB4"/>
                </a:solidFill>
              </a:rPr>
              <a:t> auf </a:t>
            </a:r>
            <a:r>
              <a:rPr lang="en-US" altLang="en-US" sz="1200" dirty="0" err="1">
                <a:solidFill>
                  <a:srgbClr val="1A5FB4"/>
                </a:solidFill>
              </a:rPr>
              <a:t>dieser</a:t>
            </a:r>
            <a:r>
              <a:rPr lang="en-US" altLang="en-US" sz="1200" dirty="0">
                <a:solidFill>
                  <a:srgbClr val="1A5FB4"/>
                </a:solidFill>
              </a:rPr>
              <a:t> Ebene </a:t>
            </a:r>
            <a:r>
              <a:rPr lang="en-US" altLang="en-US" sz="1200" dirty="0" err="1">
                <a:solidFill>
                  <a:srgbClr val="1A5FB4"/>
                </a:solidFill>
              </a:rPr>
              <a:t>ausgehen</a:t>
            </a:r>
            <a:r>
              <a:rPr lang="en-US" altLang="en-US" sz="1200" dirty="0">
                <a:solidFill>
                  <a:srgbClr val="1A5FB4"/>
                </a:solidFill>
              </a:rPr>
              <a:t>, </a:t>
            </a:r>
            <a:r>
              <a:rPr lang="en-US" altLang="en-US" sz="1200" dirty="0" err="1">
                <a:solidFill>
                  <a:srgbClr val="1A5FB4"/>
                </a:solidFill>
              </a:rPr>
              <a:t>verlassen</a:t>
            </a:r>
            <a:endParaRPr lang="en-US" altLang="en-US" sz="1200" dirty="0">
              <a:solidFill>
                <a:srgbClr val="1A5FB4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die Linse parallel </a:t>
            </a:r>
            <a:r>
              <a:rPr lang="en-US" altLang="en-US" sz="1200" dirty="0" err="1">
                <a:solidFill>
                  <a:srgbClr val="1A5FB4"/>
                </a:solidFill>
              </a:rPr>
              <a:t>zueinander</a:t>
            </a:r>
            <a:r>
              <a:rPr lang="en-US" altLang="en-US" sz="1200" dirty="0">
                <a:solidFill>
                  <a:srgbClr val="1A5FB4"/>
                </a:solidFill>
              </a:rPr>
              <a:t> (</a:t>
            </a:r>
            <a:r>
              <a:rPr lang="en-US" altLang="en-US" sz="1200" dirty="0" err="1">
                <a:solidFill>
                  <a:srgbClr val="1A5FB4"/>
                </a:solidFill>
              </a:rPr>
              <a:t>aber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>
                <a:solidFill>
                  <a:srgbClr val="1A5FB4"/>
                </a:solidFill>
              </a:rPr>
              <a:t>nicht </a:t>
            </a:r>
            <a:r>
              <a:rPr lang="en-US" altLang="en-US" sz="1200" dirty="0" err="1">
                <a:solidFill>
                  <a:srgbClr val="1A5FB4"/>
                </a:solidFill>
              </a:rPr>
              <a:t>unbedingt</a:t>
            </a:r>
            <a:r>
              <a:rPr lang="en-US" altLang="en-US" sz="1200" dirty="0">
                <a:solidFill>
                  <a:srgbClr val="1A5FB4"/>
                </a:solidFill>
              </a:rPr>
              <a:t> parallel </a:t>
            </a:r>
            <a:r>
              <a:rPr lang="en-US" altLang="en-US" sz="1200" dirty="0" err="1">
                <a:solidFill>
                  <a:srgbClr val="1A5FB4"/>
                </a:solidFill>
              </a:rPr>
              <a:t>zur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Linsenachse</a:t>
            </a:r>
            <a:r>
              <a:rPr lang="en-US" altLang="en-US" sz="1200" dirty="0">
                <a:solidFill>
                  <a:srgbClr val="1A5FB4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)</a:t>
            </a:r>
          </a:p>
        </p:txBody>
      </p:sp>
      <p:sp>
        <p:nvSpPr>
          <p:cNvPr id="26641" name="ZZ_Kopfleiste">
            <a:extLst>
              <a:ext uri="{FF2B5EF4-FFF2-40B4-BE49-F238E27FC236}">
                <a16:creationId xmlns:a16="http://schemas.microsoft.com/office/drawing/2014/main" id="{CFBE412D-61B3-48A2-ABF3-96915FCDE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26642" name="Slide Number Placeholder 1">
            <a:extLst>
              <a:ext uri="{FF2B5EF4-FFF2-40B4-BE49-F238E27FC236}">
                <a16:creationId xmlns:a16="http://schemas.microsoft.com/office/drawing/2014/main" id="{67BB5DDC-F708-4AF1-8D3B-330A01ED7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664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665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Line 2">
            <a:extLst>
              <a:ext uri="{FF2B5EF4-FFF2-40B4-BE49-F238E27FC236}">
                <a16:creationId xmlns:a16="http://schemas.microsoft.com/office/drawing/2014/main" id="{C9EFB7A7-0B0C-40C8-AB96-14E7A19E8D8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337816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7651" name="Group 3">
            <a:extLst>
              <a:ext uri="{FF2B5EF4-FFF2-40B4-BE49-F238E27FC236}">
                <a16:creationId xmlns:a16="http://schemas.microsoft.com/office/drawing/2014/main" id="{A821164C-851A-4754-8743-6B83983EC785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414016"/>
            <a:ext cx="381000" cy="2819400"/>
            <a:chOff x="3696" y="2640"/>
            <a:chExt cx="240" cy="1392"/>
          </a:xfrm>
        </p:grpSpPr>
        <p:sp>
          <p:nvSpPr>
            <p:cNvPr id="27679" name="Oval 4">
              <a:extLst>
                <a:ext uri="{FF2B5EF4-FFF2-40B4-BE49-F238E27FC236}">
                  <a16:creationId xmlns:a16="http://schemas.microsoft.com/office/drawing/2014/main" id="{BCD1378B-AFE1-47A7-96D9-A1AEBB05B3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7680" name="Rectangle 5">
              <a:extLst>
                <a:ext uri="{FF2B5EF4-FFF2-40B4-BE49-F238E27FC236}">
                  <a16:creationId xmlns:a16="http://schemas.microsoft.com/office/drawing/2014/main" id="{11BFE9C7-77EF-42B9-955B-8AD3599DE4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7681" name="Oval 6">
              <a:extLst>
                <a:ext uri="{FF2B5EF4-FFF2-40B4-BE49-F238E27FC236}">
                  <a16:creationId xmlns:a16="http://schemas.microsoft.com/office/drawing/2014/main" id="{72B42715-7823-4300-9395-25EF3DF11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7682" name="Rectangle 7">
              <a:extLst>
                <a:ext uri="{FF2B5EF4-FFF2-40B4-BE49-F238E27FC236}">
                  <a16:creationId xmlns:a16="http://schemas.microsoft.com/office/drawing/2014/main" id="{88BC5195-03A1-4D83-977A-0DAE5D76E5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7683" name="Line 8">
              <a:extLst>
                <a:ext uri="{FF2B5EF4-FFF2-40B4-BE49-F238E27FC236}">
                  <a16:creationId xmlns:a16="http://schemas.microsoft.com/office/drawing/2014/main" id="{4D27AB15-4A52-440F-AF1F-CA0E986C3F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2" name="Line 9">
            <a:extLst>
              <a:ext uri="{FF2B5EF4-FFF2-40B4-BE49-F238E27FC236}">
                <a16:creationId xmlns:a16="http://schemas.microsoft.com/office/drawing/2014/main" id="{11BB2C41-A0F2-432D-AA1E-77206F11F61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3" name="Oval 10">
            <a:extLst>
              <a:ext uri="{FF2B5EF4-FFF2-40B4-BE49-F238E27FC236}">
                <a16:creationId xmlns:a16="http://schemas.microsoft.com/office/drawing/2014/main" id="{2DE3CD3F-A37D-4B6A-B1FB-68869BAAD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54" name="Oval 11">
            <a:extLst>
              <a:ext uri="{FF2B5EF4-FFF2-40B4-BE49-F238E27FC236}">
                <a16:creationId xmlns:a16="http://schemas.microsoft.com/office/drawing/2014/main" id="{0A8CDB24-A502-40EE-ACD3-1C85F2AE8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55" name="Text Box 12">
            <a:extLst>
              <a:ext uri="{FF2B5EF4-FFF2-40B4-BE49-F238E27FC236}">
                <a16:creationId xmlns:a16="http://schemas.microsoft.com/office/drawing/2014/main" id="{FCD4B0C0-D7CC-410D-9A94-97144D29B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7656" name="Text Box 13">
            <a:extLst>
              <a:ext uri="{FF2B5EF4-FFF2-40B4-BE49-F238E27FC236}">
                <a16:creationId xmlns:a16="http://schemas.microsoft.com/office/drawing/2014/main" id="{C59056A2-6825-4033-BAC5-D13B39CCE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27657" name="Text Box 14">
            <a:extLst>
              <a:ext uri="{FF2B5EF4-FFF2-40B4-BE49-F238E27FC236}">
                <a16:creationId xmlns:a16="http://schemas.microsoft.com/office/drawing/2014/main" id="{2719C2F5-BDC1-4F17-98FB-E6C3F45E7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27658" name="Oval 15">
            <a:extLst>
              <a:ext uri="{FF2B5EF4-FFF2-40B4-BE49-F238E27FC236}">
                <a16:creationId xmlns:a16="http://schemas.microsoft.com/office/drawing/2014/main" id="{E9AF18DB-1D32-4775-B836-0B26395C8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7188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59" name="Line 16">
            <a:extLst>
              <a:ext uri="{FF2B5EF4-FFF2-40B4-BE49-F238E27FC236}">
                <a16:creationId xmlns:a16="http://schemas.microsoft.com/office/drawing/2014/main" id="{8729E2AD-8F14-4DBB-985C-D51C6C81D46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795016"/>
            <a:ext cx="4572000" cy="175260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0" name="Line 17">
            <a:extLst>
              <a:ext uri="{FF2B5EF4-FFF2-40B4-BE49-F238E27FC236}">
                <a16:creationId xmlns:a16="http://schemas.microsoft.com/office/drawing/2014/main" id="{D5C11967-4A8D-4105-A3FC-1FBF2CAF27A0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785616"/>
            <a:ext cx="1981200" cy="76200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1" name="Line 18">
            <a:extLst>
              <a:ext uri="{FF2B5EF4-FFF2-40B4-BE49-F238E27FC236}">
                <a16:creationId xmlns:a16="http://schemas.microsoft.com/office/drawing/2014/main" id="{54413590-C195-470E-AFED-164A9057536F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4090416"/>
            <a:ext cx="1981200" cy="7620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2" name="Line 19">
            <a:extLst>
              <a:ext uri="{FF2B5EF4-FFF2-40B4-BE49-F238E27FC236}">
                <a16:creationId xmlns:a16="http://schemas.microsoft.com/office/drawing/2014/main" id="{F6EEF53C-9ADA-40DA-9397-A32446AA0684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4395216"/>
            <a:ext cx="1981200" cy="7620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3" name="Line 20">
            <a:extLst>
              <a:ext uri="{FF2B5EF4-FFF2-40B4-BE49-F238E27FC236}">
                <a16:creationId xmlns:a16="http://schemas.microsoft.com/office/drawing/2014/main" id="{32073C86-0E3E-481F-BDE4-7DB3C20CD9D4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4700016"/>
            <a:ext cx="1981200" cy="7620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4" name="Line 21">
            <a:extLst>
              <a:ext uri="{FF2B5EF4-FFF2-40B4-BE49-F238E27FC236}">
                <a16:creationId xmlns:a16="http://schemas.microsoft.com/office/drawing/2014/main" id="{85E191E4-E291-4E37-BF24-38D719C0EAED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480816"/>
            <a:ext cx="1981200" cy="7620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5" name="Line 22">
            <a:extLst>
              <a:ext uri="{FF2B5EF4-FFF2-40B4-BE49-F238E27FC236}">
                <a16:creationId xmlns:a16="http://schemas.microsoft.com/office/drawing/2014/main" id="{23E5AACC-2A60-420F-9332-D01D58F51C8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176016"/>
            <a:ext cx="1981200" cy="7620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6" name="Line 23">
            <a:extLst>
              <a:ext uri="{FF2B5EF4-FFF2-40B4-BE49-F238E27FC236}">
                <a16:creationId xmlns:a16="http://schemas.microsoft.com/office/drawing/2014/main" id="{120BA826-229D-4BDF-ADDF-CF30E1D9EB5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795016"/>
            <a:ext cx="2590800" cy="3810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7" name="Line 24">
            <a:extLst>
              <a:ext uri="{FF2B5EF4-FFF2-40B4-BE49-F238E27FC236}">
                <a16:creationId xmlns:a16="http://schemas.microsoft.com/office/drawing/2014/main" id="{2F09ABBB-356E-4840-96FD-A5119089610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795016"/>
            <a:ext cx="2590800" cy="6858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8" name="Line 25">
            <a:extLst>
              <a:ext uri="{FF2B5EF4-FFF2-40B4-BE49-F238E27FC236}">
                <a16:creationId xmlns:a16="http://schemas.microsoft.com/office/drawing/2014/main" id="{65246136-5868-4B10-AADF-DA725C311C1D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795016"/>
            <a:ext cx="2590800" cy="12954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9" name="Line 26">
            <a:extLst>
              <a:ext uri="{FF2B5EF4-FFF2-40B4-BE49-F238E27FC236}">
                <a16:creationId xmlns:a16="http://schemas.microsoft.com/office/drawing/2014/main" id="{78032BA9-A926-406B-AB0B-710E23E7B35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795016"/>
            <a:ext cx="2590800" cy="16002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0" name="Line 27">
            <a:extLst>
              <a:ext uri="{FF2B5EF4-FFF2-40B4-BE49-F238E27FC236}">
                <a16:creationId xmlns:a16="http://schemas.microsoft.com/office/drawing/2014/main" id="{A68F37D1-18AB-4E8E-90F2-17BEA83037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795016"/>
            <a:ext cx="2590800" cy="19050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1" name="Oval 28">
            <a:extLst>
              <a:ext uri="{FF2B5EF4-FFF2-40B4-BE49-F238E27FC236}">
                <a16:creationId xmlns:a16="http://schemas.microsoft.com/office/drawing/2014/main" id="{8D96F76E-1B21-43F0-9A13-08A2FCB2C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72" name="Text Box 29">
            <a:extLst>
              <a:ext uri="{FF2B5EF4-FFF2-40B4-BE49-F238E27FC236}">
                <a16:creationId xmlns:a16="http://schemas.microsoft.com/office/drawing/2014/main" id="{4C5D9661-546B-4AEC-8BE4-65572193D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7673" name="Text Box 30">
            <a:extLst>
              <a:ext uri="{FF2B5EF4-FFF2-40B4-BE49-F238E27FC236}">
                <a16:creationId xmlns:a16="http://schemas.microsoft.com/office/drawing/2014/main" id="{AA0E15EA-7A5A-4E3C-9057-EEA4E2DAB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9713" y="2215579"/>
            <a:ext cx="3917950" cy="1082675"/>
          </a:xfrm>
          <a:prstGeom prst="rect">
            <a:avLst/>
          </a:prstGeom>
          <a:solidFill>
            <a:srgbClr val="FFE1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Wir wissen, dass der Strahl, der durch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den Knotenpunkt geht, nicht abgelenkt wird…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Daher müssen die übrigen Strahlen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parallel zu diesem Knotenstrahl sein</a:t>
            </a:r>
          </a:p>
        </p:txBody>
      </p:sp>
      <p:sp>
        <p:nvSpPr>
          <p:cNvPr id="27674" name="Line 32">
            <a:extLst>
              <a:ext uri="{FF2B5EF4-FFF2-40B4-BE49-F238E27FC236}">
                <a16:creationId xmlns:a16="http://schemas.microsoft.com/office/drawing/2014/main" id="{4E1235DD-7D70-40CF-9CD8-3FCA85E132C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1118616"/>
            <a:ext cx="2286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5" name="Text Box 33">
            <a:extLst>
              <a:ext uri="{FF2B5EF4-FFF2-40B4-BE49-F238E27FC236}">
                <a16:creationId xmlns:a16="http://schemas.microsoft.com/office/drawing/2014/main" id="{C48BE6B0-6473-4DE3-8A46-B3BE5C6CC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9438" y="966216"/>
            <a:ext cx="8429625" cy="533400"/>
          </a:xfrm>
          <a:prstGeom prst="rect">
            <a:avLst/>
          </a:prstGeom>
          <a:solidFill>
            <a:srgbClr val="FFE1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1A5FB4"/>
                </a:solidFill>
              </a:rPr>
              <a:t>Betrachten</a:t>
            </a:r>
            <a:r>
              <a:rPr lang="en-US" altLang="en-US" sz="1200" i="1" dirty="0">
                <a:solidFill>
                  <a:srgbClr val="1A5FB4"/>
                </a:solidFill>
              </a:rPr>
              <a:t> Sie </a:t>
            </a:r>
            <a:r>
              <a:rPr lang="en-US" altLang="en-US" sz="1200" i="1" dirty="0" err="1">
                <a:solidFill>
                  <a:srgbClr val="1A5FB4"/>
                </a:solidFill>
              </a:rPr>
              <a:t>diesen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Punkt</a:t>
            </a:r>
            <a:r>
              <a:rPr lang="en-US" altLang="en-US" sz="1200" i="1" dirty="0">
                <a:solidFill>
                  <a:srgbClr val="1A5FB4"/>
                </a:solidFill>
              </a:rPr>
              <a:t> auf der </a:t>
            </a:r>
            <a:r>
              <a:rPr lang="en-US" altLang="en-US" sz="1200" i="1" dirty="0" err="1">
                <a:solidFill>
                  <a:srgbClr val="1A5FB4"/>
                </a:solidFill>
              </a:rPr>
              <a:t>primären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Brennebene</a:t>
            </a:r>
            <a:r>
              <a:rPr lang="en-US" altLang="en-US" sz="1200" i="1" dirty="0">
                <a:solidFill>
                  <a:srgbClr val="1A5FB4"/>
                </a:solidFill>
              </a:rPr>
              <a:t>. </a:t>
            </a:r>
            <a:r>
              <a:rPr lang="en-US" altLang="en-US" sz="1200" i="1" dirty="0" err="1">
                <a:solidFill>
                  <a:srgbClr val="1A5FB4"/>
                </a:solidFill>
              </a:rPr>
              <a:t>Strahlen</a:t>
            </a:r>
            <a:r>
              <a:rPr lang="en-US" altLang="en-US" sz="1200" i="1" dirty="0">
                <a:solidFill>
                  <a:srgbClr val="1A5FB4"/>
                </a:solidFill>
              </a:rPr>
              <a:t>, die von </a:t>
            </a:r>
            <a:r>
              <a:rPr lang="en-US" altLang="en-US" sz="1200" i="1" dirty="0" err="1">
                <a:solidFill>
                  <a:srgbClr val="1A5FB4"/>
                </a:solidFill>
              </a:rPr>
              <a:t>hier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aus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durch</a:t>
            </a:r>
            <a:r>
              <a:rPr lang="en-US" altLang="en-US" sz="1200" i="1" dirty="0">
                <a:solidFill>
                  <a:srgbClr val="1A5FB4"/>
                </a:solidFill>
              </a:rPr>
              <a:t> die Linse </a:t>
            </a:r>
            <a:r>
              <a:rPr lang="en-US" altLang="en-US" sz="1200" i="1" dirty="0" err="1">
                <a:solidFill>
                  <a:srgbClr val="1A5FB4"/>
                </a:solidFill>
              </a:rPr>
              <a:t>gehen</a:t>
            </a:r>
            <a:r>
              <a:rPr lang="en-US" altLang="en-US" sz="1200" i="1" dirty="0">
                <a:solidFill>
                  <a:srgbClr val="1A5FB4"/>
                </a:solidFill>
              </a:rPr>
              <a:t>,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rgbClr val="1A5FB4"/>
                </a:solidFill>
              </a:rPr>
              <a:t>verlassen die Linse parallel zueinander</a:t>
            </a:r>
            <a:r>
              <a:rPr lang="en-US" altLang="en-US" sz="1200" i="1" dirty="0">
                <a:solidFill>
                  <a:srgbClr val="1A5FB4"/>
                </a:solidFill>
              </a:rPr>
              <a:t>. </a:t>
            </a:r>
            <a:r>
              <a:rPr lang="en-US" altLang="en-US" sz="1200" i="1" dirty="0" err="1">
                <a:solidFill>
                  <a:srgbClr val="1A5FB4"/>
                </a:solidFill>
              </a:rPr>
              <a:t>Doch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wie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können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wir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wissen</a:t>
            </a:r>
            <a:r>
              <a:rPr lang="en-US" altLang="en-US" sz="1200" i="1" dirty="0">
                <a:solidFill>
                  <a:srgbClr val="1A5FB4"/>
                </a:solidFill>
              </a:rPr>
              <a:t>, in </a:t>
            </a:r>
            <a:r>
              <a:rPr lang="en-US" altLang="en-US" sz="1200" i="1" dirty="0" err="1">
                <a:solidFill>
                  <a:srgbClr val="1A5FB4"/>
                </a:solidFill>
              </a:rPr>
              <a:t>welche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Richtung</a:t>
            </a:r>
            <a:r>
              <a:rPr lang="en-US" altLang="en-US" sz="1200" i="1" dirty="0">
                <a:solidFill>
                  <a:srgbClr val="1A5FB4"/>
                </a:solidFill>
              </a:rPr>
              <a:t> das sein </a:t>
            </a:r>
            <a:r>
              <a:rPr lang="en-US" altLang="en-US" sz="1200" i="1" dirty="0" err="1">
                <a:solidFill>
                  <a:srgbClr val="1A5FB4"/>
                </a:solidFill>
              </a:rPr>
              <a:t>wird</a:t>
            </a:r>
            <a:r>
              <a:rPr lang="en-US" altLang="en-US" sz="1200" i="1" dirty="0">
                <a:solidFill>
                  <a:srgbClr val="1A5FB4"/>
                </a:solidFill>
              </a:rPr>
              <a:t>?</a:t>
            </a:r>
          </a:p>
        </p:txBody>
      </p:sp>
      <p:sp>
        <p:nvSpPr>
          <p:cNvPr id="27678" name="Text Box 17">
            <a:extLst>
              <a:ext uri="{FF2B5EF4-FFF2-40B4-BE49-F238E27FC236}">
                <a16:creationId xmlns:a16="http://schemas.microsoft.com/office/drawing/2014/main" id="{FDF7DC67-47C8-4C1B-9FC4-A145D8567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50" y="5393754"/>
            <a:ext cx="7867650" cy="358047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1A5FB4"/>
                </a:solidFill>
              </a:rPr>
              <a:t>Primäre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 err="1"/>
              <a:t>Brennebene</a:t>
            </a:r>
            <a:r>
              <a:rPr lang="en-US" altLang="en-US" sz="1200" dirty="0">
                <a:solidFill>
                  <a:srgbClr val="1A5FB4"/>
                </a:solidFill>
              </a:rPr>
              <a:t>: </a:t>
            </a:r>
            <a:r>
              <a:rPr lang="en-US" altLang="en-US" sz="1200" dirty="0" err="1">
                <a:solidFill>
                  <a:srgbClr val="1A5FB4"/>
                </a:solidFill>
              </a:rPr>
              <a:t>Strahlen</a:t>
            </a:r>
            <a:r>
              <a:rPr lang="en-US" altLang="en-US" sz="1200" dirty="0">
                <a:solidFill>
                  <a:srgbClr val="1A5FB4"/>
                </a:solidFill>
              </a:rPr>
              <a:t>, die von </a:t>
            </a:r>
            <a:r>
              <a:rPr lang="en-US" altLang="en-US" sz="1200" dirty="0" err="1">
                <a:solidFill>
                  <a:srgbClr val="1A5FB4"/>
                </a:solidFill>
              </a:rPr>
              <a:t>einem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 err="1">
                <a:solidFill>
                  <a:srgbClr val="1A5FB4"/>
                </a:solidFill>
              </a:rPr>
              <a:t>beliebigen</a:t>
            </a:r>
            <a:r>
              <a:rPr lang="en-US" altLang="en-US" sz="1200" b="1" i="1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Punkt</a:t>
            </a:r>
            <a:r>
              <a:rPr lang="en-US" altLang="en-US" sz="1200" dirty="0">
                <a:solidFill>
                  <a:srgbClr val="1A5FB4"/>
                </a:solidFill>
              </a:rPr>
              <a:t> auf </a:t>
            </a:r>
            <a:r>
              <a:rPr lang="en-US" altLang="en-US" sz="1200" dirty="0" err="1">
                <a:solidFill>
                  <a:srgbClr val="1A5FB4"/>
                </a:solidFill>
              </a:rPr>
              <a:t>dieser</a:t>
            </a:r>
            <a:r>
              <a:rPr lang="en-US" altLang="en-US" sz="1200" dirty="0">
                <a:solidFill>
                  <a:srgbClr val="1A5FB4"/>
                </a:solidFill>
              </a:rPr>
              <a:t> Ebene </a:t>
            </a:r>
            <a:r>
              <a:rPr lang="en-US" altLang="en-US" sz="1200" dirty="0" err="1">
                <a:solidFill>
                  <a:srgbClr val="1A5FB4"/>
                </a:solidFill>
              </a:rPr>
              <a:t>ausgehen</a:t>
            </a:r>
            <a:r>
              <a:rPr lang="en-US" altLang="en-US" sz="1200" dirty="0">
                <a:solidFill>
                  <a:srgbClr val="1A5FB4"/>
                </a:solidFill>
              </a:rPr>
              <a:t>, </a:t>
            </a:r>
            <a:r>
              <a:rPr lang="en-US" altLang="en-US" sz="1200" dirty="0" err="1">
                <a:solidFill>
                  <a:srgbClr val="1A5FB4"/>
                </a:solidFill>
              </a:rPr>
              <a:t>verlassen</a:t>
            </a:r>
            <a:endParaRPr lang="en-US" altLang="en-US" sz="1200" dirty="0">
              <a:solidFill>
                <a:srgbClr val="1A5FB4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die Linse parallel </a:t>
            </a:r>
            <a:r>
              <a:rPr lang="en-US" altLang="en-US" sz="1200" dirty="0" err="1">
                <a:solidFill>
                  <a:srgbClr val="1A5FB4"/>
                </a:solidFill>
              </a:rPr>
              <a:t>zueinander</a:t>
            </a:r>
            <a:r>
              <a:rPr lang="en-US" altLang="en-US" sz="1200" dirty="0">
                <a:solidFill>
                  <a:srgbClr val="1A5FB4"/>
                </a:solidFill>
              </a:rPr>
              <a:t> (</a:t>
            </a:r>
            <a:r>
              <a:rPr lang="en-US" altLang="en-US" sz="1200" dirty="0" err="1">
                <a:solidFill>
                  <a:srgbClr val="1A5FB4"/>
                </a:solidFill>
              </a:rPr>
              <a:t>aber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>
                <a:solidFill>
                  <a:srgbClr val="1A5FB4"/>
                </a:solidFill>
              </a:rPr>
              <a:t>nicht </a:t>
            </a:r>
            <a:r>
              <a:rPr lang="en-US" altLang="en-US" sz="1200" dirty="0" err="1">
                <a:solidFill>
                  <a:srgbClr val="1A5FB4"/>
                </a:solidFill>
              </a:rPr>
              <a:t>unbedingt</a:t>
            </a:r>
            <a:r>
              <a:rPr lang="en-US" altLang="en-US" sz="1200" dirty="0">
                <a:solidFill>
                  <a:srgbClr val="1A5FB4"/>
                </a:solidFill>
              </a:rPr>
              <a:t> parallel </a:t>
            </a:r>
            <a:r>
              <a:rPr lang="en-US" altLang="en-US" sz="1200" dirty="0" err="1">
                <a:solidFill>
                  <a:srgbClr val="1A5FB4"/>
                </a:solidFill>
              </a:rPr>
              <a:t>zur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Linsenachse</a:t>
            </a:r>
            <a:r>
              <a:rPr lang="en-US" altLang="en-US" sz="1200" dirty="0">
                <a:solidFill>
                  <a:srgbClr val="1A5FB4"/>
                </a:solidFill>
              </a:rPr>
              <a:t>)</a:t>
            </a:r>
          </a:p>
        </p:txBody>
      </p:sp>
      <p:sp>
        <p:nvSpPr>
          <p:cNvPr id="27676" name="ZZ_Kopfleiste">
            <a:extLst>
              <a:ext uri="{FF2B5EF4-FFF2-40B4-BE49-F238E27FC236}">
                <a16:creationId xmlns:a16="http://schemas.microsoft.com/office/drawing/2014/main" id="{806D3EA8-7342-4FB8-A024-CE9F6C3D8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27677" name="Slide Number Placeholder 1">
            <a:extLst>
              <a:ext uri="{FF2B5EF4-FFF2-40B4-BE49-F238E27FC236}">
                <a16:creationId xmlns:a16="http://schemas.microsoft.com/office/drawing/2014/main" id="{770139D0-373C-4D5D-AFC8-047F7AC98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7684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7685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>
            <a:extLst>
              <a:ext uri="{FF2B5EF4-FFF2-40B4-BE49-F238E27FC236}">
                <a16:creationId xmlns:a16="http://schemas.microsoft.com/office/drawing/2014/main" id="{2927F471-5B7E-442A-96C5-CDECD258C2C1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414016"/>
            <a:ext cx="381000" cy="2819400"/>
            <a:chOff x="3696" y="2640"/>
            <a:chExt cx="240" cy="1392"/>
          </a:xfrm>
        </p:grpSpPr>
        <p:sp>
          <p:nvSpPr>
            <p:cNvPr id="28695" name="Oval 3">
              <a:extLst>
                <a:ext uri="{FF2B5EF4-FFF2-40B4-BE49-F238E27FC236}">
                  <a16:creationId xmlns:a16="http://schemas.microsoft.com/office/drawing/2014/main" id="{46BAC9BE-EA83-4815-BAD8-E19270CEF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8696" name="Rectangle 4">
              <a:extLst>
                <a:ext uri="{FF2B5EF4-FFF2-40B4-BE49-F238E27FC236}">
                  <a16:creationId xmlns:a16="http://schemas.microsoft.com/office/drawing/2014/main" id="{45EC00ED-B3F4-4E33-A517-CC49B9B47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8697" name="Oval 5">
              <a:extLst>
                <a:ext uri="{FF2B5EF4-FFF2-40B4-BE49-F238E27FC236}">
                  <a16:creationId xmlns:a16="http://schemas.microsoft.com/office/drawing/2014/main" id="{4B599D0D-2524-4713-8120-58B7564ACE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8698" name="Rectangle 6">
              <a:extLst>
                <a:ext uri="{FF2B5EF4-FFF2-40B4-BE49-F238E27FC236}">
                  <a16:creationId xmlns:a16="http://schemas.microsoft.com/office/drawing/2014/main" id="{22212199-FDB0-45F0-A867-1C841EA15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8699" name="Line 7">
              <a:extLst>
                <a:ext uri="{FF2B5EF4-FFF2-40B4-BE49-F238E27FC236}">
                  <a16:creationId xmlns:a16="http://schemas.microsoft.com/office/drawing/2014/main" id="{BAF296EA-90A8-4813-8E5A-33DAD3EC33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75" name="Line 8">
            <a:extLst>
              <a:ext uri="{FF2B5EF4-FFF2-40B4-BE49-F238E27FC236}">
                <a16:creationId xmlns:a16="http://schemas.microsoft.com/office/drawing/2014/main" id="{32E484F7-FC40-4A4B-A589-2BE0458ED3E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5867400" cy="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6" name="Oval 9">
            <a:extLst>
              <a:ext uri="{FF2B5EF4-FFF2-40B4-BE49-F238E27FC236}">
                <a16:creationId xmlns:a16="http://schemas.microsoft.com/office/drawing/2014/main" id="{EFE27E3F-1A6A-4376-86AF-43CB5C817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77" name="Text Box 10">
            <a:extLst>
              <a:ext uri="{FF2B5EF4-FFF2-40B4-BE49-F238E27FC236}">
                <a16:creationId xmlns:a16="http://schemas.microsoft.com/office/drawing/2014/main" id="{DD21A105-DDF5-411C-ACDD-844250984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F</a:t>
            </a:r>
            <a:r>
              <a:rPr lang="en-US" altLang="en-US" sz="1200" baseline="-25000">
                <a:solidFill>
                  <a:srgbClr val="1A5FB4"/>
                </a:solidFill>
              </a:rPr>
              <a:t>1</a:t>
            </a:r>
            <a:endParaRPr lang="en-US" altLang="en-US" sz="1800">
              <a:solidFill>
                <a:srgbClr val="1A5FB4"/>
              </a:solidFill>
            </a:endParaRPr>
          </a:p>
        </p:txBody>
      </p:sp>
      <p:sp>
        <p:nvSpPr>
          <p:cNvPr id="28678" name="Text Box 11">
            <a:extLst>
              <a:ext uri="{FF2B5EF4-FFF2-40B4-BE49-F238E27FC236}">
                <a16:creationId xmlns:a16="http://schemas.microsoft.com/office/drawing/2014/main" id="{D6272EB6-A7BE-4A48-A9AD-3901FD559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28679" name="Text Box 12">
            <a:extLst>
              <a:ext uri="{FF2B5EF4-FFF2-40B4-BE49-F238E27FC236}">
                <a16:creationId xmlns:a16="http://schemas.microsoft.com/office/drawing/2014/main" id="{E297EA9A-A6D9-4222-9585-C5B4F085E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28680" name="Line 13">
            <a:extLst>
              <a:ext uri="{FF2B5EF4-FFF2-40B4-BE49-F238E27FC236}">
                <a16:creationId xmlns:a16="http://schemas.microsoft.com/office/drawing/2014/main" id="{31E75750-26A4-453C-ABDE-3567D9B523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6600" y="2718816"/>
            <a:ext cx="2590800" cy="10668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1" name="Line 14">
            <a:extLst>
              <a:ext uri="{FF2B5EF4-FFF2-40B4-BE49-F238E27FC236}">
                <a16:creationId xmlns:a16="http://schemas.microsoft.com/office/drawing/2014/main" id="{B37E3197-8205-425F-8441-D4B39D7D69F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6600" y="3252216"/>
            <a:ext cx="2590800" cy="5334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2" name="Line 15">
            <a:extLst>
              <a:ext uri="{FF2B5EF4-FFF2-40B4-BE49-F238E27FC236}">
                <a16:creationId xmlns:a16="http://schemas.microsoft.com/office/drawing/2014/main" id="{29A1AEA3-8694-47D4-9A51-41E47FB43A89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3785616"/>
            <a:ext cx="2590800" cy="6096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3" name="Line 16">
            <a:extLst>
              <a:ext uri="{FF2B5EF4-FFF2-40B4-BE49-F238E27FC236}">
                <a16:creationId xmlns:a16="http://schemas.microsoft.com/office/drawing/2014/main" id="{7B941728-F47F-4836-A081-24D03BA1582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3785616"/>
            <a:ext cx="2590800" cy="11430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4" name="Line 17">
            <a:extLst>
              <a:ext uri="{FF2B5EF4-FFF2-40B4-BE49-F238E27FC236}">
                <a16:creationId xmlns:a16="http://schemas.microsoft.com/office/drawing/2014/main" id="{3059940D-65AE-455E-BF7C-7C1911187AB0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4928616"/>
            <a:ext cx="2895600" cy="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5" name="Line 18">
            <a:extLst>
              <a:ext uri="{FF2B5EF4-FFF2-40B4-BE49-F238E27FC236}">
                <a16:creationId xmlns:a16="http://schemas.microsoft.com/office/drawing/2014/main" id="{5C389C63-5CB5-4976-BBED-84556196105D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4395216"/>
            <a:ext cx="2895600" cy="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6" name="Line 19">
            <a:extLst>
              <a:ext uri="{FF2B5EF4-FFF2-40B4-BE49-F238E27FC236}">
                <a16:creationId xmlns:a16="http://schemas.microsoft.com/office/drawing/2014/main" id="{B678B808-DA88-4A7B-91E4-918497BB19FB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252216"/>
            <a:ext cx="2895600" cy="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7" name="Line 20">
            <a:extLst>
              <a:ext uri="{FF2B5EF4-FFF2-40B4-BE49-F238E27FC236}">
                <a16:creationId xmlns:a16="http://schemas.microsoft.com/office/drawing/2014/main" id="{A6212FD6-14DD-40B6-B4DF-C3201A4EFFAA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718816"/>
            <a:ext cx="2895600" cy="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8" name="Oval 21">
            <a:extLst>
              <a:ext uri="{FF2B5EF4-FFF2-40B4-BE49-F238E27FC236}">
                <a16:creationId xmlns:a16="http://schemas.microsoft.com/office/drawing/2014/main" id="{4260968D-410B-40DA-848A-0C22A8964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89" name="Text Box 22">
            <a:extLst>
              <a:ext uri="{FF2B5EF4-FFF2-40B4-BE49-F238E27FC236}">
                <a16:creationId xmlns:a16="http://schemas.microsoft.com/office/drawing/2014/main" id="{4523A140-1851-4790-816C-0A1097E3E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8690" name="Text Box 23">
            <a:extLst>
              <a:ext uri="{FF2B5EF4-FFF2-40B4-BE49-F238E27FC236}">
                <a16:creationId xmlns:a16="http://schemas.microsoft.com/office/drawing/2014/main" id="{5BD37584-CD89-46E3-9E98-6675E03F3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5465191"/>
            <a:ext cx="8451850" cy="524246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Hier </a:t>
            </a:r>
            <a:r>
              <a:rPr lang="en-US" altLang="en-US" sz="1200" dirty="0" err="1">
                <a:solidFill>
                  <a:srgbClr val="1A5FB4"/>
                </a:solidFill>
              </a:rPr>
              <a:t>sehen</a:t>
            </a:r>
            <a:r>
              <a:rPr lang="en-US" altLang="en-US" sz="1200" dirty="0">
                <a:solidFill>
                  <a:srgbClr val="1A5FB4"/>
                </a:solidFill>
              </a:rPr>
              <a:t> Sie </a:t>
            </a:r>
            <a:r>
              <a:rPr lang="en-US" altLang="en-US" sz="1200" dirty="0" err="1">
                <a:solidFill>
                  <a:srgbClr val="1A5FB4"/>
                </a:solidFill>
              </a:rPr>
              <a:t>erneut</a:t>
            </a:r>
            <a:r>
              <a:rPr lang="en-US" altLang="en-US" sz="1200" dirty="0">
                <a:solidFill>
                  <a:srgbClr val="1A5FB4"/>
                </a:solidFill>
              </a:rPr>
              <a:t> die Folie, die den </a:t>
            </a:r>
            <a:r>
              <a:rPr lang="en-US" altLang="en-US" sz="1200" dirty="0" err="1">
                <a:solidFill>
                  <a:srgbClr val="1A5FB4"/>
                </a:solidFill>
              </a:rPr>
              <a:t>primären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Brennpunkt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im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Zusammenhang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mit</a:t>
            </a:r>
            <a:r>
              <a:rPr lang="en-US" altLang="en-US" sz="1200" dirty="0">
                <a:solidFill>
                  <a:srgbClr val="1A5FB4"/>
                </a:solidFill>
              </a:rPr>
              <a:t> der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1A5FB4"/>
                </a:solidFill>
              </a:rPr>
              <a:t>primären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Brennebene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darstellt</a:t>
            </a:r>
            <a:r>
              <a:rPr lang="en-US" altLang="en-US" sz="1200" dirty="0">
                <a:solidFill>
                  <a:srgbClr val="1A5FB4"/>
                </a:solidFill>
              </a:rPr>
              <a:t>. Sie </a:t>
            </a:r>
            <a:r>
              <a:rPr lang="en-US" altLang="en-US" sz="1200" dirty="0" err="1">
                <a:solidFill>
                  <a:srgbClr val="1A5FB4"/>
                </a:solidFill>
              </a:rPr>
              <a:t>können</a:t>
            </a:r>
            <a:r>
              <a:rPr lang="en-US" altLang="en-US" sz="1200" dirty="0">
                <a:solidFill>
                  <a:srgbClr val="1A5FB4"/>
                </a:solidFill>
              </a:rPr>
              <a:t> nun </a:t>
            </a:r>
            <a:r>
              <a:rPr lang="en-US" altLang="en-US" sz="1200" dirty="0" err="1">
                <a:solidFill>
                  <a:srgbClr val="1A5FB4"/>
                </a:solidFill>
              </a:rPr>
              <a:t>erkennen</a:t>
            </a:r>
            <a:r>
              <a:rPr lang="en-US" altLang="en-US" sz="1200" dirty="0">
                <a:solidFill>
                  <a:srgbClr val="1A5FB4"/>
                </a:solidFill>
              </a:rPr>
              <a:t>, </a:t>
            </a:r>
            <a:r>
              <a:rPr lang="en-US" altLang="en-US" sz="1200" dirty="0" err="1">
                <a:solidFill>
                  <a:srgbClr val="1A5FB4"/>
                </a:solidFill>
              </a:rPr>
              <a:t>dass</a:t>
            </a:r>
            <a:r>
              <a:rPr lang="en-US" altLang="en-US" sz="1200" dirty="0">
                <a:solidFill>
                  <a:srgbClr val="1A5FB4"/>
                </a:solidFill>
              </a:rPr>
              <a:t> der </a:t>
            </a:r>
            <a:r>
              <a:rPr lang="en-US" altLang="en-US" sz="1200" dirty="0" err="1">
                <a:solidFill>
                  <a:srgbClr val="1A5FB4"/>
                </a:solidFill>
              </a:rPr>
              <a:t>Knotenstrahl</a:t>
            </a:r>
            <a:r>
              <a:rPr lang="en-US" altLang="en-US" sz="1200" dirty="0">
                <a:solidFill>
                  <a:srgbClr val="1A5FB4"/>
                </a:solidFill>
              </a:rPr>
              <a:t> des </a:t>
            </a:r>
            <a:r>
              <a:rPr lang="en-US" altLang="en-US" sz="1200" dirty="0" err="1">
                <a:solidFill>
                  <a:srgbClr val="1A5FB4"/>
                </a:solidFill>
              </a:rPr>
              <a:t>primären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Brennpunkts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die (</a:t>
            </a:r>
            <a:r>
              <a:rPr lang="en-US" altLang="en-US" sz="1200" dirty="0" err="1">
                <a:solidFill>
                  <a:srgbClr val="1A5FB4"/>
                </a:solidFill>
              </a:rPr>
              <a:t>optische</a:t>
            </a:r>
            <a:r>
              <a:rPr lang="en-US" altLang="en-US" sz="1200" dirty="0">
                <a:solidFill>
                  <a:srgbClr val="1A5FB4"/>
                </a:solidFill>
              </a:rPr>
              <a:t>) </a:t>
            </a:r>
            <a:r>
              <a:rPr lang="en-US" altLang="en-US" sz="1200" dirty="0" err="1">
                <a:solidFill>
                  <a:srgbClr val="1A5FB4"/>
                </a:solidFill>
              </a:rPr>
              <a:t>Achse</a:t>
            </a:r>
            <a:r>
              <a:rPr lang="en-US" altLang="en-US" sz="1200" dirty="0">
                <a:solidFill>
                  <a:srgbClr val="1A5FB4"/>
                </a:solidFill>
              </a:rPr>
              <a:t> der Linse </a:t>
            </a:r>
            <a:r>
              <a:rPr lang="en-US" altLang="en-US" sz="1200" dirty="0" err="1">
                <a:solidFill>
                  <a:srgbClr val="1A5FB4"/>
                </a:solidFill>
              </a:rPr>
              <a:t>ist</a:t>
            </a:r>
            <a:r>
              <a:rPr lang="en-US" altLang="en-US" sz="1200" dirty="0">
                <a:solidFill>
                  <a:srgbClr val="1A5FB4"/>
                </a:solidFill>
              </a:rPr>
              <a:t>.</a:t>
            </a:r>
          </a:p>
        </p:txBody>
      </p:sp>
      <p:sp>
        <p:nvSpPr>
          <p:cNvPr id="28691" name="Line 24">
            <a:extLst>
              <a:ext uri="{FF2B5EF4-FFF2-40B4-BE49-F238E27FC236}">
                <a16:creationId xmlns:a16="http://schemas.microsoft.com/office/drawing/2014/main" id="{967D5649-4725-48B6-8AC6-3E7164717C9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337816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2" name="Oval 25">
            <a:extLst>
              <a:ext uri="{FF2B5EF4-FFF2-40B4-BE49-F238E27FC236}">
                <a16:creationId xmlns:a16="http://schemas.microsoft.com/office/drawing/2014/main" id="{09F0D26D-A610-4554-9C5A-7808B0CD8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rgbClr val="1A5FB4"/>
          </a:solidFill>
          <a:ln w="9525">
            <a:solidFill>
              <a:srgbClr val="1A5FB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93" name="ZZ_Kopfleiste">
            <a:extLst>
              <a:ext uri="{FF2B5EF4-FFF2-40B4-BE49-F238E27FC236}">
                <a16:creationId xmlns:a16="http://schemas.microsoft.com/office/drawing/2014/main" id="{89D1A507-D8A9-4A2C-A7CE-FCC7DAF4D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28694" name="Slide Number Placeholder 1">
            <a:extLst>
              <a:ext uri="{FF2B5EF4-FFF2-40B4-BE49-F238E27FC236}">
                <a16:creationId xmlns:a16="http://schemas.microsoft.com/office/drawing/2014/main" id="{D9A453D5-C295-4093-80D2-9BDAFB2E9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8700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8701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>
            <a:extLst>
              <a:ext uri="{FF2B5EF4-FFF2-40B4-BE49-F238E27FC236}">
                <a16:creationId xmlns:a16="http://schemas.microsoft.com/office/drawing/2014/main" id="{7BB4DB1B-F2E9-42AC-981C-F5597116418F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414016"/>
            <a:ext cx="381000" cy="2819400"/>
            <a:chOff x="3696" y="2640"/>
            <a:chExt cx="240" cy="1392"/>
          </a:xfrm>
        </p:grpSpPr>
        <p:sp>
          <p:nvSpPr>
            <p:cNvPr id="29718" name="Oval 3">
              <a:extLst>
                <a:ext uri="{FF2B5EF4-FFF2-40B4-BE49-F238E27FC236}">
                  <a16:creationId xmlns:a16="http://schemas.microsoft.com/office/drawing/2014/main" id="{61391D27-176E-47A0-A164-1C672CCA46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9719" name="Rectangle 4">
              <a:extLst>
                <a:ext uri="{FF2B5EF4-FFF2-40B4-BE49-F238E27FC236}">
                  <a16:creationId xmlns:a16="http://schemas.microsoft.com/office/drawing/2014/main" id="{DB9048F2-DAA2-4432-8D94-245F79B1D0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9720" name="Oval 5">
              <a:extLst>
                <a:ext uri="{FF2B5EF4-FFF2-40B4-BE49-F238E27FC236}">
                  <a16:creationId xmlns:a16="http://schemas.microsoft.com/office/drawing/2014/main" id="{FB843EAF-37E7-4FF8-9C4B-1E3F47E470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9721" name="Rectangle 6">
              <a:extLst>
                <a:ext uri="{FF2B5EF4-FFF2-40B4-BE49-F238E27FC236}">
                  <a16:creationId xmlns:a16="http://schemas.microsoft.com/office/drawing/2014/main" id="{B3234521-F290-442C-827E-18B3F91A12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9722" name="Line 7">
              <a:extLst>
                <a:ext uri="{FF2B5EF4-FFF2-40B4-BE49-F238E27FC236}">
                  <a16:creationId xmlns:a16="http://schemas.microsoft.com/office/drawing/2014/main" id="{21F24944-4958-480D-ABE0-AEF34B2E50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699" name="Line 8">
            <a:extLst>
              <a:ext uri="{FF2B5EF4-FFF2-40B4-BE49-F238E27FC236}">
                <a16:creationId xmlns:a16="http://schemas.microsoft.com/office/drawing/2014/main" id="{8193D97B-8D68-45C9-AC25-262952C13D7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0" name="Oval 9">
            <a:extLst>
              <a:ext uri="{FF2B5EF4-FFF2-40B4-BE49-F238E27FC236}">
                <a16:creationId xmlns:a16="http://schemas.microsoft.com/office/drawing/2014/main" id="{C810D81C-46E9-4428-AC7B-A7E64FC93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01" name="Oval 10">
            <a:extLst>
              <a:ext uri="{FF2B5EF4-FFF2-40B4-BE49-F238E27FC236}">
                <a16:creationId xmlns:a16="http://schemas.microsoft.com/office/drawing/2014/main" id="{13740B40-E8E8-4400-8E84-63330741D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rgbClr val="1A5FB4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02" name="Text Box 11">
            <a:extLst>
              <a:ext uri="{FF2B5EF4-FFF2-40B4-BE49-F238E27FC236}">
                <a16:creationId xmlns:a16="http://schemas.microsoft.com/office/drawing/2014/main" id="{BD0A1171-3D86-4469-AF34-ABD9B55EFA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9703" name="Text Box 12">
            <a:extLst>
              <a:ext uri="{FF2B5EF4-FFF2-40B4-BE49-F238E27FC236}">
                <a16:creationId xmlns:a16="http://schemas.microsoft.com/office/drawing/2014/main" id="{4EECE791-E313-460E-A931-FD1C5AFF8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F</a:t>
            </a:r>
            <a:r>
              <a:rPr lang="en-US" altLang="en-US" sz="1200" baseline="-25000">
                <a:solidFill>
                  <a:srgbClr val="1A5FB4"/>
                </a:solidFill>
              </a:rPr>
              <a:t>2</a:t>
            </a:r>
            <a:endParaRPr lang="en-US" altLang="en-US" sz="1800">
              <a:solidFill>
                <a:srgbClr val="1A5FB4"/>
              </a:solidFill>
            </a:endParaRPr>
          </a:p>
        </p:txBody>
      </p:sp>
      <p:sp>
        <p:nvSpPr>
          <p:cNvPr id="29704" name="Text Box 13">
            <a:extLst>
              <a:ext uri="{FF2B5EF4-FFF2-40B4-BE49-F238E27FC236}">
                <a16:creationId xmlns:a16="http://schemas.microsoft.com/office/drawing/2014/main" id="{2BDC6010-27AC-413E-A6ED-465492630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29705" name="Line 14">
            <a:extLst>
              <a:ext uri="{FF2B5EF4-FFF2-40B4-BE49-F238E27FC236}">
                <a16:creationId xmlns:a16="http://schemas.microsoft.com/office/drawing/2014/main" id="{A0C90866-A362-4B1E-9545-8E8606CADCE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4928616"/>
            <a:ext cx="2895600" cy="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6" name="Line 15">
            <a:extLst>
              <a:ext uri="{FF2B5EF4-FFF2-40B4-BE49-F238E27FC236}">
                <a16:creationId xmlns:a16="http://schemas.microsoft.com/office/drawing/2014/main" id="{F55873AF-2BB5-4C8B-9644-4178F71F2A6F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4395216"/>
            <a:ext cx="2895600" cy="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7" name="Line 16">
            <a:extLst>
              <a:ext uri="{FF2B5EF4-FFF2-40B4-BE49-F238E27FC236}">
                <a16:creationId xmlns:a16="http://schemas.microsoft.com/office/drawing/2014/main" id="{7537F853-A306-48B4-AC4E-B15B0957888D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252216"/>
            <a:ext cx="2895600" cy="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8" name="Line 17">
            <a:extLst>
              <a:ext uri="{FF2B5EF4-FFF2-40B4-BE49-F238E27FC236}">
                <a16:creationId xmlns:a16="http://schemas.microsoft.com/office/drawing/2014/main" id="{7F14A73E-1AF3-4902-95F4-61ABBCD63DA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2718816"/>
            <a:ext cx="2895600" cy="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9" name="Line 18">
            <a:extLst>
              <a:ext uri="{FF2B5EF4-FFF2-40B4-BE49-F238E27FC236}">
                <a16:creationId xmlns:a16="http://schemas.microsoft.com/office/drawing/2014/main" id="{C4C83181-7528-4361-9884-741CF2102E4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718816"/>
            <a:ext cx="2514600" cy="10668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0" name="Line 19">
            <a:extLst>
              <a:ext uri="{FF2B5EF4-FFF2-40B4-BE49-F238E27FC236}">
                <a16:creationId xmlns:a16="http://schemas.microsoft.com/office/drawing/2014/main" id="{BAAE9B20-AC1E-490D-B951-4C88BE772DA2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252216"/>
            <a:ext cx="2514600" cy="5334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1" name="Line 20">
            <a:extLst>
              <a:ext uri="{FF2B5EF4-FFF2-40B4-BE49-F238E27FC236}">
                <a16:creationId xmlns:a16="http://schemas.microsoft.com/office/drawing/2014/main" id="{DD6A1946-4342-49D0-B000-E061B7C86E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3785616"/>
            <a:ext cx="2514600" cy="6096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2" name="Line 21">
            <a:extLst>
              <a:ext uri="{FF2B5EF4-FFF2-40B4-BE49-F238E27FC236}">
                <a16:creationId xmlns:a16="http://schemas.microsoft.com/office/drawing/2014/main" id="{87712E28-290D-4E56-985A-BD7DC994D0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3785616"/>
            <a:ext cx="2514600" cy="11430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3" name="Oval 22">
            <a:extLst>
              <a:ext uri="{FF2B5EF4-FFF2-40B4-BE49-F238E27FC236}">
                <a16:creationId xmlns:a16="http://schemas.microsoft.com/office/drawing/2014/main" id="{3788A3CB-1EB8-4C3D-BC40-F13EE08D0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14" name="Text Box 23">
            <a:extLst>
              <a:ext uri="{FF2B5EF4-FFF2-40B4-BE49-F238E27FC236}">
                <a16:creationId xmlns:a16="http://schemas.microsoft.com/office/drawing/2014/main" id="{382F1778-B599-4735-991D-984867AE7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9715" name="Text Box 24">
            <a:extLst>
              <a:ext uri="{FF2B5EF4-FFF2-40B4-BE49-F238E27FC236}">
                <a16:creationId xmlns:a16="http://schemas.microsoft.com/office/drawing/2014/main" id="{1485D4C3-A770-4F85-B95B-E00C9803E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473129"/>
            <a:ext cx="8604250" cy="358047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rgbClr val="1A5FB4"/>
                </a:solidFill>
              </a:rPr>
              <a:t>Sekundärer</a:t>
            </a:r>
            <a:r>
              <a:rPr lang="en-US" altLang="en-US" sz="1200" b="1" dirty="0">
                <a:solidFill>
                  <a:srgbClr val="1A5FB4"/>
                </a:solidFill>
              </a:rPr>
              <a:t> </a:t>
            </a:r>
            <a:r>
              <a:rPr lang="en-US" altLang="en-US" sz="1200" b="1" dirty="0" err="1">
                <a:solidFill>
                  <a:srgbClr val="1A5FB4"/>
                </a:solidFill>
              </a:rPr>
              <a:t>Brennpunkt</a:t>
            </a:r>
            <a:r>
              <a:rPr lang="en-US" altLang="en-US" sz="1200" b="1" dirty="0">
                <a:solidFill>
                  <a:srgbClr val="1A5FB4"/>
                </a:solidFill>
              </a:rPr>
              <a:t/>
            </a:r>
            <a:r>
              <a:rPr lang="en-US" altLang="en-US" sz="1200" dirty="0">
                <a:solidFill>
                  <a:srgbClr val="1A5FB4"/>
                </a:solidFill>
              </a:rPr>
              <a:t>: Der Ort, an dem </a:t>
            </a:r>
            <a:r>
              <a:rPr lang="en-US" altLang="en-US" sz="1200" dirty="0" err="1">
                <a:solidFill>
                  <a:srgbClr val="1A5FB4"/>
                </a:solidFill>
              </a:rPr>
              <a:t>Strahlen</a:t>
            </a:r>
            <a:r>
              <a:rPr lang="en-US" altLang="en-US" sz="1200" dirty="0">
                <a:solidFill>
                  <a:srgbClr val="1A5FB4"/>
                </a:solidFill>
              </a:rPr>
              <a:t>, die parallel </a:t>
            </a:r>
            <a:r>
              <a:rPr lang="en-US" altLang="en-US" sz="1200" dirty="0" err="1">
                <a:solidFill>
                  <a:srgbClr val="1A5FB4"/>
                </a:solidFill>
              </a:rPr>
              <a:t>zur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Linsenachse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verlaufen</a:t>
            </a:r>
            <a:r>
              <a:rPr lang="en-US" altLang="en-US" sz="1200" dirty="0">
                <a:solidFill>
                  <a:srgbClr val="1A5FB4"/>
                </a:solidFill>
              </a:rPr>
              <a:t> (d. h.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1A5FB4"/>
                </a:solidFill>
              </a:rPr>
              <a:t>mit</a:t>
            </a:r>
            <a:r>
              <a:rPr lang="en-US" altLang="en-US" sz="1200" dirty="0">
                <a:solidFill>
                  <a:srgbClr val="1A5FB4"/>
                </a:solidFill>
              </a:rPr>
              <a:t> der </a:t>
            </a:r>
            <a:r>
              <a:rPr lang="en-US" altLang="en-US" sz="1200" dirty="0" err="1">
                <a:solidFill>
                  <a:srgbClr val="1A5FB4"/>
                </a:solidFill>
              </a:rPr>
              <a:t>Vergenz n</a:t>
            </a:r>
            <a:r>
              <a:rPr lang="en-US" altLang="en-US" sz="1200" dirty="0">
                <a:solidFill>
                  <a:srgbClr val="1A5FB4"/>
                </a:solidFill>
              </a:rPr>
              <a:t xml:space="preserve">ull) </a:t>
            </a:r>
            <a:r>
              <a:rPr lang="en-US" altLang="en-US" sz="1200" dirty="0" err="1">
                <a:solidFill>
                  <a:srgbClr val="1A5FB4"/>
                </a:solidFill>
              </a:rPr>
              <a:t>gebündelt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werden</a:t>
            </a:r>
            <a:r>
              <a:rPr lang="en-US" altLang="en-US" sz="1200" dirty="0">
                <a:solidFill>
                  <a:srgbClr val="1A5FB4"/>
                </a:solidFill>
              </a:rPr>
              <a:t>. (</a:t>
            </a:r>
            <a:r>
              <a:rPr lang="en-US" altLang="en-US" sz="1200" dirty="0" err="1">
                <a:solidFill>
                  <a:srgbClr val="1A5FB4"/>
                </a:solidFill>
              </a:rPr>
              <a:t>Ebenfalls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aus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Kapitel</a:t>
            </a:r>
            <a:r>
              <a:rPr lang="en-US" altLang="en-US" sz="1200" dirty="0">
                <a:solidFill>
                  <a:srgbClr val="1A5FB4"/>
                </a:solidFill>
              </a:rPr>
              <a:t> 4.)</a:t>
            </a:r>
          </a:p>
        </p:txBody>
      </p:sp>
      <p:sp>
        <p:nvSpPr>
          <p:cNvPr id="29716" name="ZZ_Kopfleiste">
            <a:extLst>
              <a:ext uri="{FF2B5EF4-FFF2-40B4-BE49-F238E27FC236}">
                <a16:creationId xmlns:a16="http://schemas.microsoft.com/office/drawing/2014/main" id="{E0CF4640-8E07-455A-A9E1-4D5495E75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29717" name="Slide Number Placeholder 1">
            <a:extLst>
              <a:ext uri="{FF2B5EF4-FFF2-40B4-BE49-F238E27FC236}">
                <a16:creationId xmlns:a16="http://schemas.microsoft.com/office/drawing/2014/main" id="{A53CCBEC-B6B7-4C2F-A962-FB4CA5141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9723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9724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>
            <a:extLst>
              <a:ext uri="{FF2B5EF4-FFF2-40B4-BE49-F238E27FC236}">
                <a16:creationId xmlns:a16="http://schemas.microsoft.com/office/drawing/2014/main" id="{9ECC5628-9C4A-4EE4-98C4-5DD51726C356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8200" y="2337816"/>
            <a:ext cx="0" cy="281940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0723" name="Group 3">
            <a:extLst>
              <a:ext uri="{FF2B5EF4-FFF2-40B4-BE49-F238E27FC236}">
                <a16:creationId xmlns:a16="http://schemas.microsoft.com/office/drawing/2014/main" id="{DBD1C413-F9A2-4227-B85E-71DA1507C3D7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414016"/>
            <a:ext cx="381000" cy="2819400"/>
            <a:chOff x="3696" y="2640"/>
            <a:chExt cx="240" cy="1392"/>
          </a:xfrm>
        </p:grpSpPr>
        <p:sp>
          <p:nvSpPr>
            <p:cNvPr id="30735" name="Oval 4">
              <a:extLst>
                <a:ext uri="{FF2B5EF4-FFF2-40B4-BE49-F238E27FC236}">
                  <a16:creationId xmlns:a16="http://schemas.microsoft.com/office/drawing/2014/main" id="{12948A1A-3A91-42DA-966D-7646ECC834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0736" name="Rectangle 5">
              <a:extLst>
                <a:ext uri="{FF2B5EF4-FFF2-40B4-BE49-F238E27FC236}">
                  <a16:creationId xmlns:a16="http://schemas.microsoft.com/office/drawing/2014/main" id="{34392611-581F-4A58-825E-63B52DE4A7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0737" name="Oval 6">
              <a:extLst>
                <a:ext uri="{FF2B5EF4-FFF2-40B4-BE49-F238E27FC236}">
                  <a16:creationId xmlns:a16="http://schemas.microsoft.com/office/drawing/2014/main" id="{31179203-341F-4A5A-8149-1367AFE756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0738" name="Rectangle 7">
              <a:extLst>
                <a:ext uri="{FF2B5EF4-FFF2-40B4-BE49-F238E27FC236}">
                  <a16:creationId xmlns:a16="http://schemas.microsoft.com/office/drawing/2014/main" id="{EFDEBA35-8E0E-4215-8061-5F4DE4A061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0739" name="Line 8">
              <a:extLst>
                <a:ext uri="{FF2B5EF4-FFF2-40B4-BE49-F238E27FC236}">
                  <a16:creationId xmlns:a16="http://schemas.microsoft.com/office/drawing/2014/main" id="{F22E4CEA-228B-498F-B18C-2BBAEACDAC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24" name="Line 9">
            <a:extLst>
              <a:ext uri="{FF2B5EF4-FFF2-40B4-BE49-F238E27FC236}">
                <a16:creationId xmlns:a16="http://schemas.microsoft.com/office/drawing/2014/main" id="{AE063E6D-4102-4E96-A002-BA4BCAEFAFA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5" name="Oval 10">
            <a:extLst>
              <a:ext uri="{FF2B5EF4-FFF2-40B4-BE49-F238E27FC236}">
                <a16:creationId xmlns:a16="http://schemas.microsoft.com/office/drawing/2014/main" id="{E476C065-66A9-4F17-9B9B-0821F5005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26" name="Oval 11">
            <a:extLst>
              <a:ext uri="{FF2B5EF4-FFF2-40B4-BE49-F238E27FC236}">
                <a16:creationId xmlns:a16="http://schemas.microsoft.com/office/drawing/2014/main" id="{293488BE-CDFB-4566-982E-9B01E1945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27" name="Text Box 12">
            <a:extLst>
              <a:ext uri="{FF2B5EF4-FFF2-40B4-BE49-F238E27FC236}">
                <a16:creationId xmlns:a16="http://schemas.microsoft.com/office/drawing/2014/main" id="{32CF9558-45BC-4A75-9206-EBF170D42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30728" name="Text Box 13">
            <a:extLst>
              <a:ext uri="{FF2B5EF4-FFF2-40B4-BE49-F238E27FC236}">
                <a16:creationId xmlns:a16="http://schemas.microsoft.com/office/drawing/2014/main" id="{F30278F2-6A4D-422E-A8F8-407D88B01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30729" name="Text Box 14">
            <a:extLst>
              <a:ext uri="{FF2B5EF4-FFF2-40B4-BE49-F238E27FC236}">
                <a16:creationId xmlns:a16="http://schemas.microsoft.com/office/drawing/2014/main" id="{AA934C32-E266-4AE6-AB29-E2BC3066E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30730" name="Oval 15">
            <a:extLst>
              <a:ext uri="{FF2B5EF4-FFF2-40B4-BE49-F238E27FC236}">
                <a16:creationId xmlns:a16="http://schemas.microsoft.com/office/drawing/2014/main" id="{169D6F93-C9F7-4A71-9E50-873FFADCC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31" name="Text Box 16">
            <a:extLst>
              <a:ext uri="{FF2B5EF4-FFF2-40B4-BE49-F238E27FC236}">
                <a16:creationId xmlns:a16="http://schemas.microsoft.com/office/drawing/2014/main" id="{DE79C629-EF84-4F47-A275-24234FFE6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30732" name="Text Box 17">
            <a:extLst>
              <a:ext uri="{FF2B5EF4-FFF2-40B4-BE49-F238E27FC236}">
                <a16:creationId xmlns:a16="http://schemas.microsoft.com/office/drawing/2014/main" id="{CC698274-3D84-4014-BB20-8E4344A7B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350" y="5560441"/>
            <a:ext cx="5200650" cy="358047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1A5FB4"/>
                </a:solidFill>
              </a:rPr>
              <a:t>Sekundäre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 err="1"/>
              <a:t>Brennebene</a:t>
            </a:r>
            <a:r>
              <a:rPr lang="en-US" altLang="en-US" sz="1200" dirty="0">
                <a:solidFill>
                  <a:srgbClr val="1A5FB4"/>
                </a:solidFill>
              </a:rPr>
              <a:t>: Der „</a:t>
            </a:r>
            <a:r>
              <a:rPr lang="en-US" altLang="en-US" sz="1200" dirty="0" err="1">
                <a:solidFill>
                  <a:srgbClr val="1A5FB4"/>
                </a:solidFill>
              </a:rPr>
              <a:t>Heimatort</a:t>
            </a:r>
            <a:r>
              <a:rPr lang="en-US" altLang="en-US" sz="1200" dirty="0">
                <a:solidFill>
                  <a:srgbClr val="1A5FB4"/>
                </a:solidFill>
              </a:rPr>
              <a:t>“ </a:t>
            </a:r>
            <a:r>
              <a:rPr lang="en-US" altLang="en-US" sz="1200" dirty="0" err="1">
                <a:solidFill>
                  <a:srgbClr val="1A5FB4"/>
                </a:solidFill>
              </a:rPr>
              <a:t>aller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Bilder, die </a:t>
            </a:r>
            <a:r>
              <a:rPr lang="en-US" altLang="en-US" sz="1200" dirty="0" err="1">
                <a:solidFill>
                  <a:srgbClr val="1A5FB4"/>
                </a:solidFill>
              </a:rPr>
              <a:t>durch</a:t>
            </a:r>
            <a:r>
              <a:rPr lang="en-US" altLang="en-US" sz="1200" dirty="0">
                <a:solidFill>
                  <a:srgbClr val="1A5FB4"/>
                </a:solidFill>
              </a:rPr>
              <a:t> auf die Linse </a:t>
            </a:r>
            <a:r>
              <a:rPr lang="en-US" altLang="en-US" sz="1200" dirty="0" err="1">
                <a:solidFill>
                  <a:srgbClr val="1A5FB4"/>
                </a:solidFill>
              </a:rPr>
              <a:t>treffende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parallele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Strahlen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entstehen</a:t>
            </a:r>
            <a:endParaRPr lang="en-US" altLang="en-US" sz="1200" dirty="0">
              <a:solidFill>
                <a:srgbClr val="1A5FB4"/>
              </a:solidFill>
            </a:endParaRPr>
          </a:p>
        </p:txBody>
      </p:sp>
      <p:sp>
        <p:nvSpPr>
          <p:cNvPr id="30733" name="ZZ_Kopfleiste">
            <a:extLst>
              <a:ext uri="{FF2B5EF4-FFF2-40B4-BE49-F238E27FC236}">
                <a16:creationId xmlns:a16="http://schemas.microsoft.com/office/drawing/2014/main" id="{607A3BAE-B6AF-435B-8A33-B8A92873C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30734" name="Slide Number Placeholder 1">
            <a:extLst>
              <a:ext uri="{FF2B5EF4-FFF2-40B4-BE49-F238E27FC236}">
                <a16:creationId xmlns:a16="http://schemas.microsoft.com/office/drawing/2014/main" id="{8D8DEE7B-ACDB-479A-A8F2-7AD6E4EC0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0740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0741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>
            <a:extLst>
              <a:ext uri="{FF2B5EF4-FFF2-40B4-BE49-F238E27FC236}">
                <a16:creationId xmlns:a16="http://schemas.microsoft.com/office/drawing/2014/main" id="{8FA3C5CA-E5F0-43D3-B4DA-7A99C4F1F55E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414016"/>
            <a:ext cx="381000" cy="2819400"/>
            <a:chOff x="3696" y="2640"/>
            <a:chExt cx="240" cy="1392"/>
          </a:xfrm>
        </p:grpSpPr>
        <p:sp>
          <p:nvSpPr>
            <p:cNvPr id="31762" name="Oval 3">
              <a:extLst>
                <a:ext uri="{FF2B5EF4-FFF2-40B4-BE49-F238E27FC236}">
                  <a16:creationId xmlns:a16="http://schemas.microsoft.com/office/drawing/2014/main" id="{1918DB48-491A-4514-9F07-CB3E57A60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63" name="Rectangle 4">
              <a:extLst>
                <a:ext uri="{FF2B5EF4-FFF2-40B4-BE49-F238E27FC236}">
                  <a16:creationId xmlns:a16="http://schemas.microsoft.com/office/drawing/2014/main" id="{CA9C837E-8A57-4FFC-8220-17D52BF3C6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64" name="Oval 5">
              <a:extLst>
                <a:ext uri="{FF2B5EF4-FFF2-40B4-BE49-F238E27FC236}">
                  <a16:creationId xmlns:a16="http://schemas.microsoft.com/office/drawing/2014/main" id="{9208F103-BAC5-47C9-8A70-63BB54718C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65" name="Rectangle 6">
              <a:extLst>
                <a:ext uri="{FF2B5EF4-FFF2-40B4-BE49-F238E27FC236}">
                  <a16:creationId xmlns:a16="http://schemas.microsoft.com/office/drawing/2014/main" id="{6668C87A-CD06-4302-B78F-55B351FE1D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66" name="Line 7">
              <a:extLst>
                <a:ext uri="{FF2B5EF4-FFF2-40B4-BE49-F238E27FC236}">
                  <a16:creationId xmlns:a16="http://schemas.microsoft.com/office/drawing/2014/main" id="{705C33AA-1E9B-47D0-8036-F73BCFE101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47" name="Line 8">
            <a:extLst>
              <a:ext uri="{FF2B5EF4-FFF2-40B4-BE49-F238E27FC236}">
                <a16:creationId xmlns:a16="http://schemas.microsoft.com/office/drawing/2014/main" id="{C207142D-E3FD-4FF4-AB76-37699D64232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8" name="Oval 9">
            <a:extLst>
              <a:ext uri="{FF2B5EF4-FFF2-40B4-BE49-F238E27FC236}">
                <a16:creationId xmlns:a16="http://schemas.microsoft.com/office/drawing/2014/main" id="{CB414C29-EF65-46BA-899D-BC7BE7C57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1749" name="Oval 10">
            <a:extLst>
              <a:ext uri="{FF2B5EF4-FFF2-40B4-BE49-F238E27FC236}">
                <a16:creationId xmlns:a16="http://schemas.microsoft.com/office/drawing/2014/main" id="{CFBAC71C-71D8-45DB-BC90-3B0C6EA28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1750" name="Text Box 11">
            <a:extLst>
              <a:ext uri="{FF2B5EF4-FFF2-40B4-BE49-F238E27FC236}">
                <a16:creationId xmlns:a16="http://schemas.microsoft.com/office/drawing/2014/main" id="{CA4D8FC4-469B-495A-9E77-1740435F4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31751" name="Text Box 12">
            <a:extLst>
              <a:ext uri="{FF2B5EF4-FFF2-40B4-BE49-F238E27FC236}">
                <a16:creationId xmlns:a16="http://schemas.microsoft.com/office/drawing/2014/main" id="{3557D376-0F31-4897-9F90-5ECB2088E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31752" name="Line 13">
            <a:extLst>
              <a:ext uri="{FF2B5EF4-FFF2-40B4-BE49-F238E27FC236}">
                <a16:creationId xmlns:a16="http://schemas.microsoft.com/office/drawing/2014/main" id="{6CAB52CD-1071-42AE-B621-F068C6184FF8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8200" y="2337816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3" name="Text Box 14">
            <a:extLst>
              <a:ext uri="{FF2B5EF4-FFF2-40B4-BE49-F238E27FC236}">
                <a16:creationId xmlns:a16="http://schemas.microsoft.com/office/drawing/2014/main" id="{34C167A6-440D-48D8-ADAC-3FDB9063E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31754" name="Oval 15">
            <a:extLst>
              <a:ext uri="{FF2B5EF4-FFF2-40B4-BE49-F238E27FC236}">
                <a16:creationId xmlns:a16="http://schemas.microsoft.com/office/drawing/2014/main" id="{0674BACE-C56A-4E25-A8CB-D8FF758DE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1755" name="Text Box 16">
            <a:extLst>
              <a:ext uri="{FF2B5EF4-FFF2-40B4-BE49-F238E27FC236}">
                <a16:creationId xmlns:a16="http://schemas.microsoft.com/office/drawing/2014/main" id="{F2F7FFAD-9927-476E-831A-EB0EDC886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31756" name="Oval 17">
            <a:extLst>
              <a:ext uri="{FF2B5EF4-FFF2-40B4-BE49-F238E27FC236}">
                <a16:creationId xmlns:a16="http://schemas.microsoft.com/office/drawing/2014/main" id="{AC3F6308-DB3C-4A44-B830-3B3D9E4E9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2642616"/>
            <a:ext cx="152400" cy="152400"/>
          </a:xfrm>
          <a:prstGeom prst="ellipse">
            <a:avLst/>
          </a:prstGeom>
          <a:solidFill>
            <a:srgbClr val="1A5FB4"/>
          </a:solidFill>
          <a:ln w="9525">
            <a:solidFill>
              <a:srgbClr val="1A5FB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1757" name="Text Box 18">
            <a:extLst>
              <a:ext uri="{FF2B5EF4-FFF2-40B4-BE49-F238E27FC236}">
                <a16:creationId xmlns:a16="http://schemas.microsoft.com/office/drawing/2014/main" id="{1141B9C1-C024-4458-B184-37FA242AF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350" y="5560441"/>
            <a:ext cx="5200650" cy="358047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1A5FB4"/>
                </a:solidFill>
              </a:rPr>
              <a:t>Sekundäre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 err="1"/>
              <a:t>Brennebene</a:t>
            </a:r>
            <a:r>
              <a:rPr lang="en-US" altLang="en-US" sz="1200" dirty="0">
                <a:solidFill>
                  <a:srgbClr val="1A5FB4"/>
                </a:solidFill>
              </a:rPr>
              <a:t>: Der „</a:t>
            </a:r>
            <a:r>
              <a:rPr lang="en-US" altLang="en-US" sz="1200" dirty="0" err="1">
                <a:solidFill>
                  <a:srgbClr val="1A5FB4"/>
                </a:solidFill>
              </a:rPr>
              <a:t>Heimatort</a:t>
            </a:r>
            <a:r>
              <a:rPr lang="en-US" altLang="en-US" sz="1200" dirty="0">
                <a:solidFill>
                  <a:srgbClr val="1A5FB4"/>
                </a:solidFill>
              </a:rPr>
              <a:t>“ </a:t>
            </a:r>
            <a:r>
              <a:rPr lang="en-US" altLang="en-US" sz="1200" dirty="0" err="1">
                <a:solidFill>
                  <a:srgbClr val="1A5FB4"/>
                </a:solidFill>
              </a:rPr>
              <a:t>aller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Bilder, die </a:t>
            </a:r>
            <a:r>
              <a:rPr lang="en-US" altLang="en-US" sz="1200" dirty="0" err="1">
                <a:solidFill>
                  <a:srgbClr val="1A5FB4"/>
                </a:solidFill>
              </a:rPr>
              <a:t>durch</a:t>
            </a:r>
            <a:r>
              <a:rPr lang="en-US" altLang="en-US" sz="1200" dirty="0">
                <a:solidFill>
                  <a:srgbClr val="1A5FB4"/>
                </a:solidFill>
              </a:rPr>
              <a:t> auf die Linse </a:t>
            </a:r>
            <a:r>
              <a:rPr lang="en-US" altLang="en-US" sz="1200" dirty="0" err="1">
                <a:solidFill>
                  <a:srgbClr val="1A5FB4"/>
                </a:solidFill>
              </a:rPr>
              <a:t>treffende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parallele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Strahlen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entstehen</a:t>
            </a:r>
            <a:endParaRPr lang="en-US" altLang="en-US" sz="1200" dirty="0">
              <a:solidFill>
                <a:srgbClr val="1A5FB4"/>
              </a:solidFill>
            </a:endParaRPr>
          </a:p>
        </p:txBody>
      </p:sp>
      <p:sp>
        <p:nvSpPr>
          <p:cNvPr id="31758" name="Line 19">
            <a:extLst>
              <a:ext uri="{FF2B5EF4-FFF2-40B4-BE49-F238E27FC236}">
                <a16:creationId xmlns:a16="http://schemas.microsoft.com/office/drawing/2014/main" id="{9E1E27DB-91D0-402F-8D5E-AAA4C1CB13FA}"/>
              </a:ext>
            </a:extLst>
          </p:cNvPr>
          <p:cNvSpPr>
            <a:spLocks noChangeShapeType="1"/>
          </p:cNvSpPr>
          <p:nvPr/>
        </p:nvSpPr>
        <p:spPr bwMode="auto">
          <a:xfrm>
            <a:off x="6927850" y="1118616"/>
            <a:ext cx="145415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9" name="Text Box 20">
            <a:extLst>
              <a:ext uri="{FF2B5EF4-FFF2-40B4-BE49-F238E27FC236}">
                <a16:creationId xmlns:a16="http://schemas.microsoft.com/office/drawing/2014/main" id="{99163BF3-310A-42E8-884F-9928CD63F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5488" y="966216"/>
            <a:ext cx="4633912" cy="533400"/>
          </a:xfrm>
          <a:prstGeom prst="rect">
            <a:avLst/>
          </a:prstGeom>
          <a:solidFill>
            <a:srgbClr val="FFE1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Betrachten Sie diesen Punkt auf der sekundären Brennebene.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Aus welcher Richtung treffen die bildenden Strahlen ein?</a:t>
            </a:r>
          </a:p>
        </p:txBody>
      </p:sp>
      <p:sp>
        <p:nvSpPr>
          <p:cNvPr id="31760" name="ZZ_Kopfleiste">
            <a:extLst>
              <a:ext uri="{FF2B5EF4-FFF2-40B4-BE49-F238E27FC236}">
                <a16:creationId xmlns:a16="http://schemas.microsoft.com/office/drawing/2014/main" id="{A9046818-C799-4240-99CB-49123376B6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31761" name="Slide Number Placeholder 1">
            <a:extLst>
              <a:ext uri="{FF2B5EF4-FFF2-40B4-BE49-F238E27FC236}">
                <a16:creationId xmlns:a16="http://schemas.microsoft.com/office/drawing/2014/main" id="{13CFE7EE-2989-492E-ACC4-138ED8BC5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1767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1768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Line 2">
            <a:extLst>
              <a:ext uri="{FF2B5EF4-FFF2-40B4-BE49-F238E27FC236}">
                <a16:creationId xmlns:a16="http://schemas.microsoft.com/office/drawing/2014/main" id="{EA527DF6-06F1-45B0-B4DF-E23A5C889ACF}"/>
              </a:ext>
            </a:extLst>
          </p:cNvPr>
          <p:cNvSpPr>
            <a:spLocks noChangeShapeType="1"/>
          </p:cNvSpPr>
          <p:nvPr/>
        </p:nvSpPr>
        <p:spPr bwMode="auto">
          <a:xfrm>
            <a:off x="6927850" y="1118616"/>
            <a:ext cx="145415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2771" name="Group 3">
            <a:extLst>
              <a:ext uri="{FF2B5EF4-FFF2-40B4-BE49-F238E27FC236}">
                <a16:creationId xmlns:a16="http://schemas.microsoft.com/office/drawing/2014/main" id="{33C4E611-243F-479F-9701-CFE91F087507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414016"/>
            <a:ext cx="381000" cy="2819400"/>
            <a:chOff x="3696" y="2640"/>
            <a:chExt cx="240" cy="1392"/>
          </a:xfrm>
        </p:grpSpPr>
        <p:sp>
          <p:nvSpPr>
            <p:cNvPr id="32788" name="Oval 4">
              <a:extLst>
                <a:ext uri="{FF2B5EF4-FFF2-40B4-BE49-F238E27FC236}">
                  <a16:creationId xmlns:a16="http://schemas.microsoft.com/office/drawing/2014/main" id="{D824DFD2-7836-4FF4-A5E0-081F6D61C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789" name="Rectangle 5">
              <a:extLst>
                <a:ext uri="{FF2B5EF4-FFF2-40B4-BE49-F238E27FC236}">
                  <a16:creationId xmlns:a16="http://schemas.microsoft.com/office/drawing/2014/main" id="{7BCD2342-3861-43BE-B9B4-C26D50BA87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790" name="Oval 6">
              <a:extLst>
                <a:ext uri="{FF2B5EF4-FFF2-40B4-BE49-F238E27FC236}">
                  <a16:creationId xmlns:a16="http://schemas.microsoft.com/office/drawing/2014/main" id="{499B17A6-7871-4B11-80BE-1B1F813E73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791" name="Rectangle 7">
              <a:extLst>
                <a:ext uri="{FF2B5EF4-FFF2-40B4-BE49-F238E27FC236}">
                  <a16:creationId xmlns:a16="http://schemas.microsoft.com/office/drawing/2014/main" id="{E1CB7A15-7BF4-4D84-966C-0AA969C70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792" name="Line 8">
              <a:extLst>
                <a:ext uri="{FF2B5EF4-FFF2-40B4-BE49-F238E27FC236}">
                  <a16:creationId xmlns:a16="http://schemas.microsoft.com/office/drawing/2014/main" id="{C6EDEAA2-A563-4297-A60B-B48598C840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72" name="Line 9">
            <a:extLst>
              <a:ext uri="{FF2B5EF4-FFF2-40B4-BE49-F238E27FC236}">
                <a16:creationId xmlns:a16="http://schemas.microsoft.com/office/drawing/2014/main" id="{1768FBB2-DC34-436E-B61D-34A9473917D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Oval 10">
            <a:extLst>
              <a:ext uri="{FF2B5EF4-FFF2-40B4-BE49-F238E27FC236}">
                <a16:creationId xmlns:a16="http://schemas.microsoft.com/office/drawing/2014/main" id="{1EB934D4-1CA8-44F0-834B-F6B722C11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2774" name="Oval 11">
            <a:extLst>
              <a:ext uri="{FF2B5EF4-FFF2-40B4-BE49-F238E27FC236}">
                <a16:creationId xmlns:a16="http://schemas.microsoft.com/office/drawing/2014/main" id="{9895E740-6A1F-4026-9886-89E80CE23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2775" name="Text Box 12">
            <a:extLst>
              <a:ext uri="{FF2B5EF4-FFF2-40B4-BE49-F238E27FC236}">
                <a16:creationId xmlns:a16="http://schemas.microsoft.com/office/drawing/2014/main" id="{CED77FBD-6221-4A62-BFD8-D76FC0B4F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32776" name="Text Box 13">
            <a:extLst>
              <a:ext uri="{FF2B5EF4-FFF2-40B4-BE49-F238E27FC236}">
                <a16:creationId xmlns:a16="http://schemas.microsoft.com/office/drawing/2014/main" id="{C36446FD-5270-427C-9B86-7F73FB33D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32777" name="Line 14">
            <a:extLst>
              <a:ext uri="{FF2B5EF4-FFF2-40B4-BE49-F238E27FC236}">
                <a16:creationId xmlns:a16="http://schemas.microsoft.com/office/drawing/2014/main" id="{8791AB0E-55A7-4642-A43D-304569310CFD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8200" y="2337816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8" name="Text Box 15">
            <a:extLst>
              <a:ext uri="{FF2B5EF4-FFF2-40B4-BE49-F238E27FC236}">
                <a16:creationId xmlns:a16="http://schemas.microsoft.com/office/drawing/2014/main" id="{D94DAC30-A6C9-45B3-B7A1-4389272F1A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32779" name="Text Box 16">
            <a:extLst>
              <a:ext uri="{FF2B5EF4-FFF2-40B4-BE49-F238E27FC236}">
                <a16:creationId xmlns:a16="http://schemas.microsoft.com/office/drawing/2014/main" id="{E9D1DF5B-AB91-48EB-90D4-B55A80D25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32780" name="Oval 17">
            <a:extLst>
              <a:ext uri="{FF2B5EF4-FFF2-40B4-BE49-F238E27FC236}">
                <a16:creationId xmlns:a16="http://schemas.microsoft.com/office/drawing/2014/main" id="{8DF0EF02-59C8-44E1-8039-C7E4E7690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2642616"/>
            <a:ext cx="152400" cy="152400"/>
          </a:xfrm>
          <a:prstGeom prst="ellipse">
            <a:avLst/>
          </a:prstGeom>
          <a:solidFill>
            <a:srgbClr val="1A5FB4"/>
          </a:solidFill>
          <a:ln w="9525">
            <a:solidFill>
              <a:srgbClr val="1A5FB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2781" name="Line 18">
            <a:extLst>
              <a:ext uri="{FF2B5EF4-FFF2-40B4-BE49-F238E27FC236}">
                <a16:creationId xmlns:a16="http://schemas.microsoft.com/office/drawing/2014/main" id="{7A5AABE8-7D03-4092-B305-EE5CE0CE29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24200" y="2718816"/>
            <a:ext cx="5257800" cy="220980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2" name="Oval 19">
            <a:extLst>
              <a:ext uri="{FF2B5EF4-FFF2-40B4-BE49-F238E27FC236}">
                <a16:creationId xmlns:a16="http://schemas.microsoft.com/office/drawing/2014/main" id="{755E6E43-9838-4411-BB21-3DC68B0B3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2783" name="Text Box 20">
            <a:extLst>
              <a:ext uri="{FF2B5EF4-FFF2-40B4-BE49-F238E27FC236}">
                <a16:creationId xmlns:a16="http://schemas.microsoft.com/office/drawing/2014/main" id="{2EB9EB00-DE8C-4BC3-8BEE-3EFC99324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5488" y="966216"/>
            <a:ext cx="4633912" cy="533400"/>
          </a:xfrm>
          <a:prstGeom prst="rect">
            <a:avLst/>
          </a:prstGeom>
          <a:solidFill>
            <a:srgbClr val="FFE1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Betrachten Sie diesen Punkt auf der sekundären Brennebene.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Aus welcher Richtung treffen die bildenden Strahlen ein?</a:t>
            </a:r>
          </a:p>
        </p:txBody>
      </p:sp>
      <p:sp>
        <p:nvSpPr>
          <p:cNvPr id="32784" name="Text Box 21">
            <a:extLst>
              <a:ext uri="{FF2B5EF4-FFF2-40B4-BE49-F238E27FC236}">
                <a16:creationId xmlns:a16="http://schemas.microsoft.com/office/drawing/2014/main" id="{6C2CC86A-3661-4C01-9E80-CC36904E3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350" y="5560441"/>
            <a:ext cx="5200650" cy="358047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Sekundäre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Brennebene</a:t>
            </a:r>
            <a:r>
              <a:rPr lang="en-US" altLang="en-US" sz="1200" b="1" i="1" dirty="0"/>
              <a:t/>
            </a:r>
            <a:r>
              <a:rPr lang="en-US" altLang="en-US" sz="1200" dirty="0">
                <a:solidFill>
                  <a:srgbClr val="1A5FB4"/>
                </a:solidFill>
              </a:rPr>
              <a:t>: Der „</a:t>
            </a:r>
            <a:r>
              <a:rPr lang="en-US" altLang="en-US" sz="1200" dirty="0" err="1">
                <a:solidFill>
                  <a:srgbClr val="1A5FB4"/>
                </a:solidFill>
              </a:rPr>
              <a:t>Heimatort</a:t>
            </a:r>
            <a:r>
              <a:rPr lang="en-US" altLang="en-US" sz="1200" dirty="0">
                <a:solidFill>
                  <a:srgbClr val="1A5FB4"/>
                </a:solidFill>
              </a:rPr>
              <a:t>“ </a:t>
            </a:r>
            <a:r>
              <a:rPr lang="en-US" altLang="en-US" sz="1200" dirty="0" err="1">
                <a:solidFill>
                  <a:srgbClr val="1A5FB4"/>
                </a:solidFill>
              </a:rPr>
              <a:t>aller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Bilder, die </a:t>
            </a:r>
            <a:r>
              <a:rPr lang="en-US" altLang="en-US" sz="1200" dirty="0" err="1">
                <a:solidFill>
                  <a:srgbClr val="1A5FB4"/>
                </a:solidFill>
              </a:rPr>
              <a:t>durch</a:t>
            </a:r>
            <a:r>
              <a:rPr lang="en-US" altLang="en-US" sz="1200" dirty="0">
                <a:solidFill>
                  <a:srgbClr val="1A5FB4"/>
                </a:solidFill>
              </a:rPr>
              <a:t> auf die Linse </a:t>
            </a:r>
            <a:r>
              <a:rPr lang="en-US" altLang="en-US" sz="1200" dirty="0" err="1">
                <a:solidFill>
                  <a:srgbClr val="1A5FB4"/>
                </a:solidFill>
              </a:rPr>
              <a:t>treffende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parallele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Strahlen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entstehen</a:t>
            </a:r>
            <a:endParaRPr lang="en-US" altLang="en-US" sz="1200" dirty="0">
              <a:solidFill>
                <a:srgbClr val="1A5FB4"/>
              </a:solidFill>
            </a:endParaRPr>
          </a:p>
        </p:txBody>
      </p:sp>
      <p:sp>
        <p:nvSpPr>
          <p:cNvPr id="32785" name="Text Box 22">
            <a:extLst>
              <a:ext uri="{FF2B5EF4-FFF2-40B4-BE49-F238E27FC236}">
                <a16:creationId xmlns:a16="http://schemas.microsoft.com/office/drawing/2014/main" id="{D8E6F7B6-BE3F-437D-8797-9D6FFE501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245741"/>
            <a:ext cx="2635250" cy="587375"/>
          </a:xfrm>
          <a:prstGeom prst="rect">
            <a:avLst/>
          </a:prstGeom>
          <a:solidFill>
            <a:srgbClr val="FFE1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Auch hier können wir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den Knotenstrahl nutzen…</a:t>
            </a:r>
            <a:endParaRPr lang="en-US" altLang="en-US" sz="1800" i="1">
              <a:solidFill>
                <a:srgbClr val="1A5FB4"/>
              </a:solidFill>
            </a:endParaRPr>
          </a:p>
        </p:txBody>
      </p:sp>
      <p:sp>
        <p:nvSpPr>
          <p:cNvPr id="32786" name="ZZ_Kopfleiste">
            <a:extLst>
              <a:ext uri="{FF2B5EF4-FFF2-40B4-BE49-F238E27FC236}">
                <a16:creationId xmlns:a16="http://schemas.microsoft.com/office/drawing/2014/main" id="{221C8836-96F0-4F85-81AB-0DB1511F9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32787" name="Slide Number Placeholder 1">
            <a:extLst>
              <a:ext uri="{FF2B5EF4-FFF2-40B4-BE49-F238E27FC236}">
                <a16:creationId xmlns:a16="http://schemas.microsoft.com/office/drawing/2014/main" id="{BAF9A822-120D-4FAA-8DC1-E12D698D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2793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2794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Line 2">
            <a:extLst>
              <a:ext uri="{FF2B5EF4-FFF2-40B4-BE49-F238E27FC236}">
                <a16:creationId xmlns:a16="http://schemas.microsoft.com/office/drawing/2014/main" id="{F5E55944-ED04-4237-BE9C-75983FEAC641}"/>
              </a:ext>
            </a:extLst>
          </p:cNvPr>
          <p:cNvSpPr>
            <a:spLocks noChangeShapeType="1"/>
          </p:cNvSpPr>
          <p:nvPr/>
        </p:nvSpPr>
        <p:spPr bwMode="auto">
          <a:xfrm>
            <a:off x="6927850" y="1118616"/>
            <a:ext cx="145415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3795" name="Group 3">
            <a:extLst>
              <a:ext uri="{FF2B5EF4-FFF2-40B4-BE49-F238E27FC236}">
                <a16:creationId xmlns:a16="http://schemas.microsoft.com/office/drawing/2014/main" id="{82B2BA51-DAE1-443C-9DF6-EDA744FDB88B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414016"/>
            <a:ext cx="381000" cy="2819400"/>
            <a:chOff x="3696" y="2640"/>
            <a:chExt cx="240" cy="1392"/>
          </a:xfrm>
        </p:grpSpPr>
        <p:sp>
          <p:nvSpPr>
            <p:cNvPr id="33820" name="Oval 4">
              <a:extLst>
                <a:ext uri="{FF2B5EF4-FFF2-40B4-BE49-F238E27FC236}">
                  <a16:creationId xmlns:a16="http://schemas.microsoft.com/office/drawing/2014/main" id="{7A7F48CE-8C9C-4D0E-BFEC-93C8889194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21" name="Rectangle 5">
              <a:extLst>
                <a:ext uri="{FF2B5EF4-FFF2-40B4-BE49-F238E27FC236}">
                  <a16:creationId xmlns:a16="http://schemas.microsoft.com/office/drawing/2014/main" id="{9C174A14-73FD-4DA3-ADF3-79EB3B831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22" name="Oval 6">
              <a:extLst>
                <a:ext uri="{FF2B5EF4-FFF2-40B4-BE49-F238E27FC236}">
                  <a16:creationId xmlns:a16="http://schemas.microsoft.com/office/drawing/2014/main" id="{B919C42C-6C97-493D-A5DA-654C7E111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23" name="Rectangle 7">
              <a:extLst>
                <a:ext uri="{FF2B5EF4-FFF2-40B4-BE49-F238E27FC236}">
                  <a16:creationId xmlns:a16="http://schemas.microsoft.com/office/drawing/2014/main" id="{87C95BCF-A698-41BB-A12F-4B348C192C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24" name="Line 8">
              <a:extLst>
                <a:ext uri="{FF2B5EF4-FFF2-40B4-BE49-F238E27FC236}">
                  <a16:creationId xmlns:a16="http://schemas.microsoft.com/office/drawing/2014/main" id="{DA1D6990-A9CD-4296-B99B-04010F1F63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796" name="Line 9">
            <a:extLst>
              <a:ext uri="{FF2B5EF4-FFF2-40B4-BE49-F238E27FC236}">
                <a16:creationId xmlns:a16="http://schemas.microsoft.com/office/drawing/2014/main" id="{2FDF0368-860F-489B-BDDE-149BF8FA499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7" name="Oval 10">
            <a:extLst>
              <a:ext uri="{FF2B5EF4-FFF2-40B4-BE49-F238E27FC236}">
                <a16:creationId xmlns:a16="http://schemas.microsoft.com/office/drawing/2014/main" id="{AAA653DC-E320-45C3-87F5-6FC7129EB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3798" name="Oval 11">
            <a:extLst>
              <a:ext uri="{FF2B5EF4-FFF2-40B4-BE49-F238E27FC236}">
                <a16:creationId xmlns:a16="http://schemas.microsoft.com/office/drawing/2014/main" id="{368B09EC-01C6-4C7F-9DA0-F79E52C12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3799" name="Text Box 12">
            <a:extLst>
              <a:ext uri="{FF2B5EF4-FFF2-40B4-BE49-F238E27FC236}">
                <a16:creationId xmlns:a16="http://schemas.microsoft.com/office/drawing/2014/main" id="{3A2BF7D1-B7BA-4D89-A5DD-A08C20E98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33800" name="Text Box 13">
            <a:extLst>
              <a:ext uri="{FF2B5EF4-FFF2-40B4-BE49-F238E27FC236}">
                <a16:creationId xmlns:a16="http://schemas.microsoft.com/office/drawing/2014/main" id="{CD8FE258-79F6-405B-9ECA-24A785091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33801" name="Line 14">
            <a:extLst>
              <a:ext uri="{FF2B5EF4-FFF2-40B4-BE49-F238E27FC236}">
                <a16:creationId xmlns:a16="http://schemas.microsoft.com/office/drawing/2014/main" id="{8DF3DA6A-CB11-4DDE-A39F-CEA9378D8796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8200" y="2337816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2" name="Text Box 15">
            <a:extLst>
              <a:ext uri="{FF2B5EF4-FFF2-40B4-BE49-F238E27FC236}">
                <a16:creationId xmlns:a16="http://schemas.microsoft.com/office/drawing/2014/main" id="{65912940-6CA9-4E8D-8EBC-97F7531A1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33803" name="Text Box 16">
            <a:extLst>
              <a:ext uri="{FF2B5EF4-FFF2-40B4-BE49-F238E27FC236}">
                <a16:creationId xmlns:a16="http://schemas.microsoft.com/office/drawing/2014/main" id="{D0E0EE30-DE32-4B32-9D1F-BFEDE1758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33804" name="Oval 17">
            <a:extLst>
              <a:ext uri="{FF2B5EF4-FFF2-40B4-BE49-F238E27FC236}">
                <a16:creationId xmlns:a16="http://schemas.microsoft.com/office/drawing/2014/main" id="{C2AD4C77-41CB-4140-9224-2127948D2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2642616"/>
            <a:ext cx="152400" cy="152400"/>
          </a:xfrm>
          <a:prstGeom prst="ellipse">
            <a:avLst/>
          </a:prstGeom>
          <a:solidFill>
            <a:srgbClr val="1A5FB4"/>
          </a:solidFill>
          <a:ln w="9525">
            <a:solidFill>
              <a:srgbClr val="1A5FB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3805" name="Line 18">
            <a:extLst>
              <a:ext uri="{FF2B5EF4-FFF2-40B4-BE49-F238E27FC236}">
                <a16:creationId xmlns:a16="http://schemas.microsoft.com/office/drawing/2014/main" id="{E43F9EA8-2029-48B8-A0DB-FDF24D19F29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24200" y="2718816"/>
            <a:ext cx="5257800" cy="220980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6" name="Line 19">
            <a:extLst>
              <a:ext uri="{FF2B5EF4-FFF2-40B4-BE49-F238E27FC236}">
                <a16:creationId xmlns:a16="http://schemas.microsoft.com/office/drawing/2014/main" id="{2E906DEA-D636-4226-B214-1573857BC08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2718816"/>
            <a:ext cx="2514600" cy="6858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7" name="Line 20">
            <a:extLst>
              <a:ext uri="{FF2B5EF4-FFF2-40B4-BE49-F238E27FC236}">
                <a16:creationId xmlns:a16="http://schemas.microsoft.com/office/drawing/2014/main" id="{4378B136-D4B8-4521-B1E5-3E137C51711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2718816"/>
            <a:ext cx="2514600" cy="2286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8" name="Line 21">
            <a:extLst>
              <a:ext uri="{FF2B5EF4-FFF2-40B4-BE49-F238E27FC236}">
                <a16:creationId xmlns:a16="http://schemas.microsoft.com/office/drawing/2014/main" id="{35AF2724-EBF9-461A-A4AB-F8AB304B10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2718816"/>
            <a:ext cx="2514600" cy="16002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9" name="Line 22">
            <a:extLst>
              <a:ext uri="{FF2B5EF4-FFF2-40B4-BE49-F238E27FC236}">
                <a16:creationId xmlns:a16="http://schemas.microsoft.com/office/drawing/2014/main" id="{A6BE3516-307B-44DA-8862-A22EAAEABF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2718816"/>
            <a:ext cx="2514600" cy="19812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0" name="Line 23">
            <a:extLst>
              <a:ext uri="{FF2B5EF4-FFF2-40B4-BE49-F238E27FC236}">
                <a16:creationId xmlns:a16="http://schemas.microsoft.com/office/drawing/2014/main" id="{1DCA8C3E-CBE0-41F3-8BAE-64454A5E58B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4200" y="4700016"/>
            <a:ext cx="2743200" cy="11430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1" name="Line 24">
            <a:extLst>
              <a:ext uri="{FF2B5EF4-FFF2-40B4-BE49-F238E27FC236}">
                <a16:creationId xmlns:a16="http://schemas.microsoft.com/office/drawing/2014/main" id="{7E6ECD5F-AD3E-441F-8F9F-3E1CDB057E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4200" y="4319016"/>
            <a:ext cx="2743200" cy="11430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2" name="Line 25">
            <a:extLst>
              <a:ext uri="{FF2B5EF4-FFF2-40B4-BE49-F238E27FC236}">
                <a16:creationId xmlns:a16="http://schemas.microsoft.com/office/drawing/2014/main" id="{E6FE4F9B-92D0-4E2F-A310-02DA0C06702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4200" y="3404616"/>
            <a:ext cx="2743200" cy="11430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3" name="Line 26">
            <a:extLst>
              <a:ext uri="{FF2B5EF4-FFF2-40B4-BE49-F238E27FC236}">
                <a16:creationId xmlns:a16="http://schemas.microsoft.com/office/drawing/2014/main" id="{775091B9-A91D-403E-A6F5-9A5FF8B3684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4200" y="2947416"/>
            <a:ext cx="2743200" cy="11430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4" name="Oval 27">
            <a:extLst>
              <a:ext uri="{FF2B5EF4-FFF2-40B4-BE49-F238E27FC236}">
                <a16:creationId xmlns:a16="http://schemas.microsoft.com/office/drawing/2014/main" id="{2240A05D-04DF-45F7-995C-02AD3C8078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3815" name="Text Box 28">
            <a:extLst>
              <a:ext uri="{FF2B5EF4-FFF2-40B4-BE49-F238E27FC236}">
                <a16:creationId xmlns:a16="http://schemas.microsoft.com/office/drawing/2014/main" id="{AFDC3A07-05D4-47E2-96C3-E77CD31F1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5488" y="966216"/>
            <a:ext cx="4633912" cy="533400"/>
          </a:xfrm>
          <a:prstGeom prst="rect">
            <a:avLst/>
          </a:prstGeom>
          <a:solidFill>
            <a:srgbClr val="FFE1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Betrachten Sie diesen Punkt auf der sekundären Brennebene.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Aus welcher Richtung treffen die bildenden Strahlen ein?</a:t>
            </a:r>
          </a:p>
        </p:txBody>
      </p:sp>
      <p:sp>
        <p:nvSpPr>
          <p:cNvPr id="33816" name="Text Box 29">
            <a:extLst>
              <a:ext uri="{FF2B5EF4-FFF2-40B4-BE49-F238E27FC236}">
                <a16:creationId xmlns:a16="http://schemas.microsoft.com/office/drawing/2014/main" id="{C7E66F96-BE01-4F85-A953-9A5D69DA6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245741"/>
            <a:ext cx="2724150" cy="1082675"/>
          </a:xfrm>
          <a:prstGeom prst="rect">
            <a:avLst/>
          </a:prstGeom>
          <a:solidFill>
            <a:srgbClr val="FFE1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Auch hier können wir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den Knotenstrahl nutzen… </a:t>
            </a:r>
            <a:r>
              <a:rPr lang="en-US" altLang="en-US" sz="1200" i="1">
                <a:solidFill>
                  <a:srgbClr val="1A5FB4"/>
                </a:solidFill>
              </a:rPr>
              <a:t>Und wir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wissen, dass die übrigen Strahlen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parallel dazu sein müssen</a:t>
            </a:r>
          </a:p>
        </p:txBody>
      </p:sp>
      <p:sp>
        <p:nvSpPr>
          <p:cNvPr id="33817" name="Text Box 30">
            <a:extLst>
              <a:ext uri="{FF2B5EF4-FFF2-40B4-BE49-F238E27FC236}">
                <a16:creationId xmlns:a16="http://schemas.microsoft.com/office/drawing/2014/main" id="{E0997104-AC54-41C9-A4F7-9647DDC39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350" y="5560441"/>
            <a:ext cx="5200650" cy="358047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1A5FB4"/>
                </a:solidFill>
              </a:rPr>
              <a:t>Sekundäre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 err="1"/>
              <a:t>Brennebene</a:t>
            </a:r>
            <a:r>
              <a:rPr lang="en-US" altLang="en-US" sz="1200" dirty="0">
                <a:solidFill>
                  <a:srgbClr val="1A5FB4"/>
                </a:solidFill>
              </a:rPr>
              <a:t>: Der „</a:t>
            </a:r>
            <a:r>
              <a:rPr lang="en-US" altLang="en-US" sz="1200" dirty="0" err="1">
                <a:solidFill>
                  <a:srgbClr val="1A5FB4"/>
                </a:solidFill>
              </a:rPr>
              <a:t>Heimatort</a:t>
            </a:r>
            <a:r>
              <a:rPr lang="en-US" altLang="en-US" sz="1200" dirty="0">
                <a:solidFill>
                  <a:srgbClr val="1A5FB4"/>
                </a:solidFill>
              </a:rPr>
              <a:t>“ </a:t>
            </a:r>
            <a:r>
              <a:rPr lang="en-US" altLang="en-US" sz="1200" dirty="0" err="1">
                <a:solidFill>
                  <a:srgbClr val="1A5FB4"/>
                </a:solidFill>
              </a:rPr>
              <a:t>aller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Bilder, die </a:t>
            </a:r>
            <a:r>
              <a:rPr lang="en-US" altLang="en-US" sz="1200" dirty="0" err="1">
                <a:solidFill>
                  <a:srgbClr val="1A5FB4"/>
                </a:solidFill>
              </a:rPr>
              <a:t>durch</a:t>
            </a:r>
            <a:r>
              <a:rPr lang="en-US" altLang="en-US" sz="1200" dirty="0">
                <a:solidFill>
                  <a:srgbClr val="1A5FB4"/>
                </a:solidFill>
              </a:rPr>
              <a:t> auf die Linse </a:t>
            </a:r>
            <a:r>
              <a:rPr lang="en-US" altLang="en-US" sz="1200" dirty="0" err="1">
                <a:solidFill>
                  <a:srgbClr val="1A5FB4"/>
                </a:solidFill>
              </a:rPr>
              <a:t>treffende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parallele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Strahlen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entstehen</a:t>
            </a:r>
            <a:endParaRPr lang="en-US" altLang="en-US" sz="1200" dirty="0">
              <a:solidFill>
                <a:srgbClr val="1A5FB4"/>
              </a:solidFill>
            </a:endParaRPr>
          </a:p>
        </p:txBody>
      </p:sp>
      <p:sp>
        <p:nvSpPr>
          <p:cNvPr id="33818" name="ZZ_Kopfleiste">
            <a:extLst>
              <a:ext uri="{FF2B5EF4-FFF2-40B4-BE49-F238E27FC236}">
                <a16:creationId xmlns:a16="http://schemas.microsoft.com/office/drawing/2014/main" id="{727E52AA-17F2-4C08-8F91-85B8A19E9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33819" name="Slide Number Placeholder 1">
            <a:extLst>
              <a:ext uri="{FF2B5EF4-FFF2-40B4-BE49-F238E27FC236}">
                <a16:creationId xmlns:a16="http://schemas.microsoft.com/office/drawing/2014/main" id="{F6C5F527-2DDA-439D-8FAB-50CF6CE4C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382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382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>
            <a:extLst>
              <a:ext uri="{FF2B5EF4-FFF2-40B4-BE49-F238E27FC236}">
                <a16:creationId xmlns:a16="http://schemas.microsoft.com/office/drawing/2014/main" id="{7B7B1D89-4AAE-4A98-A8F9-BD9EC07C678F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414016"/>
            <a:ext cx="381000" cy="2819400"/>
            <a:chOff x="3696" y="2640"/>
            <a:chExt cx="240" cy="1392"/>
          </a:xfrm>
        </p:grpSpPr>
        <p:sp>
          <p:nvSpPr>
            <p:cNvPr id="34839" name="Oval 3">
              <a:extLst>
                <a:ext uri="{FF2B5EF4-FFF2-40B4-BE49-F238E27FC236}">
                  <a16:creationId xmlns:a16="http://schemas.microsoft.com/office/drawing/2014/main" id="{B4C58D25-5466-4F2B-8C9A-1404A5155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40" name="Rectangle 4">
              <a:extLst>
                <a:ext uri="{FF2B5EF4-FFF2-40B4-BE49-F238E27FC236}">
                  <a16:creationId xmlns:a16="http://schemas.microsoft.com/office/drawing/2014/main" id="{53A634A7-85C0-41DB-8FAA-5AF5C331E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41" name="Oval 5">
              <a:extLst>
                <a:ext uri="{FF2B5EF4-FFF2-40B4-BE49-F238E27FC236}">
                  <a16:creationId xmlns:a16="http://schemas.microsoft.com/office/drawing/2014/main" id="{C8A93408-DFE0-4657-AE6A-624D6C638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42" name="Rectangle 6">
              <a:extLst>
                <a:ext uri="{FF2B5EF4-FFF2-40B4-BE49-F238E27FC236}">
                  <a16:creationId xmlns:a16="http://schemas.microsoft.com/office/drawing/2014/main" id="{2DA77AAA-9598-4D35-86E9-354E58ED6F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43" name="Line 7">
              <a:extLst>
                <a:ext uri="{FF2B5EF4-FFF2-40B4-BE49-F238E27FC236}">
                  <a16:creationId xmlns:a16="http://schemas.microsoft.com/office/drawing/2014/main" id="{E0CE523D-CAB3-49A8-8054-46BDB1731C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19" name="Line 8">
            <a:extLst>
              <a:ext uri="{FF2B5EF4-FFF2-40B4-BE49-F238E27FC236}">
                <a16:creationId xmlns:a16="http://schemas.microsoft.com/office/drawing/2014/main" id="{0CFF68A6-5E37-488F-91A5-5828D48FF96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5486400" cy="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0" name="Oval 9">
            <a:extLst>
              <a:ext uri="{FF2B5EF4-FFF2-40B4-BE49-F238E27FC236}">
                <a16:creationId xmlns:a16="http://schemas.microsoft.com/office/drawing/2014/main" id="{F1C35210-DFE8-436E-8E9D-3084E9CB4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4821" name="Text Box 10">
            <a:extLst>
              <a:ext uri="{FF2B5EF4-FFF2-40B4-BE49-F238E27FC236}">
                <a16:creationId xmlns:a16="http://schemas.microsoft.com/office/drawing/2014/main" id="{851D7339-5822-43C4-9F0D-D251EE5340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34822" name="Text Box 11">
            <a:extLst>
              <a:ext uri="{FF2B5EF4-FFF2-40B4-BE49-F238E27FC236}">
                <a16:creationId xmlns:a16="http://schemas.microsoft.com/office/drawing/2014/main" id="{21966951-4294-4BE3-9FD3-863A0BB0E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F</a:t>
            </a:r>
            <a:r>
              <a:rPr lang="en-US" altLang="en-US" sz="1200" baseline="-25000">
                <a:solidFill>
                  <a:srgbClr val="1A5FB4"/>
                </a:solidFill>
              </a:rPr>
              <a:t>2</a:t>
            </a:r>
            <a:endParaRPr lang="en-US" altLang="en-US" sz="1800">
              <a:solidFill>
                <a:srgbClr val="1A5FB4"/>
              </a:solidFill>
            </a:endParaRPr>
          </a:p>
        </p:txBody>
      </p:sp>
      <p:sp>
        <p:nvSpPr>
          <p:cNvPr id="34823" name="Text Box 12">
            <a:extLst>
              <a:ext uri="{FF2B5EF4-FFF2-40B4-BE49-F238E27FC236}">
                <a16:creationId xmlns:a16="http://schemas.microsoft.com/office/drawing/2014/main" id="{EBAADD07-BB69-47EE-BAC9-647E0DC608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04416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Plus</a:t>
            </a:r>
            <a:r>
              <a:rPr lang="en-US" altLang="en-US" sz="1200"/>
              <a:t>-Linse</a:t>
            </a:r>
          </a:p>
        </p:txBody>
      </p:sp>
      <p:sp>
        <p:nvSpPr>
          <p:cNvPr id="34824" name="Line 13">
            <a:extLst>
              <a:ext uri="{FF2B5EF4-FFF2-40B4-BE49-F238E27FC236}">
                <a16:creationId xmlns:a16="http://schemas.microsoft.com/office/drawing/2014/main" id="{3997C223-835C-44D0-82C9-22761B8F28DF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4928616"/>
            <a:ext cx="2895600" cy="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5" name="Line 14">
            <a:extLst>
              <a:ext uri="{FF2B5EF4-FFF2-40B4-BE49-F238E27FC236}">
                <a16:creationId xmlns:a16="http://schemas.microsoft.com/office/drawing/2014/main" id="{2CFA93CF-D6E8-4D94-9B91-CCAF715B086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4395216"/>
            <a:ext cx="2895600" cy="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6" name="Line 15">
            <a:extLst>
              <a:ext uri="{FF2B5EF4-FFF2-40B4-BE49-F238E27FC236}">
                <a16:creationId xmlns:a16="http://schemas.microsoft.com/office/drawing/2014/main" id="{F7194169-1748-4094-A97F-FF62C90572D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252216"/>
            <a:ext cx="2895600" cy="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7" name="Line 16">
            <a:extLst>
              <a:ext uri="{FF2B5EF4-FFF2-40B4-BE49-F238E27FC236}">
                <a16:creationId xmlns:a16="http://schemas.microsoft.com/office/drawing/2014/main" id="{637338A2-6360-4256-AD49-AC4B06EAF48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2718816"/>
            <a:ext cx="2895600" cy="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8" name="Line 17">
            <a:extLst>
              <a:ext uri="{FF2B5EF4-FFF2-40B4-BE49-F238E27FC236}">
                <a16:creationId xmlns:a16="http://schemas.microsoft.com/office/drawing/2014/main" id="{31477B90-94EE-4BD4-90D0-7B1B0689DC04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718816"/>
            <a:ext cx="2514600" cy="10668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9" name="Line 18">
            <a:extLst>
              <a:ext uri="{FF2B5EF4-FFF2-40B4-BE49-F238E27FC236}">
                <a16:creationId xmlns:a16="http://schemas.microsoft.com/office/drawing/2014/main" id="{182BFB06-9550-4951-AE92-D475337A3B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252216"/>
            <a:ext cx="2514600" cy="5334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0" name="Line 19">
            <a:extLst>
              <a:ext uri="{FF2B5EF4-FFF2-40B4-BE49-F238E27FC236}">
                <a16:creationId xmlns:a16="http://schemas.microsoft.com/office/drawing/2014/main" id="{BEE9A525-A6EC-4EB9-A341-0F7029D30F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3785616"/>
            <a:ext cx="2514600" cy="6096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1" name="Line 20">
            <a:extLst>
              <a:ext uri="{FF2B5EF4-FFF2-40B4-BE49-F238E27FC236}">
                <a16:creationId xmlns:a16="http://schemas.microsoft.com/office/drawing/2014/main" id="{A3B890A3-46F0-462F-8067-043B6A6D3C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3785616"/>
            <a:ext cx="2514600" cy="1143000"/>
          </a:xfrm>
          <a:prstGeom prst="line">
            <a:avLst/>
          </a:prstGeom>
          <a:noFill/>
          <a:ln w="952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2" name="Oval 21">
            <a:extLst>
              <a:ext uri="{FF2B5EF4-FFF2-40B4-BE49-F238E27FC236}">
                <a16:creationId xmlns:a16="http://schemas.microsoft.com/office/drawing/2014/main" id="{CC96020A-F3F0-4CA2-A29D-9DA87A047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4833" name="Text Box 22">
            <a:extLst>
              <a:ext uri="{FF2B5EF4-FFF2-40B4-BE49-F238E27FC236}">
                <a16:creationId xmlns:a16="http://schemas.microsoft.com/office/drawing/2014/main" id="{25154CF9-54B3-474F-9DA9-8183480E6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34834" name="Line 23">
            <a:extLst>
              <a:ext uri="{FF2B5EF4-FFF2-40B4-BE49-F238E27FC236}">
                <a16:creationId xmlns:a16="http://schemas.microsoft.com/office/drawing/2014/main" id="{CB2632E0-EC9B-4058-A68A-8FE10D5A8C78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8200" y="2337816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5" name="Text Box 24">
            <a:extLst>
              <a:ext uri="{FF2B5EF4-FFF2-40B4-BE49-F238E27FC236}">
                <a16:creationId xmlns:a16="http://schemas.microsoft.com/office/drawing/2014/main" id="{8E0348D8-D401-47EA-A4C0-245DD2BA72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5465191"/>
            <a:ext cx="8553450" cy="524246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Hier </a:t>
            </a:r>
            <a:r>
              <a:rPr lang="en-US" altLang="en-US" sz="1200" dirty="0" err="1">
                <a:solidFill>
                  <a:srgbClr val="1A5FB4"/>
                </a:solidFill>
              </a:rPr>
              <a:t>sehen</a:t>
            </a:r>
            <a:r>
              <a:rPr lang="en-US" altLang="en-US" sz="1200" dirty="0">
                <a:solidFill>
                  <a:srgbClr val="1A5FB4"/>
                </a:solidFill>
              </a:rPr>
              <a:t> Sie </a:t>
            </a:r>
            <a:r>
              <a:rPr lang="en-US" altLang="en-US" sz="1200" dirty="0" err="1">
                <a:solidFill>
                  <a:srgbClr val="1A5FB4"/>
                </a:solidFill>
              </a:rPr>
              <a:t>erneut</a:t>
            </a:r>
            <a:r>
              <a:rPr lang="en-US" altLang="en-US" sz="1200" dirty="0">
                <a:solidFill>
                  <a:srgbClr val="1A5FB4"/>
                </a:solidFill>
              </a:rPr>
              <a:t> die Folie, die den </a:t>
            </a:r>
            <a:r>
              <a:rPr lang="en-US" altLang="en-US" sz="1200" dirty="0" err="1">
                <a:solidFill>
                  <a:srgbClr val="1A5FB4"/>
                </a:solidFill>
              </a:rPr>
              <a:t>sekundären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Brennpunkt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im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Zusammenhang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mit</a:t>
            </a:r>
            <a:r>
              <a:rPr lang="en-US" altLang="en-US" sz="1200" dirty="0">
                <a:solidFill>
                  <a:srgbClr val="1A5FB4"/>
                </a:solidFill>
              </a:rPr>
              <a:t> der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1A5FB4"/>
                </a:solidFill>
              </a:rPr>
              <a:t>sekundären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Brennebene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darstellt</a:t>
            </a:r>
            <a:r>
              <a:rPr lang="en-US" altLang="en-US" sz="1200" dirty="0">
                <a:solidFill>
                  <a:srgbClr val="1A5FB4"/>
                </a:solidFill>
              </a:rPr>
              <a:t>. Sie </a:t>
            </a:r>
            <a:r>
              <a:rPr lang="en-US" altLang="en-US" sz="1200" dirty="0" err="1">
                <a:solidFill>
                  <a:srgbClr val="1A5FB4"/>
                </a:solidFill>
              </a:rPr>
              <a:t>können</a:t>
            </a:r>
            <a:r>
              <a:rPr lang="en-US" altLang="en-US" sz="1200" dirty="0">
                <a:solidFill>
                  <a:srgbClr val="1A5FB4"/>
                </a:solidFill>
              </a:rPr>
              <a:t> nun </a:t>
            </a:r>
            <a:r>
              <a:rPr lang="en-US" altLang="en-US" sz="1200" dirty="0" err="1">
                <a:solidFill>
                  <a:srgbClr val="1A5FB4"/>
                </a:solidFill>
              </a:rPr>
              <a:t>erkennen</a:t>
            </a:r>
            <a:r>
              <a:rPr lang="en-US" altLang="en-US" sz="1200" dirty="0">
                <a:solidFill>
                  <a:srgbClr val="1A5FB4"/>
                </a:solidFill>
              </a:rPr>
              <a:t>, </a:t>
            </a:r>
            <a:r>
              <a:rPr lang="en-US" altLang="en-US" sz="1200" dirty="0" err="1">
                <a:solidFill>
                  <a:srgbClr val="1A5FB4"/>
                </a:solidFill>
              </a:rPr>
              <a:t>dass</a:t>
            </a:r>
            <a:r>
              <a:rPr lang="en-US" altLang="en-US" sz="1200" dirty="0">
                <a:solidFill>
                  <a:srgbClr val="1A5FB4"/>
                </a:solidFill>
              </a:rPr>
              <a:t> der </a:t>
            </a:r>
            <a:r>
              <a:rPr lang="en-US" altLang="en-US" sz="1200" dirty="0" err="1">
                <a:solidFill>
                  <a:srgbClr val="1A5FB4"/>
                </a:solidFill>
              </a:rPr>
              <a:t>Knotenstrahl</a:t>
            </a:r>
            <a:r>
              <a:rPr lang="en-US" altLang="en-US" sz="1200" dirty="0">
                <a:solidFill>
                  <a:srgbClr val="1A5FB4"/>
                </a:solidFill>
              </a:rPr>
              <a:t> des </a:t>
            </a:r>
            <a:r>
              <a:rPr lang="en-US" altLang="en-US" sz="1200" dirty="0" err="1">
                <a:solidFill>
                  <a:srgbClr val="1A5FB4"/>
                </a:solidFill>
              </a:rPr>
              <a:t>sekundären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Brennpunkts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die (</a:t>
            </a:r>
            <a:r>
              <a:rPr lang="en-US" altLang="en-US" sz="1200" dirty="0" err="1">
                <a:solidFill>
                  <a:srgbClr val="1A5FB4"/>
                </a:solidFill>
              </a:rPr>
              <a:t>optische</a:t>
            </a:r>
            <a:r>
              <a:rPr lang="en-US" altLang="en-US" sz="1200" dirty="0">
                <a:solidFill>
                  <a:srgbClr val="1A5FB4"/>
                </a:solidFill>
              </a:rPr>
              <a:t>) </a:t>
            </a:r>
            <a:r>
              <a:rPr lang="en-US" altLang="en-US" sz="1200" dirty="0" err="1">
                <a:solidFill>
                  <a:srgbClr val="1A5FB4"/>
                </a:solidFill>
              </a:rPr>
              <a:t>Achse</a:t>
            </a:r>
            <a:r>
              <a:rPr lang="en-US" altLang="en-US" sz="1200" dirty="0">
                <a:solidFill>
                  <a:srgbClr val="1A5FB4"/>
                </a:solidFill>
              </a:rPr>
              <a:t> der Linse </a:t>
            </a:r>
            <a:r>
              <a:rPr lang="en-US" altLang="en-US" sz="1200" dirty="0" err="1">
                <a:solidFill>
                  <a:srgbClr val="1A5FB4"/>
                </a:solidFill>
              </a:rPr>
              <a:t>ist</a:t>
            </a:r>
            <a:r>
              <a:rPr lang="en-US" altLang="en-US" sz="1200" dirty="0">
                <a:solidFill>
                  <a:srgbClr val="1A5FB4"/>
                </a:solidFill>
              </a:rPr>
              <a:t>.</a:t>
            </a:r>
          </a:p>
        </p:txBody>
      </p:sp>
      <p:sp>
        <p:nvSpPr>
          <p:cNvPr id="34836" name="Oval 25">
            <a:extLst>
              <a:ext uri="{FF2B5EF4-FFF2-40B4-BE49-F238E27FC236}">
                <a16:creationId xmlns:a16="http://schemas.microsoft.com/office/drawing/2014/main" id="{80FF5197-CC16-4FED-9925-AF9503B84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rgbClr val="1A5FB4"/>
          </a:solidFill>
          <a:ln w="9525">
            <a:solidFill>
              <a:srgbClr val="1A5FB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4837" name="ZZ_Kopfleiste">
            <a:extLst>
              <a:ext uri="{FF2B5EF4-FFF2-40B4-BE49-F238E27FC236}">
                <a16:creationId xmlns:a16="http://schemas.microsoft.com/office/drawing/2014/main" id="{58B37CEC-D09F-49A0-947B-7F55CE73F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34838" name="Slide Number Placeholder 1">
            <a:extLst>
              <a:ext uri="{FF2B5EF4-FFF2-40B4-BE49-F238E27FC236}">
                <a16:creationId xmlns:a16="http://schemas.microsoft.com/office/drawing/2014/main" id="{8BCD5E18-D3E1-49F4-AB39-C495F9F0D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4844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4845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2">
            <a:extLst>
              <a:ext uri="{FF2B5EF4-FFF2-40B4-BE49-F238E27FC236}">
                <a16:creationId xmlns:a16="http://schemas.microsoft.com/office/drawing/2014/main" id="{2C775DFA-8CA4-468D-B280-2DCC96D1153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1905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3" name="Oval 3">
            <a:extLst>
              <a:ext uri="{FF2B5EF4-FFF2-40B4-BE49-F238E27FC236}">
                <a16:creationId xmlns:a16="http://schemas.microsoft.com/office/drawing/2014/main" id="{FE5D7C88-F008-4A7F-8C5D-710DBCD91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5844" name="Oval 4">
            <a:extLst>
              <a:ext uri="{FF2B5EF4-FFF2-40B4-BE49-F238E27FC236}">
                <a16:creationId xmlns:a16="http://schemas.microsoft.com/office/drawing/2014/main" id="{B6CAF004-747A-4D80-AF04-8186FC783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5845" name="Oval 5">
            <a:extLst>
              <a:ext uri="{FF2B5EF4-FFF2-40B4-BE49-F238E27FC236}">
                <a16:creationId xmlns:a16="http://schemas.microsoft.com/office/drawing/2014/main" id="{10A846AC-11C9-423E-8DB8-E2D04765B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5846" name="Text Box 6">
            <a:extLst>
              <a:ext uri="{FF2B5EF4-FFF2-40B4-BE49-F238E27FC236}">
                <a16:creationId xmlns:a16="http://schemas.microsoft.com/office/drawing/2014/main" id="{1C4D82D9-848E-4CC1-9A8A-973F1AC53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F</a:t>
            </a:r>
            <a:r>
              <a:rPr lang="en-US" altLang="en-US" sz="1200" b="1" baseline="-25000">
                <a:solidFill>
                  <a:srgbClr val="1A5FB4"/>
                </a:solidFill>
              </a:rPr>
              <a:t>2</a:t>
            </a:r>
            <a:endParaRPr lang="en-US" altLang="en-US" sz="1800" b="1">
              <a:solidFill>
                <a:srgbClr val="1A5FB4"/>
              </a:solidFill>
            </a:endParaRPr>
          </a:p>
        </p:txBody>
      </p:sp>
      <p:sp>
        <p:nvSpPr>
          <p:cNvPr id="35847" name="Text Box 7">
            <a:extLst>
              <a:ext uri="{FF2B5EF4-FFF2-40B4-BE49-F238E27FC236}">
                <a16:creationId xmlns:a16="http://schemas.microsoft.com/office/drawing/2014/main" id="{AD26F2CA-D77F-4A2F-AC60-42B1C22410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F</a:t>
            </a:r>
            <a:r>
              <a:rPr lang="en-US" altLang="en-US" sz="1200" b="1" baseline="-25000">
                <a:solidFill>
                  <a:srgbClr val="1A5FB4"/>
                </a:solidFill>
              </a:rPr>
              <a:t>1</a:t>
            </a:r>
            <a:endParaRPr lang="en-US" altLang="en-US" sz="1800" b="1">
              <a:solidFill>
                <a:srgbClr val="1A5FB4"/>
              </a:solidFill>
            </a:endParaRPr>
          </a:p>
        </p:txBody>
      </p:sp>
      <p:sp>
        <p:nvSpPr>
          <p:cNvPr id="35848" name="Text Box 8">
            <a:extLst>
              <a:ext uri="{FF2B5EF4-FFF2-40B4-BE49-F238E27FC236}">
                <a16:creationId xmlns:a16="http://schemas.microsoft.com/office/drawing/2014/main" id="{DF8BDFD5-2747-4432-AE4F-76C2394A1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35849" name="Group 9">
            <a:extLst>
              <a:ext uri="{FF2B5EF4-FFF2-40B4-BE49-F238E27FC236}">
                <a16:creationId xmlns:a16="http://schemas.microsoft.com/office/drawing/2014/main" id="{57CC601B-4B45-4AC5-9BD8-24E7E0E37DB1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1880616"/>
            <a:ext cx="381000" cy="3886200"/>
            <a:chOff x="2208" y="2208"/>
            <a:chExt cx="240" cy="2064"/>
          </a:xfrm>
        </p:grpSpPr>
        <p:sp>
          <p:nvSpPr>
            <p:cNvPr id="35858" name="Oval 10">
              <a:extLst>
                <a:ext uri="{FF2B5EF4-FFF2-40B4-BE49-F238E27FC236}">
                  <a16:creationId xmlns:a16="http://schemas.microsoft.com/office/drawing/2014/main" id="{25B3D63E-449F-4D39-B13C-F7B3770C2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3936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5859" name="Rectangle 11">
              <a:extLst>
                <a:ext uri="{FF2B5EF4-FFF2-40B4-BE49-F238E27FC236}">
                  <a16:creationId xmlns:a16="http://schemas.microsoft.com/office/drawing/2014/main" id="{9DE04857-B165-4DAB-A9B8-20C8289D53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4032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5860" name="Oval 12">
              <a:extLst>
                <a:ext uri="{FF2B5EF4-FFF2-40B4-BE49-F238E27FC236}">
                  <a16:creationId xmlns:a16="http://schemas.microsoft.com/office/drawing/2014/main" id="{F4C778FD-C3FA-477B-9C20-4A0462B95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2352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5861" name="Rectangle 13">
              <a:extLst>
                <a:ext uri="{FF2B5EF4-FFF2-40B4-BE49-F238E27FC236}">
                  <a16:creationId xmlns:a16="http://schemas.microsoft.com/office/drawing/2014/main" id="{F3F9EB2E-A342-444F-A4C8-14FA51A6AD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208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5862" name="Line 14">
              <a:extLst>
                <a:ext uri="{FF2B5EF4-FFF2-40B4-BE49-F238E27FC236}">
                  <a16:creationId xmlns:a16="http://schemas.microsoft.com/office/drawing/2014/main" id="{1ACE1239-F231-4A91-BC7B-BE1A797A1F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2544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50" name="Text Box 15">
            <a:extLst>
              <a:ext uri="{FF2B5EF4-FFF2-40B4-BE49-F238E27FC236}">
                <a16:creationId xmlns:a16="http://schemas.microsoft.com/office/drawing/2014/main" id="{4576CD1D-687E-4060-9FC2-357680984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1804416"/>
            <a:ext cx="1847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Dünne </a:t>
            </a:r>
            <a:r>
              <a:rPr lang="en-US" altLang="en-US" sz="1200" b="1" i="1">
                <a:solidFill>
                  <a:srgbClr val="1A5FB4"/>
                </a:solidFill>
              </a:rPr>
              <a:t>Minus</a:t>
            </a:r>
            <a:r>
              <a:rPr lang="en-US" altLang="en-US" sz="1200">
                <a:solidFill>
                  <a:srgbClr val="1A5FB4"/>
                </a:solidFill>
              </a:rPr>
              <a:t>lin</a:t>
            </a:r>
            <a:r>
              <a:rPr lang="en-US" altLang="en-US" sz="1200" b="1" i="1">
                <a:solidFill>
                  <a:srgbClr val="1A5FB4"/>
                </a:solidFill>
              </a:rPr>
              <a:t>se</a:t>
            </a:r>
          </a:p>
        </p:txBody>
      </p:sp>
      <p:sp>
        <p:nvSpPr>
          <p:cNvPr id="35851" name="AutoShape 16">
            <a:extLst>
              <a:ext uri="{FF2B5EF4-FFF2-40B4-BE49-F238E27FC236}">
                <a16:creationId xmlns:a16="http://schemas.microsoft.com/office/drawing/2014/main" id="{C92F1DD4-D9A2-41CE-9080-C7BD932EB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166616"/>
            <a:ext cx="304800" cy="685800"/>
          </a:xfrm>
          <a:prstGeom prst="upArrow">
            <a:avLst>
              <a:gd name="adj1" fmla="val 50000"/>
              <a:gd name="adj2" fmla="val 56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5852" name="AutoShape 17">
            <a:extLst>
              <a:ext uri="{FF2B5EF4-FFF2-40B4-BE49-F238E27FC236}">
                <a16:creationId xmlns:a16="http://schemas.microsoft.com/office/drawing/2014/main" id="{2B0E4DFE-6E6F-458D-83FD-41F57DE50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4166616"/>
            <a:ext cx="304800" cy="685800"/>
          </a:xfrm>
          <a:prstGeom prst="upArrow">
            <a:avLst>
              <a:gd name="adj1" fmla="val 50000"/>
              <a:gd name="adj2" fmla="val 56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5853" name="Text Box 18">
            <a:extLst>
              <a:ext uri="{FF2B5EF4-FFF2-40B4-BE49-F238E27FC236}">
                <a16:creationId xmlns:a16="http://schemas.microsoft.com/office/drawing/2014/main" id="{53749C4D-C986-4B70-8603-51EC1EDDA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25" y="5690616"/>
            <a:ext cx="7277100" cy="590550"/>
          </a:xfrm>
          <a:prstGeom prst="rect">
            <a:avLst/>
          </a:prstGeom>
          <a:solidFill>
            <a:srgbClr val="FFE1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Hier sehen Sie eine dünne Minuslinse. Erinnern Sie sich daran, dass die Positionen des primären und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sekundären Brennpunkts im Vergleich zu einer Pluslinse vertauscht sind.</a:t>
            </a:r>
          </a:p>
        </p:txBody>
      </p:sp>
      <p:sp>
        <p:nvSpPr>
          <p:cNvPr id="35854" name="Oval 19">
            <a:extLst>
              <a:ext uri="{FF2B5EF4-FFF2-40B4-BE49-F238E27FC236}">
                <a16:creationId xmlns:a16="http://schemas.microsoft.com/office/drawing/2014/main" id="{0F3AE895-C72F-4D67-9AE1-2D6967A023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rgbClr val="1A5FB4"/>
          </a:solidFill>
          <a:ln w="9525">
            <a:solidFill>
              <a:srgbClr val="1A5FB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5855" name="Oval 20">
            <a:extLst>
              <a:ext uri="{FF2B5EF4-FFF2-40B4-BE49-F238E27FC236}">
                <a16:creationId xmlns:a16="http://schemas.microsoft.com/office/drawing/2014/main" id="{A489C1CF-8375-427D-A8AD-07CA6E64A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rgbClr val="1A5FB4"/>
          </a:solidFill>
          <a:ln w="9525">
            <a:solidFill>
              <a:srgbClr val="1A5FB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5856" name="ZZ_Kopfleiste">
            <a:extLst>
              <a:ext uri="{FF2B5EF4-FFF2-40B4-BE49-F238E27FC236}">
                <a16:creationId xmlns:a16="http://schemas.microsoft.com/office/drawing/2014/main" id="{C3187156-5F06-4208-AC2B-1911D687A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35857" name="Slide Number Placeholder 1">
            <a:extLst>
              <a:ext uri="{FF2B5EF4-FFF2-40B4-BE49-F238E27FC236}">
                <a16:creationId xmlns:a16="http://schemas.microsoft.com/office/drawing/2014/main" id="{42CFA90F-69F8-4A85-B1E3-5A5EECEAE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5863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5864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>
            <a:extLst>
              <a:ext uri="{FF2B5EF4-FFF2-40B4-BE49-F238E27FC236}">
                <a16:creationId xmlns:a16="http://schemas.microsoft.com/office/drawing/2014/main" id="{8B3C2D06-0F12-4EED-B032-661CE9939A8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1905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7" name="Oval 3">
            <a:extLst>
              <a:ext uri="{FF2B5EF4-FFF2-40B4-BE49-F238E27FC236}">
                <a16:creationId xmlns:a16="http://schemas.microsoft.com/office/drawing/2014/main" id="{4D1FCC27-438C-44C7-854A-E6834C0EC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6868" name="Text Box 4">
            <a:extLst>
              <a:ext uri="{FF2B5EF4-FFF2-40B4-BE49-F238E27FC236}">
                <a16:creationId xmlns:a16="http://schemas.microsoft.com/office/drawing/2014/main" id="{5C8CB3D1-F1C6-48AB-9F2B-810EEDA56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F</a:t>
            </a:r>
            <a:r>
              <a:rPr lang="en-US" altLang="en-US" sz="1200" b="1" baseline="-25000">
                <a:solidFill>
                  <a:srgbClr val="1A5FB4"/>
                </a:solidFill>
              </a:rPr>
              <a:t>2</a:t>
            </a:r>
            <a:endParaRPr lang="en-US" altLang="en-US" sz="1800" b="1">
              <a:solidFill>
                <a:srgbClr val="1A5FB4"/>
              </a:solidFill>
            </a:endParaRPr>
          </a:p>
        </p:txBody>
      </p:sp>
      <p:sp>
        <p:nvSpPr>
          <p:cNvPr id="36869" name="Text Box 5">
            <a:extLst>
              <a:ext uri="{FF2B5EF4-FFF2-40B4-BE49-F238E27FC236}">
                <a16:creationId xmlns:a16="http://schemas.microsoft.com/office/drawing/2014/main" id="{2EC2E36E-B526-4CC3-88A8-AD199E9D2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F</a:t>
            </a:r>
            <a:r>
              <a:rPr lang="en-US" altLang="en-US" sz="1200" b="1" baseline="-25000">
                <a:solidFill>
                  <a:srgbClr val="1A5FB4"/>
                </a:solidFill>
              </a:rPr>
              <a:t>1</a:t>
            </a:r>
            <a:endParaRPr lang="en-US" altLang="en-US" sz="1800" b="1">
              <a:solidFill>
                <a:srgbClr val="1A5FB4"/>
              </a:solidFill>
            </a:endParaRPr>
          </a:p>
        </p:txBody>
      </p:sp>
      <p:sp>
        <p:nvSpPr>
          <p:cNvPr id="36870" name="Text Box 6">
            <a:extLst>
              <a:ext uri="{FF2B5EF4-FFF2-40B4-BE49-F238E27FC236}">
                <a16:creationId xmlns:a16="http://schemas.microsoft.com/office/drawing/2014/main" id="{230502DD-4676-41B3-AD8E-5B8DBABB8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36871" name="Group 7">
            <a:extLst>
              <a:ext uri="{FF2B5EF4-FFF2-40B4-BE49-F238E27FC236}">
                <a16:creationId xmlns:a16="http://schemas.microsoft.com/office/drawing/2014/main" id="{DB759FF3-0AC6-4329-AB7E-9AF219D2F78C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1880616"/>
            <a:ext cx="381000" cy="3886200"/>
            <a:chOff x="2208" y="2208"/>
            <a:chExt cx="240" cy="2064"/>
          </a:xfrm>
        </p:grpSpPr>
        <p:sp>
          <p:nvSpPr>
            <p:cNvPr id="36882" name="Oval 8">
              <a:extLst>
                <a:ext uri="{FF2B5EF4-FFF2-40B4-BE49-F238E27FC236}">
                  <a16:creationId xmlns:a16="http://schemas.microsoft.com/office/drawing/2014/main" id="{2BF39867-F4FD-44FA-B5B2-DC77FB52F6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3936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6883" name="Rectangle 9">
              <a:extLst>
                <a:ext uri="{FF2B5EF4-FFF2-40B4-BE49-F238E27FC236}">
                  <a16:creationId xmlns:a16="http://schemas.microsoft.com/office/drawing/2014/main" id="{5900D966-4D31-48D8-9129-E91BBCA9E3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4032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6884" name="Oval 10">
              <a:extLst>
                <a:ext uri="{FF2B5EF4-FFF2-40B4-BE49-F238E27FC236}">
                  <a16:creationId xmlns:a16="http://schemas.microsoft.com/office/drawing/2014/main" id="{738EC772-DE7C-465A-9C21-F8B507DDBA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2352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6885" name="Rectangle 11">
              <a:extLst>
                <a:ext uri="{FF2B5EF4-FFF2-40B4-BE49-F238E27FC236}">
                  <a16:creationId xmlns:a16="http://schemas.microsoft.com/office/drawing/2014/main" id="{2A422742-0111-4F53-8D3C-8EA20B20E8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208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6886" name="Line 12">
              <a:extLst>
                <a:ext uri="{FF2B5EF4-FFF2-40B4-BE49-F238E27FC236}">
                  <a16:creationId xmlns:a16="http://schemas.microsoft.com/office/drawing/2014/main" id="{04E4031D-F7BD-4738-911E-C26B224901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2544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72" name="Text Box 13">
            <a:extLst>
              <a:ext uri="{FF2B5EF4-FFF2-40B4-BE49-F238E27FC236}">
                <a16:creationId xmlns:a16="http://schemas.microsoft.com/office/drawing/2014/main" id="{589ABD8E-9FBC-4166-B19B-DDB61BBC6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1804416"/>
            <a:ext cx="1847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Dünne </a:t>
            </a:r>
            <a:r>
              <a:rPr lang="en-US" altLang="en-US" sz="1200" b="1" i="1">
                <a:solidFill>
                  <a:srgbClr val="1A5FB4"/>
                </a:solidFill>
              </a:rPr>
              <a:t>Minus</a:t>
            </a:r>
            <a:r>
              <a:rPr lang="en-US" altLang="en-US" sz="1200">
                <a:solidFill>
                  <a:srgbClr val="1A5FB4"/>
                </a:solidFill>
              </a:rPr>
              <a:t>lin</a:t>
            </a:r>
            <a:r>
              <a:rPr lang="en-US" altLang="en-US" sz="1200" b="1" i="1">
                <a:solidFill>
                  <a:srgbClr val="1A5FB4"/>
                </a:solidFill>
              </a:rPr>
              <a:t>se</a:t>
            </a:r>
          </a:p>
        </p:txBody>
      </p:sp>
      <p:sp>
        <p:nvSpPr>
          <p:cNvPr id="34825" name="Text Box 14">
            <a:extLst>
              <a:ext uri="{FF2B5EF4-FFF2-40B4-BE49-F238E27FC236}">
                <a16:creationId xmlns:a16="http://schemas.microsoft.com/office/drawing/2014/main" id="{38233B5B-157D-449D-88EE-0B6E839C8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5690616"/>
            <a:ext cx="7905750" cy="835025"/>
          </a:xfrm>
          <a:prstGeom prst="rect">
            <a:avLst/>
          </a:prstGeom>
          <a:solidFill>
            <a:srgbClr val="FFE1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</a:rPr>
              <a:t>Hier sehen Sie eine dünne Minuslinse. Erinnern Sie sich daran, dass die Positionen des primären und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en-US" altLang="en-US" sz="1200" dirty="0">
                <a:solidFill>
                  <a:schemeClr val="bg1">
                    <a:lumMod val="65000"/>
                  </a:schemeClr>
                </a:solidFill>
              </a:rPr>
              <a:t>sekundären Brennpunkts im Vergleich zu einer Pluslinse vertauscht sind.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en-US" altLang="en-US" sz="1200" dirty="0">
                <a:solidFill>
                  <a:srgbClr val="1A5FB4"/>
                </a:solidFill>
              </a:rPr>
              <a:t>Das Gleiche muss natürlich auch für die primäre und sekundäre </a:t>
            </a:r>
            <a:r>
              <a:rPr lang="en-US" altLang="en-US" sz="1200" b="1" dirty="0">
                <a:solidFill>
                  <a:srgbClr val="1A5FB4"/>
                </a:solidFill>
              </a:rPr>
              <a:t>Brennebene</a:t>
            </a:r>
            <a:r>
              <a:rPr lang="en-US" altLang="en-US" sz="1200" dirty="0">
                <a:solidFill>
                  <a:srgbClr val="1A5FB4"/>
                </a:solidFill>
              </a:rPr>
              <a:t> gelten.</a:t>
            </a:r>
          </a:p>
        </p:txBody>
      </p:sp>
      <p:sp>
        <p:nvSpPr>
          <p:cNvPr id="36874" name="Line 15">
            <a:extLst>
              <a:ext uri="{FF2B5EF4-FFF2-40B4-BE49-F238E27FC236}">
                <a16:creationId xmlns:a16="http://schemas.microsoft.com/office/drawing/2014/main" id="{16179E35-64B2-406B-ABE3-21266B687961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8200" y="2337816"/>
            <a:ext cx="0" cy="281940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5" name="Text Box 16">
            <a:extLst>
              <a:ext uri="{FF2B5EF4-FFF2-40B4-BE49-F238E27FC236}">
                <a16:creationId xmlns:a16="http://schemas.microsoft.com/office/drawing/2014/main" id="{9EB620A2-D595-4048-B38B-31314486BB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5050" y="1956816"/>
            <a:ext cx="213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Primäre Brennebene</a:t>
            </a:r>
          </a:p>
        </p:txBody>
      </p:sp>
      <p:sp>
        <p:nvSpPr>
          <p:cNvPr id="36876" name="Line 17">
            <a:extLst>
              <a:ext uri="{FF2B5EF4-FFF2-40B4-BE49-F238E27FC236}">
                <a16:creationId xmlns:a16="http://schemas.microsoft.com/office/drawing/2014/main" id="{A036B501-B7C7-41CF-94F7-80B22BA1344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337816"/>
            <a:ext cx="0" cy="281940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7" name="Text Box 18">
            <a:extLst>
              <a:ext uri="{FF2B5EF4-FFF2-40B4-BE49-F238E27FC236}">
                <a16:creationId xmlns:a16="http://schemas.microsoft.com/office/drawing/2014/main" id="{01D1ECE1-67CE-4AD7-A469-7CE751279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1979041"/>
            <a:ext cx="2444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Sekundäre Brennebene</a:t>
            </a:r>
          </a:p>
        </p:txBody>
      </p:sp>
      <p:sp>
        <p:nvSpPr>
          <p:cNvPr id="36878" name="Oval 19">
            <a:extLst>
              <a:ext uri="{FF2B5EF4-FFF2-40B4-BE49-F238E27FC236}">
                <a16:creationId xmlns:a16="http://schemas.microsoft.com/office/drawing/2014/main" id="{73513262-F37C-428B-83C2-174913E06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rgbClr val="1A5FB4"/>
          </a:solidFill>
          <a:ln w="9525">
            <a:solidFill>
              <a:srgbClr val="1A5FB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6879" name="Oval 20">
            <a:extLst>
              <a:ext uri="{FF2B5EF4-FFF2-40B4-BE49-F238E27FC236}">
                <a16:creationId xmlns:a16="http://schemas.microsoft.com/office/drawing/2014/main" id="{A9C8FF06-255F-453B-B74C-18396093F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rgbClr val="1A5FB4"/>
          </a:solidFill>
          <a:ln w="9525">
            <a:solidFill>
              <a:srgbClr val="1A5FB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6880" name="ZZ_Kopfleiste">
            <a:extLst>
              <a:ext uri="{FF2B5EF4-FFF2-40B4-BE49-F238E27FC236}">
                <a16:creationId xmlns:a16="http://schemas.microsoft.com/office/drawing/2014/main" id="{A19B9870-FFBA-47CF-9066-6828CB0F9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36881" name="Slide Number Placeholder 1">
            <a:extLst>
              <a:ext uri="{FF2B5EF4-FFF2-40B4-BE49-F238E27FC236}">
                <a16:creationId xmlns:a16="http://schemas.microsoft.com/office/drawing/2014/main" id="{E2FAD3BB-8E8D-4E1F-9DD5-AD1D713A6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6887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6888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Line 2">
            <a:extLst>
              <a:ext uri="{FF2B5EF4-FFF2-40B4-BE49-F238E27FC236}">
                <a16:creationId xmlns:a16="http://schemas.microsoft.com/office/drawing/2014/main" id="{7E871866-A4D6-4B3D-9E61-4BEABD01282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1" name="Oval 3">
            <a:extLst>
              <a:ext uri="{FF2B5EF4-FFF2-40B4-BE49-F238E27FC236}">
                <a16:creationId xmlns:a16="http://schemas.microsoft.com/office/drawing/2014/main" id="{706CE64A-5304-4311-91C5-8739DAF26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7892" name="Oval 4">
            <a:extLst>
              <a:ext uri="{FF2B5EF4-FFF2-40B4-BE49-F238E27FC236}">
                <a16:creationId xmlns:a16="http://schemas.microsoft.com/office/drawing/2014/main" id="{6F318558-68FD-4479-938B-12BDB0742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7893" name="Oval 5">
            <a:extLst>
              <a:ext uri="{FF2B5EF4-FFF2-40B4-BE49-F238E27FC236}">
                <a16:creationId xmlns:a16="http://schemas.microsoft.com/office/drawing/2014/main" id="{47D59E2D-2AD6-4FF3-B70A-7710CCC7B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7894" name="Text Box 6">
            <a:extLst>
              <a:ext uri="{FF2B5EF4-FFF2-40B4-BE49-F238E27FC236}">
                <a16:creationId xmlns:a16="http://schemas.microsoft.com/office/drawing/2014/main" id="{8C5EF92A-32CA-4946-BC8D-E62E271FA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F</a:t>
            </a:r>
            <a:r>
              <a:rPr lang="en-US" altLang="en-US" sz="1200" b="1" baseline="-25000">
                <a:solidFill>
                  <a:srgbClr val="1A5FB4"/>
                </a:solidFill>
              </a:rPr>
              <a:t>2</a:t>
            </a:r>
            <a:endParaRPr lang="en-US" altLang="en-US" sz="1800" b="1">
              <a:solidFill>
                <a:srgbClr val="1A5FB4"/>
              </a:solidFill>
            </a:endParaRPr>
          </a:p>
        </p:txBody>
      </p:sp>
      <p:sp>
        <p:nvSpPr>
          <p:cNvPr id="37895" name="Text Box 7">
            <a:extLst>
              <a:ext uri="{FF2B5EF4-FFF2-40B4-BE49-F238E27FC236}">
                <a16:creationId xmlns:a16="http://schemas.microsoft.com/office/drawing/2014/main" id="{25C82B00-9C04-4B65-931D-EF8F8540C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F</a:t>
            </a:r>
            <a:r>
              <a:rPr lang="en-US" altLang="en-US" sz="1200" b="1" baseline="-25000">
                <a:solidFill>
                  <a:srgbClr val="1A5FB4"/>
                </a:solidFill>
              </a:rPr>
              <a:t>1</a:t>
            </a:r>
            <a:endParaRPr lang="en-US" altLang="en-US" sz="1800" b="1">
              <a:solidFill>
                <a:srgbClr val="1A5FB4"/>
              </a:solidFill>
            </a:endParaRPr>
          </a:p>
        </p:txBody>
      </p:sp>
      <p:sp>
        <p:nvSpPr>
          <p:cNvPr id="37896" name="Text Box 8">
            <a:extLst>
              <a:ext uri="{FF2B5EF4-FFF2-40B4-BE49-F238E27FC236}">
                <a16:creationId xmlns:a16="http://schemas.microsoft.com/office/drawing/2014/main" id="{2F9778E6-500C-4220-99D3-A25233B76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37897" name="Group 9">
            <a:extLst>
              <a:ext uri="{FF2B5EF4-FFF2-40B4-BE49-F238E27FC236}">
                <a16:creationId xmlns:a16="http://schemas.microsoft.com/office/drawing/2014/main" id="{5D66DDA2-626E-427D-97D8-72AE4541435A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1880616"/>
            <a:ext cx="381000" cy="3886200"/>
            <a:chOff x="2208" y="2208"/>
            <a:chExt cx="240" cy="2064"/>
          </a:xfrm>
        </p:grpSpPr>
        <p:sp>
          <p:nvSpPr>
            <p:cNvPr id="37914" name="Oval 10">
              <a:extLst>
                <a:ext uri="{FF2B5EF4-FFF2-40B4-BE49-F238E27FC236}">
                  <a16:creationId xmlns:a16="http://schemas.microsoft.com/office/drawing/2014/main" id="{73098490-5E1D-4275-88D3-DDA62EB9A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3936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7915" name="Rectangle 11">
              <a:extLst>
                <a:ext uri="{FF2B5EF4-FFF2-40B4-BE49-F238E27FC236}">
                  <a16:creationId xmlns:a16="http://schemas.microsoft.com/office/drawing/2014/main" id="{0B8ADA3C-823A-4AF2-A87A-EA3244BBD7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4032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7916" name="Oval 12">
              <a:extLst>
                <a:ext uri="{FF2B5EF4-FFF2-40B4-BE49-F238E27FC236}">
                  <a16:creationId xmlns:a16="http://schemas.microsoft.com/office/drawing/2014/main" id="{FCF0732B-212F-4935-B66F-7FADA231A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2352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7917" name="Rectangle 13">
              <a:extLst>
                <a:ext uri="{FF2B5EF4-FFF2-40B4-BE49-F238E27FC236}">
                  <a16:creationId xmlns:a16="http://schemas.microsoft.com/office/drawing/2014/main" id="{0EC48F5F-7467-4B23-909A-CC089E74C0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208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7918" name="Line 14">
              <a:extLst>
                <a:ext uri="{FF2B5EF4-FFF2-40B4-BE49-F238E27FC236}">
                  <a16:creationId xmlns:a16="http://schemas.microsoft.com/office/drawing/2014/main" id="{BAC7208B-C021-402B-AC2D-0C85ABFAA6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2544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898" name="Text Box 15">
            <a:extLst>
              <a:ext uri="{FF2B5EF4-FFF2-40B4-BE49-F238E27FC236}">
                <a16:creationId xmlns:a16="http://schemas.microsoft.com/office/drawing/2014/main" id="{9778DCBD-D826-4A9C-AE5E-5C580F293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1804416"/>
            <a:ext cx="1847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Dünne </a:t>
            </a:r>
            <a:r>
              <a:rPr lang="en-US" altLang="en-US" sz="1200" b="1" i="1">
                <a:solidFill>
                  <a:srgbClr val="1A5FB4"/>
                </a:solidFill>
              </a:rPr>
              <a:t>Minus</a:t>
            </a:r>
            <a:r>
              <a:rPr lang="en-US" altLang="en-US" sz="1200">
                <a:solidFill>
                  <a:srgbClr val="1A5FB4"/>
                </a:solidFill>
              </a:rPr>
              <a:t>lin</a:t>
            </a:r>
            <a:r>
              <a:rPr lang="en-US" altLang="en-US" sz="1200" b="1" i="1">
                <a:solidFill>
                  <a:srgbClr val="1A5FB4"/>
                </a:solidFill>
              </a:rPr>
              <a:t>se</a:t>
            </a:r>
          </a:p>
        </p:txBody>
      </p:sp>
      <p:sp>
        <p:nvSpPr>
          <p:cNvPr id="37899" name="Line 16">
            <a:extLst>
              <a:ext uri="{FF2B5EF4-FFF2-40B4-BE49-F238E27FC236}">
                <a16:creationId xmlns:a16="http://schemas.microsoft.com/office/drawing/2014/main" id="{E8921903-344E-4593-AA6F-084F765F688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718816"/>
            <a:ext cx="251460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0" name="Line 17">
            <a:extLst>
              <a:ext uri="{FF2B5EF4-FFF2-40B4-BE49-F238E27FC236}">
                <a16:creationId xmlns:a16="http://schemas.microsoft.com/office/drawing/2014/main" id="{F956C19C-07B5-40CF-B269-05508085F43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038600" y="1956816"/>
            <a:ext cx="1828800" cy="7620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1" name="Line 18">
            <a:extLst>
              <a:ext uri="{FF2B5EF4-FFF2-40B4-BE49-F238E27FC236}">
                <a16:creationId xmlns:a16="http://schemas.microsoft.com/office/drawing/2014/main" id="{5FF2E8CF-1715-47F1-8D7E-A99AE3BBB723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176016"/>
            <a:ext cx="2514600" cy="609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2" name="Line 19">
            <a:extLst>
              <a:ext uri="{FF2B5EF4-FFF2-40B4-BE49-F238E27FC236}">
                <a16:creationId xmlns:a16="http://schemas.microsoft.com/office/drawing/2014/main" id="{850BFD5D-B19C-41E2-9909-804C2461FA3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10000" y="2642616"/>
            <a:ext cx="2057400" cy="5334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3" name="Line 20">
            <a:extLst>
              <a:ext uri="{FF2B5EF4-FFF2-40B4-BE49-F238E27FC236}">
                <a16:creationId xmlns:a16="http://schemas.microsoft.com/office/drawing/2014/main" id="{125D8562-5158-45FD-B415-169E311192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3861816"/>
            <a:ext cx="24384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Line 21">
            <a:extLst>
              <a:ext uri="{FF2B5EF4-FFF2-40B4-BE49-F238E27FC236}">
                <a16:creationId xmlns:a16="http://schemas.microsoft.com/office/drawing/2014/main" id="{10E68561-175A-4F8F-97A4-ADEF7A7E407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86200" y="4395216"/>
            <a:ext cx="1981200" cy="4572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Line 22">
            <a:extLst>
              <a:ext uri="{FF2B5EF4-FFF2-40B4-BE49-F238E27FC236}">
                <a16:creationId xmlns:a16="http://schemas.microsoft.com/office/drawing/2014/main" id="{5CB2809E-E91D-4A14-9AB5-32404B39A20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3861816"/>
            <a:ext cx="2514600" cy="914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6" name="Line 23">
            <a:extLst>
              <a:ext uri="{FF2B5EF4-FFF2-40B4-BE49-F238E27FC236}">
                <a16:creationId xmlns:a16="http://schemas.microsoft.com/office/drawing/2014/main" id="{26351F84-8B7E-4C08-BAA6-7F24176A9E7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0" y="4776216"/>
            <a:ext cx="1295400" cy="4572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7" name="Line 24">
            <a:extLst>
              <a:ext uri="{FF2B5EF4-FFF2-40B4-BE49-F238E27FC236}">
                <a16:creationId xmlns:a16="http://schemas.microsoft.com/office/drawing/2014/main" id="{2E3AEFB0-EF5C-4445-86D6-777C746D7BF1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718816"/>
            <a:ext cx="2209800" cy="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8" name="Line 25">
            <a:extLst>
              <a:ext uri="{FF2B5EF4-FFF2-40B4-BE49-F238E27FC236}">
                <a16:creationId xmlns:a16="http://schemas.microsoft.com/office/drawing/2014/main" id="{D105DE7C-75EE-4AC0-B673-24BB5CE5002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176016"/>
            <a:ext cx="2209800" cy="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9" name="Line 26">
            <a:extLst>
              <a:ext uri="{FF2B5EF4-FFF2-40B4-BE49-F238E27FC236}">
                <a16:creationId xmlns:a16="http://schemas.microsoft.com/office/drawing/2014/main" id="{41308223-2F6D-4632-A213-B4B90E1F992B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4395216"/>
            <a:ext cx="2209800" cy="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0" name="Line 27">
            <a:extLst>
              <a:ext uri="{FF2B5EF4-FFF2-40B4-BE49-F238E27FC236}">
                <a16:creationId xmlns:a16="http://schemas.microsoft.com/office/drawing/2014/main" id="{F9030F89-E4FB-4A77-B264-36D2444432E1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4776216"/>
            <a:ext cx="2209800" cy="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1" name="Text Box 28">
            <a:extLst>
              <a:ext uri="{FF2B5EF4-FFF2-40B4-BE49-F238E27FC236}">
                <a16:creationId xmlns:a16="http://schemas.microsoft.com/office/drawing/2014/main" id="{A368CD4B-F0F2-401A-B20F-B68B44A7A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7050" y="5749354"/>
            <a:ext cx="5924550" cy="358047"/>
          </a:xfrm>
          <a:prstGeom prst="rect">
            <a:avLst/>
          </a:prstGeom>
          <a:solidFill>
            <a:srgbClr val="FFE1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Die </a:t>
            </a:r>
            <a:r>
              <a:rPr lang="en-US" altLang="en-US" sz="1200" dirty="0" err="1">
                <a:solidFill>
                  <a:srgbClr val="1A5FB4"/>
                </a:solidFill>
              </a:rPr>
              <a:t>Strahlen</a:t>
            </a:r>
            <a:r>
              <a:rPr lang="en-US" altLang="en-US" sz="1200" dirty="0">
                <a:solidFill>
                  <a:srgbClr val="1A5FB4"/>
                </a:solidFill>
              </a:rPr>
              <a:t>, die </a:t>
            </a:r>
            <a:r>
              <a:rPr lang="en-US" altLang="en-US" sz="1200" dirty="0" err="1">
                <a:solidFill>
                  <a:srgbClr val="1A5FB4"/>
                </a:solidFill>
              </a:rPr>
              <a:t>mit</a:t>
            </a:r>
            <a:r>
              <a:rPr lang="en-US" altLang="en-US" sz="1200" dirty="0">
                <a:solidFill>
                  <a:srgbClr val="1A5FB4"/>
                </a:solidFill>
              </a:rPr>
              <a:t> dem </a:t>
            </a:r>
            <a:r>
              <a:rPr lang="en-US" altLang="en-US" sz="1200" i="1" dirty="0" err="1">
                <a:solidFill>
                  <a:srgbClr val="1A5FB4"/>
                </a:solidFill>
              </a:rPr>
              <a:t>primären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Brennpunkt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verbunden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sind</a:t>
            </a:r>
            <a:r>
              <a:rPr lang="en-US" altLang="en-US" sz="1200" dirty="0">
                <a:solidFill>
                  <a:srgbClr val="1A5FB4"/>
                </a:solidFill>
              </a:rPr>
              <a:t>, </a:t>
            </a:r>
            <a:r>
              <a:rPr lang="en-US" altLang="en-US" sz="1200" dirty="0" err="1">
                <a:solidFill>
                  <a:srgbClr val="1A5FB4"/>
                </a:solidFill>
              </a:rPr>
              <a:t>treten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aus</a:t>
            </a:r>
            <a:r>
              <a:rPr lang="en-US" altLang="en-US" sz="1200" dirty="0">
                <a:solidFill>
                  <a:srgbClr val="1A5FB4"/>
                </a:solidFill>
              </a:rPr>
              <a:t> der Linse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parallel </a:t>
            </a:r>
            <a:r>
              <a:rPr lang="en-US" altLang="en-US" sz="1200" dirty="0" err="1">
                <a:solidFill>
                  <a:srgbClr val="1A5FB4"/>
                </a:solidFill>
              </a:rPr>
              <a:t>zur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Linsenachse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aus</a:t>
            </a:r>
            <a:r>
              <a:rPr lang="en-US" altLang="en-US" sz="1200" dirty="0">
                <a:solidFill>
                  <a:srgbClr val="1A5FB4"/>
                </a:solidFill>
              </a:rPr>
              <a:t>…</a:t>
            </a:r>
          </a:p>
        </p:txBody>
      </p:sp>
      <p:sp>
        <p:nvSpPr>
          <p:cNvPr id="37912" name="ZZ_Kopfleiste">
            <a:extLst>
              <a:ext uri="{FF2B5EF4-FFF2-40B4-BE49-F238E27FC236}">
                <a16:creationId xmlns:a16="http://schemas.microsoft.com/office/drawing/2014/main" id="{703F77D3-C51C-4545-B844-4C4C33C03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37913" name="Slide Number Placeholder 1">
            <a:extLst>
              <a:ext uri="{FF2B5EF4-FFF2-40B4-BE49-F238E27FC236}">
                <a16:creationId xmlns:a16="http://schemas.microsoft.com/office/drawing/2014/main" id="{BD5AD900-2661-473E-8007-19083259B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791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792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Line 2">
            <a:extLst>
              <a:ext uri="{FF2B5EF4-FFF2-40B4-BE49-F238E27FC236}">
                <a16:creationId xmlns:a16="http://schemas.microsoft.com/office/drawing/2014/main" id="{A8C24740-42AA-4B3E-9025-39A5E8CE9F9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5" name="Oval 3">
            <a:extLst>
              <a:ext uri="{FF2B5EF4-FFF2-40B4-BE49-F238E27FC236}">
                <a16:creationId xmlns:a16="http://schemas.microsoft.com/office/drawing/2014/main" id="{862B7B90-B884-4BAA-8FF5-16BB472C8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8916" name="Oval 4">
            <a:extLst>
              <a:ext uri="{FF2B5EF4-FFF2-40B4-BE49-F238E27FC236}">
                <a16:creationId xmlns:a16="http://schemas.microsoft.com/office/drawing/2014/main" id="{10960CE6-7580-44D1-9125-88FD8BEE1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8917" name="Oval 5">
            <a:extLst>
              <a:ext uri="{FF2B5EF4-FFF2-40B4-BE49-F238E27FC236}">
                <a16:creationId xmlns:a16="http://schemas.microsoft.com/office/drawing/2014/main" id="{1642E3C1-205D-4CD8-BF5C-2C8EB5184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8918" name="Text Box 6">
            <a:extLst>
              <a:ext uri="{FF2B5EF4-FFF2-40B4-BE49-F238E27FC236}">
                <a16:creationId xmlns:a16="http://schemas.microsoft.com/office/drawing/2014/main" id="{451167E7-AF70-4DA1-B81A-F8670E615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38919" name="Text Box 7">
            <a:extLst>
              <a:ext uri="{FF2B5EF4-FFF2-40B4-BE49-F238E27FC236}">
                <a16:creationId xmlns:a16="http://schemas.microsoft.com/office/drawing/2014/main" id="{B017E057-6BB4-434A-A3C0-6ABEBA3AF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38920" name="Text Box 8">
            <a:extLst>
              <a:ext uri="{FF2B5EF4-FFF2-40B4-BE49-F238E27FC236}">
                <a16:creationId xmlns:a16="http://schemas.microsoft.com/office/drawing/2014/main" id="{C8DC1C86-D871-4A2A-A4EB-A2D3830C0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38921" name="Group 9">
            <a:extLst>
              <a:ext uri="{FF2B5EF4-FFF2-40B4-BE49-F238E27FC236}">
                <a16:creationId xmlns:a16="http://schemas.microsoft.com/office/drawing/2014/main" id="{CC46189A-0A9E-4D48-A8FD-0404AC048FD6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1880616"/>
            <a:ext cx="381000" cy="3886200"/>
            <a:chOff x="2208" y="2208"/>
            <a:chExt cx="240" cy="2064"/>
          </a:xfrm>
        </p:grpSpPr>
        <p:sp>
          <p:nvSpPr>
            <p:cNvPr id="38938" name="Oval 10">
              <a:extLst>
                <a:ext uri="{FF2B5EF4-FFF2-40B4-BE49-F238E27FC236}">
                  <a16:creationId xmlns:a16="http://schemas.microsoft.com/office/drawing/2014/main" id="{5CB07CB0-0EC2-46D4-B12E-B4FDEF127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3936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8939" name="Rectangle 11">
              <a:extLst>
                <a:ext uri="{FF2B5EF4-FFF2-40B4-BE49-F238E27FC236}">
                  <a16:creationId xmlns:a16="http://schemas.microsoft.com/office/drawing/2014/main" id="{DF6674ED-C93B-46EB-AE3B-7E4272046C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4032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8940" name="Oval 12">
              <a:extLst>
                <a:ext uri="{FF2B5EF4-FFF2-40B4-BE49-F238E27FC236}">
                  <a16:creationId xmlns:a16="http://schemas.microsoft.com/office/drawing/2014/main" id="{98C4E5E9-203C-4EA2-A73E-5DED4E6F9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2352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8941" name="Rectangle 13">
              <a:extLst>
                <a:ext uri="{FF2B5EF4-FFF2-40B4-BE49-F238E27FC236}">
                  <a16:creationId xmlns:a16="http://schemas.microsoft.com/office/drawing/2014/main" id="{402F5BA1-408A-44AC-9359-5117AF05E3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208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8942" name="Line 14">
              <a:extLst>
                <a:ext uri="{FF2B5EF4-FFF2-40B4-BE49-F238E27FC236}">
                  <a16:creationId xmlns:a16="http://schemas.microsoft.com/office/drawing/2014/main" id="{5F37A70B-9660-4670-A6A0-913E7AA686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2544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22" name="Text Box 15">
            <a:extLst>
              <a:ext uri="{FF2B5EF4-FFF2-40B4-BE49-F238E27FC236}">
                <a16:creationId xmlns:a16="http://schemas.microsoft.com/office/drawing/2014/main" id="{54E13EA0-CD96-47C9-B07F-463402A90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1804416"/>
            <a:ext cx="1784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Minus</a:t>
            </a:r>
            <a:r>
              <a:rPr lang="en-US" altLang="en-US" sz="1200"/>
              <a:t>lin</a:t>
            </a:r>
            <a:r>
              <a:rPr lang="en-US" altLang="en-US" sz="1200" i="1"/>
              <a:t>se</a:t>
            </a:r>
          </a:p>
        </p:txBody>
      </p:sp>
      <p:sp>
        <p:nvSpPr>
          <p:cNvPr id="38923" name="Line 16">
            <a:extLst>
              <a:ext uri="{FF2B5EF4-FFF2-40B4-BE49-F238E27FC236}">
                <a16:creationId xmlns:a16="http://schemas.microsoft.com/office/drawing/2014/main" id="{406B4466-57B1-48BC-99F7-1351354175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1880616"/>
            <a:ext cx="2362200" cy="8382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4" name="Line 17">
            <a:extLst>
              <a:ext uri="{FF2B5EF4-FFF2-40B4-BE49-F238E27FC236}">
                <a16:creationId xmlns:a16="http://schemas.microsoft.com/office/drawing/2014/main" id="{964C74AB-476E-4369-87BF-959C3690414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52800" y="2718816"/>
            <a:ext cx="251460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5" name="Line 18">
            <a:extLst>
              <a:ext uri="{FF2B5EF4-FFF2-40B4-BE49-F238E27FC236}">
                <a16:creationId xmlns:a16="http://schemas.microsoft.com/office/drawing/2014/main" id="{2BB6915C-4882-4E5D-80F5-94D0A47A062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2490216"/>
            <a:ext cx="2438400" cy="6858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6" name="Line 19">
            <a:extLst>
              <a:ext uri="{FF2B5EF4-FFF2-40B4-BE49-F238E27FC236}">
                <a16:creationId xmlns:a16="http://schemas.microsoft.com/office/drawing/2014/main" id="{1FD5C566-7BF2-40A9-BF85-88D43D75CAA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52800" y="3176016"/>
            <a:ext cx="2514600" cy="609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7" name="Line 20">
            <a:extLst>
              <a:ext uri="{FF2B5EF4-FFF2-40B4-BE49-F238E27FC236}">
                <a16:creationId xmlns:a16="http://schemas.microsoft.com/office/drawing/2014/main" id="{A2FDD8B5-3FAF-4C2B-9ECA-63BC1017CCA0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4395216"/>
            <a:ext cx="1905000" cy="5334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8" name="Line 21">
            <a:extLst>
              <a:ext uri="{FF2B5EF4-FFF2-40B4-BE49-F238E27FC236}">
                <a16:creationId xmlns:a16="http://schemas.microsoft.com/office/drawing/2014/main" id="{21FE796F-9F3A-4380-A542-994AAD222DB8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3861816"/>
            <a:ext cx="25146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9" name="Line 22">
            <a:extLst>
              <a:ext uri="{FF2B5EF4-FFF2-40B4-BE49-F238E27FC236}">
                <a16:creationId xmlns:a16="http://schemas.microsoft.com/office/drawing/2014/main" id="{90E44F0B-1862-4B99-91C5-9706FF3B7263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4776216"/>
            <a:ext cx="1371600" cy="5334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0" name="Line 23">
            <a:extLst>
              <a:ext uri="{FF2B5EF4-FFF2-40B4-BE49-F238E27FC236}">
                <a16:creationId xmlns:a16="http://schemas.microsoft.com/office/drawing/2014/main" id="{C4AF1D02-C6E3-4CF3-BE76-3EA3D47800E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276600" y="3861816"/>
            <a:ext cx="2590800" cy="914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1" name="Line 24">
            <a:extLst>
              <a:ext uri="{FF2B5EF4-FFF2-40B4-BE49-F238E27FC236}">
                <a16:creationId xmlns:a16="http://schemas.microsoft.com/office/drawing/2014/main" id="{1C1C7EFF-4B1C-4E6E-9987-0F9677F1AF10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718816"/>
            <a:ext cx="2209800" cy="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2" name="Line 25">
            <a:extLst>
              <a:ext uri="{FF2B5EF4-FFF2-40B4-BE49-F238E27FC236}">
                <a16:creationId xmlns:a16="http://schemas.microsoft.com/office/drawing/2014/main" id="{C427623D-503C-4C20-B329-A122D1800B14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3176016"/>
            <a:ext cx="2209800" cy="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3" name="Line 26">
            <a:extLst>
              <a:ext uri="{FF2B5EF4-FFF2-40B4-BE49-F238E27FC236}">
                <a16:creationId xmlns:a16="http://schemas.microsoft.com/office/drawing/2014/main" id="{88132755-B51F-4B6E-B581-AD490EDED74E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395216"/>
            <a:ext cx="2209800" cy="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4" name="Line 27">
            <a:extLst>
              <a:ext uri="{FF2B5EF4-FFF2-40B4-BE49-F238E27FC236}">
                <a16:creationId xmlns:a16="http://schemas.microsoft.com/office/drawing/2014/main" id="{17661AEE-A0CF-4FA8-B434-0D6739FD6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776216"/>
            <a:ext cx="2209800" cy="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5" name="Text Box 28">
            <a:extLst>
              <a:ext uri="{FF2B5EF4-FFF2-40B4-BE49-F238E27FC236}">
                <a16:creationId xmlns:a16="http://schemas.microsoft.com/office/drawing/2014/main" id="{D6BACEB4-8B45-473B-A9BB-0E13A7F27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749354"/>
            <a:ext cx="6978650" cy="358047"/>
          </a:xfrm>
          <a:prstGeom prst="rect">
            <a:avLst/>
          </a:prstGeom>
          <a:solidFill>
            <a:srgbClr val="FFE1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…und die </a:t>
            </a:r>
            <a:r>
              <a:rPr lang="en-US" altLang="en-US" sz="1200" dirty="0" err="1">
                <a:solidFill>
                  <a:srgbClr val="1A5FB4"/>
                </a:solidFill>
              </a:rPr>
              <a:t>Strahlen</a:t>
            </a:r>
            <a:r>
              <a:rPr lang="en-US" altLang="en-US" sz="1200" dirty="0">
                <a:solidFill>
                  <a:srgbClr val="1A5FB4"/>
                </a:solidFill>
              </a:rPr>
              <a:t>, die </a:t>
            </a:r>
            <a:r>
              <a:rPr lang="en-US" altLang="en-US" sz="1200" dirty="0" err="1">
                <a:solidFill>
                  <a:srgbClr val="1A5FB4"/>
                </a:solidFill>
              </a:rPr>
              <a:t>mit</a:t>
            </a:r>
            <a:r>
              <a:rPr lang="en-US" altLang="en-US" sz="1200" dirty="0">
                <a:solidFill>
                  <a:srgbClr val="1A5FB4"/>
                </a:solidFill>
              </a:rPr>
              <a:t> dem </a:t>
            </a:r>
            <a:r>
              <a:rPr lang="en-US" altLang="en-US" sz="1200" i="1" dirty="0" err="1">
                <a:solidFill>
                  <a:srgbClr val="1A5FB4"/>
                </a:solidFill>
              </a:rPr>
              <a:t>sekundären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Brennpunkt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verbunden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sind</a:t>
            </a:r>
            <a:r>
              <a:rPr lang="en-US" altLang="en-US" sz="1200" dirty="0">
                <a:solidFill>
                  <a:srgbClr val="1A5FB4"/>
                </a:solidFill>
              </a:rPr>
              <a:t>, </a:t>
            </a:r>
            <a:r>
              <a:rPr lang="en-US" altLang="en-US" sz="1200" dirty="0" err="1">
                <a:solidFill>
                  <a:srgbClr val="1A5FB4"/>
                </a:solidFill>
              </a:rPr>
              <a:t>sind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diejenigen</a:t>
            </a:r>
            <a:r>
              <a:rPr lang="en-US" altLang="en-US" sz="1200" dirty="0">
                <a:solidFill>
                  <a:srgbClr val="1A5FB4"/>
                </a:solidFill>
              </a:rPr>
              <a:t>, die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mit einer Vergenz n</a:t>
            </a:r>
            <a:r>
              <a:rPr lang="en-US" altLang="en-US" sz="1200" dirty="0">
                <a:solidFill>
                  <a:srgbClr val="1A5FB4"/>
                </a:solidFill>
              </a:rPr>
              <a:t xml:space="preserve">ull in die Linse </a:t>
            </a:r>
            <a:r>
              <a:rPr lang="en-US" altLang="en-US" sz="1200" dirty="0" err="1">
                <a:solidFill>
                  <a:srgbClr val="1A5FB4"/>
                </a:solidFill>
              </a:rPr>
              <a:t>eintreten</a:t>
            </a:r>
            <a:r>
              <a:rPr lang="en-US" altLang="en-US" sz="1200" dirty="0">
                <a:solidFill>
                  <a:srgbClr val="1A5FB4"/>
                </a:solidFill>
              </a:rPr>
              <a:t> (d. h. parallel </a:t>
            </a:r>
            <a:r>
              <a:rPr lang="en-US" altLang="en-US" sz="1200" dirty="0" err="1">
                <a:solidFill>
                  <a:srgbClr val="1A5FB4"/>
                </a:solidFill>
              </a:rPr>
              <a:t>zur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Linsenachse</a:t>
            </a:r>
            <a:r>
              <a:rPr lang="en-US" altLang="en-US" sz="1200" dirty="0">
                <a:solidFill>
                  <a:srgbClr val="1A5FB4"/>
                </a:solidFill>
              </a:rPr>
              <a:t>).</a:t>
            </a:r>
          </a:p>
        </p:txBody>
      </p:sp>
      <p:sp>
        <p:nvSpPr>
          <p:cNvPr id="38936" name="ZZ_Kopfleiste">
            <a:extLst>
              <a:ext uri="{FF2B5EF4-FFF2-40B4-BE49-F238E27FC236}">
                <a16:creationId xmlns:a16="http://schemas.microsoft.com/office/drawing/2014/main" id="{C525DF6B-1C2D-402F-8695-BFBD67391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38937" name="Slide Number Placeholder 1">
            <a:extLst>
              <a:ext uri="{FF2B5EF4-FFF2-40B4-BE49-F238E27FC236}">
                <a16:creationId xmlns:a16="http://schemas.microsoft.com/office/drawing/2014/main" id="{08F07161-6175-45BA-8C39-7B47D894A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8943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8944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Line 2">
            <a:extLst>
              <a:ext uri="{FF2B5EF4-FFF2-40B4-BE49-F238E27FC236}">
                <a16:creationId xmlns:a16="http://schemas.microsoft.com/office/drawing/2014/main" id="{DA91AF9A-DCE7-48CA-8857-4501F0BD622C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8200" y="2337816"/>
            <a:ext cx="0" cy="281940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39" name="Line 3">
            <a:extLst>
              <a:ext uri="{FF2B5EF4-FFF2-40B4-BE49-F238E27FC236}">
                <a16:creationId xmlns:a16="http://schemas.microsoft.com/office/drawing/2014/main" id="{019B2D75-F886-4BB3-9ADD-805798568EA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0" name="Oval 4">
            <a:extLst>
              <a:ext uri="{FF2B5EF4-FFF2-40B4-BE49-F238E27FC236}">
                <a16:creationId xmlns:a16="http://schemas.microsoft.com/office/drawing/2014/main" id="{540E650D-C2CA-4E20-BDF3-4876A464F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9941" name="Oval 5">
            <a:extLst>
              <a:ext uri="{FF2B5EF4-FFF2-40B4-BE49-F238E27FC236}">
                <a16:creationId xmlns:a16="http://schemas.microsoft.com/office/drawing/2014/main" id="{6F954A9A-7E8F-4B60-B93A-3FCD02E59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9942" name="Text Box 6">
            <a:extLst>
              <a:ext uri="{FF2B5EF4-FFF2-40B4-BE49-F238E27FC236}">
                <a16:creationId xmlns:a16="http://schemas.microsoft.com/office/drawing/2014/main" id="{1A7BA741-5B95-4577-BE67-A50617F22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39943" name="Text Box 7">
            <a:extLst>
              <a:ext uri="{FF2B5EF4-FFF2-40B4-BE49-F238E27FC236}">
                <a16:creationId xmlns:a16="http://schemas.microsoft.com/office/drawing/2014/main" id="{2A11B360-29EF-4C1B-9E40-34A9D6245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39944" name="Text Box 8">
            <a:extLst>
              <a:ext uri="{FF2B5EF4-FFF2-40B4-BE49-F238E27FC236}">
                <a16:creationId xmlns:a16="http://schemas.microsoft.com/office/drawing/2014/main" id="{EAF32434-906C-4EA8-8A5D-B669EDE50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39945" name="Text Box 9">
            <a:extLst>
              <a:ext uri="{FF2B5EF4-FFF2-40B4-BE49-F238E27FC236}">
                <a16:creationId xmlns:a16="http://schemas.microsoft.com/office/drawing/2014/main" id="{E8CB3CDE-E408-4258-935F-62A15ADA1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5050" y="5247704"/>
            <a:ext cx="2139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Primäre Brennebene</a:t>
            </a:r>
          </a:p>
        </p:txBody>
      </p:sp>
      <p:grpSp>
        <p:nvGrpSpPr>
          <p:cNvPr id="39946" name="Group 10">
            <a:extLst>
              <a:ext uri="{FF2B5EF4-FFF2-40B4-BE49-F238E27FC236}">
                <a16:creationId xmlns:a16="http://schemas.microsoft.com/office/drawing/2014/main" id="{388C426A-63D5-424D-9A37-B3F8355755EA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1880616"/>
            <a:ext cx="381000" cy="3886200"/>
            <a:chOff x="2208" y="2208"/>
            <a:chExt cx="240" cy="2064"/>
          </a:xfrm>
        </p:grpSpPr>
        <p:sp>
          <p:nvSpPr>
            <p:cNvPr id="39966" name="Oval 11">
              <a:extLst>
                <a:ext uri="{FF2B5EF4-FFF2-40B4-BE49-F238E27FC236}">
                  <a16:creationId xmlns:a16="http://schemas.microsoft.com/office/drawing/2014/main" id="{F28663D9-7934-4D95-8C90-0F8D918EA2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3936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9967" name="Rectangle 12">
              <a:extLst>
                <a:ext uri="{FF2B5EF4-FFF2-40B4-BE49-F238E27FC236}">
                  <a16:creationId xmlns:a16="http://schemas.microsoft.com/office/drawing/2014/main" id="{9C20EE13-C5AC-489C-A1B7-DB3CF9CB6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4032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9968" name="Oval 13">
              <a:extLst>
                <a:ext uri="{FF2B5EF4-FFF2-40B4-BE49-F238E27FC236}">
                  <a16:creationId xmlns:a16="http://schemas.microsoft.com/office/drawing/2014/main" id="{222A3833-C127-4C1B-BBD2-3097C67FC2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2352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9969" name="Rectangle 14">
              <a:extLst>
                <a:ext uri="{FF2B5EF4-FFF2-40B4-BE49-F238E27FC236}">
                  <a16:creationId xmlns:a16="http://schemas.microsoft.com/office/drawing/2014/main" id="{93091DC6-DA37-4F35-92A1-EA7F2AB305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208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9970" name="Line 15">
              <a:extLst>
                <a:ext uri="{FF2B5EF4-FFF2-40B4-BE49-F238E27FC236}">
                  <a16:creationId xmlns:a16="http://schemas.microsoft.com/office/drawing/2014/main" id="{3D24D507-2DBB-4B9B-8C6D-72B765987E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2544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47" name="Text Box 16">
            <a:extLst>
              <a:ext uri="{FF2B5EF4-FFF2-40B4-BE49-F238E27FC236}">
                <a16:creationId xmlns:a16="http://schemas.microsoft.com/office/drawing/2014/main" id="{0718E98E-39A9-4A0E-8ECF-14BA1F202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1804416"/>
            <a:ext cx="1784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Minus</a:t>
            </a:r>
            <a:r>
              <a:rPr lang="en-US" altLang="en-US" sz="1200"/>
              <a:t>lin</a:t>
            </a:r>
            <a:r>
              <a:rPr lang="en-US" altLang="en-US" sz="1200" i="1"/>
              <a:t>se</a:t>
            </a:r>
          </a:p>
        </p:txBody>
      </p:sp>
      <p:sp>
        <p:nvSpPr>
          <p:cNvPr id="39948" name="Line 17">
            <a:extLst>
              <a:ext uri="{FF2B5EF4-FFF2-40B4-BE49-F238E27FC236}">
                <a16:creationId xmlns:a16="http://schemas.microsoft.com/office/drawing/2014/main" id="{A36B3AC4-A6C5-46D3-B430-DEBC4BF113B2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718816"/>
            <a:ext cx="243840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9" name="Line 18">
            <a:extLst>
              <a:ext uri="{FF2B5EF4-FFF2-40B4-BE49-F238E27FC236}">
                <a16:creationId xmlns:a16="http://schemas.microsoft.com/office/drawing/2014/main" id="{93D905C3-BE09-45F5-A3CD-F2CD130E2E4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62400" y="2490216"/>
            <a:ext cx="1905000" cy="2286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0" name="Line 19">
            <a:extLst>
              <a:ext uri="{FF2B5EF4-FFF2-40B4-BE49-F238E27FC236}">
                <a16:creationId xmlns:a16="http://schemas.microsoft.com/office/drawing/2014/main" id="{DF5092CD-6046-4F37-8F11-4823F08BDF2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3023616"/>
            <a:ext cx="2438400" cy="152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1" name="Line 20">
            <a:extLst>
              <a:ext uri="{FF2B5EF4-FFF2-40B4-BE49-F238E27FC236}">
                <a16:creationId xmlns:a16="http://schemas.microsoft.com/office/drawing/2014/main" id="{B78E2752-49F1-4CEE-89AA-A57C5A4CC8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0" y="3176016"/>
            <a:ext cx="2057400" cy="762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2" name="Line 21">
            <a:extLst>
              <a:ext uri="{FF2B5EF4-FFF2-40B4-BE49-F238E27FC236}">
                <a16:creationId xmlns:a16="http://schemas.microsoft.com/office/drawing/2014/main" id="{69B9B07A-E671-4270-BC6E-16CC3CF2952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3099816"/>
            <a:ext cx="2438400" cy="1295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3" name="Line 22">
            <a:extLst>
              <a:ext uri="{FF2B5EF4-FFF2-40B4-BE49-F238E27FC236}">
                <a16:creationId xmlns:a16="http://schemas.microsoft.com/office/drawing/2014/main" id="{90359DEB-BB02-4396-9E39-C0E54FC6D6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91000" y="4395216"/>
            <a:ext cx="1676400" cy="9144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4" name="Line 23">
            <a:extLst>
              <a:ext uri="{FF2B5EF4-FFF2-40B4-BE49-F238E27FC236}">
                <a16:creationId xmlns:a16="http://schemas.microsoft.com/office/drawing/2014/main" id="{A58C279D-58AE-4A8A-A18D-B655681AC73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3099816"/>
            <a:ext cx="2438400" cy="1676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5" name="Line 24">
            <a:extLst>
              <a:ext uri="{FF2B5EF4-FFF2-40B4-BE49-F238E27FC236}">
                <a16:creationId xmlns:a16="http://schemas.microsoft.com/office/drawing/2014/main" id="{F4148135-E2E9-4DA9-AE5B-9B15023098C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76800" y="4776216"/>
            <a:ext cx="990600" cy="7620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6" name="Text Box 25">
            <a:extLst>
              <a:ext uri="{FF2B5EF4-FFF2-40B4-BE49-F238E27FC236}">
                <a16:creationId xmlns:a16="http://schemas.microsoft.com/office/drawing/2014/main" id="{7E3F6722-7B53-442C-8A78-691E6F1A6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6950" y="5789041"/>
            <a:ext cx="7486650" cy="358047"/>
          </a:xfrm>
          <a:prstGeom prst="rect">
            <a:avLst/>
          </a:prstGeom>
          <a:solidFill>
            <a:srgbClr val="FFE1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1A5FB4"/>
                </a:solidFill>
              </a:rPr>
              <a:t>Primäre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 err="1">
                <a:solidFill>
                  <a:srgbClr val="1A5FB4"/>
                </a:solidFill>
              </a:rPr>
              <a:t>Brennebene</a:t>
            </a:r>
            <a:r>
              <a:rPr lang="en-US" altLang="en-US" sz="1200" dirty="0">
                <a:solidFill>
                  <a:srgbClr val="1A5FB4"/>
                </a:solidFill>
              </a:rPr>
              <a:t>: </a:t>
            </a:r>
            <a:r>
              <a:rPr lang="en-US" altLang="en-US" sz="1200" dirty="0" err="1">
                <a:solidFill>
                  <a:srgbClr val="1A5FB4"/>
                </a:solidFill>
              </a:rPr>
              <a:t>Strahlen</a:t>
            </a:r>
            <a:r>
              <a:rPr lang="en-US" altLang="en-US" sz="1200" dirty="0">
                <a:solidFill>
                  <a:srgbClr val="1A5FB4"/>
                </a:solidFill>
              </a:rPr>
              <a:t>, die </a:t>
            </a:r>
            <a:r>
              <a:rPr lang="en-US" altLang="en-US" sz="1200" dirty="0" err="1">
                <a:solidFill>
                  <a:srgbClr val="1A5FB4"/>
                </a:solidFill>
              </a:rPr>
              <a:t>zu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einem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Punkt</a:t>
            </a:r>
            <a:r>
              <a:rPr lang="en-US" altLang="en-US" sz="1200" dirty="0">
                <a:solidFill>
                  <a:srgbClr val="1A5FB4"/>
                </a:solidFill>
              </a:rPr>
              <a:t> auf </a:t>
            </a:r>
            <a:r>
              <a:rPr lang="en-US" altLang="en-US" sz="1200" dirty="0" err="1">
                <a:solidFill>
                  <a:srgbClr val="1A5FB4"/>
                </a:solidFill>
              </a:rPr>
              <a:t>dieser</a:t>
            </a:r>
            <a:r>
              <a:rPr lang="en-US" altLang="en-US" sz="1200" dirty="0">
                <a:solidFill>
                  <a:srgbClr val="1A5FB4"/>
                </a:solidFill>
              </a:rPr>
              <a:t> Ebene </a:t>
            </a:r>
            <a:r>
              <a:rPr lang="en-US" altLang="en-US" sz="1200" dirty="0" err="1">
                <a:solidFill>
                  <a:srgbClr val="1A5FB4"/>
                </a:solidFill>
              </a:rPr>
              <a:t>gehören</a:t>
            </a:r>
            <a:r>
              <a:rPr lang="en-US" altLang="en-US" sz="1200" dirty="0">
                <a:solidFill>
                  <a:srgbClr val="1A5FB4"/>
                </a:solidFill>
              </a:rPr>
              <a:t>, </a:t>
            </a:r>
            <a:r>
              <a:rPr lang="en-US" altLang="en-US" sz="1200" dirty="0" err="1">
                <a:solidFill>
                  <a:srgbClr val="1A5FB4"/>
                </a:solidFill>
              </a:rPr>
              <a:t>treten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aus</a:t>
            </a:r>
            <a:r>
              <a:rPr lang="en-US" altLang="en-US" sz="1200" dirty="0">
                <a:solidFill>
                  <a:srgbClr val="1A5FB4"/>
                </a:solidFill>
              </a:rPr>
              <a:t> der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1A5FB4"/>
                </a:solidFill>
              </a:rPr>
              <a:t>Linse parallel </a:t>
            </a:r>
            <a:r>
              <a:rPr lang="en-US" altLang="en-US" sz="1200" dirty="0" err="1">
                <a:solidFill>
                  <a:srgbClr val="1A5FB4"/>
                </a:solidFill>
              </a:rPr>
              <a:t>zueinander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aus</a:t>
            </a:r>
            <a:r>
              <a:rPr lang="en-US" altLang="en-US" sz="1200" dirty="0">
                <a:solidFill>
                  <a:srgbClr val="1A5FB4"/>
                </a:solidFill>
              </a:rPr>
              <a:t> (</a:t>
            </a:r>
            <a:r>
              <a:rPr lang="en-US" altLang="en-US" sz="1200" dirty="0" err="1">
                <a:solidFill>
                  <a:srgbClr val="1A5FB4"/>
                </a:solidFill>
              </a:rPr>
              <a:t>aber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>
                <a:solidFill>
                  <a:srgbClr val="1A5FB4"/>
                </a:solidFill>
              </a:rPr>
              <a:t>nicht </a:t>
            </a:r>
            <a:r>
              <a:rPr lang="en-US" altLang="en-US" sz="1200" dirty="0" err="1">
                <a:solidFill>
                  <a:srgbClr val="1A5FB4"/>
                </a:solidFill>
              </a:rPr>
              <a:t>unbedingt</a:t>
            </a:r>
            <a:r>
              <a:rPr lang="en-US" altLang="en-US" sz="1200" dirty="0">
                <a:solidFill>
                  <a:srgbClr val="1A5FB4"/>
                </a:solidFill>
              </a:rPr>
              <a:t> parallel </a:t>
            </a:r>
            <a:r>
              <a:rPr lang="en-US" altLang="en-US" sz="1200" dirty="0" err="1">
                <a:solidFill>
                  <a:srgbClr val="1A5FB4"/>
                </a:solidFill>
              </a:rPr>
              <a:t>zur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Linsenachse</a:t>
            </a:r>
            <a:r>
              <a:rPr lang="en-US" altLang="en-US" sz="1200" dirty="0">
                <a:solidFill>
                  <a:srgbClr val="1A5FB4"/>
                </a:solidFill>
              </a:rPr>
              <a:t>)</a:t>
            </a:r>
          </a:p>
        </p:txBody>
      </p:sp>
      <p:sp>
        <p:nvSpPr>
          <p:cNvPr id="39957" name="Oval 26">
            <a:extLst>
              <a:ext uri="{FF2B5EF4-FFF2-40B4-BE49-F238E27FC236}">
                <a16:creationId xmlns:a16="http://schemas.microsoft.com/office/drawing/2014/main" id="{D726F218-D51E-4984-8451-50DCB5877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2947416"/>
            <a:ext cx="152400" cy="152400"/>
          </a:xfrm>
          <a:prstGeom prst="ellipse">
            <a:avLst/>
          </a:prstGeom>
          <a:solidFill>
            <a:srgbClr val="1A5FB4"/>
          </a:solidFill>
          <a:ln w="9525">
            <a:solidFill>
              <a:srgbClr val="1A5FB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9958" name="Line 27">
            <a:extLst>
              <a:ext uri="{FF2B5EF4-FFF2-40B4-BE49-F238E27FC236}">
                <a16:creationId xmlns:a16="http://schemas.microsoft.com/office/drawing/2014/main" id="{4AEB5525-506F-4359-B39D-8D6F2AF4AA3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86200" y="3023616"/>
            <a:ext cx="4495800" cy="137160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9" name="Line 28">
            <a:extLst>
              <a:ext uri="{FF2B5EF4-FFF2-40B4-BE49-F238E27FC236}">
                <a16:creationId xmlns:a16="http://schemas.microsoft.com/office/drawing/2014/main" id="{E8DAA6AD-E381-41DC-BD26-E7952606983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67400" y="2414016"/>
            <a:ext cx="2514600" cy="7620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0" name="Line 29">
            <a:extLst>
              <a:ext uri="{FF2B5EF4-FFF2-40B4-BE49-F238E27FC236}">
                <a16:creationId xmlns:a16="http://schemas.microsoft.com/office/drawing/2014/main" id="{02612401-1261-455E-BF69-D38F5D5732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67400" y="1956816"/>
            <a:ext cx="2514600" cy="7620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1" name="Line 30">
            <a:extLst>
              <a:ext uri="{FF2B5EF4-FFF2-40B4-BE49-F238E27FC236}">
                <a16:creationId xmlns:a16="http://schemas.microsoft.com/office/drawing/2014/main" id="{BE8A2810-B3B8-4794-8253-B6D0F9E2A72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67400" y="3633216"/>
            <a:ext cx="2514600" cy="7620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2" name="Line 31">
            <a:extLst>
              <a:ext uri="{FF2B5EF4-FFF2-40B4-BE49-F238E27FC236}">
                <a16:creationId xmlns:a16="http://schemas.microsoft.com/office/drawing/2014/main" id="{EE9065AB-4134-4DD3-BE98-55022BE6771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67400" y="4014216"/>
            <a:ext cx="2514600" cy="7620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3" name="Oval 32">
            <a:extLst>
              <a:ext uri="{FF2B5EF4-FFF2-40B4-BE49-F238E27FC236}">
                <a16:creationId xmlns:a16="http://schemas.microsoft.com/office/drawing/2014/main" id="{27878A78-7BDA-41E1-8FAA-639630D58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9964" name="ZZ_Kopfleiste">
            <a:extLst>
              <a:ext uri="{FF2B5EF4-FFF2-40B4-BE49-F238E27FC236}">
                <a16:creationId xmlns:a16="http://schemas.microsoft.com/office/drawing/2014/main" id="{75B012E8-223E-45B3-8D35-C586F4DAA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39965" name="Slide Number Placeholder 1">
            <a:extLst>
              <a:ext uri="{FF2B5EF4-FFF2-40B4-BE49-F238E27FC236}">
                <a16:creationId xmlns:a16="http://schemas.microsoft.com/office/drawing/2014/main" id="{0CE1F761-4E89-41D4-A536-14820C3C5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9971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9972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Line 2">
            <a:extLst>
              <a:ext uri="{FF2B5EF4-FFF2-40B4-BE49-F238E27FC236}">
                <a16:creationId xmlns:a16="http://schemas.microsoft.com/office/drawing/2014/main" id="{6E970567-8E3C-4DD2-84D6-71111649216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5616"/>
            <a:ext cx="6400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3" name="Oval 3">
            <a:extLst>
              <a:ext uri="{FF2B5EF4-FFF2-40B4-BE49-F238E27FC236}">
                <a16:creationId xmlns:a16="http://schemas.microsoft.com/office/drawing/2014/main" id="{C2FB4892-9CE0-43D8-AD8F-2184246B2A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0964" name="Oval 4">
            <a:extLst>
              <a:ext uri="{FF2B5EF4-FFF2-40B4-BE49-F238E27FC236}">
                <a16:creationId xmlns:a16="http://schemas.microsoft.com/office/drawing/2014/main" id="{9784243D-08E5-4403-8822-A762423E6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0965" name="Text Box 5">
            <a:extLst>
              <a:ext uri="{FF2B5EF4-FFF2-40B4-BE49-F238E27FC236}">
                <a16:creationId xmlns:a16="http://schemas.microsoft.com/office/drawing/2014/main" id="{A54B261A-9283-4E12-BD5C-F6297FC31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40966" name="Text Box 6">
            <a:extLst>
              <a:ext uri="{FF2B5EF4-FFF2-40B4-BE49-F238E27FC236}">
                <a16:creationId xmlns:a16="http://schemas.microsoft.com/office/drawing/2014/main" id="{F04068D5-87E8-4B3E-AE5E-091567EC3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1213" y="3785616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40967" name="Text Box 7">
            <a:extLst>
              <a:ext uri="{FF2B5EF4-FFF2-40B4-BE49-F238E27FC236}">
                <a16:creationId xmlns:a16="http://schemas.microsoft.com/office/drawing/2014/main" id="{A4F7EBD2-CBBB-4F8B-9816-68E53ABAE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3" y="3785616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40968" name="Line 8">
            <a:extLst>
              <a:ext uri="{FF2B5EF4-FFF2-40B4-BE49-F238E27FC236}">
                <a16:creationId xmlns:a16="http://schemas.microsoft.com/office/drawing/2014/main" id="{B4D38E6B-76B5-4204-88B3-B3494F4AB17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337816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9" name="Text Box 9">
            <a:extLst>
              <a:ext uri="{FF2B5EF4-FFF2-40B4-BE49-F238E27FC236}">
                <a16:creationId xmlns:a16="http://schemas.microsoft.com/office/drawing/2014/main" id="{E4AD551F-C0DF-4922-8F99-EF44981FE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5269929"/>
            <a:ext cx="2444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Sekundäre Brennebene</a:t>
            </a:r>
          </a:p>
        </p:txBody>
      </p:sp>
      <p:grpSp>
        <p:nvGrpSpPr>
          <p:cNvPr id="40970" name="Group 10">
            <a:extLst>
              <a:ext uri="{FF2B5EF4-FFF2-40B4-BE49-F238E27FC236}">
                <a16:creationId xmlns:a16="http://schemas.microsoft.com/office/drawing/2014/main" id="{FDC66247-94F0-4F80-A750-785F3374D37C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1880616"/>
            <a:ext cx="381000" cy="3886200"/>
            <a:chOff x="2208" y="2208"/>
            <a:chExt cx="240" cy="2064"/>
          </a:xfrm>
        </p:grpSpPr>
        <p:sp>
          <p:nvSpPr>
            <p:cNvPr id="40990" name="Oval 11">
              <a:extLst>
                <a:ext uri="{FF2B5EF4-FFF2-40B4-BE49-F238E27FC236}">
                  <a16:creationId xmlns:a16="http://schemas.microsoft.com/office/drawing/2014/main" id="{28FF551D-D253-44BD-A0E5-BC0809288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3936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40991" name="Rectangle 12">
              <a:extLst>
                <a:ext uri="{FF2B5EF4-FFF2-40B4-BE49-F238E27FC236}">
                  <a16:creationId xmlns:a16="http://schemas.microsoft.com/office/drawing/2014/main" id="{BDB62E50-C7A3-4A93-91E1-8028C3A12C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4032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40992" name="Oval 13">
              <a:extLst>
                <a:ext uri="{FF2B5EF4-FFF2-40B4-BE49-F238E27FC236}">
                  <a16:creationId xmlns:a16="http://schemas.microsoft.com/office/drawing/2014/main" id="{4FEB7DEC-DFEE-4C70-9FF1-A506FF4E1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2352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40993" name="Rectangle 14">
              <a:extLst>
                <a:ext uri="{FF2B5EF4-FFF2-40B4-BE49-F238E27FC236}">
                  <a16:creationId xmlns:a16="http://schemas.microsoft.com/office/drawing/2014/main" id="{249E6CE1-0AFC-452C-887E-028032931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208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40994" name="Line 15">
              <a:extLst>
                <a:ext uri="{FF2B5EF4-FFF2-40B4-BE49-F238E27FC236}">
                  <a16:creationId xmlns:a16="http://schemas.microsoft.com/office/drawing/2014/main" id="{A4960503-7F9E-45EB-B4C8-A649A3DF7E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2544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971" name="Text Box 16">
            <a:extLst>
              <a:ext uri="{FF2B5EF4-FFF2-40B4-BE49-F238E27FC236}">
                <a16:creationId xmlns:a16="http://schemas.microsoft.com/office/drawing/2014/main" id="{28A8F794-9CB1-4348-B538-6EDB12D3F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1804416"/>
            <a:ext cx="1784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Dünne </a:t>
            </a:r>
            <a:r>
              <a:rPr lang="en-US" altLang="en-US" sz="1200" i="1"/>
              <a:t>Minus</a:t>
            </a:r>
            <a:r>
              <a:rPr lang="en-US" altLang="en-US" sz="1200"/>
              <a:t>lin</a:t>
            </a:r>
            <a:r>
              <a:rPr lang="en-US" altLang="en-US" sz="1200" i="1"/>
              <a:t>se</a:t>
            </a:r>
          </a:p>
        </p:txBody>
      </p:sp>
      <p:sp>
        <p:nvSpPr>
          <p:cNvPr id="40972" name="Line 17">
            <a:extLst>
              <a:ext uri="{FF2B5EF4-FFF2-40B4-BE49-F238E27FC236}">
                <a16:creationId xmlns:a16="http://schemas.microsoft.com/office/drawing/2014/main" id="{D3319692-5EA8-48CA-8CFF-637807A7D14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76600" y="2718816"/>
            <a:ext cx="2590800" cy="76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3" name="Line 18">
            <a:extLst>
              <a:ext uri="{FF2B5EF4-FFF2-40B4-BE49-F238E27FC236}">
                <a16:creationId xmlns:a16="http://schemas.microsoft.com/office/drawing/2014/main" id="{A734EF31-6E3E-448F-9040-AB912E90BBA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276600" y="2795016"/>
            <a:ext cx="259080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4" name="Line 19">
            <a:extLst>
              <a:ext uri="{FF2B5EF4-FFF2-40B4-BE49-F238E27FC236}">
                <a16:creationId xmlns:a16="http://schemas.microsoft.com/office/drawing/2014/main" id="{97295026-A381-4ED3-AD3C-4FA445705231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795016"/>
            <a:ext cx="2590800" cy="1600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5" name="Line 20">
            <a:extLst>
              <a:ext uri="{FF2B5EF4-FFF2-40B4-BE49-F238E27FC236}">
                <a16:creationId xmlns:a16="http://schemas.microsoft.com/office/drawing/2014/main" id="{124CBE99-4FA0-4254-BED3-F5430E4BFA5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276600" y="2795016"/>
            <a:ext cx="2590800" cy="1981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6" name="Line 21">
            <a:extLst>
              <a:ext uri="{FF2B5EF4-FFF2-40B4-BE49-F238E27FC236}">
                <a16:creationId xmlns:a16="http://schemas.microsoft.com/office/drawing/2014/main" id="{7422EB3A-EE1D-429B-ABAA-0B7B267A383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2566416"/>
            <a:ext cx="2209800" cy="1524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7" name="Line 22">
            <a:extLst>
              <a:ext uri="{FF2B5EF4-FFF2-40B4-BE49-F238E27FC236}">
                <a16:creationId xmlns:a16="http://schemas.microsoft.com/office/drawing/2014/main" id="{55AF864E-01D4-4B7F-B501-52AA691826D5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176016"/>
            <a:ext cx="2209800" cy="3048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8" name="Line 23">
            <a:extLst>
              <a:ext uri="{FF2B5EF4-FFF2-40B4-BE49-F238E27FC236}">
                <a16:creationId xmlns:a16="http://schemas.microsoft.com/office/drawing/2014/main" id="{0AD9D55A-FBEA-46A8-9D0C-D5EDA7C90D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4395216"/>
            <a:ext cx="1752600" cy="10668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9" name="Line 24">
            <a:extLst>
              <a:ext uri="{FF2B5EF4-FFF2-40B4-BE49-F238E27FC236}">
                <a16:creationId xmlns:a16="http://schemas.microsoft.com/office/drawing/2014/main" id="{30BA5C61-2B3C-4AC8-8D19-E25001D1EA43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4776216"/>
            <a:ext cx="1066800" cy="7620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0" name="Oval 25">
            <a:extLst>
              <a:ext uri="{FF2B5EF4-FFF2-40B4-BE49-F238E27FC236}">
                <a16:creationId xmlns:a16="http://schemas.microsoft.com/office/drawing/2014/main" id="{B5E22DB4-E16E-4912-9A9C-6D8C6D3EC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718816"/>
            <a:ext cx="152400" cy="152400"/>
          </a:xfrm>
          <a:prstGeom prst="ellipse">
            <a:avLst/>
          </a:prstGeom>
          <a:solidFill>
            <a:srgbClr val="1A5FB4"/>
          </a:solidFill>
          <a:ln w="9525">
            <a:solidFill>
              <a:srgbClr val="1A5FB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0981" name="Line 26">
            <a:extLst>
              <a:ext uri="{FF2B5EF4-FFF2-40B4-BE49-F238E27FC236}">
                <a16:creationId xmlns:a16="http://schemas.microsoft.com/office/drawing/2014/main" id="{7CC4058B-325C-494C-9384-D2B9B41C6B6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795016"/>
            <a:ext cx="4953000" cy="1905000"/>
          </a:xfrm>
          <a:prstGeom prst="line">
            <a:avLst/>
          </a:prstGeom>
          <a:noFill/>
          <a:ln w="28575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2" name="Oval 27">
            <a:extLst>
              <a:ext uri="{FF2B5EF4-FFF2-40B4-BE49-F238E27FC236}">
                <a16:creationId xmlns:a16="http://schemas.microsoft.com/office/drawing/2014/main" id="{A8810E2B-506C-45D6-B0DA-2FB7BC795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09416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0983" name="Line 28">
            <a:extLst>
              <a:ext uri="{FF2B5EF4-FFF2-40B4-BE49-F238E27FC236}">
                <a16:creationId xmlns:a16="http://schemas.microsoft.com/office/drawing/2014/main" id="{0D618F64-454E-4E10-807C-3BBF58E46D8D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2185416"/>
            <a:ext cx="2514600" cy="9906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4" name="Line 29">
            <a:extLst>
              <a:ext uri="{FF2B5EF4-FFF2-40B4-BE49-F238E27FC236}">
                <a16:creationId xmlns:a16="http://schemas.microsoft.com/office/drawing/2014/main" id="{804733E1-133F-4970-BC86-08D78343D381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1728216"/>
            <a:ext cx="2514600" cy="9906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5" name="Line 30">
            <a:extLst>
              <a:ext uri="{FF2B5EF4-FFF2-40B4-BE49-F238E27FC236}">
                <a16:creationId xmlns:a16="http://schemas.microsoft.com/office/drawing/2014/main" id="{91784166-D58C-410E-99E1-640729F3D2A0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3404616"/>
            <a:ext cx="2514600" cy="9906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6" name="Line 31">
            <a:extLst>
              <a:ext uri="{FF2B5EF4-FFF2-40B4-BE49-F238E27FC236}">
                <a16:creationId xmlns:a16="http://schemas.microsoft.com/office/drawing/2014/main" id="{C15AA698-A982-4E9D-8DC2-6EF070123EE6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3785616"/>
            <a:ext cx="2514600" cy="990600"/>
          </a:xfrm>
          <a:prstGeom prst="line">
            <a:avLst/>
          </a:prstGeom>
          <a:noFill/>
          <a:ln w="12700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7" name="Text Box 32">
            <a:extLst>
              <a:ext uri="{FF2B5EF4-FFF2-40B4-BE49-F238E27FC236}">
                <a16:creationId xmlns:a16="http://schemas.microsoft.com/office/drawing/2014/main" id="{6D9277DD-4D90-4259-AD00-9CD7F201C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350" y="5941441"/>
            <a:ext cx="5200650" cy="587375"/>
          </a:xfrm>
          <a:prstGeom prst="rect">
            <a:avLst/>
          </a:prstGeom>
          <a:solidFill>
            <a:srgbClr val="FFE1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Sekundäre </a:t>
            </a:r>
            <a:r>
              <a:rPr lang="en-US" altLang="en-US" sz="1200" b="1" i="1">
                <a:solidFill>
                  <a:srgbClr val="1A5FB4"/>
                </a:solidFill>
              </a:rPr>
              <a:t>Brennebene</a:t>
            </a:r>
            <a:r>
              <a:rPr lang="en-US" altLang="en-US" sz="1200">
                <a:solidFill>
                  <a:srgbClr val="1A5FB4"/>
                </a:solidFill>
              </a:rPr>
              <a:t>: Der „Ausgangspunkt“ aller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1A5FB4"/>
                </a:solidFill>
              </a:rPr>
              <a:t>Bilder, die durch auf die Linse treffende parallele Strahlen entstehen</a:t>
            </a:r>
          </a:p>
        </p:txBody>
      </p:sp>
      <p:sp>
        <p:nvSpPr>
          <p:cNvPr id="40988" name="ZZ_Kopfleiste">
            <a:extLst>
              <a:ext uri="{FF2B5EF4-FFF2-40B4-BE49-F238E27FC236}">
                <a16:creationId xmlns:a16="http://schemas.microsoft.com/office/drawing/2014/main" id="{8E11C468-D40E-42FC-8AF1-F43F27EEC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Punkte und Ebenen</a:t>
            </a:r>
            <a:endParaRPr lang="de-DE" sz="1800">
              <a:latin typeface="Segoe UI"/>
            </a:endParaRPr>
          </a:p>
        </p:txBody>
      </p:sp>
      <p:sp>
        <p:nvSpPr>
          <p:cNvPr id="40989" name="Slide Number Placeholder 1">
            <a:extLst>
              <a:ext uri="{FF2B5EF4-FFF2-40B4-BE49-F238E27FC236}">
                <a16:creationId xmlns:a16="http://schemas.microsoft.com/office/drawing/2014/main" id="{7262D57F-C25D-4C78-BB5B-16EFDD610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4099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4099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Z_Credits_Balken"/>
          <p:cNvSpPr txBox="1"/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algn="l">
              <a:buNone/>
            </a:pPr>
            <a:r>
              <a:rPr lang="de-DE" sz="1800" b="1" i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Mitwirkende</a:t>
            </a:r>
          </a:p>
        </p:txBody>
      </p:sp>
      <p:sp>
        <p:nvSpPr>
          <p:cNvPr id="3" name="ZZ_Credits_Text"/>
          <p:cNvSpPr txBox="1"/>
          <p:nvPr/>
        </p:nvSpPr>
        <p:spPr>
          <a:xfrm>
            <a:off x="1981200" y="1371600"/>
            <a:ext cx="8534400" cy="320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</a:pPr>
            <a:r>
              <a:rPr lang="de-DE" sz="1600" b="1" i="0">
                <a:solidFill>
                  <a:srgbClr val="1F5E63"/>
                </a:solidFill>
                <a:latin typeface="Segoe UI"/>
                <a:ea typeface="Segoe UI"/>
                <a:cs typeface="Segoe UI"/>
              </a:rPr>
              <a:t>Originalfolien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de-DE" sz="1400" b="0" i="0">
                <a:solidFill>
                  <a:srgbClr val="2B3640"/>
                </a:solidFill>
                <a:latin typeface="Segoe UI"/>
                <a:ea typeface="Segoe UI"/>
                <a:cs typeface="Segoe UI"/>
              </a:rPr>
              <a:t>Steven B. Flynn, MD, PhD</a:t>
            </a:r>
          </a:p>
          <a:p>
            <a:pPr marL="0" indent="0" algn="l">
              <a:spcBef>
                <a:spcPts val="1800"/>
              </a:spcBef>
              <a:buNone/>
            </a:pPr>
            <a:r>
              <a:rPr lang="de-DE" sz="1600" b="1" i="0">
                <a:solidFill>
                  <a:srgbClr val="1F5E63"/>
                </a:solidFill>
                <a:latin typeface="Segoe UI"/>
                <a:ea typeface="Segoe UI"/>
                <a:cs typeface="Segoe UI"/>
              </a:rPr>
              <a:t>Deutsche Bearbeitung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de-DE" sz="1400" b="0" i="0">
                <a:solidFill>
                  <a:srgbClr val="2B3640"/>
                </a:solidFill>
                <a:latin typeface="Segoe UI"/>
                <a:ea typeface="Segoe UI"/>
                <a:cs typeface="Segoe UI"/>
              </a:rPr>
              <a:t>Dr. med. A. Assaf · Universitätsklinikum Ulm</a:t>
            </a:r>
          </a:p>
          <a:p>
            <a:pPr marL="0" indent="0" algn="l">
              <a:spcBef>
                <a:spcPts val="1800"/>
              </a:spcBef>
              <a:buNone/>
            </a:pPr>
            <a:r>
              <a:rPr lang="de-DE" sz="1600" b="1" i="0">
                <a:solidFill>
                  <a:srgbClr val="1F5E63"/>
                </a:solidFill>
                <a:latin typeface="Segoe UI"/>
                <a:ea typeface="Segoe UI"/>
                <a:cs typeface="Segoe UI"/>
              </a:rPr>
              <a:t>Fachliche Begutachtung (Optik)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de-DE" sz="1400" b="0" i="0">
                <a:solidFill>
                  <a:srgbClr val="2B3640"/>
                </a:solidFill>
                <a:latin typeface="Segoe UI"/>
                <a:ea typeface="Segoe UI"/>
                <a:cs typeface="Segoe UI"/>
              </a:rPr>
              <a:t>Dr. med. L. Hartmann</a:t>
            </a:r>
          </a:p>
        </p:txBody>
      </p:sp>
      <p:sp>
        <p:nvSpPr>
          <p:cNvPr id="4" name="ZZ_Foliennummer"/>
          <p:cNvSpPr txBox="1"/>
          <p:nvPr/>
        </p:nvSpPr>
        <p:spPr>
          <a:xfrm>
            <a:off x="10546080" y="6602730"/>
            <a:ext cx="137160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fld id="{00000000-1234-1234-1234-123412341235}" type="slidenum">
              <a:rPr lang="de-DE" sz="800" b="0" i="0">
                <a:solidFill>
                  <a:srgbClr val="9AA3AE"/>
                </a:solidFill>
                <a:latin typeface="Segoe UI"/>
                <a:ea typeface="Segoe UI"/>
                <a:cs typeface="Segoe UI"/>
              </a:rPr>
              <a:t>‹#›</a:t>
            </a:fld>
          </a:p>
        </p:txBody>
      </p:sp>
      <p:cxnSp>
        <p:nvCxnSpPr>
          <p:cNvPr id="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>
                <a:solidFill>
                  <a:srgbClr val="9AA3AE"/>
                </a:solidFill>
                <a:latin typeface="Segoe UI"/>
                <a:ea typeface="Segoe UI"/>
                <a:cs typeface="Segoe UI"/>
              </a:rPr>
              <a:t>2026 · Brechung: Punkte und Ebenen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2211</Words>
  <Application>Microsoft Office PowerPoint</Application>
  <PresentationFormat>Breitbild</PresentationFormat>
  <Paragraphs>389</Paragraphs>
  <Slides>36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36</vt:i4>
      </vt:variant>
    </vt:vector>
  </HeadingPairs>
  <TitlesOfParts>
    <vt:vector size="43" baseType="lpstr">
      <vt:lpstr>Arial</vt:lpstr>
      <vt:lpstr>Calibri</vt:lpstr>
      <vt:lpstr>Segoe Script</vt:lpstr>
      <vt:lpstr>Symbol</vt:lpstr>
      <vt:lpstr>Times New Roman</vt:lpstr>
      <vt:lpstr>Wingdings</vt:lpstr>
      <vt:lpstr>Network</vt:lpstr>
      <vt:lpstr>Brechung: Punkte und Ebenen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LSU Health Sciences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Refraction: Ray Tracing</dc:title>
  <dc:creator>Steven Flynn</dc:creator>
  <cp:keywords>, docId:074499F489DFB175DDBE9D4247FDAC4F</cp:keywords>
  <cp:lastModifiedBy>Assaf Abdelrahman</cp:lastModifiedBy>
  <cp:revision>53</cp:revision>
  <dcterms:created xsi:type="dcterms:W3CDTF">2010-03-29T20:06:09Z</dcterms:created>
  <dcterms:modified xsi:type="dcterms:W3CDTF">2026-09-30T12:22:07Z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a375977-6a8b-49f8-8232-e8eaac98c745_Enabled">
    <vt:lpwstr>true</vt:lpwstr>
  </property>
  <property fmtid="{D5CDD505-2E9C-101B-9397-08002B2CF9AE}" pid="3" name="MSIP_Label_da375977-6a8b-49f8-8232-e8eaac98c745_SetDate">
    <vt:lpwstr>2026-08-21T10:57:42Z</vt:lpwstr>
  </property>
  <property fmtid="{D5CDD505-2E9C-101B-9397-08002B2CF9AE}" pid="4" name="MSIP_Label_da375977-6a8b-49f8-8232-e8eaac98c745_Method">
    <vt:lpwstr>Standard</vt:lpwstr>
  </property>
  <property fmtid="{D5CDD505-2E9C-101B-9397-08002B2CF9AE}" pid="5" name="MSIP_Label_da375977-6a8b-49f8-8232-e8eaac98c745_Name">
    <vt:lpwstr>Intern</vt:lpwstr>
  </property>
  <property fmtid="{D5CDD505-2E9C-101B-9397-08002B2CF9AE}" pid="6" name="MSIP_Label_da375977-6a8b-49f8-8232-e8eaac98c745_SiteId">
    <vt:lpwstr>f3391131-35b6-4b9b-a8e1-f1c8b620c044</vt:lpwstr>
  </property>
  <property fmtid="{D5CDD505-2E9C-101B-9397-08002B2CF9AE}" pid="7" name="MSIP_Label_da375977-6a8b-49f8-8232-e8eaac98c745_ActionId">
    <vt:lpwstr>f4b3fda5-d402-4cc7-b642-56ef0c8c5ce9</vt:lpwstr>
  </property>
  <property fmtid="{D5CDD505-2E9C-101B-9397-08002B2CF9AE}" pid="8" name="MSIP_Label_da375977-6a8b-49f8-8232-e8eaac98c745_ContentBits">
    <vt:lpwstr>0</vt:lpwstr>
  </property>
  <property fmtid="{D5CDD505-2E9C-101B-9397-08002B2CF9AE}" pid="9" name="MSIP_Label_da375977-6a8b-49f8-8232-e8eaac98c745_Tag">
    <vt:lpwstr>10, 3, 0, 1</vt:lpwstr>
  </property>
</Properties>
</file>