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Lst>
  <p:sldSz cx="12192000" cy="6858000"/>
  <p:notesSz cx="6858000" cy="9144000"/>
  <p:embeddedFontLst>
    <p:embeddedFont>
      <p:font typeface="Calibri" panose="020F0502020204030204" pitchFamily="34" charset="0"/>
      <p:regular r:id="rId292"/>
      <p:bold r:id="rId293"/>
      <p:italic r:id="rId294"/>
      <p:boldItalic r:id="rId295"/>
    </p:embeddedFont>
    <p:embeddedFont>
      <p:font typeface="Caveat" panose="020B0604020202020204" charset="0"/>
      <p:regular r:id="rId296"/>
      <p:bold r:id="rId297"/>
    </p:embeddedFont>
    <p:embeddedFont>
      <p:font typeface="Segoe UI" panose="020B0502040204020203" pitchFamily="34" charset="0"/>
      <p:regular r:id="rId298"/>
      <p:bold r:id="rId299"/>
      <p:italic r:id="rId300"/>
      <p:boldItalic r:id="rId3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6762E5-1FB3-41D3-AFB1-AB77134F2910}">
  <a:tblStyle styleId="{796762E5-1FB3-41D3-AFB1-AB77134F291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6F6E6"/>
          </a:solidFill>
        </a:fill>
      </a:tcStyle>
    </a:wholeTbl>
    <a:band1H>
      <a:tcTxStyle b="off" i="off"/>
      <a:tcStyle>
        <a:tcBdr/>
        <a:fill>
          <a:solidFill>
            <a:srgbClr val="ECECCA"/>
          </a:solidFill>
        </a:fill>
      </a:tcStyle>
    </a:band1H>
    <a:band2H>
      <a:tcTxStyle b="off" i="off"/>
      <a:tcStyle>
        <a:tcBdr/>
      </a:tcStyle>
    </a:band2H>
    <a:band1V>
      <a:tcTxStyle b="off" i="off"/>
      <a:tcStyle>
        <a:tcBdr/>
        <a:fill>
          <a:solidFill>
            <a:srgbClr val="ECECC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9ADC23C6-1DBC-4D14-B53A-0AF2AC129A5A}" styleName="Table_1">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F6F6E6"/>
          </a:solidFill>
        </a:fill>
      </a:tcStyle>
    </a:wholeTbl>
    <a:band1H>
      <a:tcTxStyle/>
      <a:tcStyle>
        <a:tcBdr/>
        <a:fill>
          <a:solidFill>
            <a:srgbClr val="ECECCA"/>
          </a:solidFill>
        </a:fill>
      </a:tcStyle>
    </a:band1H>
    <a:band2H>
      <a:tcTxStyle/>
      <a:tcStyle>
        <a:tcBdr/>
      </a:tcStyle>
    </a:band2H>
    <a:band1V>
      <a:tcTxStyle/>
      <a:tcStyle>
        <a:tcBdr/>
        <a:fill>
          <a:solidFill>
            <a:srgbClr val="ECECCA"/>
          </a:solidFill>
        </a:fill>
      </a:tcStyle>
    </a:band1V>
    <a:band2V>
      <a:tcTxStyle/>
      <a:tcStyle>
        <a:tcBdr/>
      </a:tcStyle>
    </a:band2V>
    <a:lastCol>
      <a:tcTxStyle b="on" i="off">
        <a:font>
          <a:latin typeface="Arial"/>
          <a:ea typeface="Arial"/>
          <a:cs typeface="Arial"/>
        </a:font>
        <a:srgbClr val="FFFFFF"/>
      </a:tcTxStyle>
      <a:tcStyle>
        <a:tcBdr/>
        <a:fill>
          <a:solidFill>
            <a:srgbClr val="CCCC00"/>
          </a:solidFill>
        </a:fill>
      </a:tcStyle>
    </a:lastCol>
    <a:firstCol>
      <a:tcTxStyle b="on" i="off">
        <a:font>
          <a:latin typeface="Arial"/>
          <a:ea typeface="Arial"/>
          <a:cs typeface="Arial"/>
        </a:font>
        <a:srgbClr val="FFFFFF"/>
      </a:tcTxStyle>
      <a:tcStyle>
        <a:tcBdr/>
        <a:fill>
          <a:solidFill>
            <a:srgbClr val="CCCC00"/>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CCCC00"/>
          </a:solidFill>
        </a:fill>
      </a:tcStyle>
    </a:lastRow>
    <a:seCell>
      <a:tcTxStyle/>
      <a:tcStyle>
        <a:tcBdr/>
      </a:tcStyle>
    </a:seCell>
    <a:swCell>
      <a:tcTxStyle/>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CCCC00"/>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07" d="100"/>
          <a:sy n="107" d="100"/>
        </p:scale>
        <p:origin x="71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font" Target="fonts/font8.fntdata"/><Relationship Id="rId303"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theme" Target="theme/theme1.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notesMaster" Target="notesMasters/notesMaster1.xml"/><Relationship Id="rId305" Type="http://schemas.openxmlformats.org/officeDocument/2006/relationships/tableStyles" Target="tableStyles.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font" Target="fonts/font1.fntdata"/><Relationship Id="rId297" Type="http://schemas.openxmlformats.org/officeDocument/2006/relationships/font" Target="fonts/font6.fntdata"/><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font" Target="fonts/font7.fntdata"/><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font" Target="fonts/font2.fntdata"/><Relationship Id="rId302"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font" Target="fonts/font3.fntdata"/><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font" Target="fonts/font4.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font" Target="fonts/font5.fntdata"/><Relationship Id="rId300" Type="http://schemas.openxmlformats.org/officeDocument/2006/relationships/font" Target="fonts/font9.fntdata"/><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8" name="Google Shape;15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6" name="Google Shape;16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e5a07a55ea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3" name="Google Shape;173;g3e5a07a55e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e5a07a55ea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2" name="Google Shape;182;g3e5a07a55e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e5a07a55ea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2" name="Google Shape;192;g3e5a07a55ea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2" name="Google Shape;20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3" name="Google Shape;21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4" name="Google Shape;22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6" name="Google Shape;23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8" name="Google Shape;24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0" name="Google Shape;26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2" name="Google Shape;27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4" name="Google Shape;28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6" name="Google Shape;29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6" name="Google Shape;30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6" name="Google Shape;31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7" name="Google Shape;32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8" name="Google Shape;33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7" name="Google Shape;34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6" name="Google Shape;35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5" name="Google Shape;36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7" name="Google Shape;37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e5a0b3c031_2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0" name="Google Shape;390;g3e5a0b3c031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e5a0b3c031_2_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3" name="Google Shape;403;g3e5a0b3c031_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e5a0b3c031_2_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6" name="Google Shape;416;g3e5a0b3c031_2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e5a0b3c031_2_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9" name="Google Shape;429;g3e5a0b3c031_2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e5a0b3c031_2_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2" name="Google Shape;442;g3e5a0b3c031_2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e5a0b3c031_2_1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55" name="Google Shape;455;g3e5a0b3c031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e5a0b3c031_2_1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68" name="Google Shape;468;g3e5a0b3c031_2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81" name="Google Shape;481;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88" name="Google Shape;488;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97" name="Google Shape;49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04" name="Google Shape;504;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17" name="Google Shape;517;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e5a0b3c031_2_1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32" name="Google Shape;532;g3e5a0b3c031_2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3e5a0b3c031_2_2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45" name="Google Shape;545;g3e5a0b3c031_2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e5a0b3c031_2_2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59" name="Google Shape;559;g3e5a0b3c031_2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77" name="Google Shape;57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e5a0b3c031_2_2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92" name="Google Shape;592;g3e5a0b3c031_2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3e5a0b3c031_2_2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07" name="Google Shape;607;g3e5a0b3c031_2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22" name="Google Shape;62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38" name="Google Shape;638;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e5a0b3c031_2_2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54" name="Google Shape;654;g3e5a0b3c031_2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e5a0b3c031_2_2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70" name="Google Shape;670;g3e5a0b3c031_2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85" name="Google Shape;685;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00" name="Google Shape;70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16" name="Google Shape;71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33" name="Google Shape;733;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50" name="Google Shape;750;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3e5a0b3c031_2_2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63" name="Google Shape;763;g3e5a0b3c031_2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76" name="Google Shape;776;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92" name="Google Shape;792;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09" name="Google Shape;809;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27" name="Google Shape;827;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43" name="Google Shape;843;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63" name="Google Shape;863;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83" name="Google Shape;883;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90" name="Google Shape;890;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11" name="Google Shape;9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32" name="Google Shape;932;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47" name="Google Shape;947;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61" name="Google Shape;961;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75" name="Google Shape;975;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89" name="Google Shape;989;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03" name="Google Shape;1003;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17" name="Google Shape;1017;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32" name="Google Shape;1032;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45" name="Google Shape;1045;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59" name="Google Shape;1059;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75" name="Google Shape;1075;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90" name="Google Shape;1090;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04" name="Google Shape;1104;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18" name="Google Shape;1118;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33" name="Google Shape;1133;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48" name="Google Shape;1148;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1"/>
        <p:cNvGrpSpPr/>
        <p:nvPr/>
      </p:nvGrpSpPr>
      <p:grpSpPr>
        <a:xfrm>
          <a:off x="0" y="0"/>
          <a:ext cx="0" cy="0"/>
          <a:chOff x="0" y="0"/>
          <a:chExt cx="0" cy="0"/>
        </a:xfrm>
      </p:grpSpPr>
      <p:sp>
        <p:nvSpPr>
          <p:cNvPr id="1162" name="Google Shape;1162;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63" name="Google Shape;1163;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Google Shape;1175;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76" name="Google Shape;1176;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89" name="Google Shape;1189;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02" name="Google Shape;1202;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15" name="Google Shape;1215;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30" name="Google Shape;1230;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p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46" name="Google Shape;1246;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p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60" name="Google Shape;1260;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p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74" name="Google Shape;1274;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p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87" name="Google Shape;1287;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p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00" name="Google Shape;1300;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p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13" name="Google Shape;1313;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p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27" name="Google Shape;1327;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3"/>
        <p:cNvGrpSpPr/>
        <p:nvPr/>
      </p:nvGrpSpPr>
      <p:grpSpPr>
        <a:xfrm>
          <a:off x="0" y="0"/>
          <a:ext cx="0" cy="0"/>
          <a:chOff x="0" y="0"/>
          <a:chExt cx="0" cy="0"/>
        </a:xfrm>
      </p:grpSpPr>
      <p:sp>
        <p:nvSpPr>
          <p:cNvPr id="1344" name="Google Shape;1344;p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45" name="Google Shape;1345;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p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62" name="Google Shape;1362;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p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84" name="Google Shape;1384;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p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10" name="Google Shape;1410;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p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29" name="Google Shape;1429;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p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53" name="Google Shape;1453;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p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65" name="Google Shape;1465;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5"/>
        <p:cNvGrpSpPr/>
        <p:nvPr/>
      </p:nvGrpSpPr>
      <p:grpSpPr>
        <a:xfrm>
          <a:off x="0" y="0"/>
          <a:ext cx="0" cy="0"/>
          <a:chOff x="0" y="0"/>
          <a:chExt cx="0" cy="0"/>
        </a:xfrm>
      </p:grpSpPr>
      <p:sp>
        <p:nvSpPr>
          <p:cNvPr id="1476" name="Google Shape;1476;p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77" name="Google Shape;1477;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9"/>
        <p:cNvGrpSpPr/>
        <p:nvPr/>
      </p:nvGrpSpPr>
      <p:grpSpPr>
        <a:xfrm>
          <a:off x="0" y="0"/>
          <a:ext cx="0" cy="0"/>
          <a:chOff x="0" y="0"/>
          <a:chExt cx="0" cy="0"/>
        </a:xfrm>
      </p:grpSpPr>
      <p:sp>
        <p:nvSpPr>
          <p:cNvPr id="1490" name="Google Shape;1490;p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91" name="Google Shape;1491;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07" name="Google Shape;1507;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21" name="Google Shape;1521;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p1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36" name="Google Shape;1536;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p1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50" name="Google Shape;1550;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p1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64" name="Google Shape;1564;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7"/>
        <p:cNvGrpSpPr/>
        <p:nvPr/>
      </p:nvGrpSpPr>
      <p:grpSpPr>
        <a:xfrm>
          <a:off x="0" y="0"/>
          <a:ext cx="0" cy="0"/>
          <a:chOff x="0" y="0"/>
          <a:chExt cx="0" cy="0"/>
        </a:xfrm>
      </p:grpSpPr>
      <p:sp>
        <p:nvSpPr>
          <p:cNvPr id="1578" name="Google Shape;1578;p1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79" name="Google Shape;1579;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p1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94" name="Google Shape;1594;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12" name="Google Shape;1612;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23" name="Google Shape;1623;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p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30" name="Google Shape;1630;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1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44" name="Google Shape;1644;p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p1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57" name="Google Shape;1657;p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8"/>
        <p:cNvGrpSpPr/>
        <p:nvPr/>
      </p:nvGrpSpPr>
      <p:grpSpPr>
        <a:xfrm>
          <a:off x="0" y="0"/>
          <a:ext cx="0" cy="0"/>
          <a:chOff x="0" y="0"/>
          <a:chExt cx="0" cy="0"/>
        </a:xfrm>
      </p:grpSpPr>
      <p:sp>
        <p:nvSpPr>
          <p:cNvPr id="1669" name="Google Shape;1669;p1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70" name="Google Shape;1670;p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1"/>
        <p:cNvGrpSpPr/>
        <p:nvPr/>
      </p:nvGrpSpPr>
      <p:grpSpPr>
        <a:xfrm>
          <a:off x="0" y="0"/>
          <a:ext cx="0" cy="0"/>
          <a:chOff x="0" y="0"/>
          <a:chExt cx="0" cy="0"/>
        </a:xfrm>
      </p:grpSpPr>
      <p:sp>
        <p:nvSpPr>
          <p:cNvPr id="1682" name="Google Shape;1682;p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83" name="Google Shape;1683;p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p1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97" name="Google Shape;1697;p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p1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13" name="Google Shape;1713;p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8"/>
        <p:cNvGrpSpPr/>
        <p:nvPr/>
      </p:nvGrpSpPr>
      <p:grpSpPr>
        <a:xfrm>
          <a:off x="0" y="0"/>
          <a:ext cx="0" cy="0"/>
          <a:chOff x="0" y="0"/>
          <a:chExt cx="0" cy="0"/>
        </a:xfrm>
      </p:grpSpPr>
      <p:sp>
        <p:nvSpPr>
          <p:cNvPr id="1719" name="Google Shape;1719;p1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20" name="Google Shape;1720;p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1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36" name="Google Shape;1736;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p1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53" name="Google Shape;1753;p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4"/>
        <p:cNvGrpSpPr/>
        <p:nvPr/>
      </p:nvGrpSpPr>
      <p:grpSpPr>
        <a:xfrm>
          <a:off x="0" y="0"/>
          <a:ext cx="0" cy="0"/>
          <a:chOff x="0" y="0"/>
          <a:chExt cx="0" cy="0"/>
        </a:xfrm>
      </p:grpSpPr>
      <p:sp>
        <p:nvSpPr>
          <p:cNvPr id="1765" name="Google Shape;1765;p1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66" name="Google Shape;1766;p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p1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81" name="Google Shape;1781;p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p1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95" name="Google Shape;1795;p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1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09" name="Google Shape;1809;p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1"/>
        <p:cNvGrpSpPr/>
        <p:nvPr/>
      </p:nvGrpSpPr>
      <p:grpSpPr>
        <a:xfrm>
          <a:off x="0" y="0"/>
          <a:ext cx="0" cy="0"/>
          <a:chOff x="0" y="0"/>
          <a:chExt cx="0" cy="0"/>
        </a:xfrm>
      </p:grpSpPr>
      <p:sp>
        <p:nvSpPr>
          <p:cNvPr id="1832" name="Google Shape;1832;p1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33" name="Google Shape;1833;p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1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40" name="Google Shape;1840;p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5"/>
        <p:cNvGrpSpPr/>
        <p:nvPr/>
      </p:nvGrpSpPr>
      <p:grpSpPr>
        <a:xfrm>
          <a:off x="0" y="0"/>
          <a:ext cx="0" cy="0"/>
          <a:chOff x="0" y="0"/>
          <a:chExt cx="0" cy="0"/>
        </a:xfrm>
      </p:grpSpPr>
      <p:sp>
        <p:nvSpPr>
          <p:cNvPr id="1846" name="Google Shape;1846;p1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47" name="Google Shape;1847;p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2"/>
        <p:cNvGrpSpPr/>
        <p:nvPr/>
      </p:nvGrpSpPr>
      <p:grpSpPr>
        <a:xfrm>
          <a:off x="0" y="0"/>
          <a:ext cx="0" cy="0"/>
          <a:chOff x="0" y="0"/>
          <a:chExt cx="0" cy="0"/>
        </a:xfrm>
      </p:grpSpPr>
      <p:sp>
        <p:nvSpPr>
          <p:cNvPr id="1853" name="Google Shape;1853;p1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54" name="Google Shape;1854;p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1"/>
        <p:cNvGrpSpPr/>
        <p:nvPr/>
      </p:nvGrpSpPr>
      <p:grpSpPr>
        <a:xfrm>
          <a:off x="0" y="0"/>
          <a:ext cx="0" cy="0"/>
          <a:chOff x="0" y="0"/>
          <a:chExt cx="0" cy="0"/>
        </a:xfrm>
      </p:grpSpPr>
      <p:sp>
        <p:nvSpPr>
          <p:cNvPr id="1862" name="Google Shape;1862;p1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63" name="Google Shape;1863;p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1"/>
        <p:cNvGrpSpPr/>
        <p:nvPr/>
      </p:nvGrpSpPr>
      <p:grpSpPr>
        <a:xfrm>
          <a:off x="0" y="0"/>
          <a:ext cx="0" cy="0"/>
          <a:chOff x="0" y="0"/>
          <a:chExt cx="0" cy="0"/>
        </a:xfrm>
      </p:grpSpPr>
      <p:sp>
        <p:nvSpPr>
          <p:cNvPr id="1872" name="Google Shape;1872;p1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73" name="Google Shape;1873;p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3"/>
        <p:cNvGrpSpPr/>
        <p:nvPr/>
      </p:nvGrpSpPr>
      <p:grpSpPr>
        <a:xfrm>
          <a:off x="0" y="0"/>
          <a:ext cx="0" cy="0"/>
          <a:chOff x="0" y="0"/>
          <a:chExt cx="0" cy="0"/>
        </a:xfrm>
      </p:grpSpPr>
      <p:sp>
        <p:nvSpPr>
          <p:cNvPr id="1884" name="Google Shape;1884;p1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85" name="Google Shape;1885;p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3"/>
        <p:cNvGrpSpPr/>
        <p:nvPr/>
      </p:nvGrpSpPr>
      <p:grpSpPr>
        <a:xfrm>
          <a:off x="0" y="0"/>
          <a:ext cx="0" cy="0"/>
          <a:chOff x="0" y="0"/>
          <a:chExt cx="0" cy="0"/>
        </a:xfrm>
      </p:grpSpPr>
      <p:sp>
        <p:nvSpPr>
          <p:cNvPr id="1894" name="Google Shape;1894;p1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895" name="Google Shape;1895;p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0"/>
        <p:cNvGrpSpPr/>
        <p:nvPr/>
      </p:nvGrpSpPr>
      <p:grpSpPr>
        <a:xfrm>
          <a:off x="0" y="0"/>
          <a:ext cx="0" cy="0"/>
          <a:chOff x="0" y="0"/>
          <a:chExt cx="0" cy="0"/>
        </a:xfrm>
      </p:grpSpPr>
      <p:sp>
        <p:nvSpPr>
          <p:cNvPr id="1901" name="Google Shape;1901;p1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02" name="Google Shape;1902;p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7"/>
        <p:cNvGrpSpPr/>
        <p:nvPr/>
      </p:nvGrpSpPr>
      <p:grpSpPr>
        <a:xfrm>
          <a:off x="0" y="0"/>
          <a:ext cx="0" cy="0"/>
          <a:chOff x="0" y="0"/>
          <a:chExt cx="0" cy="0"/>
        </a:xfrm>
      </p:grpSpPr>
      <p:sp>
        <p:nvSpPr>
          <p:cNvPr id="1908" name="Google Shape;1908;p1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09" name="Google Shape;1909;p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5"/>
        <p:cNvGrpSpPr/>
        <p:nvPr/>
      </p:nvGrpSpPr>
      <p:grpSpPr>
        <a:xfrm>
          <a:off x="0" y="0"/>
          <a:ext cx="0" cy="0"/>
          <a:chOff x="0" y="0"/>
          <a:chExt cx="0" cy="0"/>
        </a:xfrm>
      </p:grpSpPr>
      <p:sp>
        <p:nvSpPr>
          <p:cNvPr id="1916" name="Google Shape;1916;p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17" name="Google Shape;1917;p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3"/>
        <p:cNvGrpSpPr/>
        <p:nvPr/>
      </p:nvGrpSpPr>
      <p:grpSpPr>
        <a:xfrm>
          <a:off x="0" y="0"/>
          <a:ext cx="0" cy="0"/>
          <a:chOff x="0" y="0"/>
          <a:chExt cx="0" cy="0"/>
        </a:xfrm>
      </p:grpSpPr>
      <p:sp>
        <p:nvSpPr>
          <p:cNvPr id="1924" name="Google Shape;1924;p1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25" name="Google Shape;1925;p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0"/>
        <p:cNvGrpSpPr/>
        <p:nvPr/>
      </p:nvGrpSpPr>
      <p:grpSpPr>
        <a:xfrm>
          <a:off x="0" y="0"/>
          <a:ext cx="0" cy="0"/>
          <a:chOff x="0" y="0"/>
          <a:chExt cx="0" cy="0"/>
        </a:xfrm>
      </p:grpSpPr>
      <p:sp>
        <p:nvSpPr>
          <p:cNvPr id="1931" name="Google Shape;1931;p1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32" name="Google Shape;1932;p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7"/>
        <p:cNvGrpSpPr/>
        <p:nvPr/>
      </p:nvGrpSpPr>
      <p:grpSpPr>
        <a:xfrm>
          <a:off x="0" y="0"/>
          <a:ext cx="0" cy="0"/>
          <a:chOff x="0" y="0"/>
          <a:chExt cx="0" cy="0"/>
        </a:xfrm>
      </p:grpSpPr>
      <p:sp>
        <p:nvSpPr>
          <p:cNvPr id="1938" name="Google Shape;1938;p1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39" name="Google Shape;1939;p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p1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50" name="Google Shape;1950;p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p1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59" name="Google Shape;1959;p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8"/>
        <p:cNvGrpSpPr/>
        <p:nvPr/>
      </p:nvGrpSpPr>
      <p:grpSpPr>
        <a:xfrm>
          <a:off x="0" y="0"/>
          <a:ext cx="0" cy="0"/>
          <a:chOff x="0" y="0"/>
          <a:chExt cx="0" cy="0"/>
        </a:xfrm>
      </p:grpSpPr>
      <p:sp>
        <p:nvSpPr>
          <p:cNvPr id="1969" name="Google Shape;1969;p1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70" name="Google Shape;1970;p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p1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79" name="Google Shape;1979;p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7"/>
        <p:cNvGrpSpPr/>
        <p:nvPr/>
      </p:nvGrpSpPr>
      <p:grpSpPr>
        <a:xfrm>
          <a:off x="0" y="0"/>
          <a:ext cx="0" cy="0"/>
          <a:chOff x="0" y="0"/>
          <a:chExt cx="0" cy="0"/>
        </a:xfrm>
      </p:grpSpPr>
      <p:sp>
        <p:nvSpPr>
          <p:cNvPr id="1988" name="Google Shape;1988;p1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89" name="Google Shape;1989;p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6"/>
        <p:cNvGrpSpPr/>
        <p:nvPr/>
      </p:nvGrpSpPr>
      <p:grpSpPr>
        <a:xfrm>
          <a:off x="0" y="0"/>
          <a:ext cx="0" cy="0"/>
          <a:chOff x="0" y="0"/>
          <a:chExt cx="0" cy="0"/>
        </a:xfrm>
      </p:grpSpPr>
      <p:sp>
        <p:nvSpPr>
          <p:cNvPr id="1997" name="Google Shape;1997;p1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98" name="Google Shape;1998;p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p1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08" name="Google Shape;2008;p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p1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17" name="Google Shape;2017;p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5"/>
        <p:cNvGrpSpPr/>
        <p:nvPr/>
      </p:nvGrpSpPr>
      <p:grpSpPr>
        <a:xfrm>
          <a:off x="0" y="0"/>
          <a:ext cx="0" cy="0"/>
          <a:chOff x="0" y="0"/>
          <a:chExt cx="0" cy="0"/>
        </a:xfrm>
      </p:grpSpPr>
      <p:sp>
        <p:nvSpPr>
          <p:cNvPr id="2026" name="Google Shape;2026;p1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27" name="Google Shape;2027;p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4"/>
        <p:cNvGrpSpPr/>
        <p:nvPr/>
      </p:nvGrpSpPr>
      <p:grpSpPr>
        <a:xfrm>
          <a:off x="0" y="0"/>
          <a:ext cx="0" cy="0"/>
          <a:chOff x="0" y="0"/>
          <a:chExt cx="0" cy="0"/>
        </a:xfrm>
      </p:grpSpPr>
      <p:sp>
        <p:nvSpPr>
          <p:cNvPr id="2035" name="Google Shape;2035;p1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6" name="Google Shape;2036;p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4"/>
        <p:cNvGrpSpPr/>
        <p:nvPr/>
      </p:nvGrpSpPr>
      <p:grpSpPr>
        <a:xfrm>
          <a:off x="0" y="0"/>
          <a:ext cx="0" cy="0"/>
          <a:chOff x="0" y="0"/>
          <a:chExt cx="0" cy="0"/>
        </a:xfrm>
      </p:grpSpPr>
      <p:sp>
        <p:nvSpPr>
          <p:cNvPr id="2045" name="Google Shape;2045;p1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46" name="Google Shape;2046;p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Google Shape;2054;p1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55" name="Google Shape;2055;p1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0"/>
        <p:cNvGrpSpPr/>
        <p:nvPr/>
      </p:nvGrpSpPr>
      <p:grpSpPr>
        <a:xfrm>
          <a:off x="0" y="0"/>
          <a:ext cx="0" cy="0"/>
          <a:chOff x="0" y="0"/>
          <a:chExt cx="0" cy="0"/>
        </a:xfrm>
      </p:grpSpPr>
      <p:sp>
        <p:nvSpPr>
          <p:cNvPr id="2061" name="Google Shape;2061;p1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62" name="Google Shape;2062;p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0"/>
        <p:cNvGrpSpPr/>
        <p:nvPr/>
      </p:nvGrpSpPr>
      <p:grpSpPr>
        <a:xfrm>
          <a:off x="0" y="0"/>
          <a:ext cx="0" cy="0"/>
          <a:chOff x="0" y="0"/>
          <a:chExt cx="0" cy="0"/>
        </a:xfrm>
      </p:grpSpPr>
      <p:sp>
        <p:nvSpPr>
          <p:cNvPr id="2071" name="Google Shape;2071;p1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72" name="Google Shape;2072;p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9"/>
        <p:cNvGrpSpPr/>
        <p:nvPr/>
      </p:nvGrpSpPr>
      <p:grpSpPr>
        <a:xfrm>
          <a:off x="0" y="0"/>
          <a:ext cx="0" cy="0"/>
          <a:chOff x="0" y="0"/>
          <a:chExt cx="0" cy="0"/>
        </a:xfrm>
      </p:grpSpPr>
      <p:sp>
        <p:nvSpPr>
          <p:cNvPr id="2080" name="Google Shape;2080;p1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81" name="Google Shape;2081;p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p1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92" name="Google Shape;2092;p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9"/>
        <p:cNvGrpSpPr/>
        <p:nvPr/>
      </p:nvGrpSpPr>
      <p:grpSpPr>
        <a:xfrm>
          <a:off x="0" y="0"/>
          <a:ext cx="0" cy="0"/>
          <a:chOff x="0" y="0"/>
          <a:chExt cx="0" cy="0"/>
        </a:xfrm>
      </p:grpSpPr>
      <p:sp>
        <p:nvSpPr>
          <p:cNvPr id="2100" name="Google Shape;2100;p1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01" name="Google Shape;2101;p1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8"/>
        <p:cNvGrpSpPr/>
        <p:nvPr/>
      </p:nvGrpSpPr>
      <p:grpSpPr>
        <a:xfrm>
          <a:off x="0" y="0"/>
          <a:ext cx="0" cy="0"/>
          <a:chOff x="0" y="0"/>
          <a:chExt cx="0" cy="0"/>
        </a:xfrm>
      </p:grpSpPr>
      <p:sp>
        <p:nvSpPr>
          <p:cNvPr id="2109" name="Google Shape;2109;p1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10" name="Google Shape;2110;p1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8"/>
        <p:cNvGrpSpPr/>
        <p:nvPr/>
      </p:nvGrpSpPr>
      <p:grpSpPr>
        <a:xfrm>
          <a:off x="0" y="0"/>
          <a:ext cx="0" cy="0"/>
          <a:chOff x="0" y="0"/>
          <a:chExt cx="0" cy="0"/>
        </a:xfrm>
      </p:grpSpPr>
      <p:sp>
        <p:nvSpPr>
          <p:cNvPr id="2119" name="Google Shape;2119;p1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20" name="Google Shape;2120;p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1"/>
        <p:cNvGrpSpPr/>
        <p:nvPr/>
      </p:nvGrpSpPr>
      <p:grpSpPr>
        <a:xfrm>
          <a:off x="0" y="0"/>
          <a:ext cx="0" cy="0"/>
          <a:chOff x="0" y="0"/>
          <a:chExt cx="0" cy="0"/>
        </a:xfrm>
      </p:grpSpPr>
      <p:sp>
        <p:nvSpPr>
          <p:cNvPr id="2132" name="Google Shape;2132;p1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33" name="Google Shape;2133;p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4"/>
        <p:cNvGrpSpPr/>
        <p:nvPr/>
      </p:nvGrpSpPr>
      <p:grpSpPr>
        <a:xfrm>
          <a:off x="0" y="0"/>
          <a:ext cx="0" cy="0"/>
          <a:chOff x="0" y="0"/>
          <a:chExt cx="0" cy="0"/>
        </a:xfrm>
      </p:grpSpPr>
      <p:sp>
        <p:nvSpPr>
          <p:cNvPr id="2145" name="Google Shape;2145;p1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46" name="Google Shape;2146;p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8"/>
        <p:cNvGrpSpPr/>
        <p:nvPr/>
      </p:nvGrpSpPr>
      <p:grpSpPr>
        <a:xfrm>
          <a:off x="0" y="0"/>
          <a:ext cx="0" cy="0"/>
          <a:chOff x="0" y="0"/>
          <a:chExt cx="0" cy="0"/>
        </a:xfrm>
      </p:grpSpPr>
      <p:sp>
        <p:nvSpPr>
          <p:cNvPr id="2159" name="Google Shape;2159;p1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60" name="Google Shape;2160;p1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7"/>
        <p:cNvGrpSpPr/>
        <p:nvPr/>
      </p:nvGrpSpPr>
      <p:grpSpPr>
        <a:xfrm>
          <a:off x="0" y="0"/>
          <a:ext cx="0" cy="0"/>
          <a:chOff x="0" y="0"/>
          <a:chExt cx="0" cy="0"/>
        </a:xfrm>
      </p:grpSpPr>
      <p:sp>
        <p:nvSpPr>
          <p:cNvPr id="2168" name="Google Shape;2168;p1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69" name="Google Shape;2169;p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9"/>
        <p:cNvGrpSpPr/>
        <p:nvPr/>
      </p:nvGrpSpPr>
      <p:grpSpPr>
        <a:xfrm>
          <a:off x="0" y="0"/>
          <a:ext cx="0" cy="0"/>
          <a:chOff x="0" y="0"/>
          <a:chExt cx="0" cy="0"/>
        </a:xfrm>
      </p:grpSpPr>
      <p:sp>
        <p:nvSpPr>
          <p:cNvPr id="2180" name="Google Shape;2180;p1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81" name="Google Shape;2181;p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3"/>
        <p:cNvGrpSpPr/>
        <p:nvPr/>
      </p:nvGrpSpPr>
      <p:grpSpPr>
        <a:xfrm>
          <a:off x="0" y="0"/>
          <a:ext cx="0" cy="0"/>
          <a:chOff x="0" y="0"/>
          <a:chExt cx="0" cy="0"/>
        </a:xfrm>
      </p:grpSpPr>
      <p:sp>
        <p:nvSpPr>
          <p:cNvPr id="2194" name="Google Shape;2194;p1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95" name="Google Shape;2195;p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8"/>
        <p:cNvGrpSpPr/>
        <p:nvPr/>
      </p:nvGrpSpPr>
      <p:grpSpPr>
        <a:xfrm>
          <a:off x="0" y="0"/>
          <a:ext cx="0" cy="0"/>
          <a:chOff x="0" y="0"/>
          <a:chExt cx="0" cy="0"/>
        </a:xfrm>
      </p:grpSpPr>
      <p:sp>
        <p:nvSpPr>
          <p:cNvPr id="2209" name="Google Shape;2209;p1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10" name="Google Shape;2210;p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3"/>
        <p:cNvGrpSpPr/>
        <p:nvPr/>
      </p:nvGrpSpPr>
      <p:grpSpPr>
        <a:xfrm>
          <a:off x="0" y="0"/>
          <a:ext cx="0" cy="0"/>
          <a:chOff x="0" y="0"/>
          <a:chExt cx="0" cy="0"/>
        </a:xfrm>
      </p:grpSpPr>
      <p:sp>
        <p:nvSpPr>
          <p:cNvPr id="2224" name="Google Shape;2224;p1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25" name="Google Shape;2225;p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7"/>
        <p:cNvGrpSpPr/>
        <p:nvPr/>
      </p:nvGrpSpPr>
      <p:grpSpPr>
        <a:xfrm>
          <a:off x="0" y="0"/>
          <a:ext cx="0" cy="0"/>
          <a:chOff x="0" y="0"/>
          <a:chExt cx="0" cy="0"/>
        </a:xfrm>
      </p:grpSpPr>
      <p:sp>
        <p:nvSpPr>
          <p:cNvPr id="2238" name="Google Shape;2238;p1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39" name="Google Shape;2239;p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1"/>
        <p:cNvGrpSpPr/>
        <p:nvPr/>
      </p:nvGrpSpPr>
      <p:grpSpPr>
        <a:xfrm>
          <a:off x="0" y="0"/>
          <a:ext cx="0" cy="0"/>
          <a:chOff x="0" y="0"/>
          <a:chExt cx="0" cy="0"/>
        </a:xfrm>
      </p:grpSpPr>
      <p:sp>
        <p:nvSpPr>
          <p:cNvPr id="2252" name="Google Shape;2252;p1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53" name="Google Shape;2253;p1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9"/>
        <p:cNvGrpSpPr/>
        <p:nvPr/>
      </p:nvGrpSpPr>
      <p:grpSpPr>
        <a:xfrm>
          <a:off x="0" y="0"/>
          <a:ext cx="0" cy="0"/>
          <a:chOff x="0" y="0"/>
          <a:chExt cx="0" cy="0"/>
        </a:xfrm>
      </p:grpSpPr>
      <p:sp>
        <p:nvSpPr>
          <p:cNvPr id="2260" name="Google Shape;2260;p1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61" name="Google Shape;2261;p1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8"/>
        <p:cNvGrpSpPr/>
        <p:nvPr/>
      </p:nvGrpSpPr>
      <p:grpSpPr>
        <a:xfrm>
          <a:off x="0" y="0"/>
          <a:ext cx="0" cy="0"/>
          <a:chOff x="0" y="0"/>
          <a:chExt cx="0" cy="0"/>
        </a:xfrm>
      </p:grpSpPr>
      <p:sp>
        <p:nvSpPr>
          <p:cNvPr id="2269" name="Google Shape;2269;p1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70" name="Google Shape;2270;p1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6"/>
        <p:cNvGrpSpPr/>
        <p:nvPr/>
      </p:nvGrpSpPr>
      <p:grpSpPr>
        <a:xfrm>
          <a:off x="0" y="0"/>
          <a:ext cx="0" cy="0"/>
          <a:chOff x="0" y="0"/>
          <a:chExt cx="0" cy="0"/>
        </a:xfrm>
      </p:grpSpPr>
      <p:sp>
        <p:nvSpPr>
          <p:cNvPr id="2277" name="Google Shape;2277;p1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78" name="Google Shape;2278;p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4"/>
        <p:cNvGrpSpPr/>
        <p:nvPr/>
      </p:nvGrpSpPr>
      <p:grpSpPr>
        <a:xfrm>
          <a:off x="0" y="0"/>
          <a:ext cx="0" cy="0"/>
          <a:chOff x="0" y="0"/>
          <a:chExt cx="0" cy="0"/>
        </a:xfrm>
      </p:grpSpPr>
      <p:sp>
        <p:nvSpPr>
          <p:cNvPr id="2285" name="Google Shape;2285;p1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86" name="Google Shape;2286;p1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3"/>
        <p:cNvGrpSpPr/>
        <p:nvPr/>
      </p:nvGrpSpPr>
      <p:grpSpPr>
        <a:xfrm>
          <a:off x="0" y="0"/>
          <a:ext cx="0" cy="0"/>
          <a:chOff x="0" y="0"/>
          <a:chExt cx="0" cy="0"/>
        </a:xfrm>
      </p:grpSpPr>
      <p:sp>
        <p:nvSpPr>
          <p:cNvPr id="2294" name="Google Shape;2294;p1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295" name="Google Shape;2295;p1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2"/>
        <p:cNvGrpSpPr/>
        <p:nvPr/>
      </p:nvGrpSpPr>
      <p:grpSpPr>
        <a:xfrm>
          <a:off x="0" y="0"/>
          <a:ext cx="0" cy="0"/>
          <a:chOff x="0" y="0"/>
          <a:chExt cx="0" cy="0"/>
        </a:xfrm>
      </p:grpSpPr>
      <p:sp>
        <p:nvSpPr>
          <p:cNvPr id="2303" name="Google Shape;2303;p1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04" name="Google Shape;2304;p1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0"/>
        <p:cNvGrpSpPr/>
        <p:nvPr/>
      </p:nvGrpSpPr>
      <p:grpSpPr>
        <a:xfrm>
          <a:off x="0" y="0"/>
          <a:ext cx="0" cy="0"/>
          <a:chOff x="0" y="0"/>
          <a:chExt cx="0" cy="0"/>
        </a:xfrm>
      </p:grpSpPr>
      <p:sp>
        <p:nvSpPr>
          <p:cNvPr id="2311" name="Google Shape;2311;p1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12" name="Google Shape;2312;p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3"/>
        <p:cNvGrpSpPr/>
        <p:nvPr/>
      </p:nvGrpSpPr>
      <p:grpSpPr>
        <a:xfrm>
          <a:off x="0" y="0"/>
          <a:ext cx="0" cy="0"/>
          <a:chOff x="0" y="0"/>
          <a:chExt cx="0" cy="0"/>
        </a:xfrm>
      </p:grpSpPr>
      <p:sp>
        <p:nvSpPr>
          <p:cNvPr id="2324" name="Google Shape;2324;p1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25" name="Google Shape;2325;p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8"/>
        <p:cNvGrpSpPr/>
        <p:nvPr/>
      </p:nvGrpSpPr>
      <p:grpSpPr>
        <a:xfrm>
          <a:off x="0" y="0"/>
          <a:ext cx="0" cy="0"/>
          <a:chOff x="0" y="0"/>
          <a:chExt cx="0" cy="0"/>
        </a:xfrm>
      </p:grpSpPr>
      <p:sp>
        <p:nvSpPr>
          <p:cNvPr id="2339" name="Google Shape;2339;p1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40" name="Google Shape;2340;p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3"/>
        <p:cNvGrpSpPr/>
        <p:nvPr/>
      </p:nvGrpSpPr>
      <p:grpSpPr>
        <a:xfrm>
          <a:off x="0" y="0"/>
          <a:ext cx="0" cy="0"/>
          <a:chOff x="0" y="0"/>
          <a:chExt cx="0" cy="0"/>
        </a:xfrm>
      </p:grpSpPr>
      <p:sp>
        <p:nvSpPr>
          <p:cNvPr id="2354" name="Google Shape;2354;p1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55" name="Google Shape;2355;p1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1"/>
        <p:cNvGrpSpPr/>
        <p:nvPr/>
      </p:nvGrpSpPr>
      <p:grpSpPr>
        <a:xfrm>
          <a:off x="0" y="0"/>
          <a:ext cx="0" cy="0"/>
          <a:chOff x="0" y="0"/>
          <a:chExt cx="0" cy="0"/>
        </a:xfrm>
      </p:grpSpPr>
      <p:sp>
        <p:nvSpPr>
          <p:cNvPr id="2362" name="Google Shape;2362;p1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63" name="Google Shape;2363;p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1"/>
        <p:cNvGrpSpPr/>
        <p:nvPr/>
      </p:nvGrpSpPr>
      <p:grpSpPr>
        <a:xfrm>
          <a:off x="0" y="0"/>
          <a:ext cx="0" cy="0"/>
          <a:chOff x="0" y="0"/>
          <a:chExt cx="0" cy="0"/>
        </a:xfrm>
      </p:grpSpPr>
      <p:sp>
        <p:nvSpPr>
          <p:cNvPr id="2372" name="Google Shape;2372;p1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73" name="Google Shape;2373;p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3"/>
        <p:cNvGrpSpPr/>
        <p:nvPr/>
      </p:nvGrpSpPr>
      <p:grpSpPr>
        <a:xfrm>
          <a:off x="0" y="0"/>
          <a:ext cx="0" cy="0"/>
          <a:chOff x="0" y="0"/>
          <a:chExt cx="0" cy="0"/>
        </a:xfrm>
      </p:grpSpPr>
      <p:sp>
        <p:nvSpPr>
          <p:cNvPr id="2384" name="Google Shape;2384;p1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85" name="Google Shape;2385;p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5"/>
        <p:cNvGrpSpPr/>
        <p:nvPr/>
      </p:nvGrpSpPr>
      <p:grpSpPr>
        <a:xfrm>
          <a:off x="0" y="0"/>
          <a:ext cx="0" cy="0"/>
          <a:chOff x="0" y="0"/>
          <a:chExt cx="0" cy="0"/>
        </a:xfrm>
      </p:grpSpPr>
      <p:sp>
        <p:nvSpPr>
          <p:cNvPr id="2396" name="Google Shape;2396;p1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97" name="Google Shape;2397;p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6"/>
        <p:cNvGrpSpPr/>
        <p:nvPr/>
      </p:nvGrpSpPr>
      <p:grpSpPr>
        <a:xfrm>
          <a:off x="0" y="0"/>
          <a:ext cx="0" cy="0"/>
          <a:chOff x="0" y="0"/>
          <a:chExt cx="0" cy="0"/>
        </a:xfrm>
      </p:grpSpPr>
      <p:sp>
        <p:nvSpPr>
          <p:cNvPr id="2407" name="Google Shape;2407;p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08" name="Google Shape;2408;p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9"/>
        <p:cNvGrpSpPr/>
        <p:nvPr/>
      </p:nvGrpSpPr>
      <p:grpSpPr>
        <a:xfrm>
          <a:off x="0" y="0"/>
          <a:ext cx="0" cy="0"/>
          <a:chOff x="0" y="0"/>
          <a:chExt cx="0" cy="0"/>
        </a:xfrm>
      </p:grpSpPr>
      <p:sp>
        <p:nvSpPr>
          <p:cNvPr id="2420" name="Google Shape;2420;p1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21" name="Google Shape;2421;p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4"/>
        <p:cNvGrpSpPr/>
        <p:nvPr/>
      </p:nvGrpSpPr>
      <p:grpSpPr>
        <a:xfrm>
          <a:off x="0" y="0"/>
          <a:ext cx="0" cy="0"/>
          <a:chOff x="0" y="0"/>
          <a:chExt cx="0" cy="0"/>
        </a:xfrm>
      </p:grpSpPr>
      <p:sp>
        <p:nvSpPr>
          <p:cNvPr id="2435" name="Google Shape;2435;p1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36" name="Google Shape;2436;p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2"/>
        <p:cNvGrpSpPr/>
        <p:nvPr/>
      </p:nvGrpSpPr>
      <p:grpSpPr>
        <a:xfrm>
          <a:off x="0" y="0"/>
          <a:ext cx="0" cy="0"/>
          <a:chOff x="0" y="0"/>
          <a:chExt cx="0" cy="0"/>
        </a:xfrm>
      </p:grpSpPr>
      <p:sp>
        <p:nvSpPr>
          <p:cNvPr id="2453" name="Google Shape;2453;p1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54" name="Google Shape;2454;p1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9"/>
        <p:cNvGrpSpPr/>
        <p:nvPr/>
      </p:nvGrpSpPr>
      <p:grpSpPr>
        <a:xfrm>
          <a:off x="0" y="0"/>
          <a:ext cx="0" cy="0"/>
          <a:chOff x="0" y="0"/>
          <a:chExt cx="0" cy="0"/>
        </a:xfrm>
      </p:grpSpPr>
      <p:sp>
        <p:nvSpPr>
          <p:cNvPr id="2460" name="Google Shape;2460;p1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61" name="Google Shape;2461;p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3"/>
        <p:cNvGrpSpPr/>
        <p:nvPr/>
      </p:nvGrpSpPr>
      <p:grpSpPr>
        <a:xfrm>
          <a:off x="0" y="0"/>
          <a:ext cx="0" cy="0"/>
          <a:chOff x="0" y="0"/>
          <a:chExt cx="0" cy="0"/>
        </a:xfrm>
      </p:grpSpPr>
      <p:sp>
        <p:nvSpPr>
          <p:cNvPr id="2474" name="Google Shape;2474;p1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75" name="Google Shape;2475;p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p:cNvGrpSpPr/>
        <p:nvPr/>
      </p:nvGrpSpPr>
      <p:grpSpPr>
        <a:xfrm>
          <a:off x="0" y="0"/>
          <a:ext cx="0" cy="0"/>
          <a:chOff x="0" y="0"/>
          <a:chExt cx="0" cy="0"/>
        </a:xfrm>
      </p:grpSpPr>
      <p:sp>
        <p:nvSpPr>
          <p:cNvPr id="2490" name="Google Shape;2490;p1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91" name="Google Shape;2491;p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6"/>
        <p:cNvGrpSpPr/>
        <p:nvPr/>
      </p:nvGrpSpPr>
      <p:grpSpPr>
        <a:xfrm>
          <a:off x="0" y="0"/>
          <a:ext cx="0" cy="0"/>
          <a:chOff x="0" y="0"/>
          <a:chExt cx="0" cy="0"/>
        </a:xfrm>
      </p:grpSpPr>
      <p:sp>
        <p:nvSpPr>
          <p:cNvPr id="2507" name="Google Shape;2507;p1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08" name="Google Shape;2508;p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2"/>
        <p:cNvGrpSpPr/>
        <p:nvPr/>
      </p:nvGrpSpPr>
      <p:grpSpPr>
        <a:xfrm>
          <a:off x="0" y="0"/>
          <a:ext cx="0" cy="0"/>
          <a:chOff x="0" y="0"/>
          <a:chExt cx="0" cy="0"/>
        </a:xfrm>
      </p:grpSpPr>
      <p:sp>
        <p:nvSpPr>
          <p:cNvPr id="2523" name="Google Shape;2523;p1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24" name="Google Shape;2524;p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8"/>
        <p:cNvGrpSpPr/>
        <p:nvPr/>
      </p:nvGrpSpPr>
      <p:grpSpPr>
        <a:xfrm>
          <a:off x="0" y="0"/>
          <a:ext cx="0" cy="0"/>
          <a:chOff x="0" y="0"/>
          <a:chExt cx="0" cy="0"/>
        </a:xfrm>
      </p:grpSpPr>
      <p:sp>
        <p:nvSpPr>
          <p:cNvPr id="2539" name="Google Shape;2539;p1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40" name="Google Shape;2540;p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4"/>
        <p:cNvGrpSpPr/>
        <p:nvPr/>
      </p:nvGrpSpPr>
      <p:grpSpPr>
        <a:xfrm>
          <a:off x="0" y="0"/>
          <a:ext cx="0" cy="0"/>
          <a:chOff x="0" y="0"/>
          <a:chExt cx="0" cy="0"/>
        </a:xfrm>
      </p:grpSpPr>
      <p:sp>
        <p:nvSpPr>
          <p:cNvPr id="2555" name="Google Shape;2555;p1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56" name="Google Shape;2556;p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0"/>
        <p:cNvGrpSpPr/>
        <p:nvPr/>
      </p:nvGrpSpPr>
      <p:grpSpPr>
        <a:xfrm>
          <a:off x="0" y="0"/>
          <a:ext cx="0" cy="0"/>
          <a:chOff x="0" y="0"/>
          <a:chExt cx="0" cy="0"/>
        </a:xfrm>
      </p:grpSpPr>
      <p:sp>
        <p:nvSpPr>
          <p:cNvPr id="2571" name="Google Shape;2571;p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72" name="Google Shape;2572;p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8"/>
        <p:cNvGrpSpPr/>
        <p:nvPr/>
      </p:nvGrpSpPr>
      <p:grpSpPr>
        <a:xfrm>
          <a:off x="0" y="0"/>
          <a:ext cx="0" cy="0"/>
          <a:chOff x="0" y="0"/>
          <a:chExt cx="0" cy="0"/>
        </a:xfrm>
      </p:grpSpPr>
      <p:sp>
        <p:nvSpPr>
          <p:cNvPr id="2589" name="Google Shape;2589;p1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90" name="Google Shape;2590;p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7"/>
        <p:cNvGrpSpPr/>
        <p:nvPr/>
      </p:nvGrpSpPr>
      <p:grpSpPr>
        <a:xfrm>
          <a:off x="0" y="0"/>
          <a:ext cx="0" cy="0"/>
          <a:chOff x="0" y="0"/>
          <a:chExt cx="0" cy="0"/>
        </a:xfrm>
      </p:grpSpPr>
      <p:sp>
        <p:nvSpPr>
          <p:cNvPr id="2608" name="Google Shape;2608;p1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09" name="Google Shape;2609;p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8"/>
        <p:cNvGrpSpPr/>
        <p:nvPr/>
      </p:nvGrpSpPr>
      <p:grpSpPr>
        <a:xfrm>
          <a:off x="0" y="0"/>
          <a:ext cx="0" cy="0"/>
          <a:chOff x="0" y="0"/>
          <a:chExt cx="0" cy="0"/>
        </a:xfrm>
      </p:grpSpPr>
      <p:sp>
        <p:nvSpPr>
          <p:cNvPr id="2629" name="Google Shape;2629;p1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30" name="Google Shape;2630;p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7"/>
        <p:cNvGrpSpPr/>
        <p:nvPr/>
      </p:nvGrpSpPr>
      <p:grpSpPr>
        <a:xfrm>
          <a:off x="0" y="0"/>
          <a:ext cx="0" cy="0"/>
          <a:chOff x="0" y="0"/>
          <a:chExt cx="0" cy="0"/>
        </a:xfrm>
      </p:grpSpPr>
      <p:sp>
        <p:nvSpPr>
          <p:cNvPr id="2648" name="Google Shape;2648;p1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49" name="Google Shape;2649;p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6"/>
        <p:cNvGrpSpPr/>
        <p:nvPr/>
      </p:nvGrpSpPr>
      <p:grpSpPr>
        <a:xfrm>
          <a:off x="0" y="0"/>
          <a:ext cx="0" cy="0"/>
          <a:chOff x="0" y="0"/>
          <a:chExt cx="0" cy="0"/>
        </a:xfrm>
      </p:grpSpPr>
      <p:sp>
        <p:nvSpPr>
          <p:cNvPr id="2667" name="Google Shape;2667;p1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68" name="Google Shape;2668;p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5"/>
        <p:cNvGrpSpPr/>
        <p:nvPr/>
      </p:nvGrpSpPr>
      <p:grpSpPr>
        <a:xfrm>
          <a:off x="0" y="0"/>
          <a:ext cx="0" cy="0"/>
          <a:chOff x="0" y="0"/>
          <a:chExt cx="0" cy="0"/>
        </a:xfrm>
      </p:grpSpPr>
      <p:sp>
        <p:nvSpPr>
          <p:cNvPr id="2686" name="Google Shape;2686;p1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687" name="Google Shape;2687;p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
        <p:cNvGrpSpPr/>
        <p:nvPr/>
      </p:nvGrpSpPr>
      <p:grpSpPr>
        <a:xfrm>
          <a:off x="0" y="0"/>
          <a:ext cx="0" cy="0"/>
          <a:chOff x="0" y="0"/>
          <a:chExt cx="0" cy="0"/>
        </a:xfrm>
      </p:grpSpPr>
      <p:sp>
        <p:nvSpPr>
          <p:cNvPr id="2705" name="Google Shape;2705;p1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06" name="Google Shape;2706;p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3"/>
        <p:cNvGrpSpPr/>
        <p:nvPr/>
      </p:nvGrpSpPr>
      <p:grpSpPr>
        <a:xfrm>
          <a:off x="0" y="0"/>
          <a:ext cx="0" cy="0"/>
          <a:chOff x="0" y="0"/>
          <a:chExt cx="0" cy="0"/>
        </a:xfrm>
      </p:grpSpPr>
      <p:sp>
        <p:nvSpPr>
          <p:cNvPr id="2724" name="Google Shape;2724;p1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25" name="Google Shape;2725;p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2"/>
        <p:cNvGrpSpPr/>
        <p:nvPr/>
      </p:nvGrpSpPr>
      <p:grpSpPr>
        <a:xfrm>
          <a:off x="0" y="0"/>
          <a:ext cx="0" cy="0"/>
          <a:chOff x="0" y="0"/>
          <a:chExt cx="0" cy="0"/>
        </a:xfrm>
      </p:grpSpPr>
      <p:sp>
        <p:nvSpPr>
          <p:cNvPr id="2743" name="Google Shape;2743;p1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44" name="Google Shape;2744;p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1"/>
        <p:cNvGrpSpPr/>
        <p:nvPr/>
      </p:nvGrpSpPr>
      <p:grpSpPr>
        <a:xfrm>
          <a:off x="0" y="0"/>
          <a:ext cx="0" cy="0"/>
          <a:chOff x="0" y="0"/>
          <a:chExt cx="0" cy="0"/>
        </a:xfrm>
      </p:grpSpPr>
      <p:sp>
        <p:nvSpPr>
          <p:cNvPr id="2762" name="Google Shape;2762;p1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63" name="Google Shape;2763;p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0"/>
        <p:cNvGrpSpPr/>
        <p:nvPr/>
      </p:nvGrpSpPr>
      <p:grpSpPr>
        <a:xfrm>
          <a:off x="0" y="0"/>
          <a:ext cx="0" cy="0"/>
          <a:chOff x="0" y="0"/>
          <a:chExt cx="0" cy="0"/>
        </a:xfrm>
      </p:grpSpPr>
      <p:sp>
        <p:nvSpPr>
          <p:cNvPr id="2781" name="Google Shape;2781;p2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82" name="Google Shape;2782;p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9"/>
        <p:cNvGrpSpPr/>
        <p:nvPr/>
      </p:nvGrpSpPr>
      <p:grpSpPr>
        <a:xfrm>
          <a:off x="0" y="0"/>
          <a:ext cx="0" cy="0"/>
          <a:chOff x="0" y="0"/>
          <a:chExt cx="0" cy="0"/>
        </a:xfrm>
      </p:grpSpPr>
      <p:sp>
        <p:nvSpPr>
          <p:cNvPr id="2800" name="Google Shape;2800;p2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01" name="Google Shape;2801;p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9"/>
        <p:cNvGrpSpPr/>
        <p:nvPr/>
      </p:nvGrpSpPr>
      <p:grpSpPr>
        <a:xfrm>
          <a:off x="0" y="0"/>
          <a:ext cx="0" cy="0"/>
          <a:chOff x="0" y="0"/>
          <a:chExt cx="0" cy="0"/>
        </a:xfrm>
      </p:grpSpPr>
      <p:sp>
        <p:nvSpPr>
          <p:cNvPr id="2820" name="Google Shape;2820;p2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21" name="Google Shape;2821;p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9"/>
        <p:cNvGrpSpPr/>
        <p:nvPr/>
      </p:nvGrpSpPr>
      <p:grpSpPr>
        <a:xfrm>
          <a:off x="0" y="0"/>
          <a:ext cx="0" cy="0"/>
          <a:chOff x="0" y="0"/>
          <a:chExt cx="0" cy="0"/>
        </a:xfrm>
      </p:grpSpPr>
      <p:sp>
        <p:nvSpPr>
          <p:cNvPr id="2840" name="Google Shape;2840;p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41" name="Google Shape;2841;p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0"/>
        <p:cNvGrpSpPr/>
        <p:nvPr/>
      </p:nvGrpSpPr>
      <p:grpSpPr>
        <a:xfrm>
          <a:off x="0" y="0"/>
          <a:ext cx="0" cy="0"/>
          <a:chOff x="0" y="0"/>
          <a:chExt cx="0" cy="0"/>
        </a:xfrm>
      </p:grpSpPr>
      <p:sp>
        <p:nvSpPr>
          <p:cNvPr id="2871" name="Google Shape;2871;p2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72" name="Google Shape;2872;p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0"/>
        <p:cNvGrpSpPr/>
        <p:nvPr/>
      </p:nvGrpSpPr>
      <p:grpSpPr>
        <a:xfrm>
          <a:off x="0" y="0"/>
          <a:ext cx="0" cy="0"/>
          <a:chOff x="0" y="0"/>
          <a:chExt cx="0" cy="0"/>
        </a:xfrm>
      </p:grpSpPr>
      <p:sp>
        <p:nvSpPr>
          <p:cNvPr id="2901" name="Google Shape;2901;p2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02" name="Google Shape;2902;p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0"/>
        <p:cNvGrpSpPr/>
        <p:nvPr/>
      </p:nvGrpSpPr>
      <p:grpSpPr>
        <a:xfrm>
          <a:off x="0" y="0"/>
          <a:ext cx="0" cy="0"/>
          <a:chOff x="0" y="0"/>
          <a:chExt cx="0" cy="0"/>
        </a:xfrm>
      </p:grpSpPr>
      <p:sp>
        <p:nvSpPr>
          <p:cNvPr id="2921" name="Google Shape;2921;p2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22" name="Google Shape;2922;p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9"/>
        <p:cNvGrpSpPr/>
        <p:nvPr/>
      </p:nvGrpSpPr>
      <p:grpSpPr>
        <a:xfrm>
          <a:off x="0" y="0"/>
          <a:ext cx="0" cy="0"/>
          <a:chOff x="0" y="0"/>
          <a:chExt cx="0" cy="0"/>
        </a:xfrm>
      </p:grpSpPr>
      <p:sp>
        <p:nvSpPr>
          <p:cNvPr id="2940" name="Google Shape;2940;p2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41" name="Google Shape;2941;p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9"/>
        <p:cNvGrpSpPr/>
        <p:nvPr/>
      </p:nvGrpSpPr>
      <p:grpSpPr>
        <a:xfrm>
          <a:off x="0" y="0"/>
          <a:ext cx="0" cy="0"/>
          <a:chOff x="0" y="0"/>
          <a:chExt cx="0" cy="0"/>
        </a:xfrm>
      </p:grpSpPr>
      <p:sp>
        <p:nvSpPr>
          <p:cNvPr id="2960" name="Google Shape;2960;p2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61" name="Google Shape;2961;p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8"/>
        <p:cNvGrpSpPr/>
        <p:nvPr/>
      </p:nvGrpSpPr>
      <p:grpSpPr>
        <a:xfrm>
          <a:off x="0" y="0"/>
          <a:ext cx="0" cy="0"/>
          <a:chOff x="0" y="0"/>
          <a:chExt cx="0" cy="0"/>
        </a:xfrm>
      </p:grpSpPr>
      <p:sp>
        <p:nvSpPr>
          <p:cNvPr id="2979" name="Google Shape;2979;p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80" name="Google Shape;2980;p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8"/>
        <p:cNvGrpSpPr/>
        <p:nvPr/>
      </p:nvGrpSpPr>
      <p:grpSpPr>
        <a:xfrm>
          <a:off x="0" y="0"/>
          <a:ext cx="0" cy="0"/>
          <a:chOff x="0" y="0"/>
          <a:chExt cx="0" cy="0"/>
        </a:xfrm>
      </p:grpSpPr>
      <p:sp>
        <p:nvSpPr>
          <p:cNvPr id="2999" name="Google Shape;2999;p2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00" name="Google Shape;3000;p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7"/>
        <p:cNvGrpSpPr/>
        <p:nvPr/>
      </p:nvGrpSpPr>
      <p:grpSpPr>
        <a:xfrm>
          <a:off x="0" y="0"/>
          <a:ext cx="0" cy="0"/>
          <a:chOff x="0" y="0"/>
          <a:chExt cx="0" cy="0"/>
        </a:xfrm>
      </p:grpSpPr>
      <p:sp>
        <p:nvSpPr>
          <p:cNvPr id="3018" name="Google Shape;3018;p2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19" name="Google Shape;3019;p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7"/>
        <p:cNvGrpSpPr/>
        <p:nvPr/>
      </p:nvGrpSpPr>
      <p:grpSpPr>
        <a:xfrm>
          <a:off x="0" y="0"/>
          <a:ext cx="0" cy="0"/>
          <a:chOff x="0" y="0"/>
          <a:chExt cx="0" cy="0"/>
        </a:xfrm>
      </p:grpSpPr>
      <p:sp>
        <p:nvSpPr>
          <p:cNvPr id="3038" name="Google Shape;3038;p2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39" name="Google Shape;3039;p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6"/>
        <p:cNvGrpSpPr/>
        <p:nvPr/>
      </p:nvGrpSpPr>
      <p:grpSpPr>
        <a:xfrm>
          <a:off x="0" y="0"/>
          <a:ext cx="0" cy="0"/>
          <a:chOff x="0" y="0"/>
          <a:chExt cx="0" cy="0"/>
        </a:xfrm>
      </p:grpSpPr>
      <p:sp>
        <p:nvSpPr>
          <p:cNvPr id="3057" name="Google Shape;3057;p2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58" name="Google Shape;3058;p2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5"/>
        <p:cNvGrpSpPr/>
        <p:nvPr/>
      </p:nvGrpSpPr>
      <p:grpSpPr>
        <a:xfrm>
          <a:off x="0" y="0"/>
          <a:ext cx="0" cy="0"/>
          <a:chOff x="0" y="0"/>
          <a:chExt cx="0" cy="0"/>
        </a:xfrm>
      </p:grpSpPr>
      <p:sp>
        <p:nvSpPr>
          <p:cNvPr id="3066" name="Google Shape;3066;p2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67" name="Google Shape;3067;p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5"/>
        <p:cNvGrpSpPr/>
        <p:nvPr/>
      </p:nvGrpSpPr>
      <p:grpSpPr>
        <a:xfrm>
          <a:off x="0" y="0"/>
          <a:ext cx="0" cy="0"/>
          <a:chOff x="0" y="0"/>
          <a:chExt cx="0" cy="0"/>
        </a:xfrm>
      </p:grpSpPr>
      <p:sp>
        <p:nvSpPr>
          <p:cNvPr id="3086" name="Google Shape;3086;p2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87" name="Google Shape;3087;p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4"/>
        <p:cNvGrpSpPr/>
        <p:nvPr/>
      </p:nvGrpSpPr>
      <p:grpSpPr>
        <a:xfrm>
          <a:off x="0" y="0"/>
          <a:ext cx="0" cy="0"/>
          <a:chOff x="0" y="0"/>
          <a:chExt cx="0" cy="0"/>
        </a:xfrm>
      </p:grpSpPr>
      <p:sp>
        <p:nvSpPr>
          <p:cNvPr id="3105" name="Google Shape;3105;p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06" name="Google Shape;3106;p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4"/>
        <p:cNvGrpSpPr/>
        <p:nvPr/>
      </p:nvGrpSpPr>
      <p:grpSpPr>
        <a:xfrm>
          <a:off x="0" y="0"/>
          <a:ext cx="0" cy="0"/>
          <a:chOff x="0" y="0"/>
          <a:chExt cx="0" cy="0"/>
        </a:xfrm>
      </p:grpSpPr>
      <p:sp>
        <p:nvSpPr>
          <p:cNvPr id="3125" name="Google Shape;3125;p2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26" name="Google Shape;3126;p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3"/>
        <p:cNvGrpSpPr/>
        <p:nvPr/>
      </p:nvGrpSpPr>
      <p:grpSpPr>
        <a:xfrm>
          <a:off x="0" y="0"/>
          <a:ext cx="0" cy="0"/>
          <a:chOff x="0" y="0"/>
          <a:chExt cx="0" cy="0"/>
        </a:xfrm>
      </p:grpSpPr>
      <p:sp>
        <p:nvSpPr>
          <p:cNvPr id="3144" name="Google Shape;3144;p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45" name="Google Shape;3145;p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3"/>
        <p:cNvGrpSpPr/>
        <p:nvPr/>
      </p:nvGrpSpPr>
      <p:grpSpPr>
        <a:xfrm>
          <a:off x="0" y="0"/>
          <a:ext cx="0" cy="0"/>
          <a:chOff x="0" y="0"/>
          <a:chExt cx="0" cy="0"/>
        </a:xfrm>
      </p:grpSpPr>
      <p:sp>
        <p:nvSpPr>
          <p:cNvPr id="3164" name="Google Shape;3164;p2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65" name="Google Shape;3165;p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2"/>
        <p:cNvGrpSpPr/>
        <p:nvPr/>
      </p:nvGrpSpPr>
      <p:grpSpPr>
        <a:xfrm>
          <a:off x="0" y="0"/>
          <a:ext cx="0" cy="0"/>
          <a:chOff x="0" y="0"/>
          <a:chExt cx="0" cy="0"/>
        </a:xfrm>
      </p:grpSpPr>
      <p:sp>
        <p:nvSpPr>
          <p:cNvPr id="3183" name="Google Shape;3183;p2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184" name="Google Shape;3184;p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2"/>
        <p:cNvGrpSpPr/>
        <p:nvPr/>
      </p:nvGrpSpPr>
      <p:grpSpPr>
        <a:xfrm>
          <a:off x="0" y="0"/>
          <a:ext cx="0" cy="0"/>
          <a:chOff x="0" y="0"/>
          <a:chExt cx="0" cy="0"/>
        </a:xfrm>
      </p:grpSpPr>
      <p:sp>
        <p:nvSpPr>
          <p:cNvPr id="3203" name="Google Shape;3203;p2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04" name="Google Shape;3204;p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1"/>
        <p:cNvGrpSpPr/>
        <p:nvPr/>
      </p:nvGrpSpPr>
      <p:grpSpPr>
        <a:xfrm>
          <a:off x="0" y="0"/>
          <a:ext cx="0" cy="0"/>
          <a:chOff x="0" y="0"/>
          <a:chExt cx="0" cy="0"/>
        </a:xfrm>
      </p:grpSpPr>
      <p:sp>
        <p:nvSpPr>
          <p:cNvPr id="3222" name="Google Shape;3222;p2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23" name="Google Shape;3223;p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4"/>
        <p:cNvGrpSpPr/>
        <p:nvPr/>
      </p:nvGrpSpPr>
      <p:grpSpPr>
        <a:xfrm>
          <a:off x="0" y="0"/>
          <a:ext cx="0" cy="0"/>
          <a:chOff x="0" y="0"/>
          <a:chExt cx="0" cy="0"/>
        </a:xfrm>
      </p:grpSpPr>
      <p:sp>
        <p:nvSpPr>
          <p:cNvPr id="3245" name="Google Shape;3245;p2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46" name="Google Shape;3246;p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4"/>
        <p:cNvGrpSpPr/>
        <p:nvPr/>
      </p:nvGrpSpPr>
      <p:grpSpPr>
        <a:xfrm>
          <a:off x="0" y="0"/>
          <a:ext cx="0" cy="0"/>
          <a:chOff x="0" y="0"/>
          <a:chExt cx="0" cy="0"/>
        </a:xfrm>
      </p:grpSpPr>
      <p:sp>
        <p:nvSpPr>
          <p:cNvPr id="3265" name="Google Shape;3265;p2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66" name="Google Shape;3266;p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8"/>
        <p:cNvGrpSpPr/>
        <p:nvPr/>
      </p:nvGrpSpPr>
      <p:grpSpPr>
        <a:xfrm>
          <a:off x="0" y="0"/>
          <a:ext cx="0" cy="0"/>
          <a:chOff x="0" y="0"/>
          <a:chExt cx="0" cy="0"/>
        </a:xfrm>
      </p:grpSpPr>
      <p:sp>
        <p:nvSpPr>
          <p:cNvPr id="3289" name="Google Shape;3289;p2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90" name="Google Shape;3290;p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9"/>
        <p:cNvGrpSpPr/>
        <p:nvPr/>
      </p:nvGrpSpPr>
      <p:grpSpPr>
        <a:xfrm>
          <a:off x="0" y="0"/>
          <a:ext cx="0" cy="0"/>
          <a:chOff x="0" y="0"/>
          <a:chExt cx="0" cy="0"/>
        </a:xfrm>
      </p:grpSpPr>
      <p:sp>
        <p:nvSpPr>
          <p:cNvPr id="3310" name="Google Shape;3310;p2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11" name="Google Shape;3311;p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9"/>
        <p:cNvGrpSpPr/>
        <p:nvPr/>
      </p:nvGrpSpPr>
      <p:grpSpPr>
        <a:xfrm>
          <a:off x="0" y="0"/>
          <a:ext cx="0" cy="0"/>
          <a:chOff x="0" y="0"/>
          <a:chExt cx="0" cy="0"/>
        </a:xfrm>
      </p:grpSpPr>
      <p:sp>
        <p:nvSpPr>
          <p:cNvPr id="3330" name="Google Shape;3330;p2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31" name="Google Shape;3331;p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0"/>
        <p:cNvGrpSpPr/>
        <p:nvPr/>
      </p:nvGrpSpPr>
      <p:grpSpPr>
        <a:xfrm>
          <a:off x="0" y="0"/>
          <a:ext cx="0" cy="0"/>
          <a:chOff x="0" y="0"/>
          <a:chExt cx="0" cy="0"/>
        </a:xfrm>
      </p:grpSpPr>
      <p:sp>
        <p:nvSpPr>
          <p:cNvPr id="3351" name="Google Shape;3351;p2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52" name="Google Shape;3352;p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0"/>
        <p:cNvGrpSpPr/>
        <p:nvPr/>
      </p:nvGrpSpPr>
      <p:grpSpPr>
        <a:xfrm>
          <a:off x="0" y="0"/>
          <a:ext cx="0" cy="0"/>
          <a:chOff x="0" y="0"/>
          <a:chExt cx="0" cy="0"/>
        </a:xfrm>
      </p:grpSpPr>
      <p:sp>
        <p:nvSpPr>
          <p:cNvPr id="3371" name="Google Shape;3371;p2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72" name="Google Shape;3372;p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1"/>
        <p:cNvGrpSpPr/>
        <p:nvPr/>
      </p:nvGrpSpPr>
      <p:grpSpPr>
        <a:xfrm>
          <a:off x="0" y="0"/>
          <a:ext cx="0" cy="0"/>
          <a:chOff x="0" y="0"/>
          <a:chExt cx="0" cy="0"/>
        </a:xfrm>
      </p:grpSpPr>
      <p:sp>
        <p:nvSpPr>
          <p:cNvPr id="3392" name="Google Shape;3392;p2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93" name="Google Shape;3393;p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1"/>
        <p:cNvGrpSpPr/>
        <p:nvPr/>
      </p:nvGrpSpPr>
      <p:grpSpPr>
        <a:xfrm>
          <a:off x="0" y="0"/>
          <a:ext cx="0" cy="0"/>
          <a:chOff x="0" y="0"/>
          <a:chExt cx="0" cy="0"/>
        </a:xfrm>
      </p:grpSpPr>
      <p:sp>
        <p:nvSpPr>
          <p:cNvPr id="3412" name="Google Shape;3412;p2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13" name="Google Shape;3413;p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2"/>
        <p:cNvGrpSpPr/>
        <p:nvPr/>
      </p:nvGrpSpPr>
      <p:grpSpPr>
        <a:xfrm>
          <a:off x="0" y="0"/>
          <a:ext cx="0" cy="0"/>
          <a:chOff x="0" y="0"/>
          <a:chExt cx="0" cy="0"/>
        </a:xfrm>
      </p:grpSpPr>
      <p:sp>
        <p:nvSpPr>
          <p:cNvPr id="3433" name="Google Shape;3433;p2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34" name="Google Shape;3434;p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2"/>
        <p:cNvGrpSpPr/>
        <p:nvPr/>
      </p:nvGrpSpPr>
      <p:grpSpPr>
        <a:xfrm>
          <a:off x="0" y="0"/>
          <a:ext cx="0" cy="0"/>
          <a:chOff x="0" y="0"/>
          <a:chExt cx="0" cy="0"/>
        </a:xfrm>
      </p:grpSpPr>
      <p:sp>
        <p:nvSpPr>
          <p:cNvPr id="3453" name="Google Shape;3453;p2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54" name="Google Shape;3454;p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3"/>
        <p:cNvGrpSpPr/>
        <p:nvPr/>
      </p:nvGrpSpPr>
      <p:grpSpPr>
        <a:xfrm>
          <a:off x="0" y="0"/>
          <a:ext cx="0" cy="0"/>
          <a:chOff x="0" y="0"/>
          <a:chExt cx="0" cy="0"/>
        </a:xfrm>
      </p:grpSpPr>
      <p:sp>
        <p:nvSpPr>
          <p:cNvPr id="3474" name="Google Shape;3474;p2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75" name="Google Shape;3475;p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5"/>
        <p:cNvGrpSpPr/>
        <p:nvPr/>
      </p:nvGrpSpPr>
      <p:grpSpPr>
        <a:xfrm>
          <a:off x="0" y="0"/>
          <a:ext cx="0" cy="0"/>
          <a:chOff x="0" y="0"/>
          <a:chExt cx="0" cy="0"/>
        </a:xfrm>
      </p:grpSpPr>
      <p:sp>
        <p:nvSpPr>
          <p:cNvPr id="3496" name="Google Shape;3496;p2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97" name="Google Shape;3497;p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9"/>
        <p:cNvGrpSpPr/>
        <p:nvPr/>
      </p:nvGrpSpPr>
      <p:grpSpPr>
        <a:xfrm>
          <a:off x="0" y="0"/>
          <a:ext cx="0" cy="0"/>
          <a:chOff x="0" y="0"/>
          <a:chExt cx="0" cy="0"/>
        </a:xfrm>
      </p:grpSpPr>
      <p:sp>
        <p:nvSpPr>
          <p:cNvPr id="3520" name="Google Shape;3520;p2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21" name="Google Shape;3521;p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2"/>
        <p:cNvGrpSpPr/>
        <p:nvPr/>
      </p:nvGrpSpPr>
      <p:grpSpPr>
        <a:xfrm>
          <a:off x="0" y="0"/>
          <a:ext cx="0" cy="0"/>
          <a:chOff x="0" y="0"/>
          <a:chExt cx="0" cy="0"/>
        </a:xfrm>
      </p:grpSpPr>
      <p:sp>
        <p:nvSpPr>
          <p:cNvPr id="3543" name="Google Shape;3543;p2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44" name="Google Shape;3544;p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5"/>
        <p:cNvGrpSpPr/>
        <p:nvPr/>
      </p:nvGrpSpPr>
      <p:grpSpPr>
        <a:xfrm>
          <a:off x="0" y="0"/>
          <a:ext cx="0" cy="0"/>
          <a:chOff x="0" y="0"/>
          <a:chExt cx="0" cy="0"/>
        </a:xfrm>
      </p:grpSpPr>
      <p:sp>
        <p:nvSpPr>
          <p:cNvPr id="3566" name="Google Shape;3566;p2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67" name="Google Shape;3567;p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4"/>
        <p:cNvGrpSpPr/>
        <p:nvPr/>
      </p:nvGrpSpPr>
      <p:grpSpPr>
        <a:xfrm>
          <a:off x="0" y="0"/>
          <a:ext cx="0" cy="0"/>
          <a:chOff x="0" y="0"/>
          <a:chExt cx="0" cy="0"/>
        </a:xfrm>
      </p:grpSpPr>
      <p:sp>
        <p:nvSpPr>
          <p:cNvPr id="3585" name="Google Shape;3585;p2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86" name="Google Shape;3586;p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3"/>
        <p:cNvGrpSpPr/>
        <p:nvPr/>
      </p:nvGrpSpPr>
      <p:grpSpPr>
        <a:xfrm>
          <a:off x="0" y="0"/>
          <a:ext cx="0" cy="0"/>
          <a:chOff x="0" y="0"/>
          <a:chExt cx="0" cy="0"/>
        </a:xfrm>
      </p:grpSpPr>
      <p:sp>
        <p:nvSpPr>
          <p:cNvPr id="3604" name="Google Shape;3604;p2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05" name="Google Shape;3605;p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2"/>
        <p:cNvGrpSpPr/>
        <p:nvPr/>
      </p:nvGrpSpPr>
      <p:grpSpPr>
        <a:xfrm>
          <a:off x="0" y="0"/>
          <a:ext cx="0" cy="0"/>
          <a:chOff x="0" y="0"/>
          <a:chExt cx="0" cy="0"/>
        </a:xfrm>
      </p:grpSpPr>
      <p:sp>
        <p:nvSpPr>
          <p:cNvPr id="3623" name="Google Shape;3623;p2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24" name="Google Shape;3624;p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3"/>
        <p:cNvGrpSpPr/>
        <p:nvPr/>
      </p:nvGrpSpPr>
      <p:grpSpPr>
        <a:xfrm>
          <a:off x="0" y="0"/>
          <a:ext cx="0" cy="0"/>
          <a:chOff x="0" y="0"/>
          <a:chExt cx="0" cy="0"/>
        </a:xfrm>
      </p:grpSpPr>
      <p:sp>
        <p:nvSpPr>
          <p:cNvPr id="3644" name="Google Shape;3644;p2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45" name="Google Shape;3645;p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8"/>
        <p:cNvGrpSpPr/>
        <p:nvPr/>
      </p:nvGrpSpPr>
      <p:grpSpPr>
        <a:xfrm>
          <a:off x="0" y="0"/>
          <a:ext cx="0" cy="0"/>
          <a:chOff x="0" y="0"/>
          <a:chExt cx="0" cy="0"/>
        </a:xfrm>
      </p:grpSpPr>
      <p:sp>
        <p:nvSpPr>
          <p:cNvPr id="3669" name="Google Shape;3669;p2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70" name="Google Shape;3670;p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0"/>
        <p:cNvGrpSpPr/>
        <p:nvPr/>
      </p:nvGrpSpPr>
      <p:grpSpPr>
        <a:xfrm>
          <a:off x="0" y="0"/>
          <a:ext cx="0" cy="0"/>
          <a:chOff x="0" y="0"/>
          <a:chExt cx="0" cy="0"/>
        </a:xfrm>
      </p:grpSpPr>
      <p:sp>
        <p:nvSpPr>
          <p:cNvPr id="3691" name="Google Shape;3691;p2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92" name="Google Shape;3692;p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2"/>
        <p:cNvGrpSpPr/>
        <p:nvPr/>
      </p:nvGrpSpPr>
      <p:grpSpPr>
        <a:xfrm>
          <a:off x="0" y="0"/>
          <a:ext cx="0" cy="0"/>
          <a:chOff x="0" y="0"/>
          <a:chExt cx="0" cy="0"/>
        </a:xfrm>
      </p:grpSpPr>
      <p:sp>
        <p:nvSpPr>
          <p:cNvPr id="3713" name="Google Shape;3713;p2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14" name="Google Shape;3714;p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8"/>
        <p:cNvGrpSpPr/>
        <p:nvPr/>
      </p:nvGrpSpPr>
      <p:grpSpPr>
        <a:xfrm>
          <a:off x="0" y="0"/>
          <a:ext cx="0" cy="0"/>
          <a:chOff x="0" y="0"/>
          <a:chExt cx="0" cy="0"/>
        </a:xfrm>
      </p:grpSpPr>
      <p:sp>
        <p:nvSpPr>
          <p:cNvPr id="3739" name="Google Shape;3739;p2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40" name="Google Shape;3740;p2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0"/>
        <p:cNvGrpSpPr/>
        <p:nvPr/>
      </p:nvGrpSpPr>
      <p:grpSpPr>
        <a:xfrm>
          <a:off x="0" y="0"/>
          <a:ext cx="0" cy="0"/>
          <a:chOff x="0" y="0"/>
          <a:chExt cx="0" cy="0"/>
        </a:xfrm>
      </p:grpSpPr>
      <p:sp>
        <p:nvSpPr>
          <p:cNvPr id="3761" name="Google Shape;3761;p2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62" name="Google Shape;3762;p2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2"/>
        <p:cNvGrpSpPr/>
        <p:nvPr/>
      </p:nvGrpSpPr>
      <p:grpSpPr>
        <a:xfrm>
          <a:off x="0" y="0"/>
          <a:ext cx="0" cy="0"/>
          <a:chOff x="0" y="0"/>
          <a:chExt cx="0" cy="0"/>
        </a:xfrm>
      </p:grpSpPr>
      <p:sp>
        <p:nvSpPr>
          <p:cNvPr id="3783" name="Google Shape;3783;p2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84" name="Google Shape;3784;p2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9"/>
        <p:cNvGrpSpPr/>
        <p:nvPr/>
      </p:nvGrpSpPr>
      <p:grpSpPr>
        <a:xfrm>
          <a:off x="0" y="0"/>
          <a:ext cx="0" cy="0"/>
          <a:chOff x="0" y="0"/>
          <a:chExt cx="0" cy="0"/>
        </a:xfrm>
      </p:grpSpPr>
      <p:sp>
        <p:nvSpPr>
          <p:cNvPr id="3790" name="Google Shape;3790;p2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791" name="Google Shape;3791;p2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1"/>
        <p:cNvGrpSpPr/>
        <p:nvPr/>
      </p:nvGrpSpPr>
      <p:grpSpPr>
        <a:xfrm>
          <a:off x="0" y="0"/>
          <a:ext cx="0" cy="0"/>
          <a:chOff x="0" y="0"/>
          <a:chExt cx="0" cy="0"/>
        </a:xfrm>
      </p:grpSpPr>
      <p:sp>
        <p:nvSpPr>
          <p:cNvPr id="3812" name="Google Shape;3812;p2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13" name="Google Shape;3813;p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4"/>
        <p:cNvGrpSpPr/>
        <p:nvPr/>
      </p:nvGrpSpPr>
      <p:grpSpPr>
        <a:xfrm>
          <a:off x="0" y="0"/>
          <a:ext cx="0" cy="0"/>
          <a:chOff x="0" y="0"/>
          <a:chExt cx="0" cy="0"/>
        </a:xfrm>
      </p:grpSpPr>
      <p:sp>
        <p:nvSpPr>
          <p:cNvPr id="3835" name="Google Shape;3835;p2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36" name="Google Shape;3836;p2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6"/>
        <p:cNvGrpSpPr/>
        <p:nvPr/>
      </p:nvGrpSpPr>
      <p:grpSpPr>
        <a:xfrm>
          <a:off x="0" y="0"/>
          <a:ext cx="0" cy="0"/>
          <a:chOff x="0" y="0"/>
          <a:chExt cx="0" cy="0"/>
        </a:xfrm>
      </p:grpSpPr>
      <p:sp>
        <p:nvSpPr>
          <p:cNvPr id="3857" name="Google Shape;3857;p2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58" name="Google Shape;3858;p2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3"/>
        <p:cNvGrpSpPr/>
        <p:nvPr/>
      </p:nvGrpSpPr>
      <p:grpSpPr>
        <a:xfrm>
          <a:off x="0" y="0"/>
          <a:ext cx="0" cy="0"/>
          <a:chOff x="0" y="0"/>
          <a:chExt cx="0" cy="0"/>
        </a:xfrm>
      </p:grpSpPr>
      <p:sp>
        <p:nvSpPr>
          <p:cNvPr id="3864" name="Google Shape;3864;p2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65" name="Google Shape;3865;p2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6"/>
        <p:cNvGrpSpPr/>
        <p:nvPr/>
      </p:nvGrpSpPr>
      <p:grpSpPr>
        <a:xfrm>
          <a:off x="0" y="0"/>
          <a:ext cx="0" cy="0"/>
          <a:chOff x="0" y="0"/>
          <a:chExt cx="0" cy="0"/>
        </a:xfrm>
      </p:grpSpPr>
      <p:sp>
        <p:nvSpPr>
          <p:cNvPr id="3887" name="Google Shape;3887;p2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88" name="Google Shape;3888;p2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9"/>
        <p:cNvGrpSpPr/>
        <p:nvPr/>
      </p:nvGrpSpPr>
      <p:grpSpPr>
        <a:xfrm>
          <a:off x="0" y="0"/>
          <a:ext cx="0" cy="0"/>
          <a:chOff x="0" y="0"/>
          <a:chExt cx="0" cy="0"/>
        </a:xfrm>
      </p:grpSpPr>
      <p:sp>
        <p:nvSpPr>
          <p:cNvPr id="3910" name="Google Shape;3910;p2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11" name="Google Shape;3911;p2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1"/>
        <p:cNvGrpSpPr/>
        <p:nvPr/>
      </p:nvGrpSpPr>
      <p:grpSpPr>
        <a:xfrm>
          <a:off x="0" y="0"/>
          <a:ext cx="0" cy="0"/>
          <a:chOff x="0" y="0"/>
          <a:chExt cx="0" cy="0"/>
        </a:xfrm>
      </p:grpSpPr>
      <p:sp>
        <p:nvSpPr>
          <p:cNvPr id="3932" name="Google Shape;3932;p2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33" name="Google Shape;3933;p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3"/>
        <p:cNvGrpSpPr/>
        <p:nvPr/>
      </p:nvGrpSpPr>
      <p:grpSpPr>
        <a:xfrm>
          <a:off x="0" y="0"/>
          <a:ext cx="0" cy="0"/>
          <a:chOff x="0" y="0"/>
          <a:chExt cx="0" cy="0"/>
        </a:xfrm>
      </p:grpSpPr>
      <p:sp>
        <p:nvSpPr>
          <p:cNvPr id="3954" name="Google Shape;3954;p2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55" name="Google Shape;3955;p2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5"/>
        <p:cNvGrpSpPr/>
        <p:nvPr/>
      </p:nvGrpSpPr>
      <p:grpSpPr>
        <a:xfrm>
          <a:off x="0" y="0"/>
          <a:ext cx="0" cy="0"/>
          <a:chOff x="0" y="0"/>
          <a:chExt cx="0" cy="0"/>
        </a:xfrm>
      </p:grpSpPr>
      <p:sp>
        <p:nvSpPr>
          <p:cNvPr id="3976" name="Google Shape;3976;p2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77" name="Google Shape;3977;p2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7"/>
        <p:cNvGrpSpPr/>
        <p:nvPr/>
      </p:nvGrpSpPr>
      <p:grpSpPr>
        <a:xfrm>
          <a:off x="0" y="0"/>
          <a:ext cx="0" cy="0"/>
          <a:chOff x="0" y="0"/>
          <a:chExt cx="0" cy="0"/>
        </a:xfrm>
      </p:grpSpPr>
      <p:sp>
        <p:nvSpPr>
          <p:cNvPr id="3998" name="Google Shape;3998;p2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999" name="Google Shape;3999;p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5"/>
        <p:cNvGrpSpPr/>
        <p:nvPr/>
      </p:nvGrpSpPr>
      <p:grpSpPr>
        <a:xfrm>
          <a:off x="0" y="0"/>
          <a:ext cx="0" cy="0"/>
          <a:chOff x="0" y="0"/>
          <a:chExt cx="0" cy="0"/>
        </a:xfrm>
      </p:grpSpPr>
      <p:sp>
        <p:nvSpPr>
          <p:cNvPr id="4016" name="Google Shape;4016;p2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17" name="Google Shape;4017;p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2"/>
        <p:cNvGrpSpPr/>
        <p:nvPr/>
      </p:nvGrpSpPr>
      <p:grpSpPr>
        <a:xfrm>
          <a:off x="0" y="0"/>
          <a:ext cx="0" cy="0"/>
          <a:chOff x="0" y="0"/>
          <a:chExt cx="0" cy="0"/>
        </a:xfrm>
      </p:grpSpPr>
      <p:sp>
        <p:nvSpPr>
          <p:cNvPr id="4033" name="Google Shape;4033;p2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34" name="Google Shape;4034;p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9"/>
        <p:cNvGrpSpPr/>
        <p:nvPr/>
      </p:nvGrpSpPr>
      <p:grpSpPr>
        <a:xfrm>
          <a:off x="0" y="0"/>
          <a:ext cx="0" cy="0"/>
          <a:chOff x="0" y="0"/>
          <a:chExt cx="0" cy="0"/>
        </a:xfrm>
      </p:grpSpPr>
      <p:sp>
        <p:nvSpPr>
          <p:cNvPr id="4050" name="Google Shape;4050;p2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51" name="Google Shape;4051;p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6"/>
        <p:cNvGrpSpPr/>
        <p:nvPr/>
      </p:nvGrpSpPr>
      <p:grpSpPr>
        <a:xfrm>
          <a:off x="0" y="0"/>
          <a:ext cx="0" cy="0"/>
          <a:chOff x="0" y="0"/>
          <a:chExt cx="0" cy="0"/>
        </a:xfrm>
      </p:grpSpPr>
      <p:sp>
        <p:nvSpPr>
          <p:cNvPr id="4067" name="Google Shape;4067;p2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68" name="Google Shape;4068;p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3"/>
        <p:cNvGrpSpPr/>
        <p:nvPr/>
      </p:nvGrpSpPr>
      <p:grpSpPr>
        <a:xfrm>
          <a:off x="0" y="0"/>
          <a:ext cx="0" cy="0"/>
          <a:chOff x="0" y="0"/>
          <a:chExt cx="0" cy="0"/>
        </a:xfrm>
      </p:grpSpPr>
      <p:sp>
        <p:nvSpPr>
          <p:cNvPr id="4084" name="Google Shape;4084;p2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5" name="Google Shape;4085;p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0"/>
        <p:cNvGrpSpPr/>
        <p:nvPr/>
      </p:nvGrpSpPr>
      <p:grpSpPr>
        <a:xfrm>
          <a:off x="0" y="0"/>
          <a:ext cx="0" cy="0"/>
          <a:chOff x="0" y="0"/>
          <a:chExt cx="0" cy="0"/>
        </a:xfrm>
      </p:grpSpPr>
      <p:sp>
        <p:nvSpPr>
          <p:cNvPr id="4101" name="Google Shape;4101;p2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02" name="Google Shape;4102;p2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7"/>
        <p:cNvGrpSpPr/>
        <p:nvPr/>
      </p:nvGrpSpPr>
      <p:grpSpPr>
        <a:xfrm>
          <a:off x="0" y="0"/>
          <a:ext cx="0" cy="0"/>
          <a:chOff x="0" y="0"/>
          <a:chExt cx="0" cy="0"/>
        </a:xfrm>
      </p:grpSpPr>
      <p:sp>
        <p:nvSpPr>
          <p:cNvPr id="4108" name="Google Shape;4108;p2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09" name="Google Shape;4109;p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6"/>
        <p:cNvGrpSpPr/>
        <p:nvPr/>
      </p:nvGrpSpPr>
      <p:grpSpPr>
        <a:xfrm>
          <a:off x="0" y="0"/>
          <a:ext cx="0" cy="0"/>
          <a:chOff x="0" y="0"/>
          <a:chExt cx="0" cy="0"/>
        </a:xfrm>
      </p:grpSpPr>
      <p:sp>
        <p:nvSpPr>
          <p:cNvPr id="4127" name="Google Shape;4127;p2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28" name="Google Shape;4128;p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4"/>
        <p:cNvGrpSpPr/>
        <p:nvPr/>
      </p:nvGrpSpPr>
      <p:grpSpPr>
        <a:xfrm>
          <a:off x="0" y="0"/>
          <a:ext cx="0" cy="0"/>
          <a:chOff x="0" y="0"/>
          <a:chExt cx="0" cy="0"/>
        </a:xfrm>
      </p:grpSpPr>
      <p:sp>
        <p:nvSpPr>
          <p:cNvPr id="4145" name="Google Shape;4145;p2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46" name="Google Shape;4146;p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2"/>
        <p:cNvGrpSpPr/>
        <p:nvPr/>
      </p:nvGrpSpPr>
      <p:grpSpPr>
        <a:xfrm>
          <a:off x="0" y="0"/>
          <a:ext cx="0" cy="0"/>
          <a:chOff x="0" y="0"/>
          <a:chExt cx="0" cy="0"/>
        </a:xfrm>
      </p:grpSpPr>
      <p:sp>
        <p:nvSpPr>
          <p:cNvPr id="4163" name="Google Shape;4163;p2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64" name="Google Shape;4164;p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0"/>
        <p:cNvGrpSpPr/>
        <p:nvPr/>
      </p:nvGrpSpPr>
      <p:grpSpPr>
        <a:xfrm>
          <a:off x="0" y="0"/>
          <a:ext cx="0" cy="0"/>
          <a:chOff x="0" y="0"/>
          <a:chExt cx="0" cy="0"/>
        </a:xfrm>
      </p:grpSpPr>
      <p:sp>
        <p:nvSpPr>
          <p:cNvPr id="4181" name="Google Shape;4181;p2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82" name="Google Shape;4182;p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6"/>
        <p:cNvGrpSpPr/>
        <p:nvPr/>
      </p:nvGrpSpPr>
      <p:grpSpPr>
        <a:xfrm>
          <a:off x="0" y="0"/>
          <a:ext cx="0" cy="0"/>
          <a:chOff x="0" y="0"/>
          <a:chExt cx="0" cy="0"/>
        </a:xfrm>
      </p:grpSpPr>
      <p:sp>
        <p:nvSpPr>
          <p:cNvPr id="4197" name="Google Shape;4197;p2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98" name="Google Shape;4198;p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2"/>
        <p:cNvGrpSpPr/>
        <p:nvPr/>
      </p:nvGrpSpPr>
      <p:grpSpPr>
        <a:xfrm>
          <a:off x="0" y="0"/>
          <a:ext cx="0" cy="0"/>
          <a:chOff x="0" y="0"/>
          <a:chExt cx="0" cy="0"/>
        </a:xfrm>
      </p:grpSpPr>
      <p:sp>
        <p:nvSpPr>
          <p:cNvPr id="4213" name="Google Shape;4213;p2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14" name="Google Shape;4214;p2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9"/>
        <p:cNvGrpSpPr/>
        <p:nvPr/>
      </p:nvGrpSpPr>
      <p:grpSpPr>
        <a:xfrm>
          <a:off x="0" y="0"/>
          <a:ext cx="0" cy="0"/>
          <a:chOff x="0" y="0"/>
          <a:chExt cx="0" cy="0"/>
        </a:xfrm>
      </p:grpSpPr>
      <p:sp>
        <p:nvSpPr>
          <p:cNvPr id="4220" name="Google Shape;4220;p2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21" name="Google Shape;4221;p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5"/>
        <p:cNvGrpSpPr/>
        <p:nvPr/>
      </p:nvGrpSpPr>
      <p:grpSpPr>
        <a:xfrm>
          <a:off x="0" y="0"/>
          <a:ext cx="0" cy="0"/>
          <a:chOff x="0" y="0"/>
          <a:chExt cx="0" cy="0"/>
        </a:xfrm>
      </p:grpSpPr>
      <p:sp>
        <p:nvSpPr>
          <p:cNvPr id="4236" name="Google Shape;4236;p2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37" name="Google Shape;4237;p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2"/>
        <p:cNvGrpSpPr/>
        <p:nvPr/>
      </p:nvGrpSpPr>
      <p:grpSpPr>
        <a:xfrm>
          <a:off x="0" y="0"/>
          <a:ext cx="0" cy="0"/>
          <a:chOff x="0" y="0"/>
          <a:chExt cx="0" cy="0"/>
        </a:xfrm>
      </p:grpSpPr>
      <p:sp>
        <p:nvSpPr>
          <p:cNvPr id="4253" name="Google Shape;4253;p2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54" name="Google Shape;4254;p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8"/>
        <p:cNvGrpSpPr/>
        <p:nvPr/>
      </p:nvGrpSpPr>
      <p:grpSpPr>
        <a:xfrm>
          <a:off x="0" y="0"/>
          <a:ext cx="0" cy="0"/>
          <a:chOff x="0" y="0"/>
          <a:chExt cx="0" cy="0"/>
        </a:xfrm>
      </p:grpSpPr>
      <p:sp>
        <p:nvSpPr>
          <p:cNvPr id="4269" name="Google Shape;4269;p2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70" name="Google Shape;4270;p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5"/>
        <p:cNvGrpSpPr/>
        <p:nvPr/>
      </p:nvGrpSpPr>
      <p:grpSpPr>
        <a:xfrm>
          <a:off x="0" y="0"/>
          <a:ext cx="0" cy="0"/>
          <a:chOff x="0" y="0"/>
          <a:chExt cx="0" cy="0"/>
        </a:xfrm>
      </p:grpSpPr>
      <p:sp>
        <p:nvSpPr>
          <p:cNvPr id="4276" name="Google Shape;4276;p2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77" name="Google Shape;4277;p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1"/>
        <p:cNvGrpSpPr/>
        <p:nvPr/>
      </p:nvGrpSpPr>
      <p:grpSpPr>
        <a:xfrm>
          <a:off x="0" y="0"/>
          <a:ext cx="0" cy="0"/>
          <a:chOff x="0" y="0"/>
          <a:chExt cx="0" cy="0"/>
        </a:xfrm>
      </p:grpSpPr>
      <p:sp>
        <p:nvSpPr>
          <p:cNvPr id="4292" name="Google Shape;4292;p2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293" name="Google Shape;4293;p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7"/>
        <p:cNvGrpSpPr/>
        <p:nvPr/>
      </p:nvGrpSpPr>
      <p:grpSpPr>
        <a:xfrm>
          <a:off x="0" y="0"/>
          <a:ext cx="0" cy="0"/>
          <a:chOff x="0" y="0"/>
          <a:chExt cx="0" cy="0"/>
        </a:xfrm>
      </p:grpSpPr>
      <p:sp>
        <p:nvSpPr>
          <p:cNvPr id="4308" name="Google Shape;4308;p2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09" name="Google Shape;4309;p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3"/>
        <p:cNvGrpSpPr/>
        <p:nvPr/>
      </p:nvGrpSpPr>
      <p:grpSpPr>
        <a:xfrm>
          <a:off x="0" y="0"/>
          <a:ext cx="0" cy="0"/>
          <a:chOff x="0" y="0"/>
          <a:chExt cx="0" cy="0"/>
        </a:xfrm>
      </p:grpSpPr>
      <p:sp>
        <p:nvSpPr>
          <p:cNvPr id="4324" name="Google Shape;4324;p2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25" name="Google Shape;4325;p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9"/>
        <p:cNvGrpSpPr/>
        <p:nvPr/>
      </p:nvGrpSpPr>
      <p:grpSpPr>
        <a:xfrm>
          <a:off x="0" y="0"/>
          <a:ext cx="0" cy="0"/>
          <a:chOff x="0" y="0"/>
          <a:chExt cx="0" cy="0"/>
        </a:xfrm>
      </p:grpSpPr>
      <p:sp>
        <p:nvSpPr>
          <p:cNvPr id="4340" name="Google Shape;4340;p2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41" name="Google Shape;4341;p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5"/>
        <p:cNvGrpSpPr/>
        <p:nvPr/>
      </p:nvGrpSpPr>
      <p:grpSpPr>
        <a:xfrm>
          <a:off x="0" y="0"/>
          <a:ext cx="0" cy="0"/>
          <a:chOff x="0" y="0"/>
          <a:chExt cx="0" cy="0"/>
        </a:xfrm>
      </p:grpSpPr>
      <p:sp>
        <p:nvSpPr>
          <p:cNvPr id="4356" name="Google Shape;4356;p2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57" name="Google Shape;4357;p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2"/>
        <p:cNvGrpSpPr/>
        <p:nvPr/>
      </p:nvGrpSpPr>
      <p:grpSpPr>
        <a:xfrm>
          <a:off x="0" y="0"/>
          <a:ext cx="0" cy="0"/>
          <a:chOff x="0" y="0"/>
          <a:chExt cx="0" cy="0"/>
        </a:xfrm>
      </p:grpSpPr>
      <p:sp>
        <p:nvSpPr>
          <p:cNvPr id="4373" name="Google Shape;4373;p2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74" name="Google Shape;4374;p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8"/>
        <p:cNvGrpSpPr/>
        <p:nvPr/>
      </p:nvGrpSpPr>
      <p:grpSpPr>
        <a:xfrm>
          <a:off x="0" y="0"/>
          <a:ext cx="0" cy="0"/>
          <a:chOff x="0" y="0"/>
          <a:chExt cx="0" cy="0"/>
        </a:xfrm>
      </p:grpSpPr>
      <p:sp>
        <p:nvSpPr>
          <p:cNvPr id="4389" name="Google Shape;4389;p2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90" name="Google Shape;4390;p2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5"/>
        <p:cNvGrpSpPr/>
        <p:nvPr/>
      </p:nvGrpSpPr>
      <p:grpSpPr>
        <a:xfrm>
          <a:off x="0" y="0"/>
          <a:ext cx="0" cy="0"/>
          <a:chOff x="0" y="0"/>
          <a:chExt cx="0" cy="0"/>
        </a:xfrm>
      </p:grpSpPr>
      <p:sp>
        <p:nvSpPr>
          <p:cNvPr id="4396" name="Google Shape;4396;p2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97" name="Google Shape;4397;p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1"/>
        <p:cNvGrpSpPr/>
        <p:nvPr/>
      </p:nvGrpSpPr>
      <p:grpSpPr>
        <a:xfrm>
          <a:off x="0" y="0"/>
          <a:ext cx="0" cy="0"/>
          <a:chOff x="0" y="0"/>
          <a:chExt cx="0" cy="0"/>
        </a:xfrm>
      </p:grpSpPr>
      <p:sp>
        <p:nvSpPr>
          <p:cNvPr id="4412" name="Google Shape;4412;p2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13" name="Google Shape;4413;p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8"/>
        <p:cNvGrpSpPr/>
        <p:nvPr/>
      </p:nvGrpSpPr>
      <p:grpSpPr>
        <a:xfrm>
          <a:off x="0" y="0"/>
          <a:ext cx="0" cy="0"/>
          <a:chOff x="0" y="0"/>
          <a:chExt cx="0" cy="0"/>
        </a:xfrm>
      </p:grpSpPr>
      <p:sp>
        <p:nvSpPr>
          <p:cNvPr id="4429" name="Google Shape;4429;p2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30" name="Google Shape;4430;p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4"/>
        <p:cNvGrpSpPr/>
        <p:nvPr/>
      </p:nvGrpSpPr>
      <p:grpSpPr>
        <a:xfrm>
          <a:off x="0" y="0"/>
          <a:ext cx="0" cy="0"/>
          <a:chOff x="0" y="0"/>
          <a:chExt cx="0" cy="0"/>
        </a:xfrm>
      </p:grpSpPr>
      <p:sp>
        <p:nvSpPr>
          <p:cNvPr id="4445" name="Google Shape;4445;p2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46" name="Google Shape;4446;p2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his one" type="obj">
  <p:cSld name="OBJECT">
    <p:spTree>
      <p:nvGrpSpPr>
        <p:cNvPr id="1" name="Shape 48"/>
        <p:cNvGrpSpPr/>
        <p:nvPr/>
      </p:nvGrpSpPr>
      <p:grpSpPr>
        <a:xfrm>
          <a:off x="0" y="0"/>
          <a:ext cx="0" cy="0"/>
          <a:chOff x="0" y="0"/>
          <a:chExt cx="0" cy="0"/>
        </a:xfrm>
      </p:grpSpPr>
      <p:sp>
        <p:nvSpPr>
          <p:cNvPr id="49" name="Google Shape;49;p2"/>
          <p:cNvSpPr txBox="1">
            <a:spLocks noGrp="1"/>
          </p:cNvSpPr>
          <p:nvPr>
            <p:ph type="title"/>
          </p:nvPr>
        </p:nvSpPr>
        <p:spPr>
          <a:xfrm>
            <a:off x="2327540" y="617917"/>
            <a:ext cx="6741304" cy="74827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50" name="Google Shape;50;p2"/>
          <p:cNvSpPr txBox="1">
            <a:spLocks noGrp="1"/>
          </p:cNvSpPr>
          <p:nvPr>
            <p:ph type="body" idx="1"/>
          </p:nvPr>
        </p:nvSpPr>
        <p:spPr>
          <a:xfrm>
            <a:off x="2327540" y="1541855"/>
            <a:ext cx="7214992" cy="3867879"/>
          </a:xfrm>
          <a:prstGeom prst="rect">
            <a:avLst/>
          </a:prstGeom>
          <a:noFill/>
          <a:ln>
            <a:noFill/>
          </a:ln>
        </p:spPr>
        <p:txBody>
          <a:bodyPr spcFirstLastPara="1" wrap="square" lIns="91425" tIns="45700" rIns="91425" bIns="45700" anchor="t" anchorCtr="0">
            <a:noAutofit/>
          </a:bodyPr>
          <a:lstStyle>
            <a:lvl1pPr marL="400833" lvl="0" indent="-334027">
              <a:lnSpc>
                <a:spcPct val="115000"/>
              </a:lnSpc>
              <a:spcBef>
                <a:spcPts val="0"/>
              </a:spcBef>
              <a:spcAft>
                <a:spcPts val="0"/>
              </a:spcAft>
              <a:buSzPts val="2104"/>
              <a:buFont typeface="Arial"/>
              <a:buChar char="●"/>
              <a:defRPr sz="2104"/>
            </a:lvl1pPr>
            <a:lvl2pPr marL="801666" lvl="1" indent="-270562">
              <a:lnSpc>
                <a:spcPct val="115000"/>
              </a:lnSpc>
              <a:spcBef>
                <a:spcPts val="210"/>
              </a:spcBef>
              <a:spcAft>
                <a:spcPts val="0"/>
              </a:spcAft>
              <a:buSzPts val="1105"/>
              <a:buChar char="●"/>
              <a:defRPr sz="1753"/>
            </a:lvl2pPr>
            <a:lvl3pPr marL="1202499" lvl="2" indent="-270562" algn="l" rtl="0">
              <a:lnSpc>
                <a:spcPct val="115000"/>
              </a:lnSpc>
              <a:spcBef>
                <a:spcPts val="316"/>
              </a:spcBef>
              <a:spcAft>
                <a:spcPts val="0"/>
              </a:spcAft>
              <a:buSzPts val="1105"/>
              <a:buChar char="●"/>
              <a:defRPr/>
            </a:lvl3pPr>
            <a:lvl4pPr marL="1603332" lvl="3" indent="-275573" algn="l">
              <a:lnSpc>
                <a:spcPct val="115000"/>
              </a:lnSpc>
              <a:spcBef>
                <a:spcPts val="316"/>
              </a:spcBef>
              <a:spcAft>
                <a:spcPts val="0"/>
              </a:spcAft>
              <a:buSzPts val="1184"/>
              <a:buChar char="▪"/>
              <a:defRPr/>
            </a:lvl4pPr>
            <a:lvl5pPr marL="2004164" lvl="4" indent="-280583" algn="l">
              <a:lnSpc>
                <a:spcPct val="115000"/>
              </a:lnSpc>
              <a:spcBef>
                <a:spcPts val="316"/>
              </a:spcBef>
              <a:spcAft>
                <a:spcPts val="0"/>
              </a:spcAft>
              <a:buSzPts val="1262"/>
              <a:buChar char="▪"/>
              <a:defRPr/>
            </a:lvl5pPr>
            <a:lvl6pPr marL="2404997" lvl="5" indent="-280583" algn="l">
              <a:lnSpc>
                <a:spcPct val="115000"/>
              </a:lnSpc>
              <a:spcBef>
                <a:spcPts val="316"/>
              </a:spcBef>
              <a:spcAft>
                <a:spcPts val="0"/>
              </a:spcAft>
              <a:buSzPts val="1262"/>
              <a:buChar char="▪"/>
              <a:defRPr/>
            </a:lvl6pPr>
            <a:lvl7pPr marL="2805830" lvl="6" indent="-280583" algn="l">
              <a:lnSpc>
                <a:spcPct val="115000"/>
              </a:lnSpc>
              <a:spcBef>
                <a:spcPts val="316"/>
              </a:spcBef>
              <a:spcAft>
                <a:spcPts val="0"/>
              </a:spcAft>
              <a:buSzPts val="1262"/>
              <a:buChar char="▪"/>
              <a:defRPr/>
            </a:lvl7pPr>
            <a:lvl8pPr marL="3206663" lvl="7" indent="-280583" algn="l">
              <a:lnSpc>
                <a:spcPct val="115000"/>
              </a:lnSpc>
              <a:spcBef>
                <a:spcPts val="316"/>
              </a:spcBef>
              <a:spcAft>
                <a:spcPts val="0"/>
              </a:spcAft>
              <a:buSzPts val="1262"/>
              <a:buChar char="▪"/>
              <a:defRPr/>
            </a:lvl8pPr>
            <a:lvl9pPr marL="3607496" lvl="8" indent="-280583" algn="l">
              <a:lnSpc>
                <a:spcPct val="115000"/>
              </a:lnSpc>
              <a:spcBef>
                <a:spcPts val="316"/>
              </a:spcBef>
              <a:spcAft>
                <a:spcPts val="0"/>
              </a:spcAft>
              <a:buSzPts val="1262"/>
              <a:buChar char="▪"/>
              <a:defRPr/>
            </a:lvl9pPr>
          </a:lstStyle>
          <a:p>
            <a:endParaRPr/>
          </a:p>
        </p:txBody>
      </p:sp>
      <p:sp>
        <p:nvSpPr>
          <p:cNvPr id="51" name="Google Shape;51;p2"/>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52" name="Google Shape;52;p2"/>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53" name="Google Shape;53;p2"/>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
        <p:nvSpPr>
          <p:cNvPr id="56" name="Google Shape;56;p3"/>
          <p:cNvSpPr txBox="1"/>
          <p:nvPr/>
        </p:nvSpPr>
        <p:spPr>
          <a:xfrm>
            <a:off x="3699018" y="5942940"/>
            <a:ext cx="4793951" cy="566532"/>
          </a:xfrm>
          <a:prstGeom prst="rect">
            <a:avLst/>
          </a:prstGeom>
          <a:noFill/>
          <a:ln>
            <a:noFill/>
          </a:ln>
        </p:spPr>
        <p:txBody>
          <a:bodyPr spcFirstLastPara="1" wrap="square" lIns="25400" tIns="12700" rIns="25400" bIns="12700" anchor="t" anchorCtr="0">
            <a:noAutofit/>
          </a:bodyPr>
          <a:lstStyle/>
          <a:p>
            <a:pPr marL="0" marR="0" lvl="0" indent="0" algn="ctr" rtl="0">
              <a:lnSpc>
                <a:spcPct val="100000"/>
              </a:lnSpc>
              <a:spcBef>
                <a:spcPts val="0"/>
              </a:spcBef>
              <a:spcAft>
                <a:spcPts val="0"/>
              </a:spcAft>
              <a:buClr>
                <a:srgbClr val="0000FF"/>
              </a:buClr>
              <a:buSzPts val="1200"/>
              <a:buFont typeface="Noto Sans Symbols"/>
              <a:buNone/>
            </a:pPr>
            <a:r>
              <a:rPr lang="en-US" sz="1600" b="1" i="1" u="none" strike="noStrike" cap="none">
                <a:solidFill>
                  <a:srgbClr val="0000FF"/>
                </a:solidFill>
              </a:rPr>
              <a:t>Genetische Grundlagen von Rb: tl;dr</a:t>
            </a:r>
            <a:endParaRPr sz="4000" b="1" i="1" u="none" strike="noStrike" cap="none">
              <a:solidFill>
                <a:srgbClr val="0000FF"/>
              </a:solidFill>
            </a:endParaRPr>
          </a:p>
        </p:txBody>
      </p:sp>
      <p:sp>
        <p:nvSpPr>
          <p:cNvPr id="57" name="Google Shape;57;p3"/>
          <p:cNvSpPr txBox="1"/>
          <p:nvPr/>
        </p:nvSpPr>
        <p:spPr>
          <a:xfrm>
            <a:off x="4799825" y="1606517"/>
            <a:ext cx="2398422" cy="252230"/>
          </a:xfrm>
          <a:prstGeom prst="rect">
            <a:avLst/>
          </a:prstGeom>
          <a:noFill/>
          <a:ln>
            <a:noFill/>
          </a:ln>
        </p:spPr>
        <p:txBody>
          <a:bodyPr spcFirstLastPara="1" wrap="square" lIns="25400" tIns="12700" rIns="25400" bIns="12700" anchor="t" anchorCtr="0">
            <a:noAutofit/>
          </a:bodyPr>
          <a:lstStyle/>
          <a:p>
            <a:pPr marL="0" marR="0" lvl="0" indent="0" algn="ctr" rtl="0">
              <a:lnSpc>
                <a:spcPct val="100000"/>
              </a:lnSpc>
              <a:spcBef>
                <a:spcPts val="0"/>
              </a:spcBef>
              <a:spcAft>
                <a:spcPts val="0"/>
              </a:spcAft>
              <a:buClr>
                <a:schemeClr val="dk1"/>
              </a:buClr>
              <a:buSzPts val="1200"/>
              <a:buFont typeface="Noto Sans Symbols"/>
              <a:buNone/>
            </a:pPr>
            <a:r>
              <a:rPr lang="en-US" sz="1700" b="1" i="0" u="none" strike="noStrike" cap="none">
                <a:solidFill>
                  <a:srgbClr val="330066"/>
                </a:solidFill>
              </a:rPr>
              <a:t>Alle Rb-Fälle</a:t>
            </a:r>
            <a:endParaRPr sz="1900" b="1" i="0" u="none" strike="noStrike" cap="none">
              <a:solidFill>
                <a:srgbClr val="330066"/>
              </a:solidFill>
            </a:endParaRPr>
          </a:p>
        </p:txBody>
      </p:sp>
      <p:cxnSp>
        <p:nvCxnSpPr>
          <p:cNvPr id="58" name="Google Shape;58;p3"/>
          <p:cNvCxnSpPr>
            <a:stCxn id="57" idx="2"/>
          </p:cNvCxnSpPr>
          <p:nvPr/>
        </p:nvCxnSpPr>
        <p:spPr>
          <a:xfrm flipH="1">
            <a:off x="4212121" y="1858747"/>
            <a:ext cx="1786915" cy="757216"/>
          </a:xfrm>
          <a:prstGeom prst="straightConnector1">
            <a:avLst/>
          </a:prstGeom>
          <a:noFill/>
          <a:ln w="9525" cap="flat" cmpd="sng">
            <a:solidFill>
              <a:schemeClr val="dk1"/>
            </a:solidFill>
            <a:prstDash val="solid"/>
            <a:round/>
            <a:headEnd type="none" w="sm" len="sm"/>
            <a:tailEnd type="triangle" w="med" len="med"/>
          </a:ln>
        </p:spPr>
      </p:cxnSp>
      <p:cxnSp>
        <p:nvCxnSpPr>
          <p:cNvPr id="59" name="Google Shape;59;p3"/>
          <p:cNvCxnSpPr>
            <a:stCxn id="57" idx="2"/>
          </p:cNvCxnSpPr>
          <p:nvPr/>
        </p:nvCxnSpPr>
        <p:spPr>
          <a:xfrm>
            <a:off x="5999036" y="1858747"/>
            <a:ext cx="1651989" cy="748800"/>
          </a:xfrm>
          <a:prstGeom prst="straightConnector1">
            <a:avLst/>
          </a:prstGeom>
          <a:noFill/>
          <a:ln w="9525" cap="flat" cmpd="sng">
            <a:solidFill>
              <a:schemeClr val="dk1"/>
            </a:solidFill>
            <a:prstDash val="solid"/>
            <a:round/>
            <a:headEnd type="none" w="sm" len="sm"/>
            <a:tailEnd type="triangle" w="med" len="med"/>
          </a:ln>
        </p:spPr>
      </p:cxnSp>
      <p:sp>
        <p:nvSpPr>
          <p:cNvPr id="60" name="Google Shape;60;p3"/>
          <p:cNvSpPr txBox="1"/>
          <p:nvPr/>
        </p:nvSpPr>
        <p:spPr>
          <a:xfrm>
            <a:off x="5486400" y="2188409"/>
            <a:ext cx="1013129" cy="418981"/>
          </a:xfrm>
          <a:prstGeom prst="rect">
            <a:avLst/>
          </a:prstGeom>
          <a:noFill/>
          <a:ln>
            <a:noFill/>
          </a:ln>
        </p:spPr>
        <p:txBody>
          <a:bodyPr spcFirstLastPara="1" wrap="square" lIns="25400" tIns="12700" rIns="25400" bIns="12700" anchor="t" anchorCtr="0">
            <a:noAutofit/>
          </a:bodyPr>
          <a:lstStyle/>
          <a:p>
            <a:pPr marL="0" marR="0" lvl="0" indent="0" algn="ctr" rtl="0">
              <a:lnSpc>
                <a:spcPct val="83333"/>
              </a:lnSpc>
              <a:spcBef>
                <a:spcPts val="0"/>
              </a:spcBef>
              <a:spcAft>
                <a:spcPts val="0"/>
              </a:spcAft>
              <a:buClr>
                <a:schemeClr val="dk1"/>
              </a:buClr>
              <a:buSzPts val="1200"/>
              <a:buFont typeface="Noto Sans Symbols"/>
              <a:buNone/>
            </a:pPr>
            <a:r>
              <a:rPr lang="en-US" sz="1200" b="0" i="1" u="none" strike="noStrike" cap="none">
                <a:solidFill>
                  <a:srgbClr val="330066"/>
                </a:solidFill>
                <a:latin typeface="Arial"/>
                <a:ea typeface="Arial"/>
                <a:cs typeface="Arial"/>
                <a:sym typeface="Arial"/>
              </a:rPr>
              <a:t>Grundlegende</a:t>
            </a:r>
            <a:endParaRPr sz="1400"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200"/>
              <a:buFont typeface="Noto Sans Symbols"/>
              <a:buNone/>
            </a:pPr>
            <a:r>
              <a:rPr lang="en-US" sz="1200" b="0" i="1" u="none" strike="noStrike" cap="none">
                <a:solidFill>
                  <a:srgbClr val="669999"/>
                </a:solidFill>
                <a:latin typeface="Arial"/>
                <a:ea typeface="Arial"/>
                <a:cs typeface="Arial"/>
                <a:sym typeface="Arial"/>
              </a:rPr>
              <a:t>Einteilung</a:t>
            </a:r>
            <a:endParaRPr sz="1400"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200"/>
              <a:buFont typeface="Noto Sans Symbols"/>
              <a:buNone/>
            </a:pPr>
            <a:r>
              <a:rPr lang="en-US" sz="1200" b="0" i="1" u="none" strike="noStrike" cap="none">
                <a:solidFill>
                  <a:schemeClr val="dk1"/>
                </a:solidFill>
                <a:latin typeface="Arial"/>
                <a:ea typeface="Arial"/>
                <a:cs typeface="Arial"/>
                <a:sym typeface="Arial"/>
              </a:rPr>
              <a:t>Einteilung der Fälle </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4"/>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
        <p:nvSpPr>
          <p:cNvPr id="63" name="Google Shape;63;p4"/>
          <p:cNvSpPr txBox="1"/>
          <p:nvPr/>
        </p:nvSpPr>
        <p:spPr>
          <a:xfrm>
            <a:off x="2327540" y="1541855"/>
            <a:ext cx="7214992" cy="3867879"/>
          </a:xfrm>
          <a:prstGeom prst="rect">
            <a:avLst/>
          </a:prstGeom>
          <a:noFill/>
          <a:ln>
            <a:noFill/>
          </a:ln>
        </p:spPr>
        <p:txBody>
          <a:bodyPr spcFirstLastPara="1" wrap="square" lIns="25400" tIns="12700" rIns="25400" bIns="12700" anchor="t" anchorCtr="0">
            <a:noAutofit/>
          </a:bodyPr>
          <a:lstStyle/>
          <a:p>
            <a:pPr marL="342900" lvl="0" indent="-441960" algn="l" rtl="0">
              <a:lnSpc>
                <a:spcPct val="100000"/>
              </a:lnSpc>
              <a:spcBef>
                <a:spcPts val="0"/>
              </a:spcBef>
              <a:spcAft>
                <a:spcPts val="0"/>
              </a:spcAft>
              <a:buClr>
                <a:srgbClr val="A5A5A5"/>
              </a:buClr>
              <a:buSzPts val="2400"/>
              <a:buFont typeface="Arial"/>
              <a:buChar char="●"/>
            </a:pPr>
            <a:r>
              <a:rPr lang="en-US">
                <a:solidFill>
                  <a:srgbClr val="A5A5A5"/>
                </a:solidFill>
              </a:rPr>
              <a:t>Welche der folgenden Aussagen treffen auf Rb zu?</a:t>
            </a:r>
            <a:endParaRPr>
              <a:solidFill>
                <a:srgbClr val="A5A5A5"/>
              </a:solidFill>
            </a:endParaRPr>
          </a:p>
          <a:p>
            <a:pPr marL="692150" lvl="1" indent="-421323" algn="l" rtl="0">
              <a:lnSpc>
                <a:spcPct val="100000"/>
              </a:lnSpc>
              <a:spcBef>
                <a:spcPts val="240"/>
              </a:spcBef>
              <a:spcAft>
                <a:spcPts val="0"/>
              </a:spcAft>
              <a:buClr>
                <a:srgbClr val="A5A5A5"/>
              </a:buClr>
              <a:buSzPts val="2000"/>
              <a:buFont typeface="Arial"/>
              <a:buChar char="●"/>
            </a:pPr>
            <a:r>
              <a:rPr lang="en-US">
                <a:solidFill>
                  <a:srgbClr val="A5A5A5"/>
                </a:solidFill>
              </a:rPr>
              <a:t>Die Inzidenz liegt bei etwa 1/100.000 Lebendgeburten  </a:t>
            </a:r>
            <a:r>
              <a:rPr lang="en-US" b="1">
                <a:solidFill>
                  <a:srgbClr val="A5A5A5"/>
                </a:solidFill>
              </a:rPr>
              <a:t>F</a:t>
            </a:r>
            <a:endParaRPr>
              <a:solidFill>
                <a:srgbClr val="A5A5A5"/>
              </a:solidFill>
            </a:endParaRPr>
          </a:p>
          <a:p>
            <a:pPr marL="692150" lvl="1" indent="-421323" algn="l" rtl="0">
              <a:lnSpc>
                <a:spcPct val="100000"/>
              </a:lnSpc>
              <a:spcBef>
                <a:spcPts val="240"/>
              </a:spcBef>
              <a:spcAft>
                <a:spcPts val="0"/>
              </a:spcAft>
              <a:buClr>
                <a:srgbClr val="A5A5A5"/>
              </a:buClr>
              <a:buSzPts val="2000"/>
              <a:buFont typeface="Arial"/>
              <a:buChar char="●"/>
            </a:pPr>
            <a:r>
              <a:rPr lang="en-US">
                <a:solidFill>
                  <a:srgbClr val="A5A5A5"/>
                </a:solidFill>
              </a:rPr>
              <a:t>Etwa 60 % sind nicht vererbbare Mutationen  </a:t>
            </a:r>
            <a:r>
              <a:rPr lang="en-US" b="1">
                <a:solidFill>
                  <a:srgbClr val="A5A5A5"/>
                </a:solidFill>
              </a:rPr>
              <a:t>T</a:t>
            </a:r>
            <a:endParaRPr>
              <a:solidFill>
                <a:srgbClr val="A5A5A5"/>
              </a:solidFill>
            </a:endParaRPr>
          </a:p>
          <a:p>
            <a:pPr marL="692150" lvl="1" indent="-421323" algn="l" rtl="0">
              <a:lnSpc>
                <a:spcPct val="100000"/>
              </a:lnSpc>
              <a:spcBef>
                <a:spcPts val="240"/>
              </a:spcBef>
              <a:spcAft>
                <a:spcPts val="0"/>
              </a:spcAft>
              <a:buClr>
                <a:srgbClr val="A5A5A5"/>
              </a:buClr>
              <a:buSzPts val="2000"/>
              <a:buFont typeface="Arial"/>
              <a:buChar char="●"/>
            </a:pPr>
            <a:r>
              <a:rPr lang="en-US">
                <a:solidFill>
                  <a:srgbClr val="A5A5A5"/>
                </a:solidFill>
              </a:rPr>
              <a:t>Um einen Fall als „vererbbar“ zu diagnostizieren, muss die Familienanamnese positiv sein  (jedoch nicht zwangsläufig bei einem Verwandten ersten Grades)  </a:t>
            </a:r>
            <a:r>
              <a:rPr lang="en-US" b="1">
                <a:solidFill>
                  <a:srgbClr val="A5A5A5"/>
                </a:solidFill>
              </a:rPr>
              <a:t>F</a:t>
            </a:r>
            <a:endParaRPr b="1">
              <a:solidFill>
                <a:srgbClr val="A5A5A5"/>
              </a:solidFill>
            </a:endParaRPr>
          </a:p>
          <a:p>
            <a:pPr marL="692150" lvl="1" indent="-383223" algn="l" rtl="0">
              <a:lnSpc>
                <a:spcPct val="100000"/>
              </a:lnSpc>
              <a:spcBef>
                <a:spcPts val="240"/>
              </a:spcBef>
              <a:spcAft>
                <a:spcPts val="0"/>
              </a:spcAft>
              <a:buClr>
                <a:srgbClr val="A5A5A5"/>
              </a:buClr>
              <a:buSzPts val="1400"/>
              <a:buChar char="●"/>
            </a:pPr>
            <a:r>
              <a:rPr lang="en-US">
                <a:solidFill>
                  <a:srgbClr val="A5A5A5"/>
                </a:solidFill>
              </a:rPr>
              <a:t>Der </a:t>
            </a:r>
            <a:r>
              <a:rPr lang="en-US" b="1">
                <a:solidFill>
                  <a:srgbClr val="A5A5A5"/>
                </a:solidFill>
              </a:rPr>
              <a:t>exophytische Typ</a:t>
            </a:r>
            <a:r>
              <a:rPr lang="en-US">
                <a:solidFill>
                  <a:srgbClr val="A5A5A5"/>
                </a:solidFill>
              </a:rPr>
              <a:t> ähnelt der </a:t>
            </a:r>
            <a:r>
              <a:rPr lang="en-US" b="1">
                <a:solidFill>
                  <a:srgbClr val="A5A5A5"/>
                </a:solidFill>
              </a:rPr>
              <a:t>Coats-Krankheit</a:t>
            </a:r>
            <a:endParaRPr b="1">
              <a:solidFill>
                <a:srgbClr val="A5A5A5"/>
              </a:solidFill>
            </a:endParaRPr>
          </a:p>
        </p:txBody>
      </p:sp>
      <p:cxnSp>
        <p:nvCxnSpPr>
          <p:cNvPr id="64" name="Google Shape;64;p4"/>
          <p:cNvCxnSpPr/>
          <p:nvPr/>
        </p:nvCxnSpPr>
        <p:spPr>
          <a:xfrm>
            <a:off x="4664395" y="2057986"/>
            <a:ext cx="868471" cy="0"/>
          </a:xfrm>
          <a:prstGeom prst="straightConnector1">
            <a:avLst/>
          </a:prstGeom>
          <a:noFill/>
          <a:ln w="28575" cap="flat" cmpd="sng">
            <a:solidFill>
              <a:srgbClr val="A5A5A5"/>
            </a:solidFill>
            <a:prstDash val="solid"/>
            <a:round/>
            <a:headEnd type="none" w="sm" len="sm"/>
            <a:tailEnd type="none" w="sm" len="sm"/>
          </a:ln>
        </p:spPr>
      </p:cxnSp>
      <p:sp>
        <p:nvSpPr>
          <p:cNvPr id="65" name="Google Shape;65;p4"/>
          <p:cNvSpPr txBox="1"/>
          <p:nvPr/>
        </p:nvSpPr>
        <p:spPr>
          <a:xfrm>
            <a:off x="4772077" y="1805669"/>
            <a:ext cx="1230378" cy="296416"/>
          </a:xfrm>
          <a:prstGeom prst="rect">
            <a:avLst/>
          </a:prstGeom>
          <a:noFill/>
          <a:ln>
            <a:noFill/>
          </a:ln>
        </p:spPr>
        <p:txBody>
          <a:bodyPr spcFirstLastPara="1" wrap="square" lIns="25400" tIns="12700" rIns="25400" bIns="12700" anchor="t" anchorCtr="0">
            <a:noAutofit/>
          </a:bodyPr>
          <a:lstStyle/>
          <a:p>
            <a:pPr marL="0" marR="0" lvl="0" indent="0" algn="l" rtl="0">
              <a:lnSpc>
                <a:spcPct val="100000"/>
              </a:lnSpc>
              <a:spcBef>
                <a:spcPts val="0"/>
              </a:spcBef>
              <a:spcAft>
                <a:spcPts val="0"/>
              </a:spcAft>
              <a:buClr>
                <a:srgbClr val="A5A5A5"/>
              </a:buClr>
              <a:buSzPts val="1200"/>
              <a:buFont typeface="Noto Sans Symbols"/>
              <a:buNone/>
            </a:pPr>
            <a:r>
              <a:rPr lang="en-US" sz="1200" b="0" i="0" u="none" strike="noStrike" cap="none" dirty="0">
                <a:solidFill>
                  <a:srgbClr val="A5A5A5"/>
                </a:solidFill>
                <a:latin typeface="Caveat"/>
                <a:ea typeface="Caveat"/>
                <a:cs typeface="Caveat"/>
                <a:sym typeface="Caveat"/>
              </a:rPr>
              <a:t>14.000 – 20.000</a:t>
            </a:r>
            <a:endParaRPr sz="1400" b="0" i="0" u="none" strike="noStrike" cap="none" dirty="0">
              <a:solidFill>
                <a:srgbClr val="A5A5A5"/>
              </a:solidFill>
              <a:latin typeface="Arial"/>
              <a:ea typeface="Arial"/>
              <a:cs typeface="Arial"/>
              <a:sym typeface="Arial"/>
            </a:endParaRPr>
          </a:p>
        </p:txBody>
      </p:sp>
      <p:cxnSp>
        <p:nvCxnSpPr>
          <p:cNvPr id="66" name="Google Shape;66;p4"/>
          <p:cNvCxnSpPr/>
          <p:nvPr/>
        </p:nvCxnSpPr>
        <p:spPr>
          <a:xfrm>
            <a:off x="2930170" y="2788945"/>
            <a:ext cx="3340274" cy="66805"/>
          </a:xfrm>
          <a:prstGeom prst="straightConnector1">
            <a:avLst/>
          </a:prstGeom>
          <a:noFill/>
          <a:ln w="28575" cap="flat" cmpd="sng">
            <a:solidFill>
              <a:srgbClr val="A5A5A5"/>
            </a:solidFill>
            <a:prstDash val="solid"/>
            <a:round/>
            <a:headEnd type="none" w="sm" len="sm"/>
            <a:tailEnd type="none" w="sm" len="sm"/>
          </a:ln>
        </p:spPr>
      </p:cxnSp>
      <p:cxnSp>
        <p:nvCxnSpPr>
          <p:cNvPr id="67" name="Google Shape;67;p4"/>
          <p:cNvCxnSpPr/>
          <p:nvPr/>
        </p:nvCxnSpPr>
        <p:spPr>
          <a:xfrm>
            <a:off x="6318751" y="2626578"/>
            <a:ext cx="467638" cy="66805"/>
          </a:xfrm>
          <a:prstGeom prst="straightConnector1">
            <a:avLst/>
          </a:prstGeom>
          <a:noFill/>
          <a:ln w="28575" cap="flat" cmpd="sng">
            <a:solidFill>
              <a:srgbClr val="A5A5A5"/>
            </a:solidFill>
            <a:prstDash val="solid"/>
            <a:round/>
            <a:headEnd type="none" w="sm" len="sm"/>
            <a:tailEnd type="none" w="sm" len="sm"/>
          </a:ln>
        </p:spPr>
      </p:cxnSp>
      <p:sp>
        <p:nvSpPr>
          <p:cNvPr id="68" name="Google Shape;68;p4"/>
          <p:cNvSpPr txBox="1"/>
          <p:nvPr/>
        </p:nvSpPr>
        <p:spPr>
          <a:xfrm>
            <a:off x="6178411" y="2369099"/>
            <a:ext cx="1099397" cy="324296"/>
          </a:xfrm>
          <a:prstGeom prst="rect">
            <a:avLst/>
          </a:prstGeom>
          <a:noFill/>
          <a:ln>
            <a:noFill/>
          </a:ln>
        </p:spPr>
        <p:txBody>
          <a:bodyPr spcFirstLastPara="1" wrap="square" lIns="25400" tIns="12700" rIns="25400" bIns="12700" anchor="t" anchorCtr="0">
            <a:noAutofit/>
          </a:bodyPr>
          <a:lstStyle/>
          <a:p>
            <a:pPr marL="0" marR="0" lvl="0" indent="0" algn="l" rtl="0">
              <a:lnSpc>
                <a:spcPct val="100000"/>
              </a:lnSpc>
              <a:spcBef>
                <a:spcPts val="0"/>
              </a:spcBef>
              <a:spcAft>
                <a:spcPts val="0"/>
              </a:spcAft>
              <a:buClr>
                <a:srgbClr val="A5A5A5"/>
              </a:buClr>
              <a:buSzPts val="1200"/>
              <a:buFont typeface="Noto Sans Symbols"/>
              <a:buNone/>
            </a:pPr>
            <a:r>
              <a:rPr lang="en-US" sz="1200" b="0" i="0" u="none" strike="noStrike" cap="none">
                <a:solidFill>
                  <a:srgbClr val="A5A5A5"/>
                </a:solidFill>
                <a:latin typeface="Caveat"/>
                <a:ea typeface="Caveat"/>
                <a:cs typeface="Caveat"/>
                <a:sym typeface="Caveat"/>
              </a:rPr>
              <a:t>muss nicht</a:t>
            </a:r>
            <a:endParaRPr sz="1400" b="0" i="0" u="none" strike="noStrike" cap="none">
              <a:solidFill>
                <a:srgbClr val="A5A5A5"/>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69"/>
        <p:cNvGrpSpPr/>
        <p:nvPr/>
      </p:nvGrpSpPr>
      <p:grpSpPr>
        <a:xfrm>
          <a:off x="0" y="0"/>
          <a:ext cx="0" cy="0"/>
          <a:chOff x="0" y="0"/>
          <a:chExt cx="0" cy="0"/>
        </a:xfrm>
      </p:grpSpPr>
      <p:cxnSp>
        <p:nvCxnSpPr>
          <p:cNvPr id="70" name="Google Shape;70;p5"/>
          <p:cNvCxnSpPr/>
          <p:nvPr/>
        </p:nvCxnSpPr>
        <p:spPr>
          <a:xfrm>
            <a:off x="8500997" y="1471641"/>
            <a:ext cx="0" cy="3941523"/>
          </a:xfrm>
          <a:prstGeom prst="straightConnector1">
            <a:avLst/>
          </a:prstGeom>
          <a:noFill/>
          <a:ln w="9525" cap="flat" cmpd="sng">
            <a:solidFill>
              <a:schemeClr val="dk1"/>
            </a:solidFill>
            <a:prstDash val="solid"/>
            <a:round/>
            <a:headEnd type="none" w="sm" len="sm"/>
            <a:tailEnd type="none" w="sm" len="sm"/>
          </a:ln>
        </p:spPr>
      </p:cxnSp>
      <p:grpSp>
        <p:nvGrpSpPr>
          <p:cNvPr id="71" name="Google Shape;71;p5"/>
          <p:cNvGrpSpPr/>
          <p:nvPr/>
        </p:nvGrpSpPr>
        <p:grpSpPr>
          <a:xfrm>
            <a:off x="8656877" y="3159872"/>
            <a:ext cx="1173272" cy="1919265"/>
            <a:chOff x="4704" y="1885"/>
            <a:chExt cx="843" cy="1379"/>
          </a:xfrm>
        </p:grpSpPr>
        <p:sp>
          <p:nvSpPr>
            <p:cNvPr id="72" name="Google Shape;72;p5"/>
            <p:cNvSpPr/>
            <p:nvPr/>
          </p:nvSpPr>
          <p:spPr>
            <a:xfrm>
              <a:off x="4704" y="1885"/>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3" name="Google Shape;73;p5"/>
            <p:cNvSpPr/>
            <p:nvPr/>
          </p:nvSpPr>
          <p:spPr>
            <a:xfrm>
              <a:off x="4883" y="1885"/>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5"/>
            <p:cNvSpPr/>
            <p:nvPr/>
          </p:nvSpPr>
          <p:spPr>
            <a:xfrm>
              <a:off x="5062" y="1885"/>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5"/>
            <p:cNvSpPr/>
            <p:nvPr/>
          </p:nvSpPr>
          <p:spPr>
            <a:xfrm>
              <a:off x="4704" y="2064"/>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5"/>
            <p:cNvSpPr/>
            <p:nvPr/>
          </p:nvSpPr>
          <p:spPr>
            <a:xfrm>
              <a:off x="4883" y="2064"/>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5"/>
            <p:cNvSpPr/>
            <p:nvPr/>
          </p:nvSpPr>
          <p:spPr>
            <a:xfrm>
              <a:off x="5062" y="2064"/>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5"/>
            <p:cNvSpPr/>
            <p:nvPr/>
          </p:nvSpPr>
          <p:spPr>
            <a:xfrm>
              <a:off x="5241" y="2064"/>
              <a:ext cx="127" cy="12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5"/>
            <p:cNvSpPr/>
            <p:nvPr/>
          </p:nvSpPr>
          <p:spPr>
            <a:xfrm>
              <a:off x="4704" y="2243"/>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5"/>
            <p:cNvSpPr/>
            <p:nvPr/>
          </p:nvSpPr>
          <p:spPr>
            <a:xfrm>
              <a:off x="4883" y="2243"/>
              <a:ext cx="127" cy="1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5"/>
            <p:cNvSpPr/>
            <p:nvPr/>
          </p:nvSpPr>
          <p:spPr>
            <a:xfrm>
              <a:off x="5062" y="2243"/>
              <a:ext cx="127" cy="12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5"/>
            <p:cNvSpPr/>
            <p:nvPr/>
          </p:nvSpPr>
          <p:spPr>
            <a:xfrm>
              <a:off x="5241" y="2243"/>
              <a:ext cx="127" cy="12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5"/>
            <p:cNvSpPr/>
            <p:nvPr/>
          </p:nvSpPr>
          <p:spPr>
            <a:xfrm>
              <a:off x="5420" y="2243"/>
              <a:ext cx="127" cy="12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5"/>
            <p:cNvSpPr/>
            <p:nvPr/>
          </p:nvSpPr>
          <p:spPr>
            <a:xfrm>
              <a:off x="4704" y="2421"/>
              <a:ext cx="127" cy="128"/>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5"/>
            <p:cNvSpPr/>
            <p:nvPr/>
          </p:nvSpPr>
          <p:spPr>
            <a:xfrm>
              <a:off x="4883" y="2421"/>
              <a:ext cx="127" cy="1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5"/>
            <p:cNvSpPr/>
            <p:nvPr/>
          </p:nvSpPr>
          <p:spPr>
            <a:xfrm>
              <a:off x="5062" y="2421"/>
              <a:ext cx="127" cy="1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5"/>
            <p:cNvSpPr/>
            <p:nvPr/>
          </p:nvSpPr>
          <p:spPr>
            <a:xfrm>
              <a:off x="5241" y="2421"/>
              <a:ext cx="127" cy="12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5"/>
            <p:cNvSpPr/>
            <p:nvPr/>
          </p:nvSpPr>
          <p:spPr>
            <a:xfrm>
              <a:off x="4704" y="2600"/>
              <a:ext cx="127" cy="1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5"/>
            <p:cNvSpPr/>
            <p:nvPr/>
          </p:nvSpPr>
          <p:spPr>
            <a:xfrm>
              <a:off x="4883" y="2600"/>
              <a:ext cx="127" cy="1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5"/>
            <p:cNvSpPr/>
            <p:nvPr/>
          </p:nvSpPr>
          <p:spPr>
            <a:xfrm>
              <a:off x="5062" y="2600"/>
              <a:ext cx="127" cy="12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5"/>
            <p:cNvSpPr/>
            <p:nvPr/>
          </p:nvSpPr>
          <p:spPr>
            <a:xfrm>
              <a:off x="5241" y="2600"/>
              <a:ext cx="127" cy="12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5"/>
            <p:cNvSpPr/>
            <p:nvPr/>
          </p:nvSpPr>
          <p:spPr>
            <a:xfrm>
              <a:off x="5420" y="2600"/>
              <a:ext cx="127" cy="128"/>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5"/>
            <p:cNvSpPr/>
            <p:nvPr/>
          </p:nvSpPr>
          <p:spPr>
            <a:xfrm>
              <a:off x="4704" y="2779"/>
              <a:ext cx="127" cy="12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5"/>
            <p:cNvSpPr/>
            <p:nvPr/>
          </p:nvSpPr>
          <p:spPr>
            <a:xfrm>
              <a:off x="4883" y="2779"/>
              <a:ext cx="127" cy="12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5"/>
            <p:cNvSpPr/>
            <p:nvPr/>
          </p:nvSpPr>
          <p:spPr>
            <a:xfrm>
              <a:off x="5062" y="2779"/>
              <a:ext cx="127" cy="12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5"/>
            <p:cNvSpPr/>
            <p:nvPr/>
          </p:nvSpPr>
          <p:spPr>
            <a:xfrm>
              <a:off x="5241" y="2779"/>
              <a:ext cx="127" cy="127"/>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5"/>
            <p:cNvSpPr/>
            <p:nvPr/>
          </p:nvSpPr>
          <p:spPr>
            <a:xfrm>
              <a:off x="4704" y="2958"/>
              <a:ext cx="127" cy="12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5"/>
            <p:cNvSpPr/>
            <p:nvPr/>
          </p:nvSpPr>
          <p:spPr>
            <a:xfrm>
              <a:off x="4883" y="2958"/>
              <a:ext cx="127" cy="12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5"/>
            <p:cNvSpPr/>
            <p:nvPr/>
          </p:nvSpPr>
          <p:spPr>
            <a:xfrm>
              <a:off x="5062" y="2958"/>
              <a:ext cx="127" cy="127"/>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5"/>
            <p:cNvSpPr/>
            <p:nvPr/>
          </p:nvSpPr>
          <p:spPr>
            <a:xfrm>
              <a:off x="5241" y="2958"/>
              <a:ext cx="127" cy="127"/>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5"/>
            <p:cNvSpPr/>
            <p:nvPr/>
          </p:nvSpPr>
          <p:spPr>
            <a:xfrm>
              <a:off x="4883" y="3137"/>
              <a:ext cx="127" cy="127"/>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5"/>
            <p:cNvSpPr/>
            <p:nvPr/>
          </p:nvSpPr>
          <p:spPr>
            <a:xfrm>
              <a:off x="5241" y="3137"/>
              <a:ext cx="127" cy="127"/>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cxnSp>
        <p:nvCxnSpPr>
          <p:cNvPr id="103" name="Google Shape;103;p5"/>
          <p:cNvCxnSpPr/>
          <p:nvPr/>
        </p:nvCxnSpPr>
        <p:spPr>
          <a:xfrm>
            <a:off x="2354893" y="3008167"/>
            <a:ext cx="7214992" cy="0"/>
          </a:xfrm>
          <a:prstGeom prst="straightConnector1">
            <a:avLst/>
          </a:prstGeom>
          <a:noFill/>
          <a:ln w="9525" cap="flat" cmpd="sng">
            <a:solidFill>
              <a:schemeClr val="dk1"/>
            </a:solidFill>
            <a:prstDash val="solid"/>
            <a:round/>
            <a:headEnd type="none" w="sm" len="sm"/>
            <a:tailEnd type="none" w="sm" len="sm"/>
          </a:ln>
        </p:spPr>
      </p:cxnSp>
      <p:sp>
        <p:nvSpPr>
          <p:cNvPr id="104" name="Google Shape;104;p5"/>
          <p:cNvSpPr txBox="1">
            <a:spLocks noGrp="1"/>
          </p:cNvSpPr>
          <p:nvPr>
            <p:ph type="ctrTitle"/>
          </p:nvPr>
        </p:nvSpPr>
        <p:spPr>
          <a:xfrm>
            <a:off x="2364636" y="945548"/>
            <a:ext cx="5945688" cy="187055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227"/>
              <a:buNone/>
              <a:defRPr sz="4208"/>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05" name="Google Shape;105;p5"/>
          <p:cNvSpPr txBox="1">
            <a:spLocks noGrp="1"/>
          </p:cNvSpPr>
          <p:nvPr>
            <p:ph type="subTitle" idx="1"/>
          </p:nvPr>
        </p:nvSpPr>
        <p:spPr>
          <a:xfrm>
            <a:off x="2832274" y="3209976"/>
            <a:ext cx="5478049" cy="2070970"/>
          </a:xfrm>
          <a:prstGeom prst="rect">
            <a:avLst/>
          </a:prstGeom>
          <a:noFill/>
          <a:ln>
            <a:noFill/>
          </a:ln>
        </p:spPr>
        <p:txBody>
          <a:bodyPr spcFirstLastPara="1" wrap="square" lIns="91425" tIns="45700" rIns="91425" bIns="45700" anchor="t" anchorCtr="0">
            <a:noAutofit/>
          </a:bodyPr>
          <a:lstStyle>
            <a:lvl1pPr lvl="0" algn="r">
              <a:lnSpc>
                <a:spcPct val="100000"/>
              </a:lnSpc>
              <a:spcBef>
                <a:spcPts val="561"/>
              </a:spcBef>
              <a:spcAft>
                <a:spcPts val="0"/>
              </a:spcAft>
              <a:buSzPts val="1964"/>
              <a:buFont typeface="Noto Sans Symbols"/>
              <a:buNone/>
              <a:defRPr sz="2805"/>
            </a:lvl1pPr>
            <a:lvl2pPr lvl="1" algn="l">
              <a:lnSpc>
                <a:spcPct val="100000"/>
              </a:lnSpc>
              <a:spcBef>
                <a:spcPts val="316"/>
              </a:spcBef>
              <a:spcAft>
                <a:spcPts val="0"/>
              </a:spcAft>
              <a:buSzPts val="1105"/>
              <a:buChar char="●"/>
              <a:defRPr/>
            </a:lvl2pPr>
            <a:lvl3pPr lvl="2" algn="l">
              <a:lnSpc>
                <a:spcPct val="100000"/>
              </a:lnSpc>
              <a:spcBef>
                <a:spcPts val="316"/>
              </a:spcBef>
              <a:spcAft>
                <a:spcPts val="0"/>
              </a:spcAft>
              <a:buSzPts val="1105"/>
              <a:buChar char="●"/>
              <a:defRPr/>
            </a:lvl3pPr>
            <a:lvl4pPr lvl="3" algn="l">
              <a:lnSpc>
                <a:spcPct val="100000"/>
              </a:lnSpc>
              <a:spcBef>
                <a:spcPts val="316"/>
              </a:spcBef>
              <a:spcAft>
                <a:spcPts val="0"/>
              </a:spcAft>
              <a:buSzPts val="1184"/>
              <a:buChar char="▪"/>
              <a:defRPr/>
            </a:lvl4pPr>
            <a:lvl5pPr lvl="4" algn="l">
              <a:lnSpc>
                <a:spcPct val="100000"/>
              </a:lnSpc>
              <a:spcBef>
                <a:spcPts val="316"/>
              </a:spcBef>
              <a:spcAft>
                <a:spcPts val="0"/>
              </a:spcAft>
              <a:buSzPts val="1262"/>
              <a:buChar char="▪"/>
              <a:defRPr/>
            </a:lvl5pPr>
            <a:lvl6pPr lvl="5" algn="l">
              <a:lnSpc>
                <a:spcPct val="100000"/>
              </a:lnSpc>
              <a:spcBef>
                <a:spcPts val="316"/>
              </a:spcBef>
              <a:spcAft>
                <a:spcPts val="0"/>
              </a:spcAft>
              <a:buSzPts val="1262"/>
              <a:buChar char="▪"/>
              <a:defRPr/>
            </a:lvl6pPr>
            <a:lvl7pPr lvl="6" algn="l">
              <a:lnSpc>
                <a:spcPct val="100000"/>
              </a:lnSpc>
              <a:spcBef>
                <a:spcPts val="316"/>
              </a:spcBef>
              <a:spcAft>
                <a:spcPts val="0"/>
              </a:spcAft>
              <a:buSzPts val="1262"/>
              <a:buChar char="▪"/>
              <a:defRPr/>
            </a:lvl7pPr>
            <a:lvl8pPr lvl="7" algn="l">
              <a:lnSpc>
                <a:spcPct val="100000"/>
              </a:lnSpc>
              <a:spcBef>
                <a:spcPts val="316"/>
              </a:spcBef>
              <a:spcAft>
                <a:spcPts val="0"/>
              </a:spcAft>
              <a:buSzPts val="1262"/>
              <a:buChar char="▪"/>
              <a:defRPr/>
            </a:lvl8pPr>
            <a:lvl9pPr lvl="8" algn="l">
              <a:lnSpc>
                <a:spcPct val="100000"/>
              </a:lnSpc>
              <a:spcBef>
                <a:spcPts val="316"/>
              </a:spcBef>
              <a:spcAft>
                <a:spcPts val="0"/>
              </a:spcAft>
              <a:buSzPts val="1262"/>
              <a:buChar char="▪"/>
              <a:defRPr/>
            </a:lvl9pPr>
          </a:lstStyle>
          <a:p>
            <a:endParaRPr/>
          </a:p>
        </p:txBody>
      </p:sp>
      <p:sp>
        <p:nvSpPr>
          <p:cNvPr id="106" name="Google Shape;106;p5"/>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07" name="Google Shape;107;p5"/>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08" name="Google Shape;108;p5"/>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xfrm>
            <a:off x="2720932" y="4399948"/>
            <a:ext cx="6814159" cy="119414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sz="3507" b="1" cap="none"/>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1" name="Google Shape;111;p6"/>
          <p:cNvSpPr txBox="1">
            <a:spLocks noGrp="1"/>
          </p:cNvSpPr>
          <p:nvPr>
            <p:ph type="body" idx="1"/>
          </p:nvPr>
        </p:nvSpPr>
        <p:spPr>
          <a:xfrm>
            <a:off x="2720932" y="3084716"/>
            <a:ext cx="6814159" cy="1315232"/>
          </a:xfrm>
          <a:prstGeom prst="rect">
            <a:avLst/>
          </a:prstGeom>
          <a:noFill/>
          <a:ln>
            <a:noFill/>
          </a:ln>
        </p:spPr>
        <p:txBody>
          <a:bodyPr spcFirstLastPara="1" wrap="square" lIns="91425" tIns="45700" rIns="91425" bIns="45700" anchor="b" anchorCtr="0">
            <a:noAutofit/>
          </a:bodyPr>
          <a:lstStyle>
            <a:lvl1pPr marL="400833" lvl="0" indent="-200416" algn="l">
              <a:lnSpc>
                <a:spcPct val="100000"/>
              </a:lnSpc>
              <a:spcBef>
                <a:spcPts val="351"/>
              </a:spcBef>
              <a:spcAft>
                <a:spcPts val="0"/>
              </a:spcAft>
              <a:buSzPts val="1227"/>
              <a:buNone/>
              <a:defRPr sz="1753"/>
            </a:lvl1pPr>
            <a:lvl2pPr marL="801666" lvl="1" indent="-200416" algn="l">
              <a:lnSpc>
                <a:spcPct val="100000"/>
              </a:lnSpc>
              <a:spcBef>
                <a:spcPts val="316"/>
              </a:spcBef>
              <a:spcAft>
                <a:spcPts val="0"/>
              </a:spcAft>
              <a:buSzPts val="1105"/>
              <a:buNone/>
              <a:defRPr sz="1578"/>
            </a:lvl2pPr>
            <a:lvl3pPr marL="1202499" lvl="2" indent="-200416" algn="l">
              <a:lnSpc>
                <a:spcPct val="100000"/>
              </a:lnSpc>
              <a:spcBef>
                <a:spcPts val="281"/>
              </a:spcBef>
              <a:spcAft>
                <a:spcPts val="0"/>
              </a:spcAft>
              <a:buSzPts val="982"/>
              <a:buNone/>
              <a:defRPr sz="1403"/>
            </a:lvl3pPr>
            <a:lvl4pPr marL="1603332" lvl="3" indent="-200416" algn="l">
              <a:lnSpc>
                <a:spcPct val="100000"/>
              </a:lnSpc>
              <a:spcBef>
                <a:spcPts val="245"/>
              </a:spcBef>
              <a:spcAft>
                <a:spcPts val="0"/>
              </a:spcAft>
              <a:buSzPts val="921"/>
              <a:buNone/>
              <a:defRPr sz="1227"/>
            </a:lvl4pPr>
            <a:lvl5pPr marL="2004164" lvl="4" indent="-200416" algn="l">
              <a:lnSpc>
                <a:spcPct val="100000"/>
              </a:lnSpc>
              <a:spcBef>
                <a:spcPts val="245"/>
              </a:spcBef>
              <a:spcAft>
                <a:spcPts val="0"/>
              </a:spcAft>
              <a:buSzPts val="982"/>
              <a:buNone/>
              <a:defRPr sz="1227"/>
            </a:lvl5pPr>
            <a:lvl6pPr marL="2404997" lvl="5" indent="-200416" algn="l">
              <a:lnSpc>
                <a:spcPct val="100000"/>
              </a:lnSpc>
              <a:spcBef>
                <a:spcPts val="245"/>
              </a:spcBef>
              <a:spcAft>
                <a:spcPts val="0"/>
              </a:spcAft>
              <a:buSzPts val="982"/>
              <a:buNone/>
              <a:defRPr sz="1227"/>
            </a:lvl6pPr>
            <a:lvl7pPr marL="2805830" lvl="6" indent="-200416" algn="l">
              <a:lnSpc>
                <a:spcPct val="100000"/>
              </a:lnSpc>
              <a:spcBef>
                <a:spcPts val="245"/>
              </a:spcBef>
              <a:spcAft>
                <a:spcPts val="0"/>
              </a:spcAft>
              <a:buSzPts val="982"/>
              <a:buNone/>
              <a:defRPr sz="1227"/>
            </a:lvl7pPr>
            <a:lvl8pPr marL="3206663" lvl="7" indent="-200416" algn="l">
              <a:lnSpc>
                <a:spcPct val="100000"/>
              </a:lnSpc>
              <a:spcBef>
                <a:spcPts val="245"/>
              </a:spcBef>
              <a:spcAft>
                <a:spcPts val="0"/>
              </a:spcAft>
              <a:buSzPts val="982"/>
              <a:buNone/>
              <a:defRPr sz="1227"/>
            </a:lvl8pPr>
            <a:lvl9pPr marL="3607496" lvl="8" indent="-200416" algn="l">
              <a:lnSpc>
                <a:spcPct val="100000"/>
              </a:lnSpc>
              <a:spcBef>
                <a:spcPts val="245"/>
              </a:spcBef>
              <a:spcAft>
                <a:spcPts val="0"/>
              </a:spcAft>
              <a:buSzPts val="982"/>
              <a:buNone/>
              <a:defRPr sz="1227"/>
            </a:lvl9pPr>
          </a:lstStyle>
          <a:p>
            <a:endParaRPr/>
          </a:p>
        </p:txBody>
      </p:sp>
      <p:sp>
        <p:nvSpPr>
          <p:cNvPr id="112" name="Google Shape;112;p6"/>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3" name="Google Shape;113;p6"/>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4" name="Google Shape;114;p6"/>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5"/>
        <p:cNvGrpSpPr/>
        <p:nvPr/>
      </p:nvGrpSpPr>
      <p:grpSpPr>
        <a:xfrm>
          <a:off x="0" y="0"/>
          <a:ext cx="0" cy="0"/>
          <a:chOff x="0" y="0"/>
          <a:chExt cx="0" cy="0"/>
        </a:xfrm>
      </p:grpSpPr>
      <p:sp>
        <p:nvSpPr>
          <p:cNvPr id="116" name="Google Shape;116;p7"/>
          <p:cNvSpPr txBox="1">
            <a:spLocks noGrp="1"/>
          </p:cNvSpPr>
          <p:nvPr>
            <p:ph type="title"/>
          </p:nvPr>
        </p:nvSpPr>
        <p:spPr>
          <a:xfrm>
            <a:off x="2327540" y="669972"/>
            <a:ext cx="6741304" cy="74827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7" name="Google Shape;117;p7"/>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8" name="Google Shape;118;p7"/>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19" name="Google Shape;119;p7"/>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
        <p:nvSpPr>
          <p:cNvPr id="120" name="Google Shape;120;p7"/>
          <p:cNvSpPr txBox="1"/>
          <p:nvPr/>
        </p:nvSpPr>
        <p:spPr>
          <a:xfrm>
            <a:off x="2327540" y="1654984"/>
            <a:ext cx="7170016" cy="1781392"/>
          </a:xfrm>
          <a:prstGeom prst="rect">
            <a:avLst/>
          </a:prstGeom>
          <a:noFill/>
          <a:ln>
            <a:noFill/>
          </a:ln>
        </p:spPr>
        <p:txBody>
          <a:bodyPr spcFirstLastPara="1" wrap="square" lIns="91425" tIns="91425" rIns="91425" bIns="91425" anchor="t" anchorCtr="0">
            <a:spAutoFit/>
          </a:bodyPr>
          <a:lstStyle/>
          <a:p>
            <a:pPr marL="342900" lvl="0" indent="-416560" algn="l" rtl="0">
              <a:spcBef>
                <a:spcPts val="0"/>
              </a:spcBef>
              <a:spcAft>
                <a:spcPts val="0"/>
              </a:spcAft>
              <a:buClr>
                <a:srgbClr val="A5A5A5"/>
              </a:buClr>
              <a:buSzPts val="2000"/>
              <a:buFont typeface="Arial"/>
              <a:buChar char="●"/>
            </a:pPr>
            <a:r>
              <a:rPr lang="en-US" sz="2400">
                <a:solidFill>
                  <a:srgbClr val="A5A5A5"/>
                </a:solidFill>
              </a:rPr>
              <a:t>Welche der folgenden Aussagen treffen auf Rb zu?</a:t>
            </a:r>
            <a:endParaRPr sz="2400">
              <a:solidFill>
                <a:srgbClr val="A5A5A5"/>
              </a:solidFill>
            </a:endParaRPr>
          </a:p>
          <a:p>
            <a:pPr marL="692150" lvl="1" indent="-383223" algn="l" rtl="0">
              <a:spcBef>
                <a:spcPts val="240"/>
              </a:spcBef>
              <a:spcAft>
                <a:spcPts val="0"/>
              </a:spcAft>
              <a:buClr>
                <a:srgbClr val="A5A5A5"/>
              </a:buClr>
              <a:buSzPts val="1400"/>
              <a:buFont typeface="Arial"/>
              <a:buChar char="●"/>
            </a:pPr>
            <a:r>
              <a:rPr lang="en-US" sz="1800">
                <a:solidFill>
                  <a:srgbClr val="A5A5A5"/>
                </a:solidFill>
              </a:rPr>
              <a:t>Die Inzidenz liegt bei etwa 1/100.000 Lebendgeburten  F</a:t>
            </a:r>
            <a:endParaRPr sz="1800">
              <a:solidFill>
                <a:srgbClr val="A5A5A5"/>
              </a:solidFill>
            </a:endParaRPr>
          </a:p>
          <a:p>
            <a:pPr marL="692150" lvl="1" indent="-383223" algn="l" rtl="0">
              <a:spcBef>
                <a:spcPts val="240"/>
              </a:spcBef>
              <a:spcAft>
                <a:spcPts val="0"/>
              </a:spcAft>
              <a:buClr>
                <a:srgbClr val="606060"/>
              </a:buClr>
              <a:buSzPts val="1400"/>
              <a:buFont typeface="Arial"/>
              <a:buChar char="●"/>
            </a:pPr>
            <a:r>
              <a:rPr lang="en-US" sz="1800">
                <a:solidFill>
                  <a:srgbClr val="606060"/>
                </a:solidFill>
              </a:rPr>
              <a:t>Etwa 60 % sind auf nicht vererbbare Mutationen zurückzuführen  </a:t>
            </a:r>
            <a:r>
              <a:rPr lang="en-US" sz="1800" b="1">
                <a:solidFill>
                  <a:srgbClr val="0000FF"/>
                </a:solidFill>
              </a:rPr>
              <a:t>T</a:t>
            </a:r>
            <a:endParaRPr sz="1800" b="1">
              <a:solidFill>
                <a:srgbClr val="0000FF"/>
              </a:solidFill>
            </a:endParaRPr>
          </a:p>
          <a:p>
            <a:pPr marL="692150" lvl="1" indent="-383223" algn="l" rtl="0">
              <a:spcBef>
                <a:spcPts val="240"/>
              </a:spcBef>
              <a:spcAft>
                <a:spcPts val="0"/>
              </a:spcAft>
              <a:buClr>
                <a:srgbClr val="606060"/>
              </a:buClr>
              <a:buSzPts val="1400"/>
              <a:buFont typeface="Arial"/>
              <a:buChar char="●"/>
            </a:pPr>
            <a:r>
              <a:rPr lang="en-US" sz="1800" baseline="30000">
                <a:solidFill>
                  <a:srgbClr val="606060"/>
                </a:solidFill>
              </a:rPr>
              <a:t>o</a:t>
            </a:r>
            <a:r>
              <a:rPr lang="en-US" sz="1800">
                <a:solidFill>
                  <a:srgbClr val="606060"/>
                </a:solidFill>
              </a:rPr>
              <a:t>Um einen Fall als „vererbbar“ zu diagnostizieren, muss die Familienanamnese positiv sein  (jedoch nicht zwangsläufig bei einem Verwandten ersten Grades)  </a:t>
            </a:r>
            <a:r>
              <a:rPr lang="en-US" sz="1800" b="1">
                <a:solidFill>
                  <a:srgbClr val="0000FF"/>
                </a:solidFill>
              </a:rPr>
              <a:t>F</a:t>
            </a:r>
            <a:endParaRPr sz="1800" b="1">
              <a:solidFill>
                <a:srgbClr val="0000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
        <p:cNvGrpSpPr/>
        <p:nvPr/>
      </p:nvGrpSpPr>
      <p:grpSpPr>
        <a:xfrm>
          <a:off x="0" y="0"/>
          <a:ext cx="0" cy="0"/>
          <a:chOff x="0" y="0"/>
          <a:chExt cx="0" cy="0"/>
        </a:xfrm>
      </p:grpSpPr>
      <p:sp>
        <p:nvSpPr>
          <p:cNvPr id="122" name="Google Shape;122;p8"/>
          <p:cNvSpPr txBox="1">
            <a:spLocks noGrp="1"/>
          </p:cNvSpPr>
          <p:nvPr>
            <p:ph type="title"/>
          </p:nvPr>
        </p:nvSpPr>
        <p:spPr>
          <a:xfrm>
            <a:off x="2488504" y="777143"/>
            <a:ext cx="7214992" cy="100208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23" name="Google Shape;123;p8"/>
          <p:cNvSpPr txBox="1">
            <a:spLocks noGrp="1"/>
          </p:cNvSpPr>
          <p:nvPr>
            <p:ph type="body" idx="1"/>
          </p:nvPr>
        </p:nvSpPr>
        <p:spPr>
          <a:xfrm>
            <a:off x="2488504" y="1882217"/>
            <a:ext cx="3542083" cy="560887"/>
          </a:xfrm>
          <a:prstGeom prst="rect">
            <a:avLst/>
          </a:prstGeom>
          <a:noFill/>
          <a:ln>
            <a:noFill/>
          </a:ln>
        </p:spPr>
        <p:txBody>
          <a:bodyPr spcFirstLastPara="1" wrap="square" lIns="91425" tIns="45700" rIns="91425" bIns="45700" anchor="b" anchorCtr="0">
            <a:noAutofit/>
          </a:bodyPr>
          <a:lstStyle>
            <a:lvl1pPr marL="400833" lvl="0" indent="-200416" algn="l">
              <a:lnSpc>
                <a:spcPct val="100000"/>
              </a:lnSpc>
              <a:spcBef>
                <a:spcPts val="421"/>
              </a:spcBef>
              <a:spcAft>
                <a:spcPts val="0"/>
              </a:spcAft>
              <a:buSzPts val="1473"/>
              <a:buNone/>
              <a:defRPr sz="2104" b="1"/>
            </a:lvl1pPr>
            <a:lvl2pPr marL="801666" lvl="1" indent="-200416" algn="l">
              <a:lnSpc>
                <a:spcPct val="100000"/>
              </a:lnSpc>
              <a:spcBef>
                <a:spcPts val="351"/>
              </a:spcBef>
              <a:spcAft>
                <a:spcPts val="0"/>
              </a:spcAft>
              <a:buSzPts val="1227"/>
              <a:buNone/>
              <a:defRPr sz="1753" b="1"/>
            </a:lvl2pPr>
            <a:lvl3pPr marL="1202499" lvl="2" indent="-200416" algn="l">
              <a:lnSpc>
                <a:spcPct val="100000"/>
              </a:lnSpc>
              <a:spcBef>
                <a:spcPts val="316"/>
              </a:spcBef>
              <a:spcAft>
                <a:spcPts val="0"/>
              </a:spcAft>
              <a:buSzPts val="1105"/>
              <a:buNone/>
              <a:defRPr sz="1578" b="1"/>
            </a:lvl3pPr>
            <a:lvl4pPr marL="1603332" lvl="3" indent="-200416" algn="l">
              <a:lnSpc>
                <a:spcPct val="100000"/>
              </a:lnSpc>
              <a:spcBef>
                <a:spcPts val="281"/>
              </a:spcBef>
              <a:spcAft>
                <a:spcPts val="0"/>
              </a:spcAft>
              <a:buSzPts val="1052"/>
              <a:buNone/>
              <a:defRPr sz="1403" b="1"/>
            </a:lvl4pPr>
            <a:lvl5pPr marL="2004164" lvl="4" indent="-200416" algn="l">
              <a:lnSpc>
                <a:spcPct val="100000"/>
              </a:lnSpc>
              <a:spcBef>
                <a:spcPts val="281"/>
              </a:spcBef>
              <a:spcAft>
                <a:spcPts val="0"/>
              </a:spcAft>
              <a:buSzPts val="1122"/>
              <a:buNone/>
              <a:defRPr sz="1403" b="1"/>
            </a:lvl5pPr>
            <a:lvl6pPr marL="2404997" lvl="5" indent="-200416" algn="l">
              <a:lnSpc>
                <a:spcPct val="100000"/>
              </a:lnSpc>
              <a:spcBef>
                <a:spcPts val="281"/>
              </a:spcBef>
              <a:spcAft>
                <a:spcPts val="0"/>
              </a:spcAft>
              <a:buSzPts val="1122"/>
              <a:buNone/>
              <a:defRPr sz="1403" b="1"/>
            </a:lvl6pPr>
            <a:lvl7pPr marL="2805830" lvl="6" indent="-200416" algn="l">
              <a:lnSpc>
                <a:spcPct val="100000"/>
              </a:lnSpc>
              <a:spcBef>
                <a:spcPts val="281"/>
              </a:spcBef>
              <a:spcAft>
                <a:spcPts val="0"/>
              </a:spcAft>
              <a:buSzPts val="1122"/>
              <a:buNone/>
              <a:defRPr sz="1403" b="1"/>
            </a:lvl7pPr>
            <a:lvl8pPr marL="3206663" lvl="7" indent="-200416" algn="l">
              <a:lnSpc>
                <a:spcPct val="100000"/>
              </a:lnSpc>
              <a:spcBef>
                <a:spcPts val="281"/>
              </a:spcBef>
              <a:spcAft>
                <a:spcPts val="0"/>
              </a:spcAft>
              <a:buSzPts val="1122"/>
              <a:buNone/>
              <a:defRPr sz="1403" b="1"/>
            </a:lvl8pPr>
            <a:lvl9pPr marL="3607496" lvl="8" indent="-200416" algn="l">
              <a:lnSpc>
                <a:spcPct val="100000"/>
              </a:lnSpc>
              <a:spcBef>
                <a:spcPts val="281"/>
              </a:spcBef>
              <a:spcAft>
                <a:spcPts val="0"/>
              </a:spcAft>
              <a:buSzPts val="1122"/>
              <a:buNone/>
              <a:defRPr sz="1403" b="1"/>
            </a:lvl9pPr>
          </a:lstStyle>
          <a:p>
            <a:endParaRPr/>
          </a:p>
        </p:txBody>
      </p:sp>
      <p:sp>
        <p:nvSpPr>
          <p:cNvPr id="124" name="Google Shape;124;p8"/>
          <p:cNvSpPr txBox="1">
            <a:spLocks noGrp="1"/>
          </p:cNvSpPr>
          <p:nvPr>
            <p:ph type="body" idx="2"/>
          </p:nvPr>
        </p:nvSpPr>
        <p:spPr>
          <a:xfrm>
            <a:off x="2488504" y="2443104"/>
            <a:ext cx="3542083" cy="3464143"/>
          </a:xfrm>
          <a:prstGeom prst="rect">
            <a:avLst/>
          </a:prstGeom>
          <a:noFill/>
          <a:ln>
            <a:noFill/>
          </a:ln>
        </p:spPr>
        <p:txBody>
          <a:bodyPr spcFirstLastPara="1" wrap="square" lIns="91425" tIns="45700" rIns="91425" bIns="45700" anchor="t" anchorCtr="0">
            <a:noAutofit/>
          </a:bodyPr>
          <a:lstStyle>
            <a:lvl1pPr marL="400833" lvl="0" indent="-293944" algn="l">
              <a:lnSpc>
                <a:spcPct val="100000"/>
              </a:lnSpc>
              <a:spcBef>
                <a:spcPts val="421"/>
              </a:spcBef>
              <a:spcAft>
                <a:spcPts val="0"/>
              </a:spcAft>
              <a:buSzPts val="1473"/>
              <a:buChar char="●"/>
              <a:defRPr sz="2104"/>
            </a:lvl1pPr>
            <a:lvl2pPr marL="801666" lvl="1" indent="-278356" algn="l">
              <a:lnSpc>
                <a:spcPct val="100000"/>
              </a:lnSpc>
              <a:spcBef>
                <a:spcPts val="351"/>
              </a:spcBef>
              <a:spcAft>
                <a:spcPts val="0"/>
              </a:spcAft>
              <a:buSzPts val="1227"/>
              <a:buChar char="●"/>
              <a:defRPr sz="1753"/>
            </a:lvl2pPr>
            <a:lvl3pPr marL="1202499" lvl="2" indent="-270562" algn="l">
              <a:lnSpc>
                <a:spcPct val="100000"/>
              </a:lnSpc>
              <a:spcBef>
                <a:spcPts val="316"/>
              </a:spcBef>
              <a:spcAft>
                <a:spcPts val="0"/>
              </a:spcAft>
              <a:buSzPts val="1105"/>
              <a:buChar char="●"/>
              <a:defRPr sz="1578"/>
            </a:lvl3pPr>
            <a:lvl4pPr marL="1603332" lvl="3" indent="-267222" algn="l">
              <a:lnSpc>
                <a:spcPct val="100000"/>
              </a:lnSpc>
              <a:spcBef>
                <a:spcPts val="281"/>
              </a:spcBef>
              <a:spcAft>
                <a:spcPts val="0"/>
              </a:spcAft>
              <a:buSzPts val="1052"/>
              <a:buChar char="▪"/>
              <a:defRPr sz="1403"/>
            </a:lvl4pPr>
            <a:lvl5pPr marL="2004164" lvl="4" indent="-271676" algn="l">
              <a:lnSpc>
                <a:spcPct val="100000"/>
              </a:lnSpc>
              <a:spcBef>
                <a:spcPts val="281"/>
              </a:spcBef>
              <a:spcAft>
                <a:spcPts val="0"/>
              </a:spcAft>
              <a:buSzPts val="1122"/>
              <a:buChar char="▪"/>
              <a:defRPr sz="1403"/>
            </a:lvl5pPr>
            <a:lvl6pPr marL="2404997" lvl="5" indent="-271676" algn="l">
              <a:lnSpc>
                <a:spcPct val="100000"/>
              </a:lnSpc>
              <a:spcBef>
                <a:spcPts val="281"/>
              </a:spcBef>
              <a:spcAft>
                <a:spcPts val="0"/>
              </a:spcAft>
              <a:buSzPts val="1122"/>
              <a:buChar char="▪"/>
              <a:defRPr sz="1403"/>
            </a:lvl6pPr>
            <a:lvl7pPr marL="2805830" lvl="6" indent="-271676" algn="l">
              <a:lnSpc>
                <a:spcPct val="100000"/>
              </a:lnSpc>
              <a:spcBef>
                <a:spcPts val="281"/>
              </a:spcBef>
              <a:spcAft>
                <a:spcPts val="0"/>
              </a:spcAft>
              <a:buSzPts val="1122"/>
              <a:buChar char="▪"/>
              <a:defRPr sz="1403"/>
            </a:lvl7pPr>
            <a:lvl8pPr marL="3206663" lvl="7" indent="-271676" algn="l">
              <a:lnSpc>
                <a:spcPct val="100000"/>
              </a:lnSpc>
              <a:spcBef>
                <a:spcPts val="281"/>
              </a:spcBef>
              <a:spcAft>
                <a:spcPts val="0"/>
              </a:spcAft>
              <a:buSzPts val="1122"/>
              <a:buChar char="▪"/>
              <a:defRPr sz="1403"/>
            </a:lvl8pPr>
            <a:lvl9pPr marL="3607496" lvl="8" indent="-271676" algn="l">
              <a:lnSpc>
                <a:spcPct val="100000"/>
              </a:lnSpc>
              <a:spcBef>
                <a:spcPts val="281"/>
              </a:spcBef>
              <a:spcAft>
                <a:spcPts val="0"/>
              </a:spcAft>
              <a:buSzPts val="1122"/>
              <a:buChar char="▪"/>
              <a:defRPr sz="1403"/>
            </a:lvl9pPr>
          </a:lstStyle>
          <a:p>
            <a:endParaRPr/>
          </a:p>
        </p:txBody>
      </p:sp>
      <p:sp>
        <p:nvSpPr>
          <p:cNvPr id="125" name="Google Shape;125;p8"/>
          <p:cNvSpPr txBox="1">
            <a:spLocks noGrp="1"/>
          </p:cNvSpPr>
          <p:nvPr>
            <p:ph type="body" idx="3"/>
          </p:nvPr>
        </p:nvSpPr>
        <p:spPr>
          <a:xfrm>
            <a:off x="6160022" y="1882217"/>
            <a:ext cx="3543474" cy="560887"/>
          </a:xfrm>
          <a:prstGeom prst="rect">
            <a:avLst/>
          </a:prstGeom>
          <a:noFill/>
          <a:ln>
            <a:noFill/>
          </a:ln>
        </p:spPr>
        <p:txBody>
          <a:bodyPr spcFirstLastPara="1" wrap="square" lIns="91425" tIns="45700" rIns="91425" bIns="45700" anchor="b" anchorCtr="0">
            <a:noAutofit/>
          </a:bodyPr>
          <a:lstStyle>
            <a:lvl1pPr marL="400833" lvl="0" indent="-200416" algn="l">
              <a:lnSpc>
                <a:spcPct val="100000"/>
              </a:lnSpc>
              <a:spcBef>
                <a:spcPts val="421"/>
              </a:spcBef>
              <a:spcAft>
                <a:spcPts val="0"/>
              </a:spcAft>
              <a:buSzPts val="1473"/>
              <a:buNone/>
              <a:defRPr sz="2104" b="1"/>
            </a:lvl1pPr>
            <a:lvl2pPr marL="801666" lvl="1" indent="-200416" algn="l">
              <a:lnSpc>
                <a:spcPct val="100000"/>
              </a:lnSpc>
              <a:spcBef>
                <a:spcPts val="351"/>
              </a:spcBef>
              <a:spcAft>
                <a:spcPts val="0"/>
              </a:spcAft>
              <a:buSzPts val="1227"/>
              <a:buNone/>
              <a:defRPr sz="1753" b="1"/>
            </a:lvl2pPr>
            <a:lvl3pPr marL="1202499" lvl="2" indent="-200416" algn="l">
              <a:lnSpc>
                <a:spcPct val="100000"/>
              </a:lnSpc>
              <a:spcBef>
                <a:spcPts val="316"/>
              </a:spcBef>
              <a:spcAft>
                <a:spcPts val="0"/>
              </a:spcAft>
              <a:buSzPts val="1105"/>
              <a:buNone/>
              <a:defRPr sz="1578" b="1"/>
            </a:lvl3pPr>
            <a:lvl4pPr marL="1603332" lvl="3" indent="-200416" algn="l">
              <a:lnSpc>
                <a:spcPct val="100000"/>
              </a:lnSpc>
              <a:spcBef>
                <a:spcPts val="281"/>
              </a:spcBef>
              <a:spcAft>
                <a:spcPts val="0"/>
              </a:spcAft>
              <a:buSzPts val="1052"/>
              <a:buNone/>
              <a:defRPr sz="1403" b="1"/>
            </a:lvl4pPr>
            <a:lvl5pPr marL="2004164" lvl="4" indent="-200416" algn="l">
              <a:lnSpc>
                <a:spcPct val="100000"/>
              </a:lnSpc>
              <a:spcBef>
                <a:spcPts val="281"/>
              </a:spcBef>
              <a:spcAft>
                <a:spcPts val="0"/>
              </a:spcAft>
              <a:buSzPts val="1122"/>
              <a:buNone/>
              <a:defRPr sz="1403" b="1"/>
            </a:lvl5pPr>
            <a:lvl6pPr marL="2404997" lvl="5" indent="-200416" algn="l">
              <a:lnSpc>
                <a:spcPct val="100000"/>
              </a:lnSpc>
              <a:spcBef>
                <a:spcPts val="281"/>
              </a:spcBef>
              <a:spcAft>
                <a:spcPts val="0"/>
              </a:spcAft>
              <a:buSzPts val="1122"/>
              <a:buNone/>
              <a:defRPr sz="1403" b="1"/>
            </a:lvl6pPr>
            <a:lvl7pPr marL="2805830" lvl="6" indent="-200416" algn="l">
              <a:lnSpc>
                <a:spcPct val="100000"/>
              </a:lnSpc>
              <a:spcBef>
                <a:spcPts val="281"/>
              </a:spcBef>
              <a:spcAft>
                <a:spcPts val="0"/>
              </a:spcAft>
              <a:buSzPts val="1122"/>
              <a:buNone/>
              <a:defRPr sz="1403" b="1"/>
            </a:lvl7pPr>
            <a:lvl8pPr marL="3206663" lvl="7" indent="-200416" algn="l">
              <a:lnSpc>
                <a:spcPct val="100000"/>
              </a:lnSpc>
              <a:spcBef>
                <a:spcPts val="281"/>
              </a:spcBef>
              <a:spcAft>
                <a:spcPts val="0"/>
              </a:spcAft>
              <a:buSzPts val="1122"/>
              <a:buNone/>
              <a:defRPr sz="1403" b="1"/>
            </a:lvl8pPr>
            <a:lvl9pPr marL="3607496" lvl="8" indent="-200416" algn="l">
              <a:lnSpc>
                <a:spcPct val="100000"/>
              </a:lnSpc>
              <a:spcBef>
                <a:spcPts val="281"/>
              </a:spcBef>
              <a:spcAft>
                <a:spcPts val="0"/>
              </a:spcAft>
              <a:buSzPts val="1122"/>
              <a:buNone/>
              <a:defRPr sz="1403" b="1"/>
            </a:lvl9pPr>
          </a:lstStyle>
          <a:p>
            <a:endParaRPr/>
          </a:p>
        </p:txBody>
      </p:sp>
      <p:sp>
        <p:nvSpPr>
          <p:cNvPr id="126" name="Google Shape;126;p8"/>
          <p:cNvSpPr txBox="1">
            <a:spLocks noGrp="1"/>
          </p:cNvSpPr>
          <p:nvPr>
            <p:ph type="body" idx="4"/>
          </p:nvPr>
        </p:nvSpPr>
        <p:spPr>
          <a:xfrm>
            <a:off x="6160022" y="2443104"/>
            <a:ext cx="3543474" cy="3464143"/>
          </a:xfrm>
          <a:prstGeom prst="rect">
            <a:avLst/>
          </a:prstGeom>
          <a:noFill/>
          <a:ln>
            <a:noFill/>
          </a:ln>
        </p:spPr>
        <p:txBody>
          <a:bodyPr spcFirstLastPara="1" wrap="square" lIns="91425" tIns="45700" rIns="91425" bIns="45700" anchor="t" anchorCtr="0">
            <a:noAutofit/>
          </a:bodyPr>
          <a:lstStyle>
            <a:lvl1pPr marL="400833" lvl="0" indent="-293944" algn="l">
              <a:lnSpc>
                <a:spcPct val="100000"/>
              </a:lnSpc>
              <a:spcBef>
                <a:spcPts val="421"/>
              </a:spcBef>
              <a:spcAft>
                <a:spcPts val="0"/>
              </a:spcAft>
              <a:buSzPts val="1473"/>
              <a:buChar char="●"/>
              <a:defRPr sz="2104"/>
            </a:lvl1pPr>
            <a:lvl2pPr marL="801666" lvl="1" indent="-278356" algn="l">
              <a:lnSpc>
                <a:spcPct val="100000"/>
              </a:lnSpc>
              <a:spcBef>
                <a:spcPts val="351"/>
              </a:spcBef>
              <a:spcAft>
                <a:spcPts val="0"/>
              </a:spcAft>
              <a:buSzPts val="1227"/>
              <a:buChar char="●"/>
              <a:defRPr sz="1753"/>
            </a:lvl2pPr>
            <a:lvl3pPr marL="1202499" lvl="2" indent="-270562" algn="l">
              <a:lnSpc>
                <a:spcPct val="100000"/>
              </a:lnSpc>
              <a:spcBef>
                <a:spcPts val="316"/>
              </a:spcBef>
              <a:spcAft>
                <a:spcPts val="0"/>
              </a:spcAft>
              <a:buSzPts val="1105"/>
              <a:buChar char="●"/>
              <a:defRPr sz="1578"/>
            </a:lvl3pPr>
            <a:lvl4pPr marL="1603332" lvl="3" indent="-267222" algn="l">
              <a:lnSpc>
                <a:spcPct val="100000"/>
              </a:lnSpc>
              <a:spcBef>
                <a:spcPts val="281"/>
              </a:spcBef>
              <a:spcAft>
                <a:spcPts val="0"/>
              </a:spcAft>
              <a:buSzPts val="1052"/>
              <a:buChar char="▪"/>
              <a:defRPr sz="1403"/>
            </a:lvl4pPr>
            <a:lvl5pPr marL="2004164" lvl="4" indent="-271676" algn="l">
              <a:lnSpc>
                <a:spcPct val="100000"/>
              </a:lnSpc>
              <a:spcBef>
                <a:spcPts val="281"/>
              </a:spcBef>
              <a:spcAft>
                <a:spcPts val="0"/>
              </a:spcAft>
              <a:buSzPts val="1122"/>
              <a:buChar char="▪"/>
              <a:defRPr sz="1403"/>
            </a:lvl5pPr>
            <a:lvl6pPr marL="2404997" lvl="5" indent="-271676" algn="l">
              <a:lnSpc>
                <a:spcPct val="100000"/>
              </a:lnSpc>
              <a:spcBef>
                <a:spcPts val="281"/>
              </a:spcBef>
              <a:spcAft>
                <a:spcPts val="0"/>
              </a:spcAft>
              <a:buSzPts val="1122"/>
              <a:buChar char="▪"/>
              <a:defRPr sz="1403"/>
            </a:lvl6pPr>
            <a:lvl7pPr marL="2805830" lvl="6" indent="-271676" algn="l">
              <a:lnSpc>
                <a:spcPct val="100000"/>
              </a:lnSpc>
              <a:spcBef>
                <a:spcPts val="281"/>
              </a:spcBef>
              <a:spcAft>
                <a:spcPts val="0"/>
              </a:spcAft>
              <a:buSzPts val="1122"/>
              <a:buChar char="▪"/>
              <a:defRPr sz="1403"/>
            </a:lvl7pPr>
            <a:lvl8pPr marL="3206663" lvl="7" indent="-271676" algn="l">
              <a:lnSpc>
                <a:spcPct val="100000"/>
              </a:lnSpc>
              <a:spcBef>
                <a:spcPts val="281"/>
              </a:spcBef>
              <a:spcAft>
                <a:spcPts val="0"/>
              </a:spcAft>
              <a:buSzPts val="1122"/>
              <a:buChar char="▪"/>
              <a:defRPr sz="1403"/>
            </a:lvl8pPr>
            <a:lvl9pPr marL="3607496" lvl="8" indent="-271676" algn="l">
              <a:lnSpc>
                <a:spcPct val="100000"/>
              </a:lnSpc>
              <a:spcBef>
                <a:spcPts val="281"/>
              </a:spcBef>
              <a:spcAft>
                <a:spcPts val="0"/>
              </a:spcAft>
              <a:buSzPts val="1122"/>
              <a:buChar char="▪"/>
              <a:defRPr sz="1403"/>
            </a:lvl9pPr>
          </a:lstStyle>
          <a:p>
            <a:endParaRPr/>
          </a:p>
        </p:txBody>
      </p:sp>
      <p:sp>
        <p:nvSpPr>
          <p:cNvPr id="127" name="Google Shape;127;p8"/>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28" name="Google Shape;128;p8"/>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29" name="Google Shape;129;p8"/>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2488504" y="775751"/>
            <a:ext cx="2637425" cy="101878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sz="1753" b="1"/>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32" name="Google Shape;132;p9"/>
          <p:cNvSpPr txBox="1">
            <a:spLocks noGrp="1"/>
          </p:cNvSpPr>
          <p:nvPr>
            <p:ph type="body" idx="1"/>
          </p:nvPr>
        </p:nvSpPr>
        <p:spPr>
          <a:xfrm>
            <a:off x="5221962" y="775751"/>
            <a:ext cx="4481534" cy="5131496"/>
          </a:xfrm>
          <a:prstGeom prst="rect">
            <a:avLst/>
          </a:prstGeom>
          <a:noFill/>
          <a:ln>
            <a:noFill/>
          </a:ln>
        </p:spPr>
        <p:txBody>
          <a:bodyPr spcFirstLastPara="1" wrap="square" lIns="91425" tIns="45700" rIns="91425" bIns="45700" anchor="t" anchorCtr="0">
            <a:noAutofit/>
          </a:bodyPr>
          <a:lstStyle>
            <a:lvl1pPr marL="400833" lvl="0" indent="-325120" algn="l">
              <a:lnSpc>
                <a:spcPct val="100000"/>
              </a:lnSpc>
              <a:spcBef>
                <a:spcPts val="561"/>
              </a:spcBef>
              <a:spcAft>
                <a:spcPts val="0"/>
              </a:spcAft>
              <a:buSzPts val="1964"/>
              <a:buChar char="●"/>
              <a:defRPr sz="2805"/>
            </a:lvl1pPr>
            <a:lvl2pPr marL="801666" lvl="1" indent="-309532" algn="l">
              <a:lnSpc>
                <a:spcPct val="100000"/>
              </a:lnSpc>
              <a:spcBef>
                <a:spcPts val="491"/>
              </a:spcBef>
              <a:spcAft>
                <a:spcPts val="0"/>
              </a:spcAft>
              <a:buSzPts val="1718"/>
              <a:buChar char="●"/>
              <a:defRPr sz="2455"/>
            </a:lvl2pPr>
            <a:lvl3pPr marL="1202499" lvl="2" indent="-293944" algn="l">
              <a:lnSpc>
                <a:spcPct val="100000"/>
              </a:lnSpc>
              <a:spcBef>
                <a:spcPts val="421"/>
              </a:spcBef>
              <a:spcAft>
                <a:spcPts val="0"/>
              </a:spcAft>
              <a:buSzPts val="1473"/>
              <a:buChar char="●"/>
              <a:defRPr sz="2104"/>
            </a:lvl3pPr>
            <a:lvl4pPr marL="1603332" lvl="3" indent="-283923" algn="l">
              <a:lnSpc>
                <a:spcPct val="100000"/>
              </a:lnSpc>
              <a:spcBef>
                <a:spcPts val="351"/>
              </a:spcBef>
              <a:spcAft>
                <a:spcPts val="0"/>
              </a:spcAft>
              <a:buSzPts val="1315"/>
              <a:buChar char="▪"/>
              <a:defRPr sz="1753"/>
            </a:lvl4pPr>
            <a:lvl5pPr marL="2004164" lvl="4" indent="-289490" algn="l">
              <a:lnSpc>
                <a:spcPct val="100000"/>
              </a:lnSpc>
              <a:spcBef>
                <a:spcPts val="351"/>
              </a:spcBef>
              <a:spcAft>
                <a:spcPts val="0"/>
              </a:spcAft>
              <a:buSzPts val="1403"/>
              <a:buChar char="▪"/>
              <a:defRPr sz="1753"/>
            </a:lvl5pPr>
            <a:lvl6pPr marL="2404997" lvl="5" indent="-289490" algn="l">
              <a:lnSpc>
                <a:spcPct val="100000"/>
              </a:lnSpc>
              <a:spcBef>
                <a:spcPts val="351"/>
              </a:spcBef>
              <a:spcAft>
                <a:spcPts val="0"/>
              </a:spcAft>
              <a:buSzPts val="1403"/>
              <a:buChar char="▪"/>
              <a:defRPr sz="1753"/>
            </a:lvl6pPr>
            <a:lvl7pPr marL="2805830" lvl="6" indent="-289490" algn="l">
              <a:lnSpc>
                <a:spcPct val="100000"/>
              </a:lnSpc>
              <a:spcBef>
                <a:spcPts val="351"/>
              </a:spcBef>
              <a:spcAft>
                <a:spcPts val="0"/>
              </a:spcAft>
              <a:buSzPts val="1403"/>
              <a:buChar char="▪"/>
              <a:defRPr sz="1753"/>
            </a:lvl7pPr>
            <a:lvl8pPr marL="3206663" lvl="7" indent="-289490" algn="l">
              <a:lnSpc>
                <a:spcPct val="100000"/>
              </a:lnSpc>
              <a:spcBef>
                <a:spcPts val="351"/>
              </a:spcBef>
              <a:spcAft>
                <a:spcPts val="0"/>
              </a:spcAft>
              <a:buSzPts val="1403"/>
              <a:buChar char="▪"/>
              <a:defRPr sz="1753"/>
            </a:lvl8pPr>
            <a:lvl9pPr marL="3607496" lvl="8" indent="-289490" algn="l">
              <a:lnSpc>
                <a:spcPct val="100000"/>
              </a:lnSpc>
              <a:spcBef>
                <a:spcPts val="351"/>
              </a:spcBef>
              <a:spcAft>
                <a:spcPts val="0"/>
              </a:spcAft>
              <a:buSzPts val="1403"/>
              <a:buChar char="▪"/>
              <a:defRPr sz="1753"/>
            </a:lvl9pPr>
          </a:lstStyle>
          <a:p>
            <a:endParaRPr/>
          </a:p>
        </p:txBody>
      </p:sp>
      <p:sp>
        <p:nvSpPr>
          <p:cNvPr id="133" name="Google Shape;133;p9"/>
          <p:cNvSpPr txBox="1">
            <a:spLocks noGrp="1"/>
          </p:cNvSpPr>
          <p:nvPr>
            <p:ph type="body" idx="2"/>
          </p:nvPr>
        </p:nvSpPr>
        <p:spPr>
          <a:xfrm>
            <a:off x="2488504" y="1794534"/>
            <a:ext cx="2637425" cy="4112713"/>
          </a:xfrm>
          <a:prstGeom prst="rect">
            <a:avLst/>
          </a:prstGeom>
          <a:noFill/>
          <a:ln>
            <a:noFill/>
          </a:ln>
        </p:spPr>
        <p:txBody>
          <a:bodyPr spcFirstLastPara="1" wrap="square" lIns="91425" tIns="45700" rIns="91425" bIns="45700" anchor="t" anchorCtr="0">
            <a:noAutofit/>
          </a:bodyPr>
          <a:lstStyle>
            <a:lvl1pPr marL="400833" lvl="0" indent="-200416" algn="l">
              <a:lnSpc>
                <a:spcPct val="100000"/>
              </a:lnSpc>
              <a:spcBef>
                <a:spcPts val="245"/>
              </a:spcBef>
              <a:spcAft>
                <a:spcPts val="0"/>
              </a:spcAft>
              <a:buSzPts val="859"/>
              <a:buNone/>
              <a:defRPr sz="1227"/>
            </a:lvl1pPr>
            <a:lvl2pPr marL="801666" lvl="1" indent="-200416" algn="l">
              <a:lnSpc>
                <a:spcPct val="100000"/>
              </a:lnSpc>
              <a:spcBef>
                <a:spcPts val="210"/>
              </a:spcBef>
              <a:spcAft>
                <a:spcPts val="0"/>
              </a:spcAft>
              <a:buSzPts val="736"/>
              <a:buNone/>
              <a:defRPr sz="1052"/>
            </a:lvl2pPr>
            <a:lvl3pPr marL="1202499" lvl="2" indent="-200416" algn="l">
              <a:lnSpc>
                <a:spcPct val="100000"/>
              </a:lnSpc>
              <a:spcBef>
                <a:spcPts val="175"/>
              </a:spcBef>
              <a:spcAft>
                <a:spcPts val="0"/>
              </a:spcAft>
              <a:buSzPts val="614"/>
              <a:buNone/>
              <a:defRPr sz="877"/>
            </a:lvl3pPr>
            <a:lvl4pPr marL="1603332" lvl="3" indent="-200416" algn="l">
              <a:lnSpc>
                <a:spcPct val="100000"/>
              </a:lnSpc>
              <a:spcBef>
                <a:spcPts val="158"/>
              </a:spcBef>
              <a:spcAft>
                <a:spcPts val="0"/>
              </a:spcAft>
              <a:buSzPts val="592"/>
              <a:buNone/>
              <a:defRPr sz="789"/>
            </a:lvl4pPr>
            <a:lvl5pPr marL="2004164" lvl="4" indent="-200416" algn="l">
              <a:lnSpc>
                <a:spcPct val="100000"/>
              </a:lnSpc>
              <a:spcBef>
                <a:spcPts val="158"/>
              </a:spcBef>
              <a:spcAft>
                <a:spcPts val="0"/>
              </a:spcAft>
              <a:buSzPts val="631"/>
              <a:buNone/>
              <a:defRPr sz="789"/>
            </a:lvl5pPr>
            <a:lvl6pPr marL="2404997" lvl="5" indent="-200416" algn="l">
              <a:lnSpc>
                <a:spcPct val="100000"/>
              </a:lnSpc>
              <a:spcBef>
                <a:spcPts val="158"/>
              </a:spcBef>
              <a:spcAft>
                <a:spcPts val="0"/>
              </a:spcAft>
              <a:buSzPts val="631"/>
              <a:buNone/>
              <a:defRPr sz="789"/>
            </a:lvl6pPr>
            <a:lvl7pPr marL="2805830" lvl="6" indent="-200416" algn="l">
              <a:lnSpc>
                <a:spcPct val="100000"/>
              </a:lnSpc>
              <a:spcBef>
                <a:spcPts val="158"/>
              </a:spcBef>
              <a:spcAft>
                <a:spcPts val="0"/>
              </a:spcAft>
              <a:buSzPts val="631"/>
              <a:buNone/>
              <a:defRPr sz="789"/>
            </a:lvl7pPr>
            <a:lvl8pPr marL="3206663" lvl="7" indent="-200416" algn="l">
              <a:lnSpc>
                <a:spcPct val="100000"/>
              </a:lnSpc>
              <a:spcBef>
                <a:spcPts val="158"/>
              </a:spcBef>
              <a:spcAft>
                <a:spcPts val="0"/>
              </a:spcAft>
              <a:buSzPts val="631"/>
              <a:buNone/>
              <a:defRPr sz="789"/>
            </a:lvl8pPr>
            <a:lvl9pPr marL="3607496" lvl="8" indent="-200416" algn="l">
              <a:lnSpc>
                <a:spcPct val="100000"/>
              </a:lnSpc>
              <a:spcBef>
                <a:spcPts val="158"/>
              </a:spcBef>
              <a:spcAft>
                <a:spcPts val="0"/>
              </a:spcAft>
              <a:buSzPts val="631"/>
              <a:buNone/>
              <a:defRPr sz="789"/>
            </a:lvl9pPr>
          </a:lstStyle>
          <a:p>
            <a:endParaRPr/>
          </a:p>
        </p:txBody>
      </p:sp>
      <p:sp>
        <p:nvSpPr>
          <p:cNvPr id="134" name="Google Shape;134;p9"/>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35" name="Google Shape;135;p9"/>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36" name="Google Shape;136;p9"/>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7"/>
        <p:cNvGrpSpPr/>
        <p:nvPr/>
      </p:nvGrpSpPr>
      <p:grpSpPr>
        <a:xfrm>
          <a:off x="0" y="0"/>
          <a:ext cx="0" cy="0"/>
          <a:chOff x="0" y="0"/>
          <a:chExt cx="0" cy="0"/>
        </a:xfrm>
      </p:grpSpPr>
      <p:sp>
        <p:nvSpPr>
          <p:cNvPr id="138" name="Google Shape;138;p10"/>
          <p:cNvSpPr txBox="1">
            <a:spLocks noGrp="1"/>
          </p:cNvSpPr>
          <p:nvPr>
            <p:ph type="title"/>
          </p:nvPr>
        </p:nvSpPr>
        <p:spPr>
          <a:xfrm>
            <a:off x="3658992" y="4745110"/>
            <a:ext cx="4809995" cy="496866"/>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sz="1753" b="1"/>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39" name="Google Shape;139;p10"/>
          <p:cNvSpPr>
            <a:spLocks noGrp="1"/>
          </p:cNvSpPr>
          <p:nvPr>
            <p:ph type="pic" idx="2"/>
          </p:nvPr>
        </p:nvSpPr>
        <p:spPr>
          <a:xfrm>
            <a:off x="3658992" y="1073592"/>
            <a:ext cx="4809995" cy="3607496"/>
          </a:xfrm>
          <a:prstGeom prst="rect">
            <a:avLst/>
          </a:prstGeom>
          <a:noFill/>
          <a:ln>
            <a:noFill/>
          </a:ln>
        </p:spPr>
      </p:sp>
      <p:sp>
        <p:nvSpPr>
          <p:cNvPr id="140" name="Google Shape;140;p10"/>
          <p:cNvSpPr txBox="1">
            <a:spLocks noGrp="1"/>
          </p:cNvSpPr>
          <p:nvPr>
            <p:ph type="body" idx="1"/>
          </p:nvPr>
        </p:nvSpPr>
        <p:spPr>
          <a:xfrm>
            <a:off x="3658992" y="5241976"/>
            <a:ext cx="4809995" cy="705632"/>
          </a:xfrm>
          <a:prstGeom prst="rect">
            <a:avLst/>
          </a:prstGeom>
          <a:noFill/>
          <a:ln>
            <a:noFill/>
          </a:ln>
        </p:spPr>
        <p:txBody>
          <a:bodyPr spcFirstLastPara="1" wrap="square" lIns="91425" tIns="45700" rIns="91425" bIns="45700" anchor="t" anchorCtr="0">
            <a:noAutofit/>
          </a:bodyPr>
          <a:lstStyle>
            <a:lvl1pPr marL="400833" lvl="0" indent="-200416" algn="l">
              <a:lnSpc>
                <a:spcPct val="100000"/>
              </a:lnSpc>
              <a:spcBef>
                <a:spcPts val="245"/>
              </a:spcBef>
              <a:spcAft>
                <a:spcPts val="0"/>
              </a:spcAft>
              <a:buSzPts val="859"/>
              <a:buNone/>
              <a:defRPr sz="1227"/>
            </a:lvl1pPr>
            <a:lvl2pPr marL="801666" lvl="1" indent="-200416" algn="l">
              <a:lnSpc>
                <a:spcPct val="100000"/>
              </a:lnSpc>
              <a:spcBef>
                <a:spcPts val="210"/>
              </a:spcBef>
              <a:spcAft>
                <a:spcPts val="0"/>
              </a:spcAft>
              <a:buSzPts val="736"/>
              <a:buNone/>
              <a:defRPr sz="1052"/>
            </a:lvl2pPr>
            <a:lvl3pPr marL="1202499" lvl="2" indent="-200416" algn="l">
              <a:lnSpc>
                <a:spcPct val="100000"/>
              </a:lnSpc>
              <a:spcBef>
                <a:spcPts val="175"/>
              </a:spcBef>
              <a:spcAft>
                <a:spcPts val="0"/>
              </a:spcAft>
              <a:buSzPts val="614"/>
              <a:buNone/>
              <a:defRPr sz="877"/>
            </a:lvl3pPr>
            <a:lvl4pPr marL="1603332" lvl="3" indent="-200416" algn="l">
              <a:lnSpc>
                <a:spcPct val="100000"/>
              </a:lnSpc>
              <a:spcBef>
                <a:spcPts val="158"/>
              </a:spcBef>
              <a:spcAft>
                <a:spcPts val="0"/>
              </a:spcAft>
              <a:buSzPts val="592"/>
              <a:buNone/>
              <a:defRPr sz="789"/>
            </a:lvl4pPr>
            <a:lvl5pPr marL="2004164" lvl="4" indent="-200416" algn="l">
              <a:lnSpc>
                <a:spcPct val="100000"/>
              </a:lnSpc>
              <a:spcBef>
                <a:spcPts val="158"/>
              </a:spcBef>
              <a:spcAft>
                <a:spcPts val="0"/>
              </a:spcAft>
              <a:buSzPts val="631"/>
              <a:buNone/>
              <a:defRPr sz="789"/>
            </a:lvl5pPr>
            <a:lvl6pPr marL="2404997" lvl="5" indent="-200416" algn="l">
              <a:lnSpc>
                <a:spcPct val="100000"/>
              </a:lnSpc>
              <a:spcBef>
                <a:spcPts val="158"/>
              </a:spcBef>
              <a:spcAft>
                <a:spcPts val="0"/>
              </a:spcAft>
              <a:buSzPts val="631"/>
              <a:buNone/>
              <a:defRPr sz="789"/>
            </a:lvl6pPr>
            <a:lvl7pPr marL="2805830" lvl="6" indent="-200416" algn="l">
              <a:lnSpc>
                <a:spcPct val="100000"/>
              </a:lnSpc>
              <a:spcBef>
                <a:spcPts val="158"/>
              </a:spcBef>
              <a:spcAft>
                <a:spcPts val="0"/>
              </a:spcAft>
              <a:buSzPts val="631"/>
              <a:buNone/>
              <a:defRPr sz="789"/>
            </a:lvl7pPr>
            <a:lvl8pPr marL="3206663" lvl="7" indent="-200416" algn="l">
              <a:lnSpc>
                <a:spcPct val="100000"/>
              </a:lnSpc>
              <a:spcBef>
                <a:spcPts val="158"/>
              </a:spcBef>
              <a:spcAft>
                <a:spcPts val="0"/>
              </a:spcAft>
              <a:buSzPts val="631"/>
              <a:buNone/>
              <a:defRPr sz="789"/>
            </a:lvl8pPr>
            <a:lvl9pPr marL="3607496" lvl="8" indent="-200416" algn="l">
              <a:lnSpc>
                <a:spcPct val="100000"/>
              </a:lnSpc>
              <a:spcBef>
                <a:spcPts val="158"/>
              </a:spcBef>
              <a:spcAft>
                <a:spcPts val="0"/>
              </a:spcAft>
              <a:buSzPts val="631"/>
              <a:buNone/>
              <a:defRPr sz="789"/>
            </a:lvl9pPr>
          </a:lstStyle>
          <a:p>
            <a:endParaRPr/>
          </a:p>
        </p:txBody>
      </p:sp>
      <p:sp>
        <p:nvSpPr>
          <p:cNvPr id="141" name="Google Shape;141;p10"/>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42" name="Google Shape;142;p10"/>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43" name="Google Shape;143;p10"/>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4"/>
        <p:cNvGrpSpPr/>
        <p:nvPr/>
      </p:nvGrpSpPr>
      <p:grpSpPr>
        <a:xfrm>
          <a:off x="0" y="0"/>
          <a:ext cx="0" cy="0"/>
          <a:chOff x="0" y="0"/>
          <a:chExt cx="0" cy="0"/>
        </a:xfrm>
      </p:grpSpPr>
      <p:sp>
        <p:nvSpPr>
          <p:cNvPr id="145" name="Google Shape;145;p11"/>
          <p:cNvSpPr txBox="1">
            <a:spLocks noGrp="1"/>
          </p:cNvSpPr>
          <p:nvPr>
            <p:ph type="title"/>
          </p:nvPr>
        </p:nvSpPr>
        <p:spPr>
          <a:xfrm>
            <a:off x="2327540" y="669972"/>
            <a:ext cx="6741304" cy="74827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46" name="Google Shape;146;p11"/>
          <p:cNvSpPr txBox="1">
            <a:spLocks noGrp="1"/>
          </p:cNvSpPr>
          <p:nvPr>
            <p:ph type="body" idx="1"/>
          </p:nvPr>
        </p:nvSpPr>
        <p:spPr>
          <a:xfrm rot="5400000">
            <a:off x="4162121" y="370047"/>
            <a:ext cx="3867758" cy="7214992"/>
          </a:xfrm>
          <a:prstGeom prst="rect">
            <a:avLst/>
          </a:prstGeom>
          <a:noFill/>
          <a:ln>
            <a:noFill/>
          </a:ln>
        </p:spPr>
        <p:txBody>
          <a:bodyPr spcFirstLastPara="1" wrap="square" lIns="91425" tIns="45700" rIns="91425" bIns="45700" anchor="t" anchorCtr="0">
            <a:noAutofit/>
          </a:bodyPr>
          <a:lstStyle>
            <a:lvl1pPr marL="400833" lvl="0" indent="-270562" algn="l">
              <a:lnSpc>
                <a:spcPct val="100000"/>
              </a:lnSpc>
              <a:spcBef>
                <a:spcPts val="316"/>
              </a:spcBef>
              <a:spcAft>
                <a:spcPts val="0"/>
              </a:spcAft>
              <a:buSzPts val="1105"/>
              <a:buChar char="●"/>
              <a:defRPr/>
            </a:lvl1pPr>
            <a:lvl2pPr marL="801666" lvl="1" indent="-270562" algn="l">
              <a:lnSpc>
                <a:spcPct val="100000"/>
              </a:lnSpc>
              <a:spcBef>
                <a:spcPts val="316"/>
              </a:spcBef>
              <a:spcAft>
                <a:spcPts val="0"/>
              </a:spcAft>
              <a:buSzPts val="1105"/>
              <a:buChar char="●"/>
              <a:defRPr/>
            </a:lvl2pPr>
            <a:lvl3pPr marL="1202499" lvl="2" indent="-270562" algn="l">
              <a:lnSpc>
                <a:spcPct val="100000"/>
              </a:lnSpc>
              <a:spcBef>
                <a:spcPts val="316"/>
              </a:spcBef>
              <a:spcAft>
                <a:spcPts val="0"/>
              </a:spcAft>
              <a:buSzPts val="1105"/>
              <a:buChar char="●"/>
              <a:defRPr/>
            </a:lvl3pPr>
            <a:lvl4pPr marL="1603332" lvl="3" indent="-275573" algn="l">
              <a:lnSpc>
                <a:spcPct val="100000"/>
              </a:lnSpc>
              <a:spcBef>
                <a:spcPts val="316"/>
              </a:spcBef>
              <a:spcAft>
                <a:spcPts val="0"/>
              </a:spcAft>
              <a:buSzPts val="1184"/>
              <a:buChar char="▪"/>
              <a:defRPr/>
            </a:lvl4pPr>
            <a:lvl5pPr marL="2004164" lvl="4" indent="-280583" algn="l">
              <a:lnSpc>
                <a:spcPct val="100000"/>
              </a:lnSpc>
              <a:spcBef>
                <a:spcPts val="316"/>
              </a:spcBef>
              <a:spcAft>
                <a:spcPts val="0"/>
              </a:spcAft>
              <a:buSzPts val="1262"/>
              <a:buChar char="▪"/>
              <a:defRPr/>
            </a:lvl5pPr>
            <a:lvl6pPr marL="2404997" lvl="5" indent="-280583" algn="l">
              <a:lnSpc>
                <a:spcPct val="100000"/>
              </a:lnSpc>
              <a:spcBef>
                <a:spcPts val="316"/>
              </a:spcBef>
              <a:spcAft>
                <a:spcPts val="0"/>
              </a:spcAft>
              <a:buSzPts val="1262"/>
              <a:buChar char="▪"/>
              <a:defRPr/>
            </a:lvl6pPr>
            <a:lvl7pPr marL="2805830" lvl="6" indent="-280583" algn="l">
              <a:lnSpc>
                <a:spcPct val="100000"/>
              </a:lnSpc>
              <a:spcBef>
                <a:spcPts val="316"/>
              </a:spcBef>
              <a:spcAft>
                <a:spcPts val="0"/>
              </a:spcAft>
              <a:buSzPts val="1262"/>
              <a:buChar char="▪"/>
              <a:defRPr/>
            </a:lvl7pPr>
            <a:lvl8pPr marL="3206663" lvl="7" indent="-280583" algn="l">
              <a:lnSpc>
                <a:spcPct val="100000"/>
              </a:lnSpc>
              <a:spcBef>
                <a:spcPts val="316"/>
              </a:spcBef>
              <a:spcAft>
                <a:spcPts val="0"/>
              </a:spcAft>
              <a:buSzPts val="1262"/>
              <a:buChar char="▪"/>
              <a:defRPr/>
            </a:lvl8pPr>
            <a:lvl9pPr marL="3607496" lvl="8" indent="-280583" algn="l">
              <a:lnSpc>
                <a:spcPct val="100000"/>
              </a:lnSpc>
              <a:spcBef>
                <a:spcPts val="316"/>
              </a:spcBef>
              <a:spcAft>
                <a:spcPts val="0"/>
              </a:spcAft>
              <a:buSzPts val="1262"/>
              <a:buChar char="▪"/>
              <a:defRPr/>
            </a:lvl9pPr>
          </a:lstStyle>
          <a:p>
            <a:endParaRPr/>
          </a:p>
        </p:txBody>
      </p:sp>
      <p:sp>
        <p:nvSpPr>
          <p:cNvPr id="147" name="Google Shape;147;p11"/>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48" name="Google Shape;148;p11"/>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49" name="Google Shape;149;p11"/>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0"/>
        <p:cNvGrpSpPr/>
        <p:nvPr/>
      </p:nvGrpSpPr>
      <p:grpSpPr>
        <a:xfrm>
          <a:off x="0" y="0"/>
          <a:ext cx="0" cy="0"/>
          <a:chOff x="0" y="0"/>
          <a:chExt cx="0" cy="0"/>
        </a:xfrm>
      </p:grpSpPr>
      <p:sp>
        <p:nvSpPr>
          <p:cNvPr id="151" name="Google Shape;151;p12"/>
          <p:cNvSpPr txBox="1">
            <a:spLocks noGrp="1"/>
          </p:cNvSpPr>
          <p:nvPr>
            <p:ph type="title"/>
          </p:nvPr>
        </p:nvSpPr>
        <p:spPr>
          <a:xfrm rot="5400000">
            <a:off x="6167677" y="2375604"/>
            <a:ext cx="5267890" cy="180374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52" name="Google Shape;152;p12"/>
          <p:cNvSpPr txBox="1">
            <a:spLocks noGrp="1"/>
          </p:cNvSpPr>
          <p:nvPr>
            <p:ph type="body" idx="1"/>
          </p:nvPr>
        </p:nvSpPr>
        <p:spPr>
          <a:xfrm rot="5400000">
            <a:off x="2493375" y="638660"/>
            <a:ext cx="5267890" cy="5277633"/>
          </a:xfrm>
          <a:prstGeom prst="rect">
            <a:avLst/>
          </a:prstGeom>
          <a:noFill/>
          <a:ln>
            <a:noFill/>
          </a:ln>
        </p:spPr>
        <p:txBody>
          <a:bodyPr spcFirstLastPara="1" wrap="square" lIns="91425" tIns="45700" rIns="91425" bIns="45700" anchor="t" anchorCtr="0">
            <a:noAutofit/>
          </a:bodyPr>
          <a:lstStyle>
            <a:lvl1pPr marL="400833" lvl="0" indent="-270562" algn="l">
              <a:lnSpc>
                <a:spcPct val="100000"/>
              </a:lnSpc>
              <a:spcBef>
                <a:spcPts val="316"/>
              </a:spcBef>
              <a:spcAft>
                <a:spcPts val="0"/>
              </a:spcAft>
              <a:buSzPts val="1105"/>
              <a:buChar char="●"/>
              <a:defRPr/>
            </a:lvl1pPr>
            <a:lvl2pPr marL="801666" lvl="1" indent="-270562" algn="l">
              <a:lnSpc>
                <a:spcPct val="100000"/>
              </a:lnSpc>
              <a:spcBef>
                <a:spcPts val="316"/>
              </a:spcBef>
              <a:spcAft>
                <a:spcPts val="0"/>
              </a:spcAft>
              <a:buSzPts val="1105"/>
              <a:buChar char="●"/>
              <a:defRPr/>
            </a:lvl2pPr>
            <a:lvl3pPr marL="1202499" lvl="2" indent="-270562" algn="l">
              <a:lnSpc>
                <a:spcPct val="100000"/>
              </a:lnSpc>
              <a:spcBef>
                <a:spcPts val="316"/>
              </a:spcBef>
              <a:spcAft>
                <a:spcPts val="0"/>
              </a:spcAft>
              <a:buSzPts val="1105"/>
              <a:buChar char="●"/>
              <a:defRPr/>
            </a:lvl3pPr>
            <a:lvl4pPr marL="1603332" lvl="3" indent="-275573" algn="l">
              <a:lnSpc>
                <a:spcPct val="100000"/>
              </a:lnSpc>
              <a:spcBef>
                <a:spcPts val="316"/>
              </a:spcBef>
              <a:spcAft>
                <a:spcPts val="0"/>
              </a:spcAft>
              <a:buSzPts val="1184"/>
              <a:buChar char="▪"/>
              <a:defRPr/>
            </a:lvl4pPr>
            <a:lvl5pPr marL="2004164" lvl="4" indent="-280583" algn="l">
              <a:lnSpc>
                <a:spcPct val="100000"/>
              </a:lnSpc>
              <a:spcBef>
                <a:spcPts val="316"/>
              </a:spcBef>
              <a:spcAft>
                <a:spcPts val="0"/>
              </a:spcAft>
              <a:buSzPts val="1262"/>
              <a:buChar char="▪"/>
              <a:defRPr/>
            </a:lvl5pPr>
            <a:lvl6pPr marL="2404997" lvl="5" indent="-280583" algn="l">
              <a:lnSpc>
                <a:spcPct val="100000"/>
              </a:lnSpc>
              <a:spcBef>
                <a:spcPts val="316"/>
              </a:spcBef>
              <a:spcAft>
                <a:spcPts val="0"/>
              </a:spcAft>
              <a:buSzPts val="1262"/>
              <a:buChar char="▪"/>
              <a:defRPr/>
            </a:lvl6pPr>
            <a:lvl7pPr marL="2805830" lvl="6" indent="-280583" algn="l">
              <a:lnSpc>
                <a:spcPct val="100000"/>
              </a:lnSpc>
              <a:spcBef>
                <a:spcPts val="316"/>
              </a:spcBef>
              <a:spcAft>
                <a:spcPts val="0"/>
              </a:spcAft>
              <a:buSzPts val="1262"/>
              <a:buChar char="▪"/>
              <a:defRPr/>
            </a:lvl7pPr>
            <a:lvl8pPr marL="3206663" lvl="7" indent="-280583" algn="l">
              <a:lnSpc>
                <a:spcPct val="100000"/>
              </a:lnSpc>
              <a:spcBef>
                <a:spcPts val="316"/>
              </a:spcBef>
              <a:spcAft>
                <a:spcPts val="0"/>
              </a:spcAft>
              <a:buSzPts val="1262"/>
              <a:buChar char="▪"/>
              <a:defRPr/>
            </a:lvl8pPr>
            <a:lvl9pPr marL="3607496" lvl="8" indent="-280583" algn="l">
              <a:lnSpc>
                <a:spcPct val="100000"/>
              </a:lnSpc>
              <a:spcBef>
                <a:spcPts val="316"/>
              </a:spcBef>
              <a:spcAft>
                <a:spcPts val="0"/>
              </a:spcAft>
              <a:buSzPts val="1262"/>
              <a:buChar char="▪"/>
              <a:defRPr/>
            </a:lvl9pPr>
          </a:lstStyle>
          <a:p>
            <a:endParaRPr/>
          </a:p>
        </p:txBody>
      </p:sp>
      <p:sp>
        <p:nvSpPr>
          <p:cNvPr id="153" name="Google Shape;153;p12"/>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54" name="Google Shape;154;p12"/>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227"/>
              <a:buNone/>
              <a:defRPr/>
            </a:lvl1pPr>
            <a:lvl2pPr lvl="1" algn="l">
              <a:lnSpc>
                <a:spcPct val="100000"/>
              </a:lnSpc>
              <a:spcBef>
                <a:spcPts val="0"/>
              </a:spcBef>
              <a:spcAft>
                <a:spcPts val="0"/>
              </a:spcAft>
              <a:buSzPts val="1227"/>
              <a:buNone/>
              <a:defRPr/>
            </a:lvl2pPr>
            <a:lvl3pPr lvl="2" algn="l">
              <a:lnSpc>
                <a:spcPct val="100000"/>
              </a:lnSpc>
              <a:spcBef>
                <a:spcPts val="0"/>
              </a:spcBef>
              <a:spcAft>
                <a:spcPts val="0"/>
              </a:spcAft>
              <a:buSzPts val="1227"/>
              <a:buNone/>
              <a:defRPr/>
            </a:lvl3pPr>
            <a:lvl4pPr lvl="3" algn="l">
              <a:lnSpc>
                <a:spcPct val="100000"/>
              </a:lnSpc>
              <a:spcBef>
                <a:spcPts val="0"/>
              </a:spcBef>
              <a:spcAft>
                <a:spcPts val="0"/>
              </a:spcAft>
              <a:buSzPts val="1227"/>
              <a:buNone/>
              <a:defRPr/>
            </a:lvl4pPr>
            <a:lvl5pPr lvl="4" algn="l">
              <a:lnSpc>
                <a:spcPct val="100000"/>
              </a:lnSpc>
              <a:spcBef>
                <a:spcPts val="0"/>
              </a:spcBef>
              <a:spcAft>
                <a:spcPts val="0"/>
              </a:spcAft>
              <a:buSzPts val="1227"/>
              <a:buNone/>
              <a:defRPr/>
            </a:lvl5pPr>
            <a:lvl6pPr lvl="5" algn="l">
              <a:lnSpc>
                <a:spcPct val="100000"/>
              </a:lnSpc>
              <a:spcBef>
                <a:spcPts val="0"/>
              </a:spcBef>
              <a:spcAft>
                <a:spcPts val="0"/>
              </a:spcAft>
              <a:buSzPts val="1227"/>
              <a:buNone/>
              <a:defRPr/>
            </a:lvl6pPr>
            <a:lvl7pPr lvl="6" algn="l">
              <a:lnSpc>
                <a:spcPct val="100000"/>
              </a:lnSpc>
              <a:spcBef>
                <a:spcPts val="0"/>
              </a:spcBef>
              <a:spcAft>
                <a:spcPts val="0"/>
              </a:spcAft>
              <a:buSzPts val="1227"/>
              <a:buNone/>
              <a:defRPr/>
            </a:lvl7pPr>
            <a:lvl8pPr lvl="7" algn="l">
              <a:lnSpc>
                <a:spcPct val="100000"/>
              </a:lnSpc>
              <a:spcBef>
                <a:spcPts val="0"/>
              </a:spcBef>
              <a:spcAft>
                <a:spcPts val="0"/>
              </a:spcAft>
              <a:buSzPts val="1227"/>
              <a:buNone/>
              <a:defRPr/>
            </a:lvl8pPr>
            <a:lvl9pPr lvl="8" algn="l">
              <a:lnSpc>
                <a:spcPct val="100000"/>
              </a:lnSpc>
              <a:spcBef>
                <a:spcPts val="0"/>
              </a:spcBef>
              <a:spcAft>
                <a:spcPts val="0"/>
              </a:spcAft>
              <a:buSzPts val="1227"/>
              <a:buNone/>
              <a:defRPr/>
            </a:lvl9pPr>
          </a:lstStyle>
          <a:p>
            <a:endParaRPr/>
          </a:p>
        </p:txBody>
      </p:sp>
      <p:sp>
        <p:nvSpPr>
          <p:cNvPr id="155" name="Google Shape;155;p12"/>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77"/>
              <a:buFont typeface="Arial"/>
              <a:buNone/>
              <a:defRPr sz="87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Google Shape;10;p1"/>
          <p:cNvCxnSpPr/>
          <p:nvPr/>
        </p:nvCxnSpPr>
        <p:spPr>
          <a:xfrm>
            <a:off x="10767264" y="152400"/>
            <a:ext cx="0" cy="1524000"/>
          </a:xfrm>
          <a:prstGeom prst="straightConnector1">
            <a:avLst/>
          </a:prstGeom>
          <a:noFill/>
          <a:ln w="9525" cap="flat" cmpd="sng">
            <a:solidFill>
              <a:schemeClr val="dk1"/>
            </a:solidFill>
            <a:prstDash val="solid"/>
            <a:round/>
            <a:headEnd type="none" w="sm" len="sm"/>
            <a:tailEnd type="none" w="sm" len="sm"/>
          </a:ln>
        </p:spPr>
      </p:cxnSp>
      <p:sp>
        <p:nvSpPr>
          <p:cNvPr id="11" name="Google Shape;11;p1"/>
          <p:cNvSpPr txBox="1">
            <a:spLocks noGrp="1"/>
          </p:cNvSpPr>
          <p:nvPr>
            <p:ph type="title"/>
          </p:nvPr>
        </p:nvSpPr>
        <p:spPr>
          <a:xfrm>
            <a:off x="2327540" y="669972"/>
            <a:ext cx="6741304" cy="748274"/>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227"/>
              <a:buFont typeface="Arial"/>
              <a:buNone/>
              <a:defRPr sz="3419" b="1"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2327540" y="1541921"/>
            <a:ext cx="7214992" cy="3867879"/>
          </a:xfrm>
          <a:prstGeom prst="rect">
            <a:avLst/>
          </a:prstGeom>
          <a:noFill/>
          <a:ln>
            <a:noFill/>
          </a:ln>
        </p:spPr>
        <p:txBody>
          <a:bodyPr spcFirstLastPara="1" wrap="square" lIns="91425" tIns="45700" rIns="91425" bIns="45700" anchor="t" anchorCtr="0">
            <a:noAutofit/>
          </a:bodyPr>
          <a:lstStyle>
            <a:lvl1pPr marL="400833" marR="0" lvl="0" indent="-289490" algn="l" rtl="0">
              <a:lnSpc>
                <a:spcPct val="115000"/>
              </a:lnSpc>
              <a:spcBef>
                <a:spcPts val="526"/>
              </a:spcBef>
              <a:spcAft>
                <a:spcPts val="0"/>
              </a:spcAft>
              <a:buClr>
                <a:schemeClr val="dk2"/>
              </a:buClr>
              <a:buSzPts val="1403"/>
              <a:buFont typeface="Noto Sans Symbols"/>
              <a:buChar char="●"/>
              <a:defRPr sz="2192" b="0" i="0" u="none" strike="noStrike" cap="none">
                <a:solidFill>
                  <a:schemeClr val="dk1"/>
                </a:solidFill>
                <a:latin typeface="Arial"/>
                <a:ea typeface="Arial"/>
                <a:cs typeface="Arial"/>
                <a:sym typeface="Arial"/>
              </a:defRPr>
            </a:lvl1pPr>
            <a:lvl2pPr marL="801666" marR="0" lvl="1" indent="-273902" algn="l" rtl="0">
              <a:lnSpc>
                <a:spcPct val="115000"/>
              </a:lnSpc>
              <a:spcBef>
                <a:spcPts val="456"/>
              </a:spcBef>
              <a:spcAft>
                <a:spcPts val="0"/>
              </a:spcAft>
              <a:buClr>
                <a:schemeClr val="accent2"/>
              </a:buClr>
              <a:buSzPts val="1157"/>
              <a:buFont typeface="Noto Sans Symbols"/>
              <a:buChar char="●"/>
              <a:defRPr sz="1841" b="0" i="0" u="none" strike="noStrike" cap="none">
                <a:solidFill>
                  <a:schemeClr val="dk1"/>
                </a:solidFill>
                <a:latin typeface="Arial"/>
                <a:ea typeface="Arial"/>
                <a:cs typeface="Arial"/>
                <a:sym typeface="Arial"/>
              </a:defRPr>
            </a:lvl2pPr>
            <a:lvl3pPr marL="1202499" marR="0" lvl="2" indent="-251077" algn="l" rtl="0">
              <a:lnSpc>
                <a:spcPct val="115000"/>
              </a:lnSpc>
              <a:spcBef>
                <a:spcPts val="403"/>
              </a:spcBef>
              <a:spcAft>
                <a:spcPts val="0"/>
              </a:spcAft>
              <a:buClr>
                <a:schemeClr val="accent1"/>
              </a:buClr>
              <a:buSzPts val="798"/>
              <a:buFont typeface="Noto Sans Symbols"/>
              <a:buChar char="●"/>
              <a:defRPr sz="1403" b="0" i="0" u="none" strike="noStrike" cap="none">
                <a:solidFill>
                  <a:schemeClr val="dk1"/>
                </a:solidFill>
                <a:latin typeface="Arial"/>
                <a:ea typeface="Arial"/>
                <a:cs typeface="Arial"/>
                <a:sym typeface="Arial"/>
              </a:defRPr>
            </a:lvl3pPr>
            <a:lvl4pPr marL="1603332" marR="0" lvl="3" indent="-283923" algn="l" rtl="0">
              <a:lnSpc>
                <a:spcPct val="115000"/>
              </a:lnSpc>
              <a:spcBef>
                <a:spcPts val="351"/>
              </a:spcBef>
              <a:spcAft>
                <a:spcPts val="0"/>
              </a:spcAft>
              <a:buClr>
                <a:schemeClr val="dk2"/>
              </a:buClr>
              <a:buSzPts val="1315"/>
              <a:buFont typeface="Noto Sans Symbols"/>
              <a:buChar char="▪"/>
              <a:defRPr sz="1753" b="0" i="0" u="none" strike="noStrike" cap="none">
                <a:solidFill>
                  <a:schemeClr val="dk1"/>
                </a:solidFill>
                <a:latin typeface="Arial"/>
                <a:ea typeface="Arial"/>
                <a:cs typeface="Arial"/>
                <a:sym typeface="Arial"/>
              </a:defRPr>
            </a:lvl4pPr>
            <a:lvl5pPr marL="2004164" marR="0" lvl="4" indent="-289490" algn="l" rtl="0">
              <a:lnSpc>
                <a:spcPct val="115000"/>
              </a:lnSpc>
              <a:spcBef>
                <a:spcPts val="351"/>
              </a:spcBef>
              <a:spcAft>
                <a:spcPts val="0"/>
              </a:spcAft>
              <a:buClr>
                <a:schemeClr val="folHlink"/>
              </a:buClr>
              <a:buSzPts val="1403"/>
              <a:buFont typeface="Noto Sans Symbols"/>
              <a:buChar char="▪"/>
              <a:defRPr sz="1753" b="0" i="0" u="none" strike="noStrike" cap="none">
                <a:solidFill>
                  <a:schemeClr val="dk1"/>
                </a:solidFill>
                <a:latin typeface="Arial"/>
                <a:ea typeface="Arial"/>
                <a:cs typeface="Arial"/>
                <a:sym typeface="Arial"/>
              </a:defRPr>
            </a:lvl5pPr>
            <a:lvl6pPr marL="2404997" marR="0" lvl="5" indent="-289490" algn="l" rtl="0">
              <a:lnSpc>
                <a:spcPct val="115000"/>
              </a:lnSpc>
              <a:spcBef>
                <a:spcPts val="351"/>
              </a:spcBef>
              <a:spcAft>
                <a:spcPts val="0"/>
              </a:spcAft>
              <a:buClr>
                <a:schemeClr val="folHlink"/>
              </a:buClr>
              <a:buSzPts val="1403"/>
              <a:buFont typeface="Noto Sans Symbols"/>
              <a:buChar char="▪"/>
              <a:defRPr sz="1753" b="0" i="0" u="none" strike="noStrike" cap="none">
                <a:solidFill>
                  <a:schemeClr val="dk1"/>
                </a:solidFill>
                <a:latin typeface="Arial"/>
                <a:ea typeface="Arial"/>
                <a:cs typeface="Arial"/>
                <a:sym typeface="Arial"/>
              </a:defRPr>
            </a:lvl6pPr>
            <a:lvl7pPr marL="2805830" marR="0" lvl="6" indent="-289490" algn="l" rtl="0">
              <a:lnSpc>
                <a:spcPct val="115000"/>
              </a:lnSpc>
              <a:spcBef>
                <a:spcPts val="351"/>
              </a:spcBef>
              <a:spcAft>
                <a:spcPts val="0"/>
              </a:spcAft>
              <a:buClr>
                <a:schemeClr val="folHlink"/>
              </a:buClr>
              <a:buSzPts val="1403"/>
              <a:buFont typeface="Noto Sans Symbols"/>
              <a:buChar char="▪"/>
              <a:defRPr sz="1753" b="0" i="0" u="none" strike="noStrike" cap="none">
                <a:solidFill>
                  <a:schemeClr val="dk1"/>
                </a:solidFill>
                <a:latin typeface="Arial"/>
                <a:ea typeface="Arial"/>
                <a:cs typeface="Arial"/>
                <a:sym typeface="Arial"/>
              </a:defRPr>
            </a:lvl7pPr>
            <a:lvl8pPr marL="3206663" marR="0" lvl="7" indent="-289490" algn="l" rtl="0">
              <a:lnSpc>
                <a:spcPct val="115000"/>
              </a:lnSpc>
              <a:spcBef>
                <a:spcPts val="351"/>
              </a:spcBef>
              <a:spcAft>
                <a:spcPts val="0"/>
              </a:spcAft>
              <a:buClr>
                <a:schemeClr val="folHlink"/>
              </a:buClr>
              <a:buSzPts val="1403"/>
              <a:buFont typeface="Noto Sans Symbols"/>
              <a:buChar char="▪"/>
              <a:defRPr sz="1753" b="0" i="0" u="none" strike="noStrike" cap="none">
                <a:solidFill>
                  <a:schemeClr val="dk1"/>
                </a:solidFill>
                <a:latin typeface="Arial"/>
                <a:ea typeface="Arial"/>
                <a:cs typeface="Arial"/>
                <a:sym typeface="Arial"/>
              </a:defRPr>
            </a:lvl8pPr>
            <a:lvl9pPr marL="3607496" marR="0" lvl="8" indent="-289490" algn="l" rtl="0">
              <a:lnSpc>
                <a:spcPct val="115000"/>
              </a:lnSpc>
              <a:spcBef>
                <a:spcPts val="351"/>
              </a:spcBef>
              <a:spcAft>
                <a:spcPts val="0"/>
              </a:spcAft>
              <a:buClr>
                <a:schemeClr val="folHlink"/>
              </a:buClr>
              <a:buSzPts val="1403"/>
              <a:buFont typeface="Noto Sans Symbols"/>
              <a:buChar char="▪"/>
              <a:defRPr sz="1753"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dt" idx="10"/>
          </p:nvPr>
        </p:nvSpPr>
        <p:spPr>
          <a:xfrm>
            <a:off x="2488504" y="6014414"/>
            <a:ext cx="1870553" cy="40083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227"/>
              <a:buFont typeface="Arial"/>
              <a:buNone/>
              <a:defRPr sz="87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ftr" idx="11"/>
          </p:nvPr>
        </p:nvSpPr>
        <p:spPr>
          <a:xfrm>
            <a:off x="4826696" y="6014414"/>
            <a:ext cx="2538608" cy="400833"/>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227"/>
              <a:buFont typeface="Arial"/>
              <a:buNone/>
              <a:defRPr sz="877"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227"/>
              <a:buFont typeface="Arial"/>
              <a:buNone/>
              <a:defRPr sz="1578" b="0" i="0" u="none" strike="noStrike" cap="none">
                <a:solidFill>
                  <a:schemeClr val="dk1"/>
                </a:solidFill>
                <a:latin typeface="Arial"/>
                <a:ea typeface="Arial"/>
                <a:cs typeface="Arial"/>
                <a:sym typeface="Arial"/>
              </a:defRPr>
            </a:lvl9pPr>
          </a:lstStyle>
          <a:p>
            <a:endParaRPr/>
          </a:p>
        </p:txBody>
      </p:sp>
      <p:sp>
        <p:nvSpPr>
          <p:cNvPr id="15" name="Google Shape;15;p1"/>
          <p:cNvSpPr txBox="1">
            <a:spLocks noGrp="1"/>
          </p:cNvSpPr>
          <p:nvPr>
            <p:ph type="sldNum" idx="12"/>
          </p:nvPr>
        </p:nvSpPr>
        <p:spPr>
          <a:xfrm>
            <a:off x="8233775" y="536364"/>
            <a:ext cx="1870553" cy="40083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77"/>
              <a:buFont typeface="Arial"/>
              <a:buNone/>
              <a:defRPr sz="1403"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‹Nr.›</a:t>
            </a:fld>
            <a:endParaRPr/>
          </a:p>
        </p:txBody>
      </p:sp>
      <p:grpSp>
        <p:nvGrpSpPr>
          <p:cNvPr id="16" name="Google Shape;16;p1"/>
          <p:cNvGrpSpPr/>
          <p:nvPr/>
        </p:nvGrpSpPr>
        <p:grpSpPr>
          <a:xfrm>
            <a:off x="10957764" y="152400"/>
            <a:ext cx="792163" cy="1295400"/>
            <a:chOff x="5136" y="960"/>
            <a:chExt cx="528" cy="864"/>
          </a:xfrm>
        </p:grpSpPr>
        <p:sp>
          <p:nvSpPr>
            <p:cNvPr id="17" name="Google Shape;17;p1"/>
            <p:cNvSpPr/>
            <p:nvPr/>
          </p:nvSpPr>
          <p:spPr>
            <a:xfrm>
              <a:off x="5136" y="960"/>
              <a:ext cx="80" cy="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8;p1"/>
            <p:cNvSpPr/>
            <p:nvPr/>
          </p:nvSpPr>
          <p:spPr>
            <a:xfrm>
              <a:off x="5248" y="960"/>
              <a:ext cx="79" cy="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 name="Google Shape;19;p1"/>
            <p:cNvSpPr/>
            <p:nvPr/>
          </p:nvSpPr>
          <p:spPr>
            <a:xfrm>
              <a:off x="5360" y="960"/>
              <a:ext cx="76" cy="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1"/>
            <p:cNvSpPr/>
            <p:nvPr/>
          </p:nvSpPr>
          <p:spPr>
            <a:xfrm>
              <a:off x="5136" y="1072"/>
              <a:ext cx="80" cy="7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1"/>
            <p:cNvSpPr/>
            <p:nvPr/>
          </p:nvSpPr>
          <p:spPr>
            <a:xfrm>
              <a:off x="5248" y="1072"/>
              <a:ext cx="79" cy="7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1"/>
            <p:cNvSpPr/>
            <p:nvPr/>
          </p:nvSpPr>
          <p:spPr>
            <a:xfrm>
              <a:off x="5360" y="1072"/>
              <a:ext cx="76" cy="7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1"/>
            <p:cNvSpPr/>
            <p:nvPr/>
          </p:nvSpPr>
          <p:spPr>
            <a:xfrm>
              <a:off x="5472" y="1072"/>
              <a:ext cx="73" cy="7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1"/>
            <p:cNvSpPr/>
            <p:nvPr/>
          </p:nvSpPr>
          <p:spPr>
            <a:xfrm>
              <a:off x="5136" y="1184"/>
              <a:ext cx="80" cy="73"/>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1"/>
            <p:cNvSpPr/>
            <p:nvPr/>
          </p:nvSpPr>
          <p:spPr>
            <a:xfrm>
              <a:off x="5248" y="1184"/>
              <a:ext cx="79" cy="73"/>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1"/>
            <p:cNvSpPr/>
            <p:nvPr/>
          </p:nvSpPr>
          <p:spPr>
            <a:xfrm>
              <a:off x="5360" y="1184"/>
              <a:ext cx="76" cy="7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1"/>
            <p:cNvSpPr/>
            <p:nvPr/>
          </p:nvSpPr>
          <p:spPr>
            <a:xfrm>
              <a:off x="5472" y="1184"/>
              <a:ext cx="73" cy="7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1"/>
            <p:cNvSpPr/>
            <p:nvPr/>
          </p:nvSpPr>
          <p:spPr>
            <a:xfrm>
              <a:off x="5584" y="1184"/>
              <a:ext cx="80" cy="7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1"/>
            <p:cNvSpPr/>
            <p:nvPr/>
          </p:nvSpPr>
          <p:spPr>
            <a:xfrm>
              <a:off x="5136" y="1296"/>
              <a:ext cx="80" cy="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1"/>
            <p:cNvSpPr/>
            <p:nvPr/>
          </p:nvSpPr>
          <p:spPr>
            <a:xfrm>
              <a:off x="5248" y="1296"/>
              <a:ext cx="79" cy="8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1"/>
            <p:cNvSpPr/>
            <p:nvPr/>
          </p:nvSpPr>
          <p:spPr>
            <a:xfrm>
              <a:off x="5360" y="1296"/>
              <a:ext cx="76" cy="8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1"/>
            <p:cNvSpPr/>
            <p:nvPr/>
          </p:nvSpPr>
          <p:spPr>
            <a:xfrm>
              <a:off x="5472" y="1296"/>
              <a:ext cx="73" cy="8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1"/>
            <p:cNvSpPr/>
            <p:nvPr/>
          </p:nvSpPr>
          <p:spPr>
            <a:xfrm>
              <a:off x="5136" y="1408"/>
              <a:ext cx="80" cy="8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1"/>
            <p:cNvSpPr/>
            <p:nvPr/>
          </p:nvSpPr>
          <p:spPr>
            <a:xfrm>
              <a:off x="5248" y="1408"/>
              <a:ext cx="79" cy="8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1"/>
            <p:cNvSpPr/>
            <p:nvPr/>
          </p:nvSpPr>
          <p:spPr>
            <a:xfrm>
              <a:off x="5360" y="1408"/>
              <a:ext cx="76" cy="8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1"/>
            <p:cNvSpPr/>
            <p:nvPr/>
          </p:nvSpPr>
          <p:spPr>
            <a:xfrm>
              <a:off x="5472" y="1408"/>
              <a:ext cx="73" cy="8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1"/>
            <p:cNvSpPr/>
            <p:nvPr/>
          </p:nvSpPr>
          <p:spPr>
            <a:xfrm>
              <a:off x="5584" y="1408"/>
              <a:ext cx="80" cy="80"/>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1"/>
            <p:cNvSpPr/>
            <p:nvPr/>
          </p:nvSpPr>
          <p:spPr>
            <a:xfrm>
              <a:off x="5136" y="1520"/>
              <a:ext cx="80" cy="79"/>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1"/>
            <p:cNvSpPr/>
            <p:nvPr/>
          </p:nvSpPr>
          <p:spPr>
            <a:xfrm>
              <a:off x="5248" y="1520"/>
              <a:ext cx="79" cy="7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1"/>
            <p:cNvSpPr/>
            <p:nvPr/>
          </p:nvSpPr>
          <p:spPr>
            <a:xfrm>
              <a:off x="5360" y="1520"/>
              <a:ext cx="76" cy="79"/>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1"/>
            <p:cNvSpPr/>
            <p:nvPr/>
          </p:nvSpPr>
          <p:spPr>
            <a:xfrm>
              <a:off x="5472" y="1520"/>
              <a:ext cx="73" cy="79"/>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1"/>
            <p:cNvSpPr/>
            <p:nvPr/>
          </p:nvSpPr>
          <p:spPr>
            <a:xfrm>
              <a:off x="5136" y="1632"/>
              <a:ext cx="80" cy="7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1"/>
            <p:cNvSpPr/>
            <p:nvPr/>
          </p:nvSpPr>
          <p:spPr>
            <a:xfrm>
              <a:off x="5248" y="1632"/>
              <a:ext cx="79" cy="7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1"/>
            <p:cNvSpPr/>
            <p:nvPr/>
          </p:nvSpPr>
          <p:spPr>
            <a:xfrm>
              <a:off x="5360" y="1632"/>
              <a:ext cx="76" cy="75"/>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1"/>
            <p:cNvSpPr/>
            <p:nvPr/>
          </p:nvSpPr>
          <p:spPr>
            <a:xfrm>
              <a:off x="5472" y="1632"/>
              <a:ext cx="73" cy="75"/>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1"/>
            <p:cNvSpPr/>
            <p:nvPr/>
          </p:nvSpPr>
          <p:spPr>
            <a:xfrm>
              <a:off x="5248" y="1744"/>
              <a:ext cx="79" cy="80"/>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1"/>
            <p:cNvSpPr/>
            <p:nvPr/>
          </p:nvSpPr>
          <p:spPr>
            <a:xfrm>
              <a:off x="5472" y="1744"/>
              <a:ext cx="73" cy="80"/>
            </a:xfrm>
            <a:prstGeom prst="ellipse">
              <a:avLst/>
            </a:prstGeom>
            <a:solidFill>
              <a:schemeClr val="fo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48" name="Logo Lehre Augenheilkunde Ulm"/>
          <p:cNvPicPr preferRelativeResize="0"/>
          <p:nvPr/>
        </p:nvPicPr>
        <p:blipFill rotWithShape="1">
          <a:blip r:embed="rId13">
            <a:alphaModFix/>
          </a:blip>
          <a:srcRect l="15164" t="13485" r="14262" b="11790"/>
          <a:stretch/>
        </p:blipFill>
        <p:spPr>
          <a:xfrm>
            <a:off x="10785675" y="67241"/>
            <a:ext cx="1132005" cy="137774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20.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1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6.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1.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3.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8.xml"/><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2.xml"/><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5.xml"/><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2.xml"/><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6.xml"/><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4.xml"/><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8.xml"/><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1" name="Google Shape;161;p1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p:txBody>
      </p:sp>
      <p:sp>
        <p:nvSpPr>
          <p:cNvPr id="163" name="Google Shape;163;p13"/>
          <p:cNvSpPr txBox="1"/>
          <p:nvPr/>
        </p:nvSpPr>
        <p:spPr>
          <a:xfrm>
            <a:off x="7518773" y="1835915"/>
            <a:ext cx="1231725" cy="21146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a:t>
            </a:r>
            <a:r>
              <a:rPr lang="en-US" b="0" i="1" u="none" strike="noStrike" cap="none">
                <a:solidFill>
                  <a:srgbClr val="330066"/>
                </a:solidFill>
                <a:latin typeface="Arial"/>
                <a:ea typeface="Arial"/>
                <a:cs typeface="Arial"/>
                <a:sym typeface="Arial"/>
              </a:rPr>
              <a:t>Retinoblastom)</a:t>
            </a:r>
            <a:endParaRPr sz="1403" b="0" i="0" u="none" strike="noStrike" cap="none">
              <a:solidFill>
                <a:srgbClr val="330066"/>
              </a:solidFill>
              <a:latin typeface="Arial"/>
              <a:ea typeface="Arial"/>
              <a:cs typeface="Arial"/>
              <a:sym typeface="Arial"/>
            </a:endParaRPr>
          </a:p>
        </p:txBody>
      </p:sp>
      <p:sp>
        <p:nvSpPr>
          <p:cNvPr id="16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0" name="Google Shape;160;p1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62" name="Google Shape;162;p1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a:t>
            </a:fld>
            <a:endParaRPr lang="de-DE" sz="800">
              <a:latin typeface="Segoe UI"/>
            </a:endParaRPr>
          </a:p>
        </p:txBody>
      </p:sp>
      <p:cxnSp>
        <p:nvCxnSpPr>
          <p:cNvPr id="165" name="ZZ_Fusszeile_Linie"/>
          <p:cNvCxnSpPr/>
          <p:nvPr/>
        </p:nvCxnSpPr>
        <p:spPr>
          <a:xfrm>
            <a:off x="274320" y="6565392"/>
            <a:ext cx="11643360" cy="0"/>
          </a:xfrm>
          <a:prstGeom prst="line">
            <a:avLst/>
          </a:prstGeom>
          <a:ln w="6350">
            <a:solidFill>
              <a:srgbClr val="D7DBE0"/>
            </a:solidFill>
          </a:ln>
        </p:spPr>
      </p:cxnSp>
      <p:sp>
        <p:nvSpPr>
          <p:cNvPr id="16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1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a:t>
            </a:r>
            <a:endParaRPr>
              <a:solidFill>
                <a:srgbClr val="669999"/>
              </a:solidFill>
            </a:endParaRPr>
          </a:p>
        </p:txBody>
      </p:sp>
      <p:sp>
        <p:nvSpPr>
          <p:cNvPr id="17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8" name="Google Shape;168;p1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70" name="Google Shape;170;p1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a:t>
            </a:fld>
            <a:endParaRPr lang="de-DE" sz="800">
              <a:latin typeface="Segoe UI"/>
            </a:endParaRPr>
          </a:p>
        </p:txBody>
      </p:sp>
      <p:cxnSp>
        <p:nvCxnSpPr>
          <p:cNvPr id="172" name="ZZ_Fusszeile_Linie"/>
          <p:cNvCxnSpPr/>
          <p:nvPr/>
        </p:nvCxnSpPr>
        <p:spPr>
          <a:xfrm>
            <a:off x="274320" y="6565392"/>
            <a:ext cx="11643360" cy="0"/>
          </a:xfrm>
          <a:prstGeom prst="line">
            <a:avLst/>
          </a:prstGeom>
          <a:ln w="6350">
            <a:solidFill>
              <a:srgbClr val="D7DBE0"/>
            </a:solidFill>
          </a:ln>
        </p:spPr>
      </p:cxnSp>
      <p:sp>
        <p:nvSpPr>
          <p:cNvPr id="17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15"/>
          <p:cNvSpPr txBox="1">
            <a:spLocks noGrp="1"/>
          </p:cNvSpPr>
          <p:nvPr>
            <p:ph type="body" idx="1"/>
          </p:nvPr>
        </p:nvSpPr>
        <p:spPr>
          <a:xfrm>
            <a:off x="2327540" y="1541855"/>
            <a:ext cx="7214992" cy="3867879"/>
          </a:xfrm>
          <a:prstGeom prst="rect">
            <a:avLst/>
          </a:prstGeom>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sp>
        <p:nvSpPr>
          <p:cNvPr id="178" name="Google Shape;178;p1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79" name="Google Shape;179;p15"/>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18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5" name="Google Shape;175;p1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77" name="Google Shape;177;p1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a:t>
            </a:fld>
            <a:endParaRPr lang="de-DE" sz="800">
              <a:latin typeface="Segoe UI"/>
            </a:endParaRPr>
          </a:p>
        </p:txBody>
      </p:sp>
      <p:cxnSp>
        <p:nvCxnSpPr>
          <p:cNvPr id="181" name="ZZ_Fusszeile_Linie"/>
          <p:cNvCxnSpPr/>
          <p:nvPr/>
        </p:nvCxnSpPr>
        <p:spPr>
          <a:xfrm>
            <a:off x="274320" y="6565392"/>
            <a:ext cx="11643360" cy="0"/>
          </a:xfrm>
          <a:prstGeom prst="line">
            <a:avLst/>
          </a:prstGeom>
          <a:ln w="6350">
            <a:solidFill>
              <a:srgbClr val="D7DBE0"/>
            </a:solidFill>
          </a:ln>
        </p:spPr>
      </p:cxnSp>
      <p:sp>
        <p:nvSpPr>
          <p:cNvPr id="18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16"/>
          <p:cNvSpPr txBox="1">
            <a:spLocks noGrp="1"/>
          </p:cNvSpPr>
          <p:nvPr>
            <p:ph type="body" idx="1"/>
          </p:nvPr>
        </p:nvSpPr>
        <p:spPr>
          <a:xfrm>
            <a:off x="2327540" y="1541855"/>
            <a:ext cx="7214992" cy="3867879"/>
          </a:xfrm>
          <a:prstGeom prst="rect">
            <a:avLst/>
          </a:prstGeom>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sp>
        <p:nvSpPr>
          <p:cNvPr id="187" name="Google Shape;187;p1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88" name="Google Shape;188;p16"/>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189" name="Google Shape;189;p16"/>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BEE6F7"/>
              </a:buClr>
              <a:buSzPts val="1052"/>
              <a:buFont typeface="Noto Sans Symbols"/>
              <a:buNone/>
            </a:pPr>
            <a:endParaRPr sz="1403" i="1" u="none" strike="noStrike" cap="none">
              <a:solidFill>
                <a:srgbClr val="1A5FB4"/>
              </a:solidFill>
            </a:endParaRPr>
          </a:p>
        </p:txBody>
      </p:sp>
      <p:sp>
        <p:nvSpPr>
          <p:cNvPr id="19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4" name="Google Shape;184;p1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86" name="Google Shape;186;p1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a:t>
            </a:fld>
            <a:endParaRPr lang="de-DE" sz="800">
              <a:latin typeface="Segoe UI"/>
            </a:endParaRPr>
          </a:p>
        </p:txBody>
      </p:sp>
      <p:cxnSp>
        <p:nvCxnSpPr>
          <p:cNvPr id="191" name="ZZ_Fusszeile_Linie"/>
          <p:cNvCxnSpPr/>
          <p:nvPr/>
        </p:nvCxnSpPr>
        <p:spPr>
          <a:xfrm>
            <a:off x="274320" y="6565392"/>
            <a:ext cx="11643360" cy="0"/>
          </a:xfrm>
          <a:prstGeom prst="line">
            <a:avLst/>
          </a:prstGeom>
          <a:ln w="6350">
            <a:solidFill>
              <a:srgbClr val="D7DBE0"/>
            </a:solidFill>
          </a:ln>
        </p:spPr>
      </p:cxnSp>
      <p:sp>
        <p:nvSpPr>
          <p:cNvPr id="1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Google Shape;195;p17"/>
          <p:cNvSpPr txBox="1">
            <a:spLocks noGrp="1"/>
          </p:cNvSpPr>
          <p:nvPr>
            <p:ph type="body" idx="1"/>
          </p:nvPr>
        </p:nvSpPr>
        <p:spPr>
          <a:xfrm>
            <a:off x="2327540" y="1541855"/>
            <a:ext cx="7214992" cy="3867879"/>
          </a:xfrm>
          <a:prstGeom prst="rect">
            <a:avLst/>
          </a:prstGeom>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sp>
        <p:nvSpPr>
          <p:cNvPr id="197" name="Google Shape;197;p1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98" name="Google Shape;198;p17"/>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199" name="Google Shape;199;p17"/>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BEE6F7"/>
              </a:buClr>
              <a:buSzPts val="1052"/>
              <a:buFont typeface="Noto Sans Symbols"/>
              <a:buNone/>
            </a:pPr>
            <a:endParaRPr sz="1403" i="1" u="none" strike="noStrike" cap="none">
              <a:solidFill>
                <a:srgbClr val="1A5FB4"/>
              </a:solidFill>
            </a:endParaRPr>
          </a:p>
        </p:txBody>
      </p:sp>
      <p:sp>
        <p:nvSpPr>
          <p:cNvPr id="2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4" name="Google Shape;194;p1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6" name="Google Shape;196;p1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a:t>
            </a:fld>
            <a:endParaRPr lang="de-DE" sz="800">
              <a:latin typeface="Segoe UI"/>
            </a:endParaRPr>
          </a:p>
        </p:txBody>
      </p:sp>
      <p:cxnSp>
        <p:nvCxnSpPr>
          <p:cNvPr id="201" name="ZZ_Fusszeile_Linie"/>
          <p:cNvCxnSpPr/>
          <p:nvPr/>
        </p:nvCxnSpPr>
        <p:spPr>
          <a:xfrm>
            <a:off x="274320" y="6565392"/>
            <a:ext cx="11643360" cy="0"/>
          </a:xfrm>
          <a:prstGeom prst="line">
            <a:avLst/>
          </a:prstGeom>
          <a:ln w="6350">
            <a:solidFill>
              <a:srgbClr val="D7DBE0"/>
            </a:solidFill>
          </a:ln>
        </p:spPr>
      </p:cxnSp>
      <p:sp>
        <p:nvSpPr>
          <p:cNvPr id="2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5" name="Google Shape;205;p18"/>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06" name="Google Shape;206;p18"/>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07" name="Google Shape;207;p1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09" name="Google Shape;209;p18"/>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10" name="Google Shape;210;p18"/>
          <p:cNvSpPr txBox="1"/>
          <p:nvPr/>
        </p:nvSpPr>
        <p:spPr>
          <a:xfrm>
            <a:off x="3234053" y="3318145"/>
            <a:ext cx="5756055"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a:solidFill>
                  <a:srgbClr val="330066"/>
                </a:solidFill>
              </a:rPr>
              <a:t>Welche beiden Faktoren beeinflussen in den USA das Alter, in dem Rb typischerweise diagnostiziert wird?</a:t>
            </a:r>
            <a:endParaRPr i="0"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i="0" u="none" strike="noStrike" cap="none">
                <a:solidFill>
                  <a:srgbClr val="669999"/>
                </a:solidFill>
              </a:rPr>
              <a:t>–</a:t>
            </a:r>
            <a:endParaRPr i="0"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FFEC8F"/>
                </a:solidFill>
              </a:rPr>
              <a:t>– Lateralität</a:t>
            </a:r>
            <a:r>
              <a:rPr lang="en-US" i="0" u="none" strike="noStrike" cap="none">
                <a:solidFill>
                  <a:srgbClr val="FFEC8F"/>
                </a:solidFill>
              </a:rPr>
              <a:t>; d. h., ob das Kind an einer einseitigen oder beidseitigen Erkrankung leidet</a:t>
            </a:r>
            <a:endParaRPr i="0" u="none" strike="noStrike" cap="none">
              <a:solidFill>
                <a:srgbClr val="FFEC8F"/>
              </a:solidFill>
            </a:endParaRPr>
          </a:p>
        </p:txBody>
      </p:sp>
      <p:sp>
        <p:nvSpPr>
          <p:cNvPr id="2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4" name="Google Shape;204;p1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8" name="Google Shape;208;p1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a:t>
            </a:fld>
            <a:endParaRPr lang="de-DE" sz="800">
              <a:latin typeface="Segoe UI"/>
            </a:endParaRPr>
          </a:p>
        </p:txBody>
      </p:sp>
      <p:cxnSp>
        <p:nvCxnSpPr>
          <p:cNvPr id="212" name="ZZ_Fusszeile_Linie"/>
          <p:cNvCxnSpPr/>
          <p:nvPr/>
        </p:nvCxnSpPr>
        <p:spPr>
          <a:xfrm>
            <a:off x="274320" y="6565392"/>
            <a:ext cx="11643360" cy="0"/>
          </a:xfrm>
          <a:prstGeom prst="line">
            <a:avLst/>
          </a:prstGeom>
          <a:ln w="6350">
            <a:solidFill>
              <a:srgbClr val="D7DBE0"/>
            </a:solidFill>
          </a:ln>
        </p:spPr>
      </p:cxnSp>
      <p:sp>
        <p:nvSpPr>
          <p:cNvPr id="2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6" name="Google Shape;216;p1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17" name="Google Shape;217;p19"/>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18" name="Google Shape;218;p19"/>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20" name="Google Shape;220;p19"/>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21" name="Google Shape;221;p19"/>
          <p:cNvSpPr txBox="1"/>
          <p:nvPr/>
        </p:nvSpPr>
        <p:spPr>
          <a:xfrm>
            <a:off x="3234053" y="3318145"/>
            <a:ext cx="6143029"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i="0" u="none" strike="noStrike" cap="none" dirty="0" err="1">
                <a:solidFill>
                  <a:srgbClr val="669999"/>
                </a:solidFill>
              </a:rPr>
              <a:t>familiäre</a:t>
            </a:r>
            <a:r>
              <a:rPr lang="en-US" i="0" u="none" strike="noStrike" cap="none" dirty="0">
                <a:solidFill>
                  <a:srgbClr val="669999"/>
                </a:solidFill>
              </a:rPr>
              <a:t> </a:t>
            </a:r>
            <a:r>
              <a:rPr lang="en-US" i="0" u="none" strike="noStrike" cap="none" dirty="0" err="1">
                <a:solidFill>
                  <a:srgbClr val="669999"/>
                </a:solidFill>
              </a:rPr>
              <a:t>Vorbelastung</a:t>
            </a:r>
            <a:r>
              <a:rPr lang="en-US" i="0" u="none" strike="noStrike" cap="none" dirty="0">
                <a:solidFill>
                  <a:srgbClr val="669999"/>
                </a:solidFill>
              </a:rPr>
              <a:t> für Rb </a:t>
            </a:r>
            <a:r>
              <a:rPr lang="en-US" i="0" u="none" strike="noStrike" cap="none" dirty="0" err="1">
                <a:solidFill>
                  <a:srgbClr val="669999"/>
                </a:solidFill>
              </a:rPr>
              <a:t>vorliegt</a:t>
            </a:r>
            <a:endParaRPr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i="0" u="none" strike="noStrike" cap="none" dirty="0">
                <a:solidFill>
                  <a:srgbClr val="1A5FB4"/>
                </a:solidFill>
              </a:rPr>
              <a:t>– </a:t>
            </a:r>
            <a:r>
              <a:rPr lang="en-US" i="0" u="none" strike="noStrike" cap="none" dirty="0" err="1">
                <a:solidFill>
                  <a:srgbClr val="1A5FB4"/>
                </a:solidFill>
              </a:rPr>
              <a:t>Lateralität</a:t>
            </a:r>
            <a:r>
              <a:rPr lang="en-US" i="0" u="none" strike="noStrike" cap="none" dirty="0">
                <a:solidFill>
                  <a:srgbClr val="1A5FB4"/>
                </a:solidFill>
              </a:rPr>
              <a:t>; d. h., </a:t>
            </a:r>
            <a:r>
              <a:rPr lang="en-US" i="0" u="none" strike="noStrike" cap="none" dirty="0" err="1">
                <a:solidFill>
                  <a:srgbClr val="1A5FB4"/>
                </a:solidFill>
              </a:rPr>
              <a:t>ob</a:t>
            </a:r>
            <a:r>
              <a:rPr lang="en-US" i="0" u="none" strike="noStrike" cap="none" dirty="0">
                <a:solidFill>
                  <a:srgbClr val="1A5FB4"/>
                </a:solidFill>
              </a:rPr>
              <a:t> das Kind an </a:t>
            </a:r>
            <a:r>
              <a:rPr lang="en-US" i="0" u="none" strike="noStrike" cap="none" dirty="0" err="1">
                <a:solidFill>
                  <a:srgbClr val="1A5FB4"/>
                </a:solidFill>
              </a:rPr>
              <a:t>einer</a:t>
            </a:r>
            <a:r>
              <a:rPr lang="en-US" i="0" u="none" strike="noStrike" cap="none" dirty="0">
                <a:solidFill>
                  <a:srgbClr val="1A5FB4"/>
                </a:solidFill>
              </a:rPr>
              <a:t> </a:t>
            </a:r>
            <a:r>
              <a:rPr lang="en-US" i="0" u="none" strike="noStrike" cap="none" dirty="0" err="1">
                <a:solidFill>
                  <a:srgbClr val="1A5FB4"/>
                </a:solidFill>
              </a:rPr>
              <a:t>einseitigen</a:t>
            </a:r>
            <a:r>
              <a:rPr lang="en-US" i="0" u="none" strike="noStrike" cap="none" dirty="0">
                <a:solidFill>
                  <a:srgbClr val="1A5FB4"/>
                </a:solidFill>
              </a:rPr>
              <a:t> </a:t>
            </a:r>
            <a:r>
              <a:rPr lang="en-US" i="0" u="none" strike="noStrike" cap="none" dirty="0" err="1">
                <a:solidFill>
                  <a:srgbClr val="1A5FB4"/>
                </a:solidFill>
              </a:rPr>
              <a:t>oder</a:t>
            </a:r>
            <a:r>
              <a:rPr lang="en-US" i="0" u="none" strike="noStrike" cap="none" dirty="0">
                <a:solidFill>
                  <a:srgbClr val="1A5FB4"/>
                </a:solidFill>
              </a:rPr>
              <a:t> </a:t>
            </a:r>
            <a:r>
              <a:rPr lang="en-US" i="0" u="none" strike="noStrike" cap="none" dirty="0" err="1">
                <a:solidFill>
                  <a:srgbClr val="1A5FB4"/>
                </a:solidFill>
              </a:rPr>
              <a:t>beidseitigen</a:t>
            </a:r>
            <a:r>
              <a:rPr lang="en-US" i="0" u="none" strike="noStrike" cap="none" dirty="0">
                <a:solidFill>
                  <a:srgbClr val="1A5FB4"/>
                </a:solidFill>
              </a:rPr>
              <a:t> </a:t>
            </a:r>
            <a:r>
              <a:rPr lang="en-US" i="0" u="none" strike="noStrike" cap="none" dirty="0" err="1">
                <a:solidFill>
                  <a:srgbClr val="1A5FB4"/>
                </a:solidFill>
              </a:rPr>
              <a:t>Erkrankung</a:t>
            </a:r>
            <a:r>
              <a:rPr lang="en-US" i="0" u="none" strike="noStrike" cap="none" dirty="0">
                <a:solidFill>
                  <a:srgbClr val="1A5FB4"/>
                </a:solidFill>
              </a:rPr>
              <a:t> </a:t>
            </a:r>
            <a:r>
              <a:rPr lang="en-US" i="0" u="none" strike="noStrike" cap="none" dirty="0" err="1">
                <a:solidFill>
                  <a:srgbClr val="1A5FB4"/>
                </a:solidFill>
              </a:rPr>
              <a:t>leidet</a:t>
            </a:r>
            <a:endParaRPr i="0" u="none" strike="noStrike" cap="none" dirty="0">
              <a:solidFill>
                <a:srgbClr val="000000"/>
              </a:solidFill>
            </a:endParaRPr>
          </a:p>
        </p:txBody>
      </p:sp>
      <p:sp>
        <p:nvSpPr>
          <p:cNvPr id="22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5" name="Google Shape;215;p1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19" name="Google Shape;219;p1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a:t>
            </a:fld>
            <a:endParaRPr lang="de-DE" sz="800">
              <a:latin typeface="Segoe UI"/>
            </a:endParaRPr>
          </a:p>
        </p:txBody>
      </p:sp>
      <p:cxnSp>
        <p:nvCxnSpPr>
          <p:cNvPr id="223" name="ZZ_Fusszeile_Linie"/>
          <p:cNvCxnSpPr/>
          <p:nvPr/>
        </p:nvCxnSpPr>
        <p:spPr>
          <a:xfrm>
            <a:off x="274320" y="6565392"/>
            <a:ext cx="11643360" cy="0"/>
          </a:xfrm>
          <a:prstGeom prst="line">
            <a:avLst/>
          </a:prstGeom>
          <a:ln w="6350">
            <a:solidFill>
              <a:srgbClr val="D7DBE0"/>
            </a:solidFill>
          </a:ln>
        </p:spPr>
      </p:cxnSp>
      <p:sp>
        <p:nvSpPr>
          <p:cNvPr id="22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2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28" name="Google Shape;228;p20"/>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29" name="Google Shape;229;p2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31" name="Google Shape;231;p20"/>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32" name="Google Shape;232;p20"/>
          <p:cNvSpPr txBox="1"/>
          <p:nvPr/>
        </p:nvSpPr>
        <p:spPr>
          <a:xfrm>
            <a:off x="3234053" y="3318145"/>
            <a:ext cx="6151994"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i="0" u="none" strike="noStrike" cap="none" dirty="0" err="1">
                <a:solidFill>
                  <a:srgbClr val="1A5FB4"/>
                </a:solidFill>
              </a:rPr>
              <a:t>familiäre</a:t>
            </a:r>
            <a:r>
              <a:rPr lang="en-US" b="1" i="0" u="none" strike="noStrike" cap="none" dirty="0">
                <a:solidFill>
                  <a:srgbClr val="1A5FB4"/>
                </a:solidFill>
              </a:rPr>
              <a:t> </a:t>
            </a:r>
            <a:r>
              <a:rPr lang="en-US" b="1" i="0" u="none" strike="noStrike" cap="none" dirty="0" err="1">
                <a:solidFill>
                  <a:srgbClr val="1A5FB4"/>
                </a:solidFill>
              </a:rPr>
              <a:t>Vorbelastung</a:t>
            </a:r>
            <a:r>
              <a:rPr lang="en-US" b="1" i="0" u="none" strike="noStrike" cap="none" dirty="0">
                <a:solidFill>
                  <a:srgbClr val="1A5FB4"/>
                </a:solidFill>
              </a:rPr>
              <a:t> für Rb</a:t>
            </a:r>
            <a:r>
              <a:rPr lang="en-US" b="1" i="0" u="none" strike="noStrike" cap="none" dirty="0">
                <a:solidFill>
                  <a:srgbClr val="669999"/>
                </a:solidFill>
              </a:rPr>
              <a:t> </a:t>
            </a:r>
            <a:r>
              <a:rPr lang="en-US" i="0" u="none" strike="noStrike" cap="none" dirty="0" err="1">
                <a:solidFill>
                  <a:srgbClr val="669999"/>
                </a:solidFill>
              </a:rPr>
              <a:t>vorliegt</a:t>
            </a:r>
            <a:endParaRPr b="1"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i="0" u="none" strike="noStrike" cap="none" dirty="0" err="1">
                <a:solidFill>
                  <a:srgbClr val="9AA3AE"/>
                </a:solidFill>
              </a:rPr>
              <a:t>einer</a:t>
            </a:r>
            <a:r>
              <a:rPr lang="en-US" i="0" u="none" strike="noStrike" cap="none" dirty="0">
                <a:solidFill>
                  <a:srgbClr val="9AA3AE"/>
                </a:solidFill>
              </a:rPr>
              <a:t> </a:t>
            </a:r>
            <a:r>
              <a:rPr lang="en-US" i="0" u="none" strike="noStrike" cap="none" dirty="0" err="1">
                <a:solidFill>
                  <a:srgbClr val="9AA3AE"/>
                </a:solidFill>
              </a:rPr>
              <a:t>einseitigen</a:t>
            </a:r>
            <a:r>
              <a:rPr lang="en-US" i="0" u="none" strike="noStrike" cap="none" dirty="0">
                <a:solidFill>
                  <a:srgbClr val="9AA3AE"/>
                </a:solidFill>
              </a:rPr>
              <a:t> </a:t>
            </a:r>
            <a:r>
              <a:rPr lang="en-US" i="0" u="none" strike="noStrike" cap="none" dirty="0" err="1">
                <a:solidFill>
                  <a:srgbClr val="9AA3AE"/>
                </a:solidFill>
              </a:rPr>
              <a:t>oder</a:t>
            </a:r>
            <a:r>
              <a:rPr lang="en-US" i="0" u="none" strike="noStrike" cap="none" dirty="0">
                <a:solidFill>
                  <a:srgbClr val="9AA3AE"/>
                </a:solidFill>
              </a:rPr>
              <a:t> </a:t>
            </a:r>
            <a:r>
              <a:rPr lang="en-US" i="0" u="none" strike="noStrike" cap="none" dirty="0" err="1">
                <a:solidFill>
                  <a:srgbClr val="9AA3AE"/>
                </a:solidFill>
              </a:rPr>
              <a:t>beidseitigen</a:t>
            </a:r>
            <a:r>
              <a:rPr lang="en-US" i="0" u="none" strike="noStrike" cap="none" dirty="0">
                <a:solidFill>
                  <a:srgbClr val="9AA3AE"/>
                </a:solidFill>
              </a:rPr>
              <a:t> </a:t>
            </a:r>
            <a:r>
              <a:rPr lang="en-US" i="0" u="none" strike="noStrike" cap="none" dirty="0" err="1">
                <a:solidFill>
                  <a:srgbClr val="9AA3AE"/>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33" name="Google Shape;233;p20"/>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a:t>
            </a:r>
            <a:endParaRPr>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beidseitiger Erkrankung: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einseitiger Erkrankung: 24 Monate</a:t>
            </a:r>
            <a:endParaRPr u="none" strike="noStrike" cap="none">
              <a:solidFill>
                <a:srgbClr val="000000"/>
              </a:solidFill>
            </a:endParaRPr>
          </a:p>
        </p:txBody>
      </p:sp>
      <p:sp>
        <p:nvSpPr>
          <p:cNvPr id="2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6" name="Google Shape;226;p2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30" name="Google Shape;230;p2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a:t>
            </a:fld>
            <a:endParaRPr lang="de-DE" sz="800">
              <a:latin typeface="Segoe UI"/>
            </a:endParaRPr>
          </a:p>
        </p:txBody>
      </p:sp>
      <p:cxnSp>
        <p:nvCxnSpPr>
          <p:cNvPr id="235" name="ZZ_Fusszeile_Linie"/>
          <p:cNvCxnSpPr/>
          <p:nvPr/>
        </p:nvCxnSpPr>
        <p:spPr>
          <a:xfrm>
            <a:off x="274320" y="6565392"/>
            <a:ext cx="11643360" cy="0"/>
          </a:xfrm>
          <a:prstGeom prst="line">
            <a:avLst/>
          </a:prstGeom>
          <a:ln w="6350">
            <a:solidFill>
              <a:srgbClr val="D7DBE0"/>
            </a:solidFill>
          </a:ln>
        </p:spPr>
      </p:cxnSp>
      <p:sp>
        <p:nvSpPr>
          <p:cNvPr id="2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9" name="Google Shape;239;p2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40" name="Google Shape;240;p21"/>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41" name="Google Shape;241;p2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43" name="Google Shape;243;p21"/>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44" name="Google Shape;244;p21"/>
          <p:cNvSpPr txBox="1"/>
          <p:nvPr/>
        </p:nvSpPr>
        <p:spPr>
          <a:xfrm>
            <a:off x="3234053" y="3318145"/>
            <a:ext cx="6151994"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lvl="0">
              <a:buSzPts val="1052"/>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dirty="0" err="1">
                <a:solidFill>
                  <a:srgbClr val="1A5FB4"/>
                </a:solidFill>
              </a:rPr>
              <a:t>familiäre</a:t>
            </a:r>
            <a:r>
              <a:rPr lang="en-US" b="1" dirty="0">
                <a:solidFill>
                  <a:srgbClr val="1A5FB4"/>
                </a:solidFill>
              </a:rPr>
              <a:t> </a:t>
            </a:r>
            <a:r>
              <a:rPr lang="en-US" b="1" dirty="0" err="1">
                <a:solidFill>
                  <a:srgbClr val="1A5FB4"/>
                </a:solidFill>
              </a:rPr>
              <a:t>Vorbelastung</a:t>
            </a:r>
            <a:r>
              <a:rPr lang="en-US" b="1" dirty="0">
                <a:solidFill>
                  <a:srgbClr val="1A5FB4"/>
                </a:solidFill>
              </a:rPr>
              <a:t> für Rb</a:t>
            </a:r>
            <a:r>
              <a:rPr lang="en-US" b="1" dirty="0">
                <a:solidFill>
                  <a:srgbClr val="669999"/>
                </a:solidFill>
              </a:rPr>
              <a:t> </a:t>
            </a:r>
            <a:r>
              <a:rPr lang="en-US" i="0" u="none" strike="noStrike" cap="none" dirty="0" err="1">
                <a:solidFill>
                  <a:srgbClr val="669999"/>
                </a:solidFill>
              </a:rPr>
              <a:t>vorliegt</a:t>
            </a:r>
            <a:endParaRPr b="1"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i="0" u="none" strike="noStrike" cap="none" dirty="0" err="1">
                <a:solidFill>
                  <a:srgbClr val="9AA3AE"/>
                </a:solidFill>
              </a:rPr>
              <a:t>einer</a:t>
            </a:r>
            <a:r>
              <a:rPr lang="en-US" i="0" u="none" strike="noStrike" cap="none" dirty="0">
                <a:solidFill>
                  <a:srgbClr val="9AA3AE"/>
                </a:solidFill>
              </a:rPr>
              <a:t> </a:t>
            </a:r>
            <a:r>
              <a:rPr lang="en-US" i="0" u="none" strike="noStrike" cap="none" dirty="0" err="1">
                <a:solidFill>
                  <a:srgbClr val="9AA3AE"/>
                </a:solidFill>
              </a:rPr>
              <a:t>einseitigen</a:t>
            </a:r>
            <a:r>
              <a:rPr lang="en-US" i="0" u="none" strike="noStrike" cap="none" dirty="0">
                <a:solidFill>
                  <a:srgbClr val="9AA3AE"/>
                </a:solidFill>
              </a:rPr>
              <a:t> </a:t>
            </a:r>
            <a:r>
              <a:rPr lang="en-US" i="0" u="none" strike="noStrike" cap="none" dirty="0" err="1">
                <a:solidFill>
                  <a:srgbClr val="9AA3AE"/>
                </a:solidFill>
              </a:rPr>
              <a:t>oder</a:t>
            </a:r>
            <a:r>
              <a:rPr lang="en-US" i="0" u="none" strike="noStrike" cap="none" dirty="0">
                <a:solidFill>
                  <a:srgbClr val="9AA3AE"/>
                </a:solidFill>
              </a:rPr>
              <a:t> </a:t>
            </a:r>
            <a:r>
              <a:rPr lang="en-US" i="0" u="none" strike="noStrike" cap="none" dirty="0" err="1">
                <a:solidFill>
                  <a:srgbClr val="9AA3AE"/>
                </a:solidFill>
              </a:rPr>
              <a:t>beidseitigen</a:t>
            </a:r>
            <a:r>
              <a:rPr lang="en-US" i="0" u="none" strike="noStrike" cap="none" dirty="0">
                <a:solidFill>
                  <a:srgbClr val="9AA3AE"/>
                </a:solidFill>
              </a:rPr>
              <a:t> </a:t>
            </a:r>
            <a:r>
              <a:rPr lang="en-US" i="0" u="none" strike="noStrike" cap="none" dirty="0" err="1">
                <a:solidFill>
                  <a:srgbClr val="9AA3AE"/>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45" name="Google Shape;245;p21"/>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4 Monate</a:t>
            </a:r>
            <a:endParaRPr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beidseitiger Erkrankung: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einseitiger Erkrankung: 24 Monate</a:t>
            </a:r>
            <a:endParaRPr u="none" strike="noStrike" cap="none">
              <a:solidFill>
                <a:srgbClr val="000000"/>
              </a:solidFill>
            </a:endParaRPr>
          </a:p>
        </p:txBody>
      </p:sp>
      <p:sp>
        <p:nvSpPr>
          <p:cNvPr id="24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8" name="Google Shape;238;p2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42" name="Google Shape;242;p2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a:t>
            </a:fld>
            <a:endParaRPr lang="de-DE" sz="800">
              <a:latin typeface="Segoe UI"/>
            </a:endParaRPr>
          </a:p>
        </p:txBody>
      </p:sp>
      <p:cxnSp>
        <p:nvCxnSpPr>
          <p:cNvPr id="247" name="ZZ_Fusszeile_Linie"/>
          <p:cNvCxnSpPr/>
          <p:nvPr/>
        </p:nvCxnSpPr>
        <p:spPr>
          <a:xfrm>
            <a:off x="274320" y="6565392"/>
            <a:ext cx="11643360" cy="0"/>
          </a:xfrm>
          <a:prstGeom prst="line">
            <a:avLst/>
          </a:prstGeom>
          <a:ln w="6350">
            <a:solidFill>
              <a:srgbClr val="D7DBE0"/>
            </a:solidFill>
          </a:ln>
        </p:spPr>
      </p:cxnSp>
      <p:sp>
        <p:nvSpPr>
          <p:cNvPr id="24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1" name="Google Shape;251;p2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52" name="Google Shape;252;p22"/>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53" name="Google Shape;253;p22"/>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55" name="Google Shape;255;p22"/>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56" name="Google Shape;256;p22"/>
          <p:cNvSpPr txBox="1"/>
          <p:nvPr/>
        </p:nvSpPr>
        <p:spPr>
          <a:xfrm>
            <a:off x="3234053" y="3318145"/>
            <a:ext cx="6308479"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lvl="0">
              <a:buSzPts val="1052"/>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dirty="0" err="1">
                <a:solidFill>
                  <a:srgbClr val="1A5FB4"/>
                </a:solidFill>
              </a:rPr>
              <a:t>familiäre</a:t>
            </a:r>
            <a:r>
              <a:rPr lang="en-US" b="1" dirty="0">
                <a:solidFill>
                  <a:srgbClr val="1A5FB4"/>
                </a:solidFill>
              </a:rPr>
              <a:t> </a:t>
            </a:r>
            <a:r>
              <a:rPr lang="en-US" b="1" dirty="0" err="1">
                <a:solidFill>
                  <a:srgbClr val="1A5FB4"/>
                </a:solidFill>
              </a:rPr>
              <a:t>Vorbelastung</a:t>
            </a:r>
            <a:r>
              <a:rPr lang="en-US" b="1" dirty="0">
                <a:solidFill>
                  <a:srgbClr val="1A5FB4"/>
                </a:solidFill>
              </a:rPr>
              <a:t> für Rb</a:t>
            </a:r>
            <a:r>
              <a:rPr lang="en-US" b="1" dirty="0">
                <a:solidFill>
                  <a:srgbClr val="669999"/>
                </a:solidFill>
              </a:rPr>
              <a:t> </a:t>
            </a:r>
            <a:r>
              <a:rPr lang="en-US" i="0" u="none" strike="noStrike" cap="none" dirty="0" err="1">
                <a:solidFill>
                  <a:srgbClr val="669999"/>
                </a:solidFill>
              </a:rPr>
              <a:t>vorliegt</a:t>
            </a:r>
            <a:endParaRPr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i="0" u="none" strike="noStrike" cap="none" dirty="0" err="1">
                <a:solidFill>
                  <a:srgbClr val="9AA3AE"/>
                </a:solidFill>
              </a:rPr>
              <a:t>einer</a:t>
            </a:r>
            <a:r>
              <a:rPr lang="en-US" i="0" u="none" strike="noStrike" cap="none" dirty="0">
                <a:solidFill>
                  <a:srgbClr val="9AA3AE"/>
                </a:solidFill>
              </a:rPr>
              <a:t> </a:t>
            </a:r>
            <a:r>
              <a:rPr lang="en-US" i="0" u="none" strike="noStrike" cap="none" dirty="0" err="1">
                <a:solidFill>
                  <a:srgbClr val="9AA3AE"/>
                </a:solidFill>
              </a:rPr>
              <a:t>einseitigen</a:t>
            </a:r>
            <a:r>
              <a:rPr lang="en-US" i="0" u="none" strike="noStrike" cap="none" dirty="0">
                <a:solidFill>
                  <a:srgbClr val="9AA3AE"/>
                </a:solidFill>
              </a:rPr>
              <a:t> </a:t>
            </a:r>
            <a:r>
              <a:rPr lang="en-US" i="0" u="none" strike="noStrike" cap="none" dirty="0" err="1">
                <a:solidFill>
                  <a:srgbClr val="9AA3AE"/>
                </a:solidFill>
              </a:rPr>
              <a:t>oder</a:t>
            </a:r>
            <a:r>
              <a:rPr lang="en-US" i="0" u="none" strike="noStrike" cap="none" dirty="0">
                <a:solidFill>
                  <a:srgbClr val="9AA3AE"/>
                </a:solidFill>
              </a:rPr>
              <a:t> </a:t>
            </a:r>
            <a:r>
              <a:rPr lang="en-US" b="1" i="0" u="none" strike="noStrike" cap="none" dirty="0" err="1">
                <a:solidFill>
                  <a:srgbClr val="1A5FB4"/>
                </a:solidFill>
              </a:rPr>
              <a:t>beidseitigen</a:t>
            </a:r>
            <a:r>
              <a:rPr lang="en-US" b="1" i="0" u="none" strike="noStrike" cap="none" dirty="0">
                <a:solidFill>
                  <a:srgbClr val="1A5FB4"/>
                </a:solidFill>
              </a:rPr>
              <a:t> </a:t>
            </a:r>
            <a:r>
              <a:rPr lang="en-US" b="1" i="0" u="none" strike="noStrike" cap="none" dirty="0" err="1">
                <a:solidFill>
                  <a:srgbClr val="1A5FB4"/>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57" name="Google Shape;257;p22"/>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4 Monate</a:t>
            </a:r>
            <a:endParaRPr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beidseitiger Erkrankung:</a:t>
            </a:r>
            <a:r>
              <a:rPr lang="en-US" u="none" strike="noStrike" cap="none">
                <a:solidFill>
                  <a:srgbClr val="EDE3B5"/>
                </a:solidFill>
              </a:rPr>
              <a:t>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einseitiger Erkrankung: 24 Monate</a:t>
            </a:r>
            <a:endParaRPr u="none" strike="noStrike" cap="none">
              <a:solidFill>
                <a:srgbClr val="000000"/>
              </a:solidFill>
            </a:endParaRPr>
          </a:p>
        </p:txBody>
      </p:sp>
      <p:sp>
        <p:nvSpPr>
          <p:cNvPr id="25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0" name="Google Shape;250;p2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54" name="Google Shape;254;p2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a:t>
            </a:fld>
            <a:endParaRPr lang="de-DE" sz="800">
              <a:latin typeface="Segoe UI"/>
            </a:endParaRPr>
          </a:p>
        </p:txBody>
      </p:sp>
      <p:cxnSp>
        <p:nvCxnSpPr>
          <p:cNvPr id="259" name="ZZ_Fusszeile_Linie"/>
          <p:cNvCxnSpPr/>
          <p:nvPr/>
        </p:nvCxnSpPr>
        <p:spPr>
          <a:xfrm>
            <a:off x="274320" y="6565392"/>
            <a:ext cx="11643360" cy="0"/>
          </a:xfrm>
          <a:prstGeom prst="line">
            <a:avLst/>
          </a:prstGeom>
          <a:ln w="6350">
            <a:solidFill>
              <a:srgbClr val="D7DBE0"/>
            </a:solidFill>
          </a:ln>
        </p:spPr>
      </p:cxnSp>
      <p:sp>
        <p:nvSpPr>
          <p:cNvPr id="26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3" name="Google Shape;263;p2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64" name="Google Shape;264;p23"/>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65" name="Google Shape;265;p23"/>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67" name="Google Shape;267;p23"/>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68" name="Google Shape;268;p23"/>
          <p:cNvSpPr txBox="1"/>
          <p:nvPr/>
        </p:nvSpPr>
        <p:spPr>
          <a:xfrm>
            <a:off x="3234053" y="3318145"/>
            <a:ext cx="6308479"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lvl="0">
              <a:buSzPts val="1052"/>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dirty="0" err="1">
                <a:solidFill>
                  <a:srgbClr val="1A5FB4"/>
                </a:solidFill>
              </a:rPr>
              <a:t>familiäre</a:t>
            </a:r>
            <a:r>
              <a:rPr lang="en-US" b="1" dirty="0">
                <a:solidFill>
                  <a:srgbClr val="1A5FB4"/>
                </a:solidFill>
              </a:rPr>
              <a:t> </a:t>
            </a:r>
            <a:r>
              <a:rPr lang="en-US" b="1" dirty="0" err="1">
                <a:solidFill>
                  <a:srgbClr val="1A5FB4"/>
                </a:solidFill>
              </a:rPr>
              <a:t>Vorbelastung</a:t>
            </a:r>
            <a:r>
              <a:rPr lang="en-US" b="1" dirty="0">
                <a:solidFill>
                  <a:srgbClr val="1A5FB4"/>
                </a:solidFill>
              </a:rPr>
              <a:t> für Rb</a:t>
            </a:r>
            <a:r>
              <a:rPr lang="en-US" i="0" u="none" strike="noStrike" cap="none" dirty="0">
                <a:solidFill>
                  <a:srgbClr val="669999"/>
                </a:solidFill>
              </a:rPr>
              <a:t> </a:t>
            </a:r>
            <a:r>
              <a:rPr lang="en-US" i="0" u="none" strike="noStrike" cap="none" dirty="0" err="1">
                <a:solidFill>
                  <a:srgbClr val="669999"/>
                </a:solidFill>
              </a:rPr>
              <a:t>vorliegt</a:t>
            </a:r>
            <a:endParaRPr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i="0" u="none" strike="noStrike" cap="none" dirty="0" err="1">
                <a:solidFill>
                  <a:srgbClr val="9AA3AE"/>
                </a:solidFill>
              </a:rPr>
              <a:t>einer</a:t>
            </a:r>
            <a:r>
              <a:rPr lang="en-US" i="0" u="none" strike="noStrike" cap="none" dirty="0">
                <a:solidFill>
                  <a:srgbClr val="9AA3AE"/>
                </a:solidFill>
              </a:rPr>
              <a:t> </a:t>
            </a:r>
            <a:r>
              <a:rPr lang="en-US" i="0" u="none" strike="noStrike" cap="none" dirty="0" err="1">
                <a:solidFill>
                  <a:srgbClr val="9AA3AE"/>
                </a:solidFill>
              </a:rPr>
              <a:t>einseitigen</a:t>
            </a:r>
            <a:r>
              <a:rPr lang="en-US" i="0" u="none" strike="noStrike" cap="none" dirty="0">
                <a:solidFill>
                  <a:srgbClr val="9AA3AE"/>
                </a:solidFill>
              </a:rPr>
              <a:t> </a:t>
            </a:r>
            <a:r>
              <a:rPr lang="en-US" i="0" u="none" strike="noStrike" cap="none" dirty="0" err="1">
                <a:solidFill>
                  <a:srgbClr val="9AA3AE"/>
                </a:solidFill>
              </a:rPr>
              <a:t>oder</a:t>
            </a:r>
            <a:r>
              <a:rPr lang="en-US" i="0" u="none" strike="noStrike" cap="none" dirty="0">
                <a:solidFill>
                  <a:srgbClr val="9AA3AE"/>
                </a:solidFill>
              </a:rPr>
              <a:t> </a:t>
            </a:r>
            <a:r>
              <a:rPr lang="en-US" b="1" i="0" u="none" strike="noStrike" cap="none" dirty="0" err="1">
                <a:solidFill>
                  <a:srgbClr val="1A5FB4"/>
                </a:solidFill>
              </a:rPr>
              <a:t>beidseitigen</a:t>
            </a:r>
            <a:r>
              <a:rPr lang="en-US" b="1" i="0" u="none" strike="noStrike" cap="none" dirty="0">
                <a:solidFill>
                  <a:srgbClr val="1A5FB4"/>
                </a:solidFill>
              </a:rPr>
              <a:t> </a:t>
            </a:r>
            <a:r>
              <a:rPr lang="en-US" b="1" i="0" u="none" strike="noStrike" cap="none" dirty="0" err="1">
                <a:solidFill>
                  <a:srgbClr val="1A5FB4"/>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69" name="Google Shape;269;p23"/>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4 Monate</a:t>
            </a:r>
            <a:endParaRPr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beidseitiger Erkrankung: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--Patienten mit einseitiger Erkrankung: 24 Monate</a:t>
            </a:r>
            <a:endParaRPr u="none" strike="noStrike" cap="none">
              <a:solidFill>
                <a:srgbClr val="000000"/>
              </a:solidFill>
            </a:endParaRPr>
          </a:p>
        </p:txBody>
      </p:sp>
      <p:sp>
        <p:nvSpPr>
          <p:cNvPr id="27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2" name="Google Shape;262;p2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66" name="Google Shape;266;p2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a:t>
            </a:fld>
            <a:endParaRPr lang="de-DE" sz="800">
              <a:latin typeface="Segoe UI"/>
            </a:endParaRPr>
          </a:p>
        </p:txBody>
      </p:sp>
      <p:cxnSp>
        <p:nvCxnSpPr>
          <p:cNvPr id="271" name="ZZ_Fusszeile_Linie"/>
          <p:cNvCxnSpPr/>
          <p:nvPr/>
        </p:nvCxnSpPr>
        <p:spPr>
          <a:xfrm>
            <a:off x="274320" y="6565392"/>
            <a:ext cx="11643360" cy="0"/>
          </a:xfrm>
          <a:prstGeom prst="line">
            <a:avLst/>
          </a:prstGeom>
          <a:ln w="6350">
            <a:solidFill>
              <a:srgbClr val="D7DBE0"/>
            </a:solidFill>
          </a:ln>
        </p:spPr>
      </p:cxnSp>
      <p:sp>
        <p:nvSpPr>
          <p:cNvPr id="27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2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76" name="Google Shape;276;p24"/>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77" name="Google Shape;277;p24"/>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79" name="Google Shape;279;p24"/>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80" name="Google Shape;280;p24"/>
          <p:cNvSpPr txBox="1"/>
          <p:nvPr/>
        </p:nvSpPr>
        <p:spPr>
          <a:xfrm>
            <a:off x="3234053" y="3318145"/>
            <a:ext cx="6308479"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lvl="0">
              <a:buSzPts val="1052"/>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dirty="0" err="1">
                <a:solidFill>
                  <a:srgbClr val="1A5FB4"/>
                </a:solidFill>
              </a:rPr>
              <a:t>familiäre</a:t>
            </a:r>
            <a:r>
              <a:rPr lang="en-US" b="1" dirty="0">
                <a:solidFill>
                  <a:srgbClr val="1A5FB4"/>
                </a:solidFill>
              </a:rPr>
              <a:t> </a:t>
            </a:r>
            <a:r>
              <a:rPr lang="en-US" b="1" dirty="0" err="1">
                <a:solidFill>
                  <a:srgbClr val="1A5FB4"/>
                </a:solidFill>
              </a:rPr>
              <a:t>Vorbelastung</a:t>
            </a:r>
            <a:r>
              <a:rPr lang="en-US" b="1" dirty="0">
                <a:solidFill>
                  <a:srgbClr val="1A5FB4"/>
                </a:solidFill>
              </a:rPr>
              <a:t> für Rb</a:t>
            </a:r>
            <a:r>
              <a:rPr lang="en-US" b="1" dirty="0">
                <a:solidFill>
                  <a:srgbClr val="669999"/>
                </a:solidFill>
              </a:rPr>
              <a:t> </a:t>
            </a:r>
            <a:r>
              <a:rPr lang="en-US" i="0" u="none" strike="noStrike" cap="none" dirty="0" err="1">
                <a:solidFill>
                  <a:srgbClr val="669999"/>
                </a:solidFill>
              </a:rPr>
              <a:t>vorliegt</a:t>
            </a:r>
            <a:endParaRPr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b="1" i="0" u="none" strike="noStrike" cap="none" dirty="0" err="1">
                <a:solidFill>
                  <a:srgbClr val="1A5FB4"/>
                </a:solidFill>
              </a:rPr>
              <a:t>einer</a:t>
            </a:r>
            <a:r>
              <a:rPr lang="en-US" b="1" i="0" u="none" strike="noStrike" cap="none" dirty="0">
                <a:solidFill>
                  <a:srgbClr val="1A5FB4"/>
                </a:solidFill>
              </a:rPr>
              <a:t> </a:t>
            </a:r>
            <a:r>
              <a:rPr lang="en-US" b="1" i="0" u="none" strike="noStrike" cap="none" dirty="0" err="1">
                <a:solidFill>
                  <a:srgbClr val="1A5FB4"/>
                </a:solidFill>
              </a:rPr>
              <a:t>einseitigen</a:t>
            </a:r>
            <a:r>
              <a:rPr lang="en-US" b="1" i="0" u="none" strike="noStrike" cap="none" dirty="0">
                <a:solidFill>
                  <a:srgbClr val="1A5FB4"/>
                </a:solidFill>
              </a:rPr>
              <a:t> </a:t>
            </a:r>
            <a:r>
              <a:rPr lang="en-US" i="0" u="none" strike="noStrike" cap="none" dirty="0" err="1">
                <a:solidFill>
                  <a:srgbClr val="9AA3AE"/>
                </a:solidFill>
              </a:rPr>
              <a:t>oder</a:t>
            </a:r>
            <a:r>
              <a:rPr lang="en-US" i="0" u="none" strike="noStrike" cap="none" dirty="0">
                <a:solidFill>
                  <a:srgbClr val="9AA3AE"/>
                </a:solidFill>
              </a:rPr>
              <a:t> </a:t>
            </a:r>
            <a:r>
              <a:rPr lang="en-US" i="0" u="none" strike="noStrike" cap="none" dirty="0" err="1">
                <a:solidFill>
                  <a:srgbClr val="9AA3AE"/>
                </a:solidFill>
              </a:rPr>
              <a:t>beidseitigen</a:t>
            </a:r>
            <a:r>
              <a:rPr lang="en-US" i="0" u="none" strike="noStrike" cap="none" dirty="0">
                <a:solidFill>
                  <a:srgbClr val="9AA3AE"/>
                </a:solidFill>
              </a:rPr>
              <a:t> </a:t>
            </a:r>
            <a:r>
              <a:rPr lang="en-US" i="0" u="none" strike="noStrike" cap="none" dirty="0" err="1">
                <a:solidFill>
                  <a:srgbClr val="9AA3AE"/>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81" name="Google Shape;281;p24"/>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4 Monate</a:t>
            </a:r>
            <a:endParaRPr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beidseitiger Erkrankung: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einseitiger Erkrankung: </a:t>
            </a:r>
            <a:endParaRPr u="none" strike="noStrike" cap="none">
              <a:solidFill>
                <a:srgbClr val="1A5FB4"/>
              </a:solidFill>
            </a:endParaRPr>
          </a:p>
        </p:txBody>
      </p:sp>
      <p:sp>
        <p:nvSpPr>
          <p:cNvPr id="28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4" name="Google Shape;274;p2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78" name="Google Shape;278;p2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a:t>
            </a:fld>
            <a:endParaRPr lang="de-DE" sz="800">
              <a:latin typeface="Segoe UI"/>
            </a:endParaRPr>
          </a:p>
        </p:txBody>
      </p:sp>
      <p:cxnSp>
        <p:nvCxnSpPr>
          <p:cNvPr id="283" name="ZZ_Fusszeile_Linie"/>
          <p:cNvCxnSpPr/>
          <p:nvPr/>
        </p:nvCxnSpPr>
        <p:spPr>
          <a:xfrm>
            <a:off x="274320" y="6565392"/>
            <a:ext cx="11643360" cy="0"/>
          </a:xfrm>
          <a:prstGeom prst="line">
            <a:avLst/>
          </a:prstGeom>
          <a:ln w="6350">
            <a:solidFill>
              <a:srgbClr val="D7DBE0"/>
            </a:solidFill>
          </a:ln>
        </p:spPr>
      </p:cxnSp>
      <p:sp>
        <p:nvSpPr>
          <p:cNvPr id="28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7" name="Google Shape;287;p25"/>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288" name="Google Shape;288;p25"/>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89" name="Google Shape;289;p2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291" name="Google Shape;291;p25"/>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FFD88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292" name="Google Shape;292;p25"/>
          <p:cNvSpPr txBox="1"/>
          <p:nvPr/>
        </p:nvSpPr>
        <p:spPr>
          <a:xfrm>
            <a:off x="3234053" y="3318145"/>
            <a:ext cx="6308479"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dirty="0" err="1">
                <a:solidFill>
                  <a:srgbClr val="330066"/>
                </a:solidFill>
              </a:rPr>
              <a:t>Welche</a:t>
            </a:r>
            <a:r>
              <a:rPr lang="en-US" i="1" u="none" strike="noStrike" cap="none" dirty="0">
                <a:solidFill>
                  <a:srgbClr val="330066"/>
                </a:solidFill>
              </a:rPr>
              <a:t> </a:t>
            </a:r>
            <a:r>
              <a:rPr lang="en-US" i="1" u="none" strike="noStrike" cap="none" dirty="0" err="1">
                <a:solidFill>
                  <a:srgbClr val="330066"/>
                </a:solidFill>
              </a:rPr>
              <a:t>beiden</a:t>
            </a:r>
            <a:r>
              <a:rPr lang="en-US" i="1" u="none" strike="noStrike" cap="none" dirty="0">
                <a:solidFill>
                  <a:srgbClr val="330066"/>
                </a:solidFill>
              </a:rPr>
              <a:t> </a:t>
            </a:r>
            <a:r>
              <a:rPr lang="en-US" i="1" u="none" strike="noStrike" cap="none" dirty="0" err="1">
                <a:solidFill>
                  <a:srgbClr val="330066"/>
                </a:solidFill>
              </a:rPr>
              <a:t>Faktoren</a:t>
            </a:r>
            <a:r>
              <a:rPr lang="en-US" i="1" u="none" strike="noStrike" cap="none" dirty="0">
                <a:solidFill>
                  <a:srgbClr val="330066"/>
                </a:solidFill>
              </a:rPr>
              <a:t> </a:t>
            </a:r>
            <a:r>
              <a:rPr lang="en-US" i="1" u="none" strike="noStrike" cap="none" dirty="0" err="1">
                <a:solidFill>
                  <a:srgbClr val="330066"/>
                </a:solidFill>
              </a:rPr>
              <a:t>beeinflussen</a:t>
            </a:r>
            <a:r>
              <a:rPr lang="en-US" i="1" u="none" strike="noStrike" cap="none" dirty="0">
                <a:solidFill>
                  <a:srgbClr val="330066"/>
                </a:solidFill>
              </a:rPr>
              <a:t> in den USA das Alter, in dem Rb </a:t>
            </a:r>
            <a:r>
              <a:rPr lang="en-US" i="1" u="none" strike="noStrike" cap="none" dirty="0" err="1">
                <a:solidFill>
                  <a:srgbClr val="330066"/>
                </a:solidFill>
              </a:rPr>
              <a:t>typischerweise</a:t>
            </a:r>
            <a:r>
              <a:rPr lang="en-US" i="1" u="none" strike="noStrike" cap="none" dirty="0">
                <a:solidFill>
                  <a:srgbClr val="330066"/>
                </a:solidFill>
              </a:rPr>
              <a:t> </a:t>
            </a:r>
            <a:r>
              <a:rPr lang="en-US" i="1" u="none" strike="noStrike" cap="none" dirty="0" err="1">
                <a:solidFill>
                  <a:srgbClr val="330066"/>
                </a:solidFill>
              </a:rPr>
              <a:t>diagnostiziert</a:t>
            </a:r>
            <a:r>
              <a:rPr lang="en-US" i="1" u="none" strike="noStrike" cap="none" dirty="0">
                <a:solidFill>
                  <a:srgbClr val="330066"/>
                </a:solidFill>
              </a:rPr>
              <a:t> </a:t>
            </a:r>
            <a:r>
              <a:rPr lang="en-US" i="1" u="none" strike="noStrike" cap="none" dirty="0" err="1">
                <a:solidFill>
                  <a:srgbClr val="330066"/>
                </a:solidFill>
              </a:rPr>
              <a:t>wird</a:t>
            </a:r>
            <a:r>
              <a:rPr lang="en-US" i="1" u="none" strike="noStrike" cap="none" dirty="0">
                <a:solidFill>
                  <a:srgbClr val="330066"/>
                </a:solidFill>
              </a:rPr>
              <a:t>?</a:t>
            </a:r>
            <a:endParaRPr i="0" u="none" strike="noStrike" cap="none" dirty="0">
              <a:solidFill>
                <a:srgbClr val="330066"/>
              </a:solidFill>
            </a:endParaRPr>
          </a:p>
          <a:p>
            <a:pPr lvl="0">
              <a:buSzPts val="1052"/>
            </a:pPr>
            <a:r>
              <a:rPr lang="en-US" i="0" u="none" strike="noStrike" cap="none" dirty="0">
                <a:solidFill>
                  <a:srgbClr val="669999"/>
                </a:solidFill>
              </a:rPr>
              <a:t>– Ob </a:t>
            </a:r>
            <a:r>
              <a:rPr lang="en-US" i="0" u="none" strike="noStrike" cap="none" dirty="0" err="1">
                <a:solidFill>
                  <a:srgbClr val="669999"/>
                </a:solidFill>
              </a:rPr>
              <a:t>eine</a:t>
            </a:r>
            <a:r>
              <a:rPr lang="en-US" i="0" u="none" strike="noStrike" cap="none" dirty="0">
                <a:solidFill>
                  <a:srgbClr val="669999"/>
                </a:solidFill>
              </a:rPr>
              <a:t> </a:t>
            </a:r>
            <a:r>
              <a:rPr lang="en-US" b="1" dirty="0" err="1">
                <a:solidFill>
                  <a:srgbClr val="1A5FB4"/>
                </a:solidFill>
              </a:rPr>
              <a:t>familiäre</a:t>
            </a:r>
            <a:r>
              <a:rPr lang="en-US" b="1" dirty="0">
                <a:solidFill>
                  <a:srgbClr val="1A5FB4"/>
                </a:solidFill>
              </a:rPr>
              <a:t> </a:t>
            </a:r>
            <a:r>
              <a:rPr lang="en-US" b="1" dirty="0" err="1">
                <a:solidFill>
                  <a:srgbClr val="1A5FB4"/>
                </a:solidFill>
              </a:rPr>
              <a:t>Vorbelastung</a:t>
            </a:r>
            <a:r>
              <a:rPr lang="en-US" b="1" dirty="0">
                <a:solidFill>
                  <a:srgbClr val="1A5FB4"/>
                </a:solidFill>
              </a:rPr>
              <a:t> für Rb</a:t>
            </a:r>
            <a:r>
              <a:rPr lang="en-US" b="1" dirty="0">
                <a:solidFill>
                  <a:srgbClr val="669999"/>
                </a:solidFill>
              </a:rPr>
              <a:t> </a:t>
            </a:r>
            <a:r>
              <a:rPr lang="en-US" i="0" u="none" strike="noStrike" cap="none" dirty="0" err="1">
                <a:solidFill>
                  <a:srgbClr val="669999"/>
                </a:solidFill>
              </a:rPr>
              <a:t>vorliegt</a:t>
            </a:r>
            <a:endParaRPr i="0" u="none" strike="noStrike" cap="none" dirty="0">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dirty="0">
                <a:solidFill>
                  <a:srgbClr val="9AA3AE"/>
                </a:solidFill>
              </a:rPr>
              <a:t>– </a:t>
            </a:r>
            <a:r>
              <a:rPr lang="en-US" b="1" i="0" u="none" strike="noStrike" cap="none" dirty="0" err="1">
                <a:solidFill>
                  <a:srgbClr val="9AA3AE"/>
                </a:solidFill>
              </a:rPr>
              <a:t>Lateralität</a:t>
            </a:r>
            <a:r>
              <a:rPr lang="en-US" i="0" u="none" strike="noStrike" cap="none" dirty="0">
                <a:solidFill>
                  <a:srgbClr val="9AA3AE"/>
                </a:solidFill>
              </a:rPr>
              <a:t>; d. h., </a:t>
            </a:r>
            <a:r>
              <a:rPr lang="en-US" i="0" u="none" strike="noStrike" cap="none" dirty="0" err="1">
                <a:solidFill>
                  <a:srgbClr val="9AA3AE"/>
                </a:solidFill>
              </a:rPr>
              <a:t>ob</a:t>
            </a:r>
            <a:r>
              <a:rPr lang="en-US" i="0" u="none" strike="noStrike" cap="none" dirty="0">
                <a:solidFill>
                  <a:srgbClr val="9AA3AE"/>
                </a:solidFill>
              </a:rPr>
              <a:t> das Kind an </a:t>
            </a:r>
            <a:r>
              <a:rPr lang="en-US" b="1" i="0" u="none" strike="noStrike" cap="none" dirty="0" err="1">
                <a:solidFill>
                  <a:srgbClr val="1A5FB4"/>
                </a:solidFill>
              </a:rPr>
              <a:t>einer</a:t>
            </a:r>
            <a:r>
              <a:rPr lang="en-US" b="1" i="0" u="none" strike="noStrike" cap="none" dirty="0">
                <a:solidFill>
                  <a:srgbClr val="1A5FB4"/>
                </a:solidFill>
              </a:rPr>
              <a:t> </a:t>
            </a:r>
            <a:r>
              <a:rPr lang="en-US" b="1" i="0" u="none" strike="noStrike" cap="none" dirty="0" err="1">
                <a:solidFill>
                  <a:srgbClr val="1A5FB4"/>
                </a:solidFill>
              </a:rPr>
              <a:t>einseitigen</a:t>
            </a:r>
            <a:r>
              <a:rPr lang="en-US" b="1" i="0" u="none" strike="noStrike" cap="none" dirty="0">
                <a:solidFill>
                  <a:srgbClr val="1A5FB4"/>
                </a:solidFill>
              </a:rPr>
              <a:t> </a:t>
            </a:r>
            <a:r>
              <a:rPr lang="en-US" i="0" u="none" strike="noStrike" cap="none" dirty="0" err="1">
                <a:solidFill>
                  <a:srgbClr val="9AA3AE"/>
                </a:solidFill>
              </a:rPr>
              <a:t>oder</a:t>
            </a:r>
            <a:r>
              <a:rPr lang="en-US" i="0" u="none" strike="noStrike" cap="none" dirty="0">
                <a:solidFill>
                  <a:srgbClr val="9AA3AE"/>
                </a:solidFill>
              </a:rPr>
              <a:t> </a:t>
            </a:r>
            <a:r>
              <a:rPr lang="en-US" i="0" u="none" strike="noStrike" cap="none" dirty="0" err="1">
                <a:solidFill>
                  <a:srgbClr val="9AA3AE"/>
                </a:solidFill>
              </a:rPr>
              <a:t>beidseitigen</a:t>
            </a:r>
            <a:r>
              <a:rPr lang="en-US" i="0" u="none" strike="noStrike" cap="none" dirty="0">
                <a:solidFill>
                  <a:srgbClr val="9AA3AE"/>
                </a:solidFill>
              </a:rPr>
              <a:t> </a:t>
            </a:r>
            <a:r>
              <a:rPr lang="en-US" i="0" u="none" strike="noStrike" cap="none" dirty="0" err="1">
                <a:solidFill>
                  <a:srgbClr val="9AA3AE"/>
                </a:solidFill>
              </a:rPr>
              <a:t>Erkrankung</a:t>
            </a:r>
            <a:r>
              <a:rPr lang="en-US" i="0" u="none" strike="noStrike" cap="none" dirty="0">
                <a:solidFill>
                  <a:srgbClr val="9AA3AE"/>
                </a:solidFill>
              </a:rPr>
              <a:t> </a:t>
            </a:r>
            <a:r>
              <a:rPr lang="en-US" i="0" u="none" strike="noStrike" cap="none" dirty="0" err="1">
                <a:solidFill>
                  <a:srgbClr val="9AA3AE"/>
                </a:solidFill>
              </a:rPr>
              <a:t>leidet</a:t>
            </a:r>
            <a:endParaRPr i="0" u="none" strike="noStrike" cap="none" dirty="0">
              <a:solidFill>
                <a:srgbClr val="000000"/>
              </a:solidFill>
            </a:endParaRPr>
          </a:p>
        </p:txBody>
      </p:sp>
      <p:sp>
        <p:nvSpPr>
          <p:cNvPr id="293" name="Google Shape;293;p25"/>
          <p:cNvSpPr txBox="1"/>
          <p:nvPr/>
        </p:nvSpPr>
        <p:spPr>
          <a:xfrm>
            <a:off x="4099852" y="4159894"/>
            <a:ext cx="4591233" cy="1388712"/>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In welchem Alter werden in den USA die folgenden Erkrankungen üblicherweise diagnostiziert?</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669999"/>
                </a:solidFill>
              </a:rPr>
              <a:t>--Patienten mit einer familiären Vorgeschichte von Rb: 4 Monate</a:t>
            </a:r>
            <a:endParaRPr u="none" strike="noStrike" cap="none">
              <a:solidFill>
                <a:srgbClr val="669999"/>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beidseitiger Erkrankung: 12 Monate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--Patienten mit einseitiger Erkrankung: 24 Monate</a:t>
            </a:r>
            <a:endParaRPr u="none" strike="noStrike" cap="none">
              <a:solidFill>
                <a:srgbClr val="000000"/>
              </a:solidFill>
            </a:endParaRPr>
          </a:p>
        </p:txBody>
      </p:sp>
      <p:sp>
        <p:nvSpPr>
          <p:cNvPr id="29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86" name="Google Shape;286;p2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90" name="Google Shape;290;p2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a:t>
            </a:fld>
            <a:endParaRPr lang="de-DE" sz="800">
              <a:latin typeface="Segoe UI"/>
            </a:endParaRPr>
          </a:p>
        </p:txBody>
      </p:sp>
      <p:cxnSp>
        <p:nvCxnSpPr>
          <p:cNvPr id="295" name="ZZ_Fusszeile_Linie"/>
          <p:cNvCxnSpPr/>
          <p:nvPr/>
        </p:nvCxnSpPr>
        <p:spPr>
          <a:xfrm>
            <a:off x="274320" y="6565392"/>
            <a:ext cx="11643360" cy="0"/>
          </a:xfrm>
          <a:prstGeom prst="line">
            <a:avLst/>
          </a:prstGeom>
          <a:ln w="6350">
            <a:solidFill>
              <a:srgbClr val="D7DBE0"/>
            </a:solidFill>
          </a:ln>
        </p:spPr>
      </p:cxnSp>
      <p:sp>
        <p:nvSpPr>
          <p:cNvPr id="29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9" name="Google Shape;299;p26"/>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300" name="Google Shape;300;p26"/>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01" name="Google Shape;301;p2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03" name="Google Shape;303;p26"/>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BEE6F7"/>
              </a:buClr>
              <a:buSzPts val="1052"/>
              <a:buFont typeface="Noto Sans Symbols"/>
              <a:buNone/>
            </a:pPr>
            <a:endParaRPr sz="1403" i="1" u="none" strike="noStrike" cap="none">
              <a:solidFill>
                <a:srgbClr val="1A5FB4"/>
              </a:solidFill>
            </a:endParaRPr>
          </a:p>
        </p:txBody>
      </p:sp>
      <p:sp>
        <p:nvSpPr>
          <p:cNvPr id="30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8" name="Google Shape;298;p2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02" name="Google Shape;302;p2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a:t>
            </a:fld>
            <a:endParaRPr lang="de-DE" sz="800">
              <a:latin typeface="Segoe UI"/>
            </a:endParaRPr>
          </a:p>
        </p:txBody>
      </p:sp>
      <p:cxnSp>
        <p:nvCxnSpPr>
          <p:cNvPr id="305" name="ZZ_Fusszeile_Linie"/>
          <p:cNvCxnSpPr/>
          <p:nvPr/>
        </p:nvCxnSpPr>
        <p:spPr>
          <a:xfrm>
            <a:off x="274320" y="6565392"/>
            <a:ext cx="11643360" cy="0"/>
          </a:xfrm>
          <a:prstGeom prst="line">
            <a:avLst/>
          </a:prstGeom>
          <a:ln w="6350">
            <a:solidFill>
              <a:srgbClr val="D7DBE0"/>
            </a:solidFill>
          </a:ln>
        </p:spPr>
      </p:cxnSp>
      <p:sp>
        <p:nvSpPr>
          <p:cNvPr id="30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9" name="Google Shape;309;p27"/>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310" name="Google Shape;310;p27"/>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11" name="Google Shape;311;p2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13" name="Google Shape;313;p27"/>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31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8" name="Google Shape;308;p2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12" name="Google Shape;312;p2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a:t>
            </a:fld>
            <a:endParaRPr lang="de-DE" sz="800">
              <a:latin typeface="Segoe UI"/>
            </a:endParaRPr>
          </a:p>
        </p:txBody>
      </p:sp>
      <p:cxnSp>
        <p:nvCxnSpPr>
          <p:cNvPr id="315" name="ZZ_Fusszeile_Linie"/>
          <p:cNvCxnSpPr/>
          <p:nvPr/>
        </p:nvCxnSpPr>
        <p:spPr>
          <a:xfrm>
            <a:off x="274320" y="6565392"/>
            <a:ext cx="11643360" cy="0"/>
          </a:xfrm>
          <a:prstGeom prst="line">
            <a:avLst/>
          </a:prstGeom>
          <a:ln w="6350">
            <a:solidFill>
              <a:srgbClr val="D7DBE0"/>
            </a:solidFill>
          </a:ln>
        </p:spPr>
      </p:cxnSp>
      <p:sp>
        <p:nvSpPr>
          <p:cNvPr id="31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9" name="Google Shape;319;p28"/>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320" name="Google Shape;320;p28"/>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21" name="Google Shape;321;p2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23" name="Google Shape;323;p28"/>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9AA3AE"/>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324" name="Google Shape;324;p28"/>
          <p:cNvSpPr txBox="1"/>
          <p:nvPr/>
        </p:nvSpPr>
        <p:spPr>
          <a:xfrm>
            <a:off x="3234053" y="3318145"/>
            <a:ext cx="5756055" cy="649381"/>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a:solidFill>
                  <a:srgbClr val="330066"/>
                </a:solidFill>
              </a:rPr>
              <a:t>In welchen beiden Regionen der Welt sind die Rb-Raten am höchsten?</a:t>
            </a:r>
            <a:endParaRPr i="0"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endParaRPr i="0" u="none" strike="noStrike" cap="none">
              <a:solidFill>
                <a:srgbClr val="669999"/>
              </a:solidFill>
            </a:endParaRPr>
          </a:p>
        </p:txBody>
      </p:sp>
      <p:sp>
        <p:nvSpPr>
          <p:cNvPr id="32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8" name="Google Shape;318;p2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22" name="Google Shape;322;p2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a:t>
            </a:fld>
            <a:endParaRPr lang="de-DE" sz="800">
              <a:latin typeface="Segoe UI"/>
            </a:endParaRPr>
          </a:p>
        </p:txBody>
      </p:sp>
      <p:cxnSp>
        <p:nvCxnSpPr>
          <p:cNvPr id="326" name="ZZ_Fusszeile_Linie"/>
          <p:cNvCxnSpPr/>
          <p:nvPr/>
        </p:nvCxnSpPr>
        <p:spPr>
          <a:xfrm>
            <a:off x="274320" y="6565392"/>
            <a:ext cx="11643360" cy="0"/>
          </a:xfrm>
          <a:prstGeom prst="line">
            <a:avLst/>
          </a:prstGeom>
          <a:ln w="6350">
            <a:solidFill>
              <a:srgbClr val="D7DBE0"/>
            </a:solidFill>
          </a:ln>
        </p:spPr>
      </p:cxnSp>
      <p:sp>
        <p:nvSpPr>
          <p:cNvPr id="3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nSpc>
                <a:spcPct val="100000"/>
              </a:lnSpc>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p>
          <a:p>
            <a:pPr marL="606816" lvl="1" indent="-369379" algn="l" rtl="0">
              <a:lnSpc>
                <a:spcPct val="100000"/>
              </a:lnSpc>
              <a:spcBef>
                <a:spcPts val="210"/>
              </a:spcBef>
              <a:spcAft>
                <a:spcPts val="0"/>
              </a:spcAft>
              <a:buClr>
                <a:srgbClr val="669999"/>
              </a:buClr>
              <a:buSzPts val="1753"/>
              <a:buFont typeface="Arial"/>
              <a:buChar char="●"/>
            </a:pPr>
            <a:endParaRPr dirty="0">
              <a:solidFill>
                <a:srgbClr val="669999"/>
              </a:solidFill>
            </a:endParaRPr>
          </a:p>
        </p:txBody>
      </p:sp>
      <p:cxnSp>
        <p:nvCxnSpPr>
          <p:cNvPr id="331" name="Google Shape;331;p29"/>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32" name="Google Shape;332;p29"/>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34" name="Google Shape;334;p29"/>
          <p:cNvSpPr txBox="1"/>
          <p:nvPr/>
        </p:nvSpPr>
        <p:spPr>
          <a:xfrm>
            <a:off x="3554720" y="2740945"/>
            <a:ext cx="5058542" cy="1162521"/>
          </a:xfrm>
          <a:prstGeom prst="rect">
            <a:avLst/>
          </a:prstGeom>
          <a:solidFill>
            <a:srgbClr val="BEE6F7"/>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403" i="1" u="none" strike="noStrike" cap="none">
                <a:solidFill>
                  <a:srgbClr val="330066"/>
                </a:solidFill>
              </a:rPr>
              <a:t>Wie viele neue Fälle gibt es jedes Jahr in Nordamerika?</a:t>
            </a:r>
            <a:endParaRPr sz="1403" i="1" u="none" strike="noStrike" cap="none">
              <a:solidFill>
                <a:srgbClr val="330066"/>
              </a:solidFill>
            </a:endParaRPr>
          </a:p>
          <a:p>
            <a:pPr marL="0" marR="0" lvl="0" indent="0" algn="l" rtl="0">
              <a:lnSpc>
                <a:spcPct val="100000"/>
              </a:lnSpc>
              <a:spcBef>
                <a:spcPts val="0"/>
              </a:spcBef>
              <a:spcAft>
                <a:spcPts val="0"/>
              </a:spcAft>
              <a:buClr>
                <a:srgbClr val="9AA3AE"/>
              </a:buClr>
              <a:buSzPts val="1052"/>
              <a:buFont typeface="Noto Sans Symbols"/>
              <a:buNone/>
            </a:pPr>
            <a:r>
              <a:rPr lang="en-US" sz="1403" i="1" u="none" strike="noStrike" cap="none">
                <a:solidFill>
                  <a:srgbClr val="669999"/>
                </a:solidFill>
              </a:rPr>
              <a:t>Etwa 250–300</a:t>
            </a:r>
            <a:endParaRPr sz="1403" i="1" u="none" strike="noStrike" cap="none">
              <a:solidFill>
                <a:srgbClr val="669999"/>
              </a:solidFill>
            </a:endParaRPr>
          </a:p>
          <a:p>
            <a:pPr marL="0" marR="0" lvl="0" indent="0" algn="l" rtl="0">
              <a:lnSpc>
                <a:spcPct val="100000"/>
              </a:lnSpc>
              <a:spcBef>
                <a:spcPts val="0"/>
              </a:spcBef>
              <a:spcAft>
                <a:spcPts val="0"/>
              </a:spcAft>
              <a:buClr>
                <a:schemeClr val="dk1"/>
              </a:buClr>
              <a:buSzPts val="1403"/>
              <a:buFont typeface="Noto Sans Symbols"/>
              <a:buNone/>
            </a:pP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Ist die Rate in Entwicklungsländern höher oder niedriger?</a:t>
            </a:r>
            <a:endParaRPr sz="1403" i="1" u="none" strike="noStrike" cap="none">
              <a:solidFill>
                <a:srgbClr val="1A5FB4"/>
              </a:solidFill>
            </a:endParaRPr>
          </a:p>
          <a:p>
            <a:pPr marL="0" marR="0" lvl="0" indent="0" algn="l" rtl="0">
              <a:lnSpc>
                <a:spcPct val="100000"/>
              </a:lnSpc>
              <a:spcBef>
                <a:spcPts val="0"/>
              </a:spcBef>
              <a:spcAft>
                <a:spcPts val="0"/>
              </a:spcAft>
              <a:buClr>
                <a:srgbClr val="1A5FB4"/>
              </a:buClr>
              <a:buSzPts val="1052"/>
              <a:buFont typeface="Noto Sans Symbols"/>
              <a:buNone/>
            </a:pPr>
            <a:r>
              <a:rPr lang="en-US" sz="1403" i="1" u="none" strike="noStrike" cap="none">
                <a:solidFill>
                  <a:srgbClr val="1A5FB4"/>
                </a:solidFill>
              </a:rPr>
              <a:t>Höher</a:t>
            </a:r>
            <a:endParaRPr sz="1403" i="1" u="none" strike="noStrike" cap="none">
              <a:solidFill>
                <a:srgbClr val="1A5FB4"/>
              </a:solidFill>
            </a:endParaRPr>
          </a:p>
        </p:txBody>
      </p:sp>
      <p:sp>
        <p:nvSpPr>
          <p:cNvPr id="335" name="Google Shape;335;p29"/>
          <p:cNvSpPr txBox="1"/>
          <p:nvPr/>
        </p:nvSpPr>
        <p:spPr>
          <a:xfrm>
            <a:off x="3234053" y="3318145"/>
            <a:ext cx="5756055" cy="649381"/>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a:solidFill>
                  <a:srgbClr val="330066"/>
                </a:solidFill>
              </a:rPr>
              <a:t>In welchen beiden Regionen der Welt sind die Rb-Raten am höchsten?</a:t>
            </a:r>
            <a:endParaRPr i="0"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669999"/>
                </a:solidFill>
              </a:rPr>
              <a:t>Afrika </a:t>
            </a:r>
            <a:r>
              <a:rPr lang="en-US" i="0" u="none" strike="noStrike" cap="none">
                <a:solidFill>
                  <a:srgbClr val="669999"/>
                </a:solidFill>
              </a:rPr>
              <a:t>und </a:t>
            </a:r>
            <a:r>
              <a:rPr lang="en-US" b="1" i="0" u="none" strike="noStrike" cap="none">
                <a:solidFill>
                  <a:srgbClr val="669999"/>
                </a:solidFill>
              </a:rPr>
              <a:t>Indien</a:t>
            </a:r>
            <a:endParaRPr i="0" u="none" strike="noStrike" cap="none">
              <a:solidFill>
                <a:srgbClr val="669999"/>
              </a:solidFill>
            </a:endParaRPr>
          </a:p>
        </p:txBody>
      </p:sp>
      <p:sp>
        <p:nvSpPr>
          <p:cNvPr id="33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9" name="Google Shape;329;p2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33" name="Google Shape;333;p2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a:t>
            </a:fld>
            <a:endParaRPr lang="de-DE" sz="800">
              <a:latin typeface="Segoe UI"/>
            </a:endParaRPr>
          </a:p>
        </p:txBody>
      </p:sp>
      <p:cxnSp>
        <p:nvCxnSpPr>
          <p:cNvPr id="337" name="ZZ_Fusszeile_Linie"/>
          <p:cNvCxnSpPr/>
          <p:nvPr/>
        </p:nvCxnSpPr>
        <p:spPr>
          <a:xfrm>
            <a:off x="274320" y="6565392"/>
            <a:ext cx="11643360" cy="0"/>
          </a:xfrm>
          <a:prstGeom prst="line">
            <a:avLst/>
          </a:prstGeom>
          <a:ln w="6350">
            <a:solidFill>
              <a:srgbClr val="D7DBE0"/>
            </a:solidFill>
          </a:ln>
        </p:spPr>
      </p:cxnSp>
      <p:sp>
        <p:nvSpPr>
          <p:cNvPr id="33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1" name="Google Shape;341;p3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endParaRPr b="1" dirty="0">
              <a:solidFill>
                <a:srgbClr val="1A5FB4"/>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solidFill>
                  <a:srgbClr val="000000"/>
                </a:solidFill>
              </a:rPr>
              <a:t>Etwa</a:t>
            </a:r>
            <a:r>
              <a:rPr lang="en-US" dirty="0">
                <a:solidFill>
                  <a:srgbClr val="000000"/>
                </a:solidFill>
              </a:rPr>
              <a:t> 60 % </a:t>
            </a:r>
            <a:r>
              <a:rPr lang="en-US" dirty="0" err="1">
                <a:solidFill>
                  <a:srgbClr val="000000"/>
                </a:solidFill>
              </a:rPr>
              <a:t>sind</a:t>
            </a:r>
            <a:r>
              <a:rPr lang="en-US" dirty="0">
                <a:solidFill>
                  <a:srgbClr val="000000"/>
                </a:solidFill>
              </a:rPr>
              <a:t> nicht </a:t>
            </a:r>
            <a:r>
              <a:rPr lang="en-US" dirty="0" err="1">
                <a:solidFill>
                  <a:srgbClr val="000000"/>
                </a:solidFill>
              </a:rPr>
              <a:t>vererbbare</a:t>
            </a:r>
            <a:r>
              <a:rPr lang="en-US" dirty="0">
                <a:solidFill>
                  <a:srgbClr val="000000"/>
                </a:solidFill>
              </a:rPr>
              <a:t> </a:t>
            </a:r>
            <a:r>
              <a:rPr lang="en-US" dirty="0" err="1">
                <a:solidFill>
                  <a:srgbClr val="000000"/>
                </a:solidFill>
              </a:rPr>
              <a:t>Mutationen</a:t>
            </a:r>
            <a:r>
              <a:rPr lang="en-US" dirty="0">
                <a:solidFill>
                  <a:srgbClr val="000000"/>
                </a:solidFill>
              </a:rPr>
              <a:t> </a:t>
            </a:r>
            <a:endParaRPr dirty="0">
              <a:solidFill>
                <a:srgbClr val="000000"/>
              </a:solidFill>
            </a:endParaRPr>
          </a:p>
        </p:txBody>
      </p:sp>
      <p:cxnSp>
        <p:nvCxnSpPr>
          <p:cNvPr id="342" name="Google Shape;342;p30"/>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43" name="Google Shape;343;p3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4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0" name="Google Shape;340;p3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44" name="Google Shape;344;p3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a:t>
            </a:fld>
            <a:endParaRPr lang="de-DE" sz="800">
              <a:latin typeface="Segoe UI"/>
            </a:endParaRPr>
          </a:p>
        </p:txBody>
      </p:sp>
      <p:cxnSp>
        <p:nvCxnSpPr>
          <p:cNvPr id="346" name="ZZ_Fusszeile_Linie"/>
          <p:cNvCxnSpPr/>
          <p:nvPr/>
        </p:nvCxnSpPr>
        <p:spPr>
          <a:xfrm>
            <a:off x="274320" y="6565392"/>
            <a:ext cx="11643360" cy="0"/>
          </a:xfrm>
          <a:prstGeom prst="line">
            <a:avLst/>
          </a:prstGeom>
          <a:ln w="6350">
            <a:solidFill>
              <a:srgbClr val="D7DBE0"/>
            </a:solidFill>
          </a:ln>
        </p:spPr>
      </p:cxnSp>
      <p:sp>
        <p:nvSpPr>
          <p:cNvPr id="34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0" name="Google Shape;350;p3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solidFill>
                  <a:srgbClr val="000000"/>
                </a:solidFill>
              </a:rPr>
              <a:t>Etwa</a:t>
            </a:r>
            <a:r>
              <a:rPr lang="en-US" dirty="0">
                <a:solidFill>
                  <a:srgbClr val="000000"/>
                </a:solidFill>
              </a:rPr>
              <a:t> 60 % </a:t>
            </a:r>
            <a:r>
              <a:rPr lang="en-US" dirty="0" err="1">
                <a:solidFill>
                  <a:srgbClr val="000000"/>
                </a:solidFill>
              </a:rPr>
              <a:t>sind</a:t>
            </a:r>
            <a:r>
              <a:rPr lang="en-US" dirty="0">
                <a:solidFill>
                  <a:srgbClr val="000000"/>
                </a:solidFill>
              </a:rPr>
              <a:t> nicht </a:t>
            </a:r>
            <a:r>
              <a:rPr lang="en-US" dirty="0" err="1">
                <a:solidFill>
                  <a:srgbClr val="000000"/>
                </a:solidFill>
              </a:rPr>
              <a:t>vererbbare</a:t>
            </a:r>
            <a:r>
              <a:rPr lang="en-US" dirty="0">
                <a:solidFill>
                  <a:srgbClr val="000000"/>
                </a:solidFill>
              </a:rPr>
              <a:t> </a:t>
            </a:r>
            <a:r>
              <a:rPr lang="en-US" dirty="0" err="1">
                <a:solidFill>
                  <a:srgbClr val="000000"/>
                </a:solidFill>
              </a:rPr>
              <a:t>Mutationen</a:t>
            </a:r>
            <a:r>
              <a:rPr lang="en-US" dirty="0">
                <a:solidFill>
                  <a:srgbClr val="000000"/>
                </a:solidFill>
              </a:rPr>
              <a:t>  </a:t>
            </a:r>
            <a:r>
              <a:rPr lang="en-US" b="1" dirty="0">
                <a:solidFill>
                  <a:srgbClr val="1A5FB4"/>
                </a:solidFill>
              </a:rPr>
              <a:t>T</a:t>
            </a:r>
            <a:endParaRPr b="1" dirty="0">
              <a:solidFill>
                <a:srgbClr val="1A5FB4"/>
              </a:solidFill>
            </a:endParaRPr>
          </a:p>
        </p:txBody>
      </p:sp>
      <p:cxnSp>
        <p:nvCxnSpPr>
          <p:cNvPr id="351" name="Google Shape;351;p31"/>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52" name="Google Shape;352;p3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35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9" name="Google Shape;349;p3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53" name="Google Shape;353;p3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a:t>
            </a:fld>
            <a:endParaRPr lang="de-DE" sz="800">
              <a:latin typeface="Segoe UI"/>
            </a:endParaRPr>
          </a:p>
        </p:txBody>
      </p:sp>
      <p:cxnSp>
        <p:nvCxnSpPr>
          <p:cNvPr id="355" name="ZZ_Fusszeile_Linie"/>
          <p:cNvCxnSpPr/>
          <p:nvPr/>
        </p:nvCxnSpPr>
        <p:spPr>
          <a:xfrm>
            <a:off x="274320" y="6565392"/>
            <a:ext cx="11643360" cy="0"/>
          </a:xfrm>
          <a:prstGeom prst="line">
            <a:avLst/>
          </a:prstGeom>
          <a:ln w="6350">
            <a:solidFill>
              <a:srgbClr val="D7DBE0"/>
            </a:solidFill>
          </a:ln>
        </p:spPr>
      </p:cxnSp>
      <p:sp>
        <p:nvSpPr>
          <p:cNvPr id="35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9" name="Google Shape;359;p3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t>Etwa</a:t>
            </a:r>
            <a:r>
              <a:rPr lang="en-US" dirty="0"/>
              <a:t> 60 % </a:t>
            </a:r>
            <a:r>
              <a:rPr lang="en-US" dirty="0" err="1"/>
              <a:t>sind</a:t>
            </a:r>
            <a:r>
              <a:rPr lang="en-US" dirty="0"/>
              <a:t> </a:t>
            </a:r>
            <a:r>
              <a:rPr lang="en-US" dirty="0" err="1"/>
              <a:t>nicht</a:t>
            </a:r>
            <a:r>
              <a:rPr lang="en-US" dirty="0"/>
              <a:t> </a:t>
            </a:r>
            <a:r>
              <a:rPr lang="en-US" dirty="0" err="1"/>
              <a:t>vererbbare</a:t>
            </a:r>
            <a:r>
              <a:rPr lang="en-US" dirty="0"/>
              <a:t> Mutationen</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a:t>
            </a:r>
            <a:endParaRPr dirty="0">
              <a:solidFill>
                <a:srgbClr val="000000"/>
              </a:solidFill>
            </a:endParaRPr>
          </a:p>
        </p:txBody>
      </p:sp>
      <p:cxnSp>
        <p:nvCxnSpPr>
          <p:cNvPr id="360" name="Google Shape;360;p32"/>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61" name="Google Shape;361;p32"/>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666" u="none" strike="noStrike" cap="none" dirty="0">
                <a:solidFill>
                  <a:srgbClr val="330066"/>
                </a:solidFill>
                <a:latin typeface="Caveat"/>
                <a:ea typeface="Caveat"/>
                <a:cs typeface="Caveat"/>
                <a:sym typeface="Caveat"/>
              </a:rPr>
              <a:t>14.000 – 20.000</a:t>
            </a:r>
            <a:endParaRPr sz="1666" u="none" strike="noStrike" cap="none" dirty="0">
              <a:solidFill>
                <a:srgbClr val="330066"/>
              </a:solidFill>
              <a:latin typeface="Caveat"/>
              <a:ea typeface="Caveat"/>
              <a:cs typeface="Caveat"/>
              <a:sym typeface="Caveat"/>
            </a:endParaRPr>
          </a:p>
        </p:txBody>
      </p:sp>
      <p:sp>
        <p:nvSpPr>
          <p:cNvPr id="36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58" name="Google Shape;358;p3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62" name="Google Shape;362;p3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a:t>
            </a:fld>
            <a:endParaRPr lang="de-DE" sz="800">
              <a:latin typeface="Segoe UI"/>
            </a:endParaRPr>
          </a:p>
        </p:txBody>
      </p:sp>
      <p:cxnSp>
        <p:nvCxnSpPr>
          <p:cNvPr id="364" name="ZZ_Fusszeile_Linie"/>
          <p:cNvCxnSpPr/>
          <p:nvPr/>
        </p:nvCxnSpPr>
        <p:spPr>
          <a:xfrm>
            <a:off x="274320" y="6565392"/>
            <a:ext cx="11643360" cy="0"/>
          </a:xfrm>
          <a:prstGeom prst="line">
            <a:avLst/>
          </a:prstGeom>
          <a:ln w="6350">
            <a:solidFill>
              <a:srgbClr val="D7DBE0"/>
            </a:solidFill>
          </a:ln>
        </p:spPr>
      </p:cxnSp>
      <p:sp>
        <p:nvSpPr>
          <p:cNvPr id="36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dirty="0" err="1">
                <a:solidFill>
                  <a:srgbClr val="330066"/>
                </a:solidFill>
              </a:rPr>
              <a:t>Welche</a:t>
            </a:r>
            <a:r>
              <a:rPr lang="en-US" dirty="0">
                <a:solidFill>
                  <a:srgbClr val="330066"/>
                </a:solidFill>
              </a:rPr>
              <a:t> der </a:t>
            </a:r>
            <a:r>
              <a:rPr lang="en-US" dirty="0" err="1">
                <a:solidFill>
                  <a:srgbClr val="330066"/>
                </a:solidFill>
              </a:rPr>
              <a:t>folgenden</a:t>
            </a:r>
            <a:r>
              <a:rPr lang="en-US" dirty="0">
                <a:solidFill>
                  <a:srgbClr val="330066"/>
                </a:solidFill>
              </a:rPr>
              <a:t> </a:t>
            </a:r>
            <a:r>
              <a:rPr lang="en-US" dirty="0" err="1">
                <a:solidFill>
                  <a:srgbClr val="330066"/>
                </a:solidFill>
              </a:rPr>
              <a:t>Aussagen</a:t>
            </a:r>
            <a:r>
              <a:rPr lang="en-US" dirty="0">
                <a:solidFill>
                  <a:srgbClr val="330066"/>
                </a:solidFill>
              </a:rPr>
              <a:t> </a:t>
            </a:r>
            <a:r>
              <a:rPr lang="en-US" dirty="0" err="1">
                <a:solidFill>
                  <a:srgbClr val="330066"/>
                </a:solidFill>
              </a:rPr>
              <a:t>treffen</a:t>
            </a:r>
            <a:r>
              <a:rPr lang="en-US" dirty="0">
                <a:solidFill>
                  <a:srgbClr val="330066"/>
                </a:solidFill>
              </a:rPr>
              <a:t> auf Rb </a:t>
            </a:r>
            <a:r>
              <a:rPr lang="en-US" dirty="0" err="1">
                <a:solidFill>
                  <a:srgbClr val="330066"/>
                </a:solidFill>
              </a:rPr>
              <a:t>zu</a:t>
            </a:r>
            <a:r>
              <a:rPr lang="en-US" dirty="0">
                <a:solidFill>
                  <a:srgbClr val="330066"/>
                </a:solidFill>
              </a:rPr>
              <a:t>?</a:t>
            </a:r>
            <a:endParaRPr dirty="0">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669999"/>
                </a:solidFill>
              </a:rPr>
              <a:t>Die </a:t>
            </a:r>
            <a:r>
              <a:rPr lang="en-US" dirty="0" err="1">
                <a:solidFill>
                  <a:srgbClr val="669999"/>
                </a:solidFill>
              </a:rPr>
              <a:t>Inzidenz</a:t>
            </a:r>
            <a:r>
              <a:rPr lang="en-US" dirty="0">
                <a:solidFill>
                  <a:srgbClr val="669999"/>
                </a:solidFill>
              </a:rPr>
              <a:t> </a:t>
            </a:r>
            <a:r>
              <a:rPr lang="en-US" dirty="0" err="1">
                <a:solidFill>
                  <a:srgbClr val="669999"/>
                </a:solidFill>
              </a:rPr>
              <a:t>liegt</a:t>
            </a:r>
            <a:r>
              <a:rPr lang="en-US" dirty="0">
                <a:solidFill>
                  <a:srgbClr val="669999"/>
                </a:solidFill>
              </a:rPr>
              <a:t> </a:t>
            </a:r>
            <a:r>
              <a:rPr lang="en-US" dirty="0" err="1">
                <a:solidFill>
                  <a:srgbClr val="669999"/>
                </a:solidFill>
              </a:rPr>
              <a:t>bei</a:t>
            </a:r>
            <a:r>
              <a:rPr lang="en-US" dirty="0">
                <a:solidFill>
                  <a:srgbClr val="669999"/>
                </a:solidFill>
              </a:rPr>
              <a:t> </a:t>
            </a:r>
            <a:r>
              <a:rPr lang="en-US" dirty="0" err="1">
                <a:solidFill>
                  <a:srgbClr val="669999"/>
                </a:solidFill>
              </a:rPr>
              <a:t>etwa</a:t>
            </a:r>
            <a:r>
              <a:rPr lang="en-US" dirty="0">
                <a:solidFill>
                  <a:srgbClr val="669999"/>
                </a:solidFill>
              </a:rPr>
              <a:t> 1/100.000 </a:t>
            </a:r>
            <a:r>
              <a:rPr lang="en-US" dirty="0" err="1">
                <a:solidFill>
                  <a:srgbClr val="669999"/>
                </a:solidFill>
              </a:rPr>
              <a:t>Lebendgeburten</a:t>
            </a:r>
            <a:r>
              <a:rPr lang="en-US" dirty="0">
                <a:solidFill>
                  <a:srgbClr val="669999"/>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solidFill>
                  <a:srgbClr val="000000"/>
                </a:solidFill>
              </a:rPr>
              <a:t>Etwa</a:t>
            </a:r>
            <a:r>
              <a:rPr lang="en-US" dirty="0">
                <a:solidFill>
                  <a:srgbClr val="000000"/>
                </a:solidFill>
              </a:rPr>
              <a:t> 60 % </a:t>
            </a:r>
            <a:r>
              <a:rPr lang="en-US" dirty="0" err="1">
                <a:solidFill>
                  <a:srgbClr val="000000"/>
                </a:solidFill>
              </a:rPr>
              <a:t>sind</a:t>
            </a:r>
            <a:r>
              <a:rPr lang="en-US" dirty="0">
                <a:solidFill>
                  <a:srgbClr val="000000"/>
                </a:solidFill>
              </a:rPr>
              <a:t> </a:t>
            </a:r>
            <a:r>
              <a:rPr lang="en-US" dirty="0" err="1">
                <a:solidFill>
                  <a:srgbClr val="000000"/>
                </a:solidFill>
              </a:rPr>
              <a:t>nicht</a:t>
            </a:r>
            <a:r>
              <a:rPr lang="en-US" dirty="0">
                <a:solidFill>
                  <a:srgbClr val="000000"/>
                </a:solidFill>
              </a:rPr>
              <a:t> </a:t>
            </a:r>
            <a:r>
              <a:rPr lang="en-US" dirty="0" err="1">
                <a:solidFill>
                  <a:srgbClr val="000000"/>
                </a:solidFill>
              </a:rPr>
              <a:t>vererbbare</a:t>
            </a:r>
            <a:r>
              <a:rPr lang="en-US" dirty="0">
                <a:solidFill>
                  <a:srgbClr val="000000"/>
                </a:solidFill>
              </a:rPr>
              <a:t> Mutationen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a:t>
            </a:r>
            <a:r>
              <a:rPr lang="en-US" dirty="0" err="1">
                <a:solidFill>
                  <a:srgbClr val="000000"/>
                </a:solidFill>
              </a:rPr>
              <a:t>nicht</a:t>
            </a:r>
            <a:r>
              <a:rPr lang="en-US" dirty="0">
                <a:solidFill>
                  <a:srgbClr val="000000"/>
                </a:solidFill>
              </a:rPr>
              <a: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369" name="Google Shape;369;p33"/>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370" name="Google Shape;370;p3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71" name="Google Shape;371;p33"/>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373" name="Google Shape;373;p33"/>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374" name="Google Shape;374;p33"/>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37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7" name="Google Shape;367;p3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72" name="Google Shape;372;p3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a:t>
            </a:fld>
            <a:endParaRPr lang="de-DE" sz="800">
              <a:latin typeface="Segoe UI"/>
            </a:endParaRPr>
          </a:p>
        </p:txBody>
      </p:sp>
      <p:cxnSp>
        <p:nvCxnSpPr>
          <p:cNvPr id="376" name="ZZ_Fusszeile_Linie"/>
          <p:cNvCxnSpPr/>
          <p:nvPr/>
        </p:nvCxnSpPr>
        <p:spPr>
          <a:xfrm>
            <a:off x="274320" y="6565392"/>
            <a:ext cx="11643360" cy="0"/>
          </a:xfrm>
          <a:prstGeom prst="line">
            <a:avLst/>
          </a:prstGeom>
          <a:ln w="6350">
            <a:solidFill>
              <a:srgbClr val="D7DBE0"/>
            </a:solidFill>
          </a:ln>
        </p:spPr>
      </p:cxnSp>
      <p:sp>
        <p:nvSpPr>
          <p:cNvPr id="3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80" name="Google Shape;380;p3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solidFill>
                  <a:srgbClr val="000000"/>
                </a:solidFill>
              </a:rPr>
              <a:t>Etwa</a:t>
            </a:r>
            <a:r>
              <a:rPr lang="en-US" dirty="0">
                <a:solidFill>
                  <a:srgbClr val="000000"/>
                </a:solidFill>
              </a:rPr>
              <a:t> 60 % </a:t>
            </a:r>
            <a:r>
              <a:rPr lang="en-US" dirty="0" err="1">
                <a:solidFill>
                  <a:srgbClr val="000000"/>
                </a:solidFill>
              </a:rPr>
              <a:t>sind</a:t>
            </a:r>
            <a:r>
              <a:rPr lang="en-US" dirty="0">
                <a:solidFill>
                  <a:srgbClr val="000000"/>
                </a:solidFill>
              </a:rPr>
              <a:t> nicht </a:t>
            </a:r>
            <a:r>
              <a:rPr lang="en-US" dirty="0" err="1">
                <a:solidFill>
                  <a:srgbClr val="000000"/>
                </a:solidFill>
              </a:rPr>
              <a:t>vererbbare</a:t>
            </a:r>
            <a:r>
              <a:rPr lang="en-US" dirty="0">
                <a:solidFill>
                  <a:srgbClr val="000000"/>
                </a:solidFill>
              </a:rPr>
              <a:t> </a:t>
            </a:r>
            <a:r>
              <a:rPr lang="en-US" dirty="0" err="1">
                <a:solidFill>
                  <a:srgbClr val="000000"/>
                </a:solidFill>
              </a:rPr>
              <a:t>Mutationen</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381" name="Google Shape;381;p34"/>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382" name="Google Shape;382;p34"/>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83" name="Google Shape;383;p34"/>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385" name="Google Shape;385;p34"/>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330066"/>
                </a:solidFill>
                <a:latin typeface="Arial"/>
                <a:ea typeface="Arial"/>
                <a:cs typeface="Arial"/>
                <a:sym typeface="Arial"/>
              </a:rPr>
              <a:t>Wie viel Prozent der Rb-Patienten weisen eine positive Familienanamnese für die Erkrankung auf?</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FFD88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Aber 60 % der Rb-Patienten haben eine nicht vererbbare Erkrankung. Bedeutet das nicht, dass 40 % eine vererbte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Nein, es bedeutet, dass 40 % eine vererbbare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kann eine Erkrankung erblich bedingt sein, wenn sie nicht vererbt wird?</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Eine vererbbare Erkrankung ist eine, die in Keimzelllinien kodiert ist. Eine vererbbare Erkrankung gelangt auf eine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von zwei Wegen in die Keimbahn – entweder wird sie vererbt (d. h. ist bei der Empfängnis vorhanden) oder sie entsteht als neue Keimbahnmutation nach der Empfängnis. Bei Rb lassen sich die 40 % der Patienten mit vererbbarer (d. h. Keimbahn-)Erkrankung unterteilen in 10 %, die die Erkrankung vererbt haben, und 30 %, die eine neue Keimbahnmutation aufweisen.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FFD88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verhält es sich mit den 60 % mit nicht vererbbarer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In diesen Fällen trat die Mutation später in nicht-Keimbahnzellen (d. h. somatischen Zellen) auf</a:t>
            </a:r>
            <a:endParaRPr sz="1227" b="0" i="0" u="none" strike="noStrike" cap="none">
              <a:solidFill>
                <a:srgbClr val="000000"/>
              </a:solidFill>
              <a:latin typeface="Arial"/>
              <a:ea typeface="Arial"/>
              <a:cs typeface="Arial"/>
              <a:sym typeface="Arial"/>
            </a:endParaRPr>
          </a:p>
        </p:txBody>
      </p:sp>
      <p:cxnSp>
        <p:nvCxnSpPr>
          <p:cNvPr id="386" name="Google Shape;386;p34"/>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387" name="Google Shape;387;p34"/>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3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9" name="Google Shape;379;p3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84" name="Google Shape;384;p3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a:t>
            </a:fld>
            <a:endParaRPr lang="de-DE" sz="800">
              <a:latin typeface="Segoe UI"/>
            </a:endParaRPr>
          </a:p>
        </p:txBody>
      </p:sp>
      <p:cxnSp>
        <p:nvCxnSpPr>
          <p:cNvPr id="389" name="ZZ_Fusszeile_Linie"/>
          <p:cNvCxnSpPr/>
          <p:nvPr/>
        </p:nvCxnSpPr>
        <p:spPr>
          <a:xfrm>
            <a:off x="274320" y="6565392"/>
            <a:ext cx="11643360" cy="0"/>
          </a:xfrm>
          <a:prstGeom prst="line">
            <a:avLst/>
          </a:prstGeom>
          <a:ln w="6350">
            <a:solidFill>
              <a:srgbClr val="D7DBE0"/>
            </a:solidFill>
          </a:ln>
        </p:spPr>
      </p:cxnSp>
      <p:sp>
        <p:nvSpPr>
          <p:cNvPr id="3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3" name="Google Shape;393;p35"/>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669999"/>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err="1">
                <a:solidFill>
                  <a:srgbClr val="000000"/>
                </a:solidFill>
              </a:rPr>
              <a:t>Etwa</a:t>
            </a:r>
            <a:r>
              <a:rPr lang="en-US" dirty="0">
                <a:solidFill>
                  <a:srgbClr val="000000"/>
                </a:solidFill>
              </a:rPr>
              <a:t> 60 % </a:t>
            </a:r>
            <a:r>
              <a:rPr lang="en-US" dirty="0" err="1">
                <a:solidFill>
                  <a:srgbClr val="000000"/>
                </a:solidFill>
              </a:rPr>
              <a:t>sind</a:t>
            </a:r>
            <a:r>
              <a:rPr lang="en-US" dirty="0">
                <a:solidFill>
                  <a:srgbClr val="000000"/>
                </a:solidFill>
              </a:rPr>
              <a:t> nicht </a:t>
            </a:r>
            <a:r>
              <a:rPr lang="en-US" dirty="0" err="1">
                <a:solidFill>
                  <a:srgbClr val="000000"/>
                </a:solidFill>
              </a:rPr>
              <a:t>vererbbare</a:t>
            </a:r>
            <a:r>
              <a:rPr lang="en-US" dirty="0">
                <a:solidFill>
                  <a:srgbClr val="000000"/>
                </a:solidFill>
              </a:rPr>
              <a:t> </a:t>
            </a:r>
            <a:r>
              <a:rPr lang="en-US" dirty="0" err="1">
                <a:solidFill>
                  <a:srgbClr val="000000"/>
                </a:solidFill>
              </a:rPr>
              <a:t>Mutationen</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394" name="Google Shape;394;p35"/>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395" name="Google Shape;395;p35"/>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97" name="Google Shape;397;p35"/>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398" name="Google Shape;398;p35"/>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330066"/>
                </a:solidFill>
                <a:latin typeface="Arial"/>
                <a:ea typeface="Arial"/>
                <a:cs typeface="Arial"/>
                <a:sym typeface="Arial"/>
              </a:rPr>
              <a:t>Wie viel Prozent der Rb-Patienten weisen eine positive Familienanamnese für die Erkrankung auf?</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669999"/>
                </a:solidFill>
                <a:latin typeface="Arial"/>
                <a:ea typeface="Arial"/>
                <a:cs typeface="Arial"/>
                <a:sym typeface="Arial"/>
              </a:rPr>
              <a:t>5–10</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Aber 60 % der Rb-Patienten haben eine nicht vererbbare Erkrankung. Bedeutet das nicht, dass 40 % eine vererbte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Nein, es bedeutet, dass 40 % eine vererbbare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kann eine Erkrankung erblich bedingt sein, wenn sie nicht vererbt wird?</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Eine vererbbare Erkrankung ist eine Erkrankung, die in Keimbahnzellen kodiert ist. Eine vererbbare Erkrankung gelangt auf eine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von zwei Wegen in die Keimbahn: Entweder wird sie vererbt (d. h. ist bei der Empfängnis vorhanden) oder sie entsteht als neue Keimbahnmutation nach der Empfängnis. Bei Rb lassen sich die 40 % der Patienten mit vererbbarer (d. h. Keimbahn-)Erkrankung unterteilen in 10 %, die die Erkrankung vererbt haben, und 30 %, die eine neue Keimbahnmutation aufweisen.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FFD88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verhält es sich mit den 60 % mit nicht vererbbarer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In diesen Fällen trat die Mutation später in nicht-Keimbahnzellen (d. h. somatischen Zellen) auf</a:t>
            </a:r>
            <a:endParaRPr sz="1227" b="0" i="0" u="none" strike="noStrike" cap="none">
              <a:solidFill>
                <a:srgbClr val="000000"/>
              </a:solidFill>
              <a:latin typeface="Arial"/>
              <a:ea typeface="Arial"/>
              <a:cs typeface="Arial"/>
              <a:sym typeface="Arial"/>
            </a:endParaRPr>
          </a:p>
        </p:txBody>
      </p:sp>
      <p:cxnSp>
        <p:nvCxnSpPr>
          <p:cNvPr id="399" name="Google Shape;399;p35"/>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00" name="Google Shape;400;p35"/>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0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92" name="Google Shape;392;p3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96" name="Google Shape;396;p3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a:t>
            </a:fld>
            <a:endParaRPr lang="de-DE" sz="800">
              <a:latin typeface="Segoe UI"/>
            </a:endParaRPr>
          </a:p>
        </p:txBody>
      </p:sp>
      <p:cxnSp>
        <p:nvCxnSpPr>
          <p:cNvPr id="402" name="ZZ_Fusszeile_Linie"/>
          <p:cNvCxnSpPr/>
          <p:nvPr/>
        </p:nvCxnSpPr>
        <p:spPr>
          <a:xfrm>
            <a:off x="274320" y="6565392"/>
            <a:ext cx="11643360" cy="0"/>
          </a:xfrm>
          <a:prstGeom prst="line">
            <a:avLst/>
          </a:prstGeom>
          <a:ln w="6350">
            <a:solidFill>
              <a:srgbClr val="D7DBE0"/>
            </a:solidFill>
          </a:ln>
        </p:spPr>
      </p:cxnSp>
      <p:sp>
        <p:nvSpPr>
          <p:cNvPr id="40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6" name="Google Shape;406;p36"/>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07" name="Google Shape;407;p36"/>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08" name="Google Shape;408;p36"/>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10" name="Google Shape;410;p36"/>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411" name="Google Shape;411;p36"/>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330066"/>
                </a:solidFill>
                <a:latin typeface="Arial"/>
                <a:ea typeface="Arial"/>
                <a:cs typeface="Arial"/>
                <a:sym typeface="Arial"/>
              </a:rPr>
              <a:t>Wie viel Prozent der Rb-Patienten weisen eine positive Familienanamnese für die Erkrankung auf?</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669999"/>
                </a:solidFill>
                <a:latin typeface="Arial"/>
                <a:ea typeface="Arial"/>
                <a:cs typeface="Arial"/>
                <a:sym typeface="Arial"/>
              </a:rPr>
              <a:t>5–10</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Aber 60 % der Rb-Patienten haben eine nicht vererbbare Erkrankung. Bedeutet das nicht, dass 40 % eine vererbte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Nein, es bedeutet, dass 40 % eine vererbbare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kann eine Erkrankung erblich bedingt sein, wenn sie nicht vererbt wird?</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Eine vererbbare Erkrankung ist eine Erkrankung, die in Keimbahnzellen kodiert ist. Eine vererbbare Erkrankung gelangt auf eine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von zwei Wegen in die Keimbahn: Entweder wird sie vererbt (d. h. ist bei der Empfängnis vorhanden) oder sie entsteht als neue Keimbahnmutation nach der Empfängnis. Bei Rb lassen sich die 40 % der Patienten mit vererbbarer (d. h. Keimbahn-)Erkrankung unterteilen in 10 %, die die Erkrankung vererbt haben, und 30 %, die eine neue Keimbahnmutation aufweisen.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FFD88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verhält es sich mit den 60 % mit nicht vererbbarer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In diesen Fällen trat die Mutation später in nicht-Keimbahnzellen (d. h. somatischen Zellen) auf</a:t>
            </a:r>
            <a:endParaRPr sz="1227" b="0" i="0" u="none" strike="noStrike" cap="none">
              <a:solidFill>
                <a:srgbClr val="000000"/>
              </a:solidFill>
              <a:latin typeface="Arial"/>
              <a:ea typeface="Arial"/>
              <a:cs typeface="Arial"/>
              <a:sym typeface="Arial"/>
            </a:endParaRPr>
          </a:p>
        </p:txBody>
      </p:sp>
      <p:cxnSp>
        <p:nvCxnSpPr>
          <p:cNvPr id="412" name="Google Shape;412;p36"/>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13" name="Google Shape;413;p36"/>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1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5" name="Google Shape;405;p3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09" name="Google Shape;409;p3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a:t>
            </a:fld>
            <a:endParaRPr lang="de-DE" sz="800">
              <a:latin typeface="Segoe UI"/>
            </a:endParaRPr>
          </a:p>
        </p:txBody>
      </p:sp>
      <p:cxnSp>
        <p:nvCxnSpPr>
          <p:cNvPr id="415" name="ZZ_Fusszeile_Linie"/>
          <p:cNvCxnSpPr/>
          <p:nvPr/>
        </p:nvCxnSpPr>
        <p:spPr>
          <a:xfrm>
            <a:off x="274320" y="6565392"/>
            <a:ext cx="11643360" cy="0"/>
          </a:xfrm>
          <a:prstGeom prst="line">
            <a:avLst/>
          </a:prstGeom>
          <a:ln w="6350">
            <a:solidFill>
              <a:srgbClr val="D7DBE0"/>
            </a:solidFill>
          </a:ln>
        </p:spPr>
      </p:cxnSp>
      <p:sp>
        <p:nvSpPr>
          <p:cNvPr id="41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9" name="Google Shape;419;p37"/>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20" name="Google Shape;420;p37"/>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21" name="Google Shape;421;p37"/>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23" name="Google Shape;423;p37"/>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424" name="Google Shape;424;p37"/>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25" name="Google Shape;425;p37"/>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26" name="Google Shape;426;p37"/>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330066"/>
                </a:solidFill>
                <a:latin typeface="Arial"/>
                <a:ea typeface="Arial"/>
                <a:cs typeface="Arial"/>
                <a:sym typeface="Arial"/>
              </a:rPr>
              <a:t>Wie viel Prozent der Rb-Patienten weisen eine positive Familienanamnese für die Erkrankung auf?</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669999"/>
                </a:solidFill>
                <a:latin typeface="Arial"/>
                <a:ea typeface="Arial"/>
                <a:cs typeface="Arial"/>
                <a:sym typeface="Arial"/>
              </a:rPr>
              <a:t>5–10</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Aber 60 % der Rb-Patienten haben eine nicht vererbbare Erkrankung. Bedeutet das nicht, dass 40 % eine vererbte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Nein, es bedeutet, dass 40 % eine </a:t>
            </a:r>
            <a:r>
              <a:rPr lang="en-US" sz="1052" b="1" i="0" u="none" strike="noStrike" cap="none">
                <a:solidFill>
                  <a:srgbClr val="1A5FB4"/>
                </a:solidFill>
                <a:latin typeface="Arial"/>
                <a:ea typeface="Arial"/>
                <a:cs typeface="Arial"/>
                <a:sym typeface="Arial"/>
              </a:rPr>
              <a:t>vererbbare </a:t>
            </a:r>
            <a:r>
              <a:rPr lang="en-US" sz="1052" b="0" i="0" u="none" strike="noStrike" cap="none">
                <a:solidFill>
                  <a:srgbClr val="1A5FB4"/>
                </a:solidFill>
                <a:latin typeface="Arial"/>
                <a:ea typeface="Arial"/>
                <a:cs typeface="Arial"/>
                <a:sym typeface="Arial"/>
              </a:rPr>
              <a:t>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kann eine Erkrankung erblich bedingt sein, wenn sie nicht vererbt wird?</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Eine vererbbare Erkrankung ist eine Erkrankung, die in Keimzelllinien kodiert ist. Eine vererbbare Erkrankung gelangt auf zwei Arten in die Keimlinie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 entweder wird sie vererbt (d. h. ist bei der Empfängnis vorhanden) oder sie entsteht als neue Keimbahnmutation nach der Empfängnis. Bei Rb lassen sich die 40 % der Patienten mit vererbbarer (d. h. Keimbahn-)Erkrankung unterteilen in 10 %, die die Erkrankung vererbt haben, und 30 %, die eine neue Keimbahnmutation aufweisen.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FFD88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verhält es sich mit den 60 % mit nicht vererbbarer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In diesen Fällen trat die Mutation später in nicht-Keimbahnzellen (d. h. somatischen Zellen) auf</a:t>
            </a:r>
            <a:endParaRPr sz="1227" b="0" i="0" u="none" strike="noStrike" cap="none">
              <a:solidFill>
                <a:srgbClr val="000000"/>
              </a:solidFill>
              <a:latin typeface="Arial"/>
              <a:ea typeface="Arial"/>
              <a:cs typeface="Arial"/>
              <a:sym typeface="Arial"/>
            </a:endParaRPr>
          </a:p>
        </p:txBody>
      </p:sp>
      <p:sp>
        <p:nvSpPr>
          <p:cNvPr id="42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8" name="Google Shape;418;p3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22" name="Google Shape;422;p3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a:t>
            </a:fld>
            <a:endParaRPr lang="de-DE" sz="800">
              <a:latin typeface="Segoe UI"/>
            </a:endParaRPr>
          </a:p>
        </p:txBody>
      </p:sp>
      <p:cxnSp>
        <p:nvCxnSpPr>
          <p:cNvPr id="428" name="ZZ_Fusszeile_Linie"/>
          <p:cNvCxnSpPr/>
          <p:nvPr/>
        </p:nvCxnSpPr>
        <p:spPr>
          <a:xfrm>
            <a:off x="274320" y="6565392"/>
            <a:ext cx="11643360" cy="0"/>
          </a:xfrm>
          <a:prstGeom prst="line">
            <a:avLst/>
          </a:prstGeom>
          <a:ln w="6350">
            <a:solidFill>
              <a:srgbClr val="D7DBE0"/>
            </a:solidFill>
          </a:ln>
        </p:spPr>
      </p:cxnSp>
      <p:sp>
        <p:nvSpPr>
          <p:cNvPr id="42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2" name="Google Shape;432;p38"/>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33" name="Google Shape;433;p38"/>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34" name="Google Shape;434;p38"/>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36" name="Google Shape;436;p38"/>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437" name="Google Shape;437;p38"/>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38" name="Google Shape;438;p38"/>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39" name="Google Shape;439;p38"/>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330066"/>
                </a:solidFill>
                <a:latin typeface="Arial"/>
                <a:ea typeface="Arial"/>
                <a:cs typeface="Arial"/>
                <a:sym typeface="Arial"/>
              </a:rPr>
              <a:t>Wie viel Prozent der Rb-Patienten weisen eine positive Familienanamnese für die Erkrankung auf?</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669999"/>
                </a:solidFill>
                <a:latin typeface="Arial"/>
                <a:ea typeface="Arial"/>
                <a:cs typeface="Arial"/>
                <a:sym typeface="Arial"/>
              </a:rPr>
              <a:t>5–10</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Aber 60 % der Rb-Patienten haben eine nicht vererbbare Erkrankung. Bedeutet das nicht, dass 40 % eine vererbte 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Nein, es bedeutet, dass 40 % eine </a:t>
            </a:r>
            <a:r>
              <a:rPr lang="en-US" sz="1052" b="1" i="0" u="none" strike="noStrike" cap="none">
                <a:solidFill>
                  <a:srgbClr val="1A5FB4"/>
                </a:solidFill>
                <a:latin typeface="Arial"/>
                <a:ea typeface="Arial"/>
                <a:cs typeface="Arial"/>
                <a:sym typeface="Arial"/>
              </a:rPr>
              <a:t>vererbbare </a:t>
            </a:r>
            <a:r>
              <a:rPr lang="en-US" sz="1052" b="0" i="0" u="none" strike="noStrike" cap="none">
                <a:solidFill>
                  <a:srgbClr val="1A5FB4"/>
                </a:solidFill>
                <a:latin typeface="Arial"/>
                <a:ea typeface="Arial"/>
                <a:cs typeface="Arial"/>
                <a:sym typeface="Arial"/>
              </a:rPr>
              <a:t>Erkrankung haben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Wie kann eine Erkrankung </a:t>
            </a:r>
            <a:r>
              <a:rPr lang="en-US" sz="1052" b="0" i="0" u="none" strike="noStrike" cap="none">
                <a:solidFill>
                  <a:srgbClr val="1A5FB4"/>
                </a:solidFill>
                <a:latin typeface="Arial"/>
                <a:ea typeface="Arial"/>
                <a:cs typeface="Arial"/>
                <a:sym typeface="Arial"/>
              </a:rPr>
              <a:t>erblich bedingt</a:t>
            </a:r>
            <a:r>
              <a:rPr lang="en-US" sz="1052" b="0" i="1" u="none" strike="noStrike" cap="none">
                <a:solidFill>
                  <a:srgbClr val="1A5FB4"/>
                </a:solidFill>
                <a:latin typeface="Arial"/>
                <a:ea typeface="Arial"/>
                <a:cs typeface="Arial"/>
                <a:sym typeface="Arial"/>
              </a:rPr>
              <a:t> sein, wenn sie nicht </a:t>
            </a:r>
            <a:r>
              <a:rPr lang="en-US" sz="1052" b="0" i="0" u="none" strike="noStrike" cap="none">
                <a:solidFill>
                  <a:srgbClr val="1A5FB4"/>
                </a:solidFill>
                <a:latin typeface="Arial"/>
                <a:ea typeface="Arial"/>
                <a:cs typeface="Arial"/>
                <a:sym typeface="Arial"/>
              </a:rPr>
              <a:t>vererbt wird</a:t>
            </a:r>
            <a:r>
              <a:rPr lang="en-US" sz="1052" b="0" i="1" u="none" strike="noStrike" cap="none">
                <a:solidFill>
                  <a:srgbClr val="1A5FB4"/>
                </a:solidFill>
                <a:latin typeface="Arial"/>
                <a:ea typeface="Arial"/>
                <a:cs typeface="Arial"/>
                <a:sym typeface="Arial"/>
              </a:rPr>
              <a:t>?</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Eine vererbbare Erkrankung ist eine Erkrankung, die in Keimbahnzellen kodiert ist. Eine vererbbare Erkrankung gelangt auf eine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von zwei Wegen in die Keimbahn: Entweder wird sie vererbt (d. h. ist bei der Empfängnis vorhanden) oder sie entsteht als neue Keimbahnmutation nach der Empfängnis. Bei Rb lassen sich die 40 % der Patienten mit vererbbarer (d. h. Keimbahn-)Erkrankung unterteilen in 10 %, die die Erkrankung vererbt haben, und 30 %, die eine neue Keimbahnmutation aufweisen.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a:solidFill>
                  <a:srgbClr val="FFD884"/>
                </a:solidFill>
                <a:latin typeface="Arial"/>
                <a:ea typeface="Arial"/>
                <a:cs typeface="Arial"/>
                <a:sym typeface="Arial"/>
              </a:rPr>
              <a:t>Wie verhält es sich mit den 60 % mit nicht vererbbarer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a:solidFill>
                  <a:srgbClr val="FFD884"/>
                </a:solidFill>
                <a:latin typeface="Arial"/>
                <a:ea typeface="Arial"/>
                <a:cs typeface="Arial"/>
                <a:sym typeface="Arial"/>
              </a:rPr>
              <a:t>In diesen Fällen trat die Mutation später in nicht-Keimbahnzellen (d. h. somatischen Zellen) auf</a:t>
            </a:r>
            <a:endParaRPr sz="1227" b="0" i="0" u="none" strike="noStrike" cap="none">
              <a:solidFill>
                <a:srgbClr val="000000"/>
              </a:solidFill>
              <a:latin typeface="Arial"/>
              <a:ea typeface="Arial"/>
              <a:cs typeface="Arial"/>
              <a:sym typeface="Arial"/>
            </a:endParaRPr>
          </a:p>
        </p:txBody>
      </p:sp>
      <p:sp>
        <p:nvSpPr>
          <p:cNvPr id="44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1" name="Google Shape;431;p3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35" name="Google Shape;435;p3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a:t>
            </a:fld>
            <a:endParaRPr lang="de-DE" sz="800">
              <a:latin typeface="Segoe UI"/>
            </a:endParaRPr>
          </a:p>
        </p:txBody>
      </p:sp>
      <p:cxnSp>
        <p:nvCxnSpPr>
          <p:cNvPr id="441" name="ZZ_Fusszeile_Linie"/>
          <p:cNvCxnSpPr/>
          <p:nvPr/>
        </p:nvCxnSpPr>
        <p:spPr>
          <a:xfrm>
            <a:off x="274320" y="6565392"/>
            <a:ext cx="11643360" cy="0"/>
          </a:xfrm>
          <a:prstGeom prst="line">
            <a:avLst/>
          </a:prstGeom>
          <a:ln w="6350">
            <a:solidFill>
              <a:srgbClr val="D7DBE0"/>
            </a:solidFill>
          </a:ln>
        </p:spPr>
      </p:cxnSp>
      <p:sp>
        <p:nvSpPr>
          <p:cNvPr id="44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5" name="Google Shape;445;p3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46" name="Google Shape;446;p39"/>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47" name="Google Shape;447;p39"/>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49" name="Google Shape;449;p39"/>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450" name="Google Shape;450;p39"/>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51" name="Google Shape;451;p39"/>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52" name="Google Shape;452;p39"/>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330066"/>
                </a:solidFill>
                <a:latin typeface="Arial"/>
                <a:ea typeface="Arial"/>
                <a:cs typeface="Arial"/>
                <a:sym typeface="Arial"/>
              </a:rPr>
              <a:t>Wie </a:t>
            </a:r>
            <a:r>
              <a:rPr lang="en-US" sz="1052" b="0" i="1" u="none" strike="noStrike" cap="none" dirty="0" err="1">
                <a:solidFill>
                  <a:srgbClr val="330066"/>
                </a:solidFill>
                <a:latin typeface="Arial"/>
                <a:ea typeface="Arial"/>
                <a:cs typeface="Arial"/>
                <a:sym typeface="Arial"/>
              </a:rPr>
              <a:t>viel</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Prozent</a:t>
            </a:r>
            <a:r>
              <a:rPr lang="en-US" sz="1052" b="0" i="1" u="none" strike="noStrike" cap="none" dirty="0">
                <a:solidFill>
                  <a:srgbClr val="330066"/>
                </a:solidFill>
                <a:latin typeface="Arial"/>
                <a:ea typeface="Arial"/>
                <a:cs typeface="Arial"/>
                <a:sym typeface="Arial"/>
              </a:rPr>
              <a:t> der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weisen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positive </a:t>
            </a:r>
            <a:r>
              <a:rPr lang="en-US" sz="1052" b="0" i="1" u="none" strike="noStrike" cap="none" dirty="0" err="1">
                <a:solidFill>
                  <a:srgbClr val="330066"/>
                </a:solidFill>
                <a:latin typeface="Arial"/>
                <a:ea typeface="Arial"/>
                <a:cs typeface="Arial"/>
                <a:sym typeface="Arial"/>
              </a:rPr>
              <a:t>Familienanamnese</a:t>
            </a:r>
            <a:r>
              <a:rPr lang="en-US" sz="1052" b="0" i="1" u="none" strike="noStrike" cap="none" dirty="0">
                <a:solidFill>
                  <a:srgbClr val="330066"/>
                </a:solidFill>
                <a:latin typeface="Arial"/>
                <a:ea typeface="Arial"/>
                <a:cs typeface="Arial"/>
                <a:sym typeface="Arial"/>
              </a:rPr>
              <a:t> für die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auf?</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669999"/>
                </a:solidFill>
                <a:latin typeface="Arial"/>
                <a:ea typeface="Arial"/>
                <a:cs typeface="Arial"/>
                <a:sym typeface="Arial"/>
              </a:rPr>
              <a:t>5–10</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Aber 60 % der Rb-</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nicht </a:t>
            </a:r>
            <a:r>
              <a:rPr lang="en-US" sz="1052" b="0" i="1" u="none" strike="noStrike" cap="none" dirty="0" err="1">
                <a:solidFill>
                  <a:srgbClr val="1A5FB4"/>
                </a:solidFill>
                <a:latin typeface="Arial"/>
                <a:ea typeface="Arial"/>
                <a:cs typeface="Arial"/>
                <a:sym typeface="Arial"/>
              </a:rPr>
              <a:t>vererbbare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Bedeutet</a:t>
            </a:r>
            <a:r>
              <a:rPr lang="en-US" sz="1052" b="0" i="1" u="none" strike="noStrike" cap="none" dirty="0">
                <a:solidFill>
                  <a:srgbClr val="1A5FB4"/>
                </a:solidFill>
                <a:latin typeface="Arial"/>
                <a:ea typeface="Arial"/>
                <a:cs typeface="Arial"/>
                <a:sym typeface="Arial"/>
              </a:rPr>
              <a:t> das nicht, </a:t>
            </a:r>
            <a:r>
              <a:rPr lang="en-US" sz="1052" b="0" i="1" u="none" strike="noStrike" cap="none" dirty="0" err="1">
                <a:solidFill>
                  <a:srgbClr val="1A5FB4"/>
                </a:solidFill>
                <a:latin typeface="Arial"/>
                <a:ea typeface="Arial"/>
                <a:cs typeface="Arial"/>
                <a:sym typeface="Arial"/>
              </a:rPr>
              <a:t>dass</a:t>
            </a:r>
            <a:r>
              <a:rPr lang="en-US" sz="1052" b="0" i="1" u="none" strike="noStrike" cap="none" dirty="0">
                <a:solidFill>
                  <a:srgbClr val="1A5FB4"/>
                </a:solidFill>
                <a:latin typeface="Arial"/>
                <a:ea typeface="Arial"/>
                <a:cs typeface="Arial"/>
                <a:sym typeface="Arial"/>
              </a:rPr>
              <a:t> 40 %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40 %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vererbbare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kann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erblich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bedingt</a:t>
            </a:r>
            <a:r>
              <a:rPr lang="en-US" sz="1052" b="0" i="1" u="none" strike="noStrike" cap="none" dirty="0">
                <a:solidFill>
                  <a:srgbClr val="1A5FB4"/>
                </a:solidFill>
                <a:latin typeface="Arial"/>
                <a:ea typeface="Arial"/>
                <a:cs typeface="Arial"/>
                <a:sym typeface="Arial"/>
              </a:rPr>
              <a:t> sein, </a:t>
            </a:r>
            <a:r>
              <a:rPr lang="en-US" sz="1052" b="0" i="1" u="none" strike="noStrike" cap="none" dirty="0" err="1">
                <a:solidFill>
                  <a:srgbClr val="1A5FB4"/>
                </a:solidFill>
                <a:latin typeface="Arial"/>
                <a:ea typeface="Arial"/>
                <a:cs typeface="Arial"/>
                <a:sym typeface="Arial"/>
              </a:rPr>
              <a:t>wenn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sie</a:t>
            </a:r>
            <a:r>
              <a:rPr lang="en-US" sz="1052" b="0" i="1" u="none" strike="noStrike" cap="none" dirty="0">
                <a:solidFill>
                  <a:srgbClr val="1A5FB4"/>
                </a:solidFill>
                <a:latin typeface="Arial"/>
                <a:ea typeface="Arial"/>
                <a:cs typeface="Arial"/>
                <a:sym typeface="Arial"/>
              </a:rPr>
              <a:t> nicht </a:t>
            </a:r>
            <a:r>
              <a:rPr lang="en-US" sz="1052" b="0" i="0" u="none" strike="noStrike" cap="none" dirty="0" err="1">
                <a:solidFill>
                  <a:srgbClr val="1A5FB4"/>
                </a:solidFill>
                <a:latin typeface="Arial"/>
                <a:ea typeface="Arial"/>
                <a:cs typeface="Arial"/>
                <a:sym typeface="Arial"/>
              </a:rPr>
              <a:t>vererbt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wird</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Eine </a:t>
            </a:r>
            <a:r>
              <a:rPr lang="en-US" sz="1052" b="0" i="0" u="none" strike="noStrike" cap="none" dirty="0" err="1">
                <a:solidFill>
                  <a:srgbClr val="1A5FB4"/>
                </a:solidFill>
                <a:latin typeface="Arial"/>
                <a:ea typeface="Arial"/>
                <a:cs typeface="Arial"/>
                <a:sym typeface="Arial"/>
              </a:rPr>
              <a:t>vererbbare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ist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die in </a:t>
            </a:r>
            <a:r>
              <a:rPr lang="en-US" sz="1052" b="0" i="0" u="none" strike="noStrike" cap="none" dirty="0" err="1">
                <a:solidFill>
                  <a:srgbClr val="1A5FB4"/>
                </a:solidFill>
                <a:latin typeface="Arial"/>
                <a:ea typeface="Arial"/>
                <a:cs typeface="Arial"/>
                <a:sym typeface="Arial"/>
              </a:rPr>
              <a:t>Keimzelllinien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kodiert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ist</a:t>
            </a:r>
            <a:r>
              <a:rPr lang="en-US" sz="1052" b="0" i="0" u="none" strike="noStrike" cap="none" dirty="0">
                <a:solidFill>
                  <a:srgbClr val="1A5FB4"/>
                </a:solidFill>
                <a:latin typeface="Arial"/>
                <a:ea typeface="Arial"/>
                <a:cs typeface="Arial"/>
                <a:sym typeface="Arial"/>
              </a:rPr>
              <a:t>. Eine </a:t>
            </a:r>
            <a:r>
              <a:rPr lang="en-US" sz="1052" b="0" i="0" u="none" strike="noStrike" cap="none" dirty="0" err="1">
                <a:solidFill>
                  <a:srgbClr val="1A5FB4"/>
                </a:solidFill>
                <a:latin typeface="Arial"/>
                <a:ea typeface="Arial"/>
                <a:cs typeface="Arial"/>
                <a:sym typeface="Arial"/>
              </a:rPr>
              <a:t>vererbbare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gelangt</a:t>
            </a:r>
            <a:r>
              <a:rPr lang="en-US" sz="1052" b="0" i="0" u="none" strike="noStrike" cap="none" dirty="0">
                <a:solidFill>
                  <a:srgbClr val="1A5FB4"/>
                </a:solidFill>
                <a:latin typeface="Arial"/>
                <a:ea typeface="Arial"/>
                <a:cs typeface="Arial"/>
                <a:sym typeface="Arial"/>
              </a:rPr>
              <a:t> auf </a:t>
            </a:r>
            <a:r>
              <a:rPr lang="en-US" sz="1052" b="0" i="0" u="none" strike="noStrike" cap="none" dirty="0" err="1">
                <a:solidFill>
                  <a:srgbClr val="1A5FB4"/>
                </a:solidFill>
                <a:latin typeface="Arial"/>
                <a:ea typeface="Arial"/>
                <a:cs typeface="Arial"/>
                <a:sym typeface="Arial"/>
              </a:rPr>
              <a:t>zwei</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Arten</a:t>
            </a:r>
            <a:r>
              <a:rPr lang="en-US" sz="1052" b="0" i="0" u="none" strike="noStrike" cap="none" dirty="0">
                <a:solidFill>
                  <a:srgbClr val="1A5FB4"/>
                </a:solidFill>
                <a:latin typeface="Arial"/>
                <a:ea typeface="Arial"/>
                <a:cs typeface="Arial"/>
                <a:sym typeface="Arial"/>
              </a:rPr>
              <a:t> in die </a:t>
            </a:r>
            <a:r>
              <a:rPr lang="en-US" sz="1052" b="0" i="0" u="none" strike="noStrike" cap="none" dirty="0" err="1">
                <a:solidFill>
                  <a:srgbClr val="1A5FB4"/>
                </a:solidFill>
                <a:latin typeface="Arial"/>
                <a:ea typeface="Arial"/>
                <a:cs typeface="Arial"/>
                <a:sym typeface="Arial"/>
              </a:rPr>
              <a:t>Keimzelllinie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Entweder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wird</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vererbt</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ist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bei</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Empfängnis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vorhanden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oder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entsteht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als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neue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Keimzellmutation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nach</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Empfängnis</a:t>
            </a:r>
            <a:r>
              <a:rPr lang="en-US" sz="1052" b="0" i="0" u="none" strike="noStrike" cap="none" dirty="0">
                <a:solidFill>
                  <a:srgbClr val="1A5FB4"/>
                </a:solidFill>
                <a:latin typeface="Arial"/>
                <a:ea typeface="Arial"/>
                <a:cs typeface="Arial"/>
                <a:sym typeface="Arial"/>
              </a:rPr>
              <a:t>. Bei Rb </a:t>
            </a:r>
            <a:r>
              <a:rPr lang="en-US" sz="1052" b="0" i="0" u="none" strike="noStrike" cap="none" dirty="0" err="1">
                <a:solidFill>
                  <a:srgbClr val="1A5FB4"/>
                </a:solidFill>
                <a:latin typeface="Arial"/>
                <a:ea typeface="Arial"/>
                <a:cs typeface="Arial"/>
                <a:sym typeface="Arial"/>
              </a:rPr>
              <a:t>lassen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die 40 % der </a:t>
            </a:r>
            <a:r>
              <a:rPr lang="en-US" sz="1052" b="0" i="0" u="none" strike="noStrike" cap="none" dirty="0" err="1">
                <a:solidFill>
                  <a:srgbClr val="1A5FB4"/>
                </a:solidFill>
                <a:latin typeface="Arial"/>
                <a:ea typeface="Arial"/>
                <a:cs typeface="Arial"/>
                <a:sym typeface="Arial"/>
              </a:rPr>
              <a:t>Patienten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mit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vererbbarer</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Keimbahn</a:t>
            </a: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unterteilen</a:t>
            </a:r>
            <a:r>
              <a:rPr lang="en-US" sz="1052" b="0" i="0" u="none" strike="noStrike" cap="none" dirty="0">
                <a:solidFill>
                  <a:srgbClr val="1A5FB4"/>
                </a:solidFill>
                <a:latin typeface="Arial"/>
                <a:ea typeface="Arial"/>
                <a:cs typeface="Arial"/>
                <a:sym typeface="Arial"/>
              </a:rPr>
              <a:t> in 5–10 %, die </a:t>
            </a:r>
            <a:r>
              <a:rPr lang="en-US" sz="1052" b="0" i="0" u="none" strike="noStrike" cap="none" dirty="0" err="1">
                <a:solidFill>
                  <a:srgbClr val="1A5FB4"/>
                </a:solidFill>
                <a:latin typeface="Arial"/>
                <a:ea typeface="Arial"/>
                <a:cs typeface="Arial"/>
                <a:sym typeface="Arial"/>
              </a:rPr>
              <a:t>die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vererbt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r>
              <a:rPr lang="en-US" sz="1052" b="0" i="0" u="none" strike="noStrike" cap="none" dirty="0">
                <a:solidFill>
                  <a:srgbClr val="1A5FB4"/>
                </a:solidFill>
                <a:latin typeface="Arial"/>
                <a:ea typeface="Arial"/>
                <a:cs typeface="Arial"/>
                <a:sym typeface="Arial"/>
              </a:rPr>
              <a:t>, und 30–35 %, die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neue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Keimbahnmutation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aufweisen</a:t>
            </a:r>
            <a:r>
              <a:rPr lang="en-US" sz="1052" b="0" i="0" u="none" strike="noStrike" cap="none" dirty="0">
                <a:solidFill>
                  <a:srgbClr val="1A5FB4"/>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1" u="none" strike="noStrike" cap="none" dirty="0">
                <a:solidFill>
                  <a:srgbClr val="FFD884"/>
                </a:solidFill>
                <a:latin typeface="Arial"/>
                <a:ea typeface="Arial"/>
                <a:cs typeface="Arial"/>
                <a:sym typeface="Arial"/>
              </a:rPr>
              <a:t>Wie </a:t>
            </a:r>
            <a:r>
              <a:rPr lang="en-US" sz="1052" b="0" i="1" u="none" strike="noStrike" cap="none" dirty="0" err="1">
                <a:solidFill>
                  <a:srgbClr val="FFD884"/>
                </a:solidFill>
                <a:latin typeface="Arial"/>
                <a:ea typeface="Arial"/>
                <a:cs typeface="Arial"/>
                <a:sym typeface="Arial"/>
              </a:rPr>
              <a:t>verhält</a:t>
            </a:r>
            <a:r>
              <a:rPr lang="en-US" sz="1052" b="0" i="1" u="none" strike="noStrike" cap="none" dirty="0">
                <a:solidFill>
                  <a:srgbClr val="FFD884"/>
                </a:solidFill>
                <a:latin typeface="Arial"/>
                <a:ea typeface="Arial"/>
                <a:cs typeface="Arial"/>
                <a:sym typeface="Arial"/>
              </a:rPr>
              <a:t> es </a:t>
            </a:r>
            <a:r>
              <a:rPr lang="en-US" sz="1052" b="0" i="1" u="none" strike="noStrike" cap="none" dirty="0" err="1">
                <a:solidFill>
                  <a:srgbClr val="FFD884"/>
                </a:solidFill>
                <a:latin typeface="Arial"/>
                <a:ea typeface="Arial"/>
                <a:cs typeface="Arial"/>
                <a:sym typeface="Arial"/>
              </a:rPr>
              <a:t>sich</a:t>
            </a:r>
            <a:r>
              <a:rPr lang="en-US" sz="1052" b="0" i="1" u="none" strike="noStrike" cap="none" dirty="0">
                <a:solidFill>
                  <a:srgbClr val="FFD884"/>
                </a:solidFill>
                <a:latin typeface="Arial"/>
                <a:ea typeface="Arial"/>
                <a:cs typeface="Arial"/>
                <a:sym typeface="Arial"/>
              </a:rPr>
              <a:t> </a:t>
            </a:r>
            <a:r>
              <a:rPr lang="en-US" sz="1052" b="0" i="1" u="none" strike="noStrike" cap="none" dirty="0" err="1">
                <a:solidFill>
                  <a:srgbClr val="FFD884"/>
                </a:solidFill>
                <a:latin typeface="Arial"/>
                <a:ea typeface="Arial"/>
                <a:cs typeface="Arial"/>
                <a:sym typeface="Arial"/>
              </a:rPr>
              <a:t>mit</a:t>
            </a:r>
            <a:r>
              <a:rPr lang="en-US" sz="1052" b="0" i="1" u="none" strike="noStrike" cap="none" dirty="0">
                <a:solidFill>
                  <a:srgbClr val="FFD884"/>
                </a:solidFill>
                <a:latin typeface="Arial"/>
                <a:ea typeface="Arial"/>
                <a:cs typeface="Arial"/>
                <a:sym typeface="Arial"/>
              </a:rPr>
              <a:t> den 60 % </a:t>
            </a:r>
            <a:r>
              <a:rPr lang="en-US" sz="1052" b="0" i="1" u="none" strike="noStrike" cap="none" dirty="0" err="1">
                <a:solidFill>
                  <a:srgbClr val="FFD884"/>
                </a:solidFill>
                <a:latin typeface="Arial"/>
                <a:ea typeface="Arial"/>
                <a:cs typeface="Arial"/>
                <a:sym typeface="Arial"/>
              </a:rPr>
              <a:t>mit</a:t>
            </a:r>
            <a:r>
              <a:rPr lang="en-US" sz="1052" b="0" i="1" u="none" strike="noStrike" cap="none" dirty="0">
                <a:solidFill>
                  <a:srgbClr val="FFD884"/>
                </a:solidFill>
                <a:latin typeface="Arial"/>
                <a:ea typeface="Arial"/>
                <a:cs typeface="Arial"/>
                <a:sym typeface="Arial"/>
              </a:rPr>
              <a:t> nicht </a:t>
            </a:r>
            <a:r>
              <a:rPr lang="en-US" sz="1052" b="0" i="1" u="none" strike="noStrike" cap="none" dirty="0" err="1">
                <a:solidFill>
                  <a:srgbClr val="FFD884"/>
                </a:solidFill>
                <a:latin typeface="Arial"/>
                <a:ea typeface="Arial"/>
                <a:cs typeface="Arial"/>
                <a:sym typeface="Arial"/>
              </a:rPr>
              <a:t>vererbbarer</a:t>
            </a:r>
            <a:r>
              <a:rPr lang="en-US" sz="1052" b="0" i="1" u="none" strike="noStrike" cap="none" dirty="0">
                <a:solidFill>
                  <a:srgbClr val="FFD884"/>
                </a:solidFill>
                <a:latin typeface="Arial"/>
                <a:ea typeface="Arial"/>
                <a:cs typeface="Arial"/>
                <a:sym typeface="Arial"/>
              </a:rPr>
              <a:t> </a:t>
            </a:r>
            <a:r>
              <a:rPr lang="en-US" sz="1052" b="0" i="1" u="none" strike="noStrike" cap="none" dirty="0" err="1">
                <a:solidFill>
                  <a:srgbClr val="FFD884"/>
                </a:solidFill>
                <a:latin typeface="Arial"/>
                <a:ea typeface="Arial"/>
                <a:cs typeface="Arial"/>
                <a:sym typeface="Arial"/>
              </a:rPr>
              <a:t>Erkrankung</a:t>
            </a:r>
            <a:r>
              <a:rPr lang="en-US" sz="1052" b="0" i="1" u="none" strike="noStrike" cap="none" dirty="0">
                <a:solidFill>
                  <a:srgbClr val="FFD88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dirty="0">
                <a:solidFill>
                  <a:srgbClr val="FFD884"/>
                </a:solidFill>
                <a:latin typeface="Arial"/>
                <a:ea typeface="Arial"/>
                <a:cs typeface="Arial"/>
                <a:sym typeface="Arial"/>
              </a:rPr>
              <a:t>In </a:t>
            </a:r>
            <a:r>
              <a:rPr lang="en-US" sz="1052" b="0" i="0" u="none" strike="noStrike" cap="none" dirty="0" err="1">
                <a:solidFill>
                  <a:srgbClr val="FFD884"/>
                </a:solidFill>
                <a:latin typeface="Arial"/>
                <a:ea typeface="Arial"/>
                <a:cs typeface="Arial"/>
                <a:sym typeface="Arial"/>
              </a:rPr>
              <a:t>diesen</a:t>
            </a:r>
            <a:r>
              <a:rPr lang="en-US" sz="1052" b="0" i="0" u="none" strike="noStrike" cap="none" dirty="0">
                <a:solidFill>
                  <a:srgbClr val="FFD884"/>
                </a:solidFill>
                <a:latin typeface="Arial"/>
                <a:ea typeface="Arial"/>
                <a:cs typeface="Arial"/>
                <a:sym typeface="Arial"/>
              </a:rPr>
              <a:t> </a:t>
            </a:r>
            <a:r>
              <a:rPr lang="en-US" sz="1052" b="0" i="0" u="none" strike="noStrike" cap="none" dirty="0" err="1">
                <a:solidFill>
                  <a:srgbClr val="FFD884"/>
                </a:solidFill>
                <a:latin typeface="Arial"/>
                <a:ea typeface="Arial"/>
                <a:cs typeface="Arial"/>
                <a:sym typeface="Arial"/>
              </a:rPr>
              <a:t>Fällen</a:t>
            </a:r>
            <a:r>
              <a:rPr lang="en-US" sz="1052" b="0" i="0" u="none" strike="noStrike" cap="none" dirty="0">
                <a:solidFill>
                  <a:srgbClr val="FFD884"/>
                </a:solidFill>
                <a:latin typeface="Arial"/>
                <a:ea typeface="Arial"/>
                <a:cs typeface="Arial"/>
                <a:sym typeface="Arial"/>
              </a:rPr>
              <a:t> trat die Mutation </a:t>
            </a:r>
            <a:r>
              <a:rPr lang="en-US" sz="1052" b="0" i="0" u="none" strike="noStrike" cap="none" dirty="0" err="1">
                <a:solidFill>
                  <a:srgbClr val="FFD884"/>
                </a:solidFill>
                <a:latin typeface="Arial"/>
                <a:ea typeface="Arial"/>
                <a:cs typeface="Arial"/>
                <a:sym typeface="Arial"/>
              </a:rPr>
              <a:t>später</a:t>
            </a:r>
            <a:r>
              <a:rPr lang="en-US" sz="1052" b="0" i="0" u="none" strike="noStrike" cap="none" dirty="0">
                <a:solidFill>
                  <a:srgbClr val="FFD884"/>
                </a:solidFill>
                <a:latin typeface="Arial"/>
                <a:ea typeface="Arial"/>
                <a:cs typeface="Arial"/>
                <a:sym typeface="Arial"/>
              </a:rPr>
              <a:t> in nicht-</a:t>
            </a:r>
            <a:r>
              <a:rPr lang="en-US" sz="1052" b="0" i="0" u="none" strike="noStrike" cap="none" dirty="0" err="1">
                <a:solidFill>
                  <a:srgbClr val="FFD884"/>
                </a:solidFill>
                <a:latin typeface="Arial"/>
                <a:ea typeface="Arial"/>
                <a:cs typeface="Arial"/>
                <a:sym typeface="Arial"/>
              </a:rPr>
              <a:t>Keimbahnzellen</a:t>
            </a:r>
            <a:r>
              <a:rPr lang="en-US" sz="1052" b="0" i="0" u="none" strike="noStrike" cap="none" dirty="0">
                <a:solidFill>
                  <a:srgbClr val="FFD884"/>
                </a:solidFill>
                <a:latin typeface="Arial"/>
                <a:ea typeface="Arial"/>
                <a:cs typeface="Arial"/>
                <a:sym typeface="Arial"/>
              </a:rPr>
              <a:t> (d. h. </a:t>
            </a:r>
            <a:r>
              <a:rPr lang="en-US" sz="1052" b="0" i="0" u="none" strike="noStrike" cap="none" dirty="0" err="1">
                <a:solidFill>
                  <a:srgbClr val="FFD884"/>
                </a:solidFill>
                <a:latin typeface="Arial"/>
                <a:ea typeface="Arial"/>
                <a:cs typeface="Arial"/>
                <a:sym typeface="Arial"/>
              </a:rPr>
              <a:t>somatischen</a:t>
            </a:r>
            <a:r>
              <a:rPr lang="en-US" sz="1052" b="0" i="0" u="none" strike="noStrike" cap="none" dirty="0">
                <a:solidFill>
                  <a:srgbClr val="FFD884"/>
                </a:solidFill>
                <a:latin typeface="Arial"/>
                <a:ea typeface="Arial"/>
                <a:cs typeface="Arial"/>
                <a:sym typeface="Arial"/>
              </a:rPr>
              <a:t> Zellen) auf</a:t>
            </a:r>
            <a:endParaRPr sz="1227" b="0" i="0" u="none" strike="noStrike" cap="none" dirty="0">
              <a:solidFill>
                <a:srgbClr val="000000"/>
              </a:solidFill>
              <a:latin typeface="Arial"/>
              <a:ea typeface="Arial"/>
              <a:cs typeface="Arial"/>
              <a:sym typeface="Arial"/>
            </a:endParaRPr>
          </a:p>
        </p:txBody>
      </p:sp>
      <p:sp>
        <p:nvSpPr>
          <p:cNvPr id="45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44" name="Google Shape;444;p3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48" name="Google Shape;448;p3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a:t>
            </a:fld>
            <a:endParaRPr lang="de-DE" sz="800">
              <a:latin typeface="Segoe UI"/>
            </a:endParaRPr>
          </a:p>
        </p:txBody>
      </p:sp>
      <p:cxnSp>
        <p:nvCxnSpPr>
          <p:cNvPr id="454" name="ZZ_Fusszeile_Linie"/>
          <p:cNvCxnSpPr/>
          <p:nvPr/>
        </p:nvCxnSpPr>
        <p:spPr>
          <a:xfrm>
            <a:off x="274320" y="6565392"/>
            <a:ext cx="11643360" cy="0"/>
          </a:xfrm>
          <a:prstGeom prst="line">
            <a:avLst/>
          </a:prstGeom>
          <a:ln w="6350">
            <a:solidFill>
              <a:srgbClr val="D7DBE0"/>
            </a:solidFill>
          </a:ln>
        </p:spPr>
      </p:cxnSp>
      <p:sp>
        <p:nvSpPr>
          <p:cNvPr id="45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8" name="Google Shape;458;p4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59" name="Google Shape;459;p40"/>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60" name="Google Shape;460;p40"/>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62" name="Google Shape;462;p40"/>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463" name="Google Shape;463;p40"/>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64" name="Google Shape;464;p40"/>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dirty="0" err="1">
                <a:solidFill>
                  <a:srgbClr val="330066"/>
                </a:solidFill>
                <a:latin typeface="Caveat"/>
                <a:ea typeface="Caveat"/>
                <a:cs typeface="Caveat"/>
                <a:sym typeface="Caveat"/>
              </a:rPr>
              <a:t>müssen</a:t>
            </a:r>
            <a:r>
              <a:rPr lang="en-US" sz="1403" b="0" i="0" u="none" strike="noStrike" cap="none" dirty="0">
                <a:solidFill>
                  <a:srgbClr val="330066"/>
                </a:solidFill>
                <a:latin typeface="Caveat"/>
                <a:ea typeface="Caveat"/>
                <a:cs typeface="Caveat"/>
                <a:sym typeface="Caveat"/>
              </a:rPr>
              <a:t> nicht</a:t>
            </a:r>
            <a:endParaRPr sz="1578" b="0" i="0" u="none" strike="noStrike" cap="none" dirty="0">
              <a:solidFill>
                <a:srgbClr val="330066"/>
              </a:solidFill>
              <a:latin typeface="Arial"/>
              <a:ea typeface="Arial"/>
              <a:cs typeface="Arial"/>
              <a:sym typeface="Arial"/>
            </a:endParaRPr>
          </a:p>
        </p:txBody>
      </p:sp>
      <p:sp>
        <p:nvSpPr>
          <p:cNvPr id="465" name="Google Shape;465;p40"/>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330066"/>
                </a:solidFill>
                <a:latin typeface="Arial"/>
                <a:ea typeface="Arial"/>
                <a:cs typeface="Arial"/>
                <a:sym typeface="Arial"/>
              </a:rPr>
              <a:t>Wie </a:t>
            </a:r>
            <a:r>
              <a:rPr lang="en-US" sz="1052" b="0" i="1" u="none" strike="noStrike" cap="none" dirty="0" err="1">
                <a:solidFill>
                  <a:srgbClr val="330066"/>
                </a:solidFill>
                <a:latin typeface="Arial"/>
                <a:ea typeface="Arial"/>
                <a:cs typeface="Arial"/>
                <a:sym typeface="Arial"/>
              </a:rPr>
              <a:t>viel</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Prozent</a:t>
            </a:r>
            <a:r>
              <a:rPr lang="en-US" sz="1052" b="0" i="1" u="none" strike="noStrike" cap="none" dirty="0">
                <a:solidFill>
                  <a:srgbClr val="330066"/>
                </a:solidFill>
                <a:latin typeface="Arial"/>
                <a:ea typeface="Arial"/>
                <a:cs typeface="Arial"/>
                <a:sym typeface="Arial"/>
              </a:rPr>
              <a:t> der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weisen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positive </a:t>
            </a:r>
            <a:r>
              <a:rPr lang="en-US" sz="1052" b="0" i="1" u="none" strike="noStrike" cap="none" dirty="0" err="1">
                <a:solidFill>
                  <a:srgbClr val="330066"/>
                </a:solidFill>
                <a:latin typeface="Arial"/>
                <a:ea typeface="Arial"/>
                <a:cs typeface="Arial"/>
                <a:sym typeface="Arial"/>
              </a:rPr>
              <a:t>Familienanamnese</a:t>
            </a:r>
            <a:r>
              <a:rPr lang="en-US" sz="1052" b="0" i="1" u="none" strike="noStrike" cap="none" dirty="0">
                <a:solidFill>
                  <a:srgbClr val="330066"/>
                </a:solidFill>
                <a:latin typeface="Arial"/>
                <a:ea typeface="Arial"/>
                <a:cs typeface="Arial"/>
                <a:sym typeface="Arial"/>
              </a:rPr>
              <a:t> für die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auf?</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669999"/>
                </a:solidFill>
                <a:latin typeface="Arial"/>
                <a:ea typeface="Arial"/>
                <a:cs typeface="Arial"/>
                <a:sym typeface="Arial"/>
              </a:rPr>
              <a:t>5–10</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Aber 60 % der Rb-</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nicht </a:t>
            </a:r>
            <a:r>
              <a:rPr lang="en-US" sz="1052" b="0" i="1" u="none" strike="noStrike" cap="none" dirty="0" err="1">
                <a:solidFill>
                  <a:srgbClr val="1A5FB4"/>
                </a:solidFill>
                <a:latin typeface="Arial"/>
                <a:ea typeface="Arial"/>
                <a:cs typeface="Arial"/>
                <a:sym typeface="Arial"/>
              </a:rPr>
              <a:t>vererbbare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Bedeutet</a:t>
            </a:r>
            <a:r>
              <a:rPr lang="en-US" sz="1052" b="0" i="1" u="none" strike="noStrike" cap="none" dirty="0">
                <a:solidFill>
                  <a:srgbClr val="1A5FB4"/>
                </a:solidFill>
                <a:latin typeface="Arial"/>
                <a:ea typeface="Arial"/>
                <a:cs typeface="Arial"/>
                <a:sym typeface="Arial"/>
              </a:rPr>
              <a:t> das nicht, </a:t>
            </a:r>
            <a:r>
              <a:rPr lang="en-US" sz="1052" b="0" i="1" u="none" strike="noStrike" cap="none" dirty="0" err="1">
                <a:solidFill>
                  <a:srgbClr val="1A5FB4"/>
                </a:solidFill>
                <a:latin typeface="Arial"/>
                <a:ea typeface="Arial"/>
                <a:cs typeface="Arial"/>
                <a:sym typeface="Arial"/>
              </a:rPr>
              <a:t>dass</a:t>
            </a:r>
            <a:r>
              <a:rPr lang="en-US" sz="1052" b="0" i="1" u="none" strike="noStrike" cap="none" dirty="0">
                <a:solidFill>
                  <a:srgbClr val="1A5FB4"/>
                </a:solidFill>
                <a:latin typeface="Arial"/>
                <a:ea typeface="Arial"/>
                <a:cs typeface="Arial"/>
                <a:sym typeface="Arial"/>
              </a:rPr>
              <a:t> 40 %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40 %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vererbbare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lvl="0">
              <a:buClr>
                <a:srgbClr val="1A5FB4"/>
              </a:buClr>
              <a:buSzPts val="1052"/>
            </a:pPr>
            <a:r>
              <a:rPr lang="de-DE" sz="1052" i="1" dirty="0">
                <a:solidFill>
                  <a:srgbClr val="1A5FB4"/>
                </a:solidFill>
              </a:rPr>
              <a:t>Wie kann eine Erkrankung </a:t>
            </a:r>
            <a:r>
              <a:rPr lang="de-DE" sz="1052" dirty="0">
                <a:solidFill>
                  <a:srgbClr val="1A5FB4"/>
                </a:solidFill>
              </a:rPr>
              <a:t>erblich bedingt</a:t>
            </a:r>
            <a:r>
              <a:rPr lang="de-DE" sz="1052" i="1" dirty="0">
                <a:solidFill>
                  <a:srgbClr val="1A5FB4"/>
                </a:solidFill>
              </a:rPr>
              <a:t> sein, wenn sie nicht </a:t>
            </a:r>
            <a:r>
              <a:rPr lang="de-DE" sz="1052" dirty="0">
                <a:solidFill>
                  <a:srgbClr val="1A5FB4"/>
                </a:solidFill>
              </a:rPr>
              <a:t>vererbt wird</a:t>
            </a:r>
            <a:r>
              <a:rPr lang="de-DE" sz="1052" i="1" dirty="0">
                <a:solidFill>
                  <a:srgbClr val="1A5FB4"/>
                </a:solidFill>
              </a:rPr>
              <a:t>?</a:t>
            </a:r>
            <a:endParaRPr lang="de-DE" dirty="0"/>
          </a:p>
          <a:p>
            <a:pPr lvl="0">
              <a:buClr>
                <a:srgbClr val="1A5FB4"/>
              </a:buClr>
              <a:buSzPts val="1052"/>
            </a:pPr>
            <a:r>
              <a:rPr lang="de-DE" sz="1052" dirty="0">
                <a:solidFill>
                  <a:srgbClr val="1A5FB4"/>
                </a:solidFill>
              </a:rPr>
              <a:t>Eine vererbbare Erkrankung ist eine Erkrankung, die in Keimzelllinien kodiert ist. Eine vererbbare Erkrankung gelangt auf zwei Arten in die Keimzelllinie: Entweder wird sie vererbt (d. h. ist bei der Empfängnis vorhanden) oder sie entsteht als neue Keimzellmutation nach der Empfängnis. Bei </a:t>
            </a:r>
            <a:r>
              <a:rPr lang="de-DE" sz="1052" dirty="0" err="1">
                <a:solidFill>
                  <a:srgbClr val="1A5FB4"/>
                </a:solidFill>
              </a:rPr>
              <a:t>Rb</a:t>
            </a:r>
            <a:r>
              <a:rPr lang="de-DE" sz="1052" dirty="0">
                <a:solidFill>
                  <a:srgbClr val="1A5FB4"/>
                </a:solidFill>
              </a:rPr>
              <a:t> lassen sich die 40 % der Patienten mit vererbbarer (d. h. Keimbahn-)Erkrankung unterteilen in 5–10 %, die die Erkrankung vererbt haben, und 30–35 %, die eine neue Keimbahnmutation aufweisen. </a:t>
            </a:r>
            <a:endParaRPr lang="de-DE" dirty="0"/>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verhält</a:t>
            </a:r>
            <a:r>
              <a:rPr lang="en-US" sz="1052" b="0" i="1" u="none" strike="noStrike" cap="none" dirty="0">
                <a:solidFill>
                  <a:srgbClr val="1A5FB4"/>
                </a:solidFill>
                <a:latin typeface="Arial"/>
                <a:ea typeface="Arial"/>
                <a:cs typeface="Arial"/>
                <a:sym typeface="Arial"/>
              </a:rPr>
              <a:t> es </a:t>
            </a:r>
            <a:r>
              <a:rPr lang="en-US" sz="1052" b="0" i="1" u="none" strike="noStrike" cap="none" dirty="0" err="1">
                <a:solidFill>
                  <a:srgbClr val="1A5FB4"/>
                </a:solidFill>
                <a:latin typeface="Arial"/>
                <a:ea typeface="Arial"/>
                <a:cs typeface="Arial"/>
                <a:sym typeface="Arial"/>
              </a:rPr>
              <a:t>sich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den 60 %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nicht </a:t>
            </a:r>
            <a:r>
              <a:rPr lang="en-US" sz="1052" b="0" i="1" u="none" strike="noStrike" cap="none" dirty="0" err="1">
                <a:solidFill>
                  <a:srgbClr val="1A5FB4"/>
                </a:solidFill>
                <a:latin typeface="Arial"/>
                <a:ea typeface="Arial"/>
                <a:cs typeface="Arial"/>
                <a:sym typeface="Arial"/>
              </a:rPr>
              <a:t>vererbbarer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D884"/>
              </a:buClr>
              <a:buSzPts val="1052"/>
              <a:buFont typeface="Noto Sans Symbols"/>
              <a:buNone/>
            </a:pPr>
            <a:r>
              <a:rPr lang="en-US" sz="1052" b="0" i="0" u="none" strike="noStrike" cap="none" dirty="0">
                <a:solidFill>
                  <a:srgbClr val="FFD884"/>
                </a:solidFill>
                <a:latin typeface="Arial"/>
                <a:ea typeface="Arial"/>
                <a:cs typeface="Arial"/>
                <a:sym typeface="Arial"/>
              </a:rPr>
              <a:t>In </a:t>
            </a:r>
            <a:r>
              <a:rPr lang="en-US" sz="1052" b="0" i="0" u="none" strike="noStrike" cap="none" dirty="0" err="1">
                <a:solidFill>
                  <a:srgbClr val="FFD884"/>
                </a:solidFill>
                <a:latin typeface="Arial"/>
                <a:ea typeface="Arial"/>
                <a:cs typeface="Arial"/>
                <a:sym typeface="Arial"/>
              </a:rPr>
              <a:t>diesen</a:t>
            </a:r>
            <a:r>
              <a:rPr lang="en-US" sz="1052" b="0" i="0" u="none" strike="noStrike" cap="none" dirty="0">
                <a:solidFill>
                  <a:srgbClr val="FFD884"/>
                </a:solidFill>
                <a:latin typeface="Arial"/>
                <a:ea typeface="Arial"/>
                <a:cs typeface="Arial"/>
                <a:sym typeface="Arial"/>
              </a:rPr>
              <a:t> </a:t>
            </a:r>
            <a:r>
              <a:rPr lang="en-US" sz="1052" b="0" i="0" u="none" strike="noStrike" cap="none" dirty="0" err="1">
                <a:solidFill>
                  <a:srgbClr val="FFD884"/>
                </a:solidFill>
                <a:latin typeface="Arial"/>
                <a:ea typeface="Arial"/>
                <a:cs typeface="Arial"/>
                <a:sym typeface="Arial"/>
              </a:rPr>
              <a:t>Fällen</a:t>
            </a:r>
            <a:r>
              <a:rPr lang="en-US" sz="1052" b="0" i="0" u="none" strike="noStrike" cap="none" dirty="0">
                <a:solidFill>
                  <a:srgbClr val="FFD884"/>
                </a:solidFill>
                <a:latin typeface="Arial"/>
                <a:ea typeface="Arial"/>
                <a:cs typeface="Arial"/>
                <a:sym typeface="Arial"/>
              </a:rPr>
              <a:t> trat die Mutation </a:t>
            </a:r>
            <a:r>
              <a:rPr lang="en-US" sz="1052" b="0" i="0" u="none" strike="noStrike" cap="none" dirty="0" err="1">
                <a:solidFill>
                  <a:srgbClr val="FFD884"/>
                </a:solidFill>
                <a:latin typeface="Arial"/>
                <a:ea typeface="Arial"/>
                <a:cs typeface="Arial"/>
                <a:sym typeface="Arial"/>
              </a:rPr>
              <a:t>später</a:t>
            </a:r>
            <a:r>
              <a:rPr lang="en-US" sz="1052" b="0" i="0" u="none" strike="noStrike" cap="none" dirty="0">
                <a:solidFill>
                  <a:srgbClr val="FFD884"/>
                </a:solidFill>
                <a:latin typeface="Arial"/>
                <a:ea typeface="Arial"/>
                <a:cs typeface="Arial"/>
                <a:sym typeface="Arial"/>
              </a:rPr>
              <a:t> in Nicht-</a:t>
            </a:r>
            <a:r>
              <a:rPr lang="en-US" sz="1052" b="0" i="0" u="none" strike="noStrike" cap="none" dirty="0" err="1">
                <a:solidFill>
                  <a:srgbClr val="FFD884"/>
                </a:solidFill>
                <a:latin typeface="Arial"/>
                <a:ea typeface="Arial"/>
                <a:cs typeface="Arial"/>
                <a:sym typeface="Arial"/>
              </a:rPr>
              <a:t>Keimbahnzellen</a:t>
            </a:r>
            <a:r>
              <a:rPr lang="en-US" sz="1052" b="0" i="0" u="none" strike="noStrike" cap="none" dirty="0">
                <a:solidFill>
                  <a:srgbClr val="FFD884"/>
                </a:solidFill>
                <a:latin typeface="Arial"/>
                <a:ea typeface="Arial"/>
                <a:cs typeface="Arial"/>
                <a:sym typeface="Arial"/>
              </a:rPr>
              <a:t> (d. h. </a:t>
            </a:r>
            <a:r>
              <a:rPr lang="en-US" sz="1052" b="0" i="0" u="none" strike="noStrike" cap="none" dirty="0" err="1">
                <a:solidFill>
                  <a:srgbClr val="FFD884"/>
                </a:solidFill>
                <a:latin typeface="Arial"/>
                <a:ea typeface="Arial"/>
                <a:cs typeface="Arial"/>
                <a:sym typeface="Arial"/>
              </a:rPr>
              <a:t>somatischen</a:t>
            </a:r>
            <a:r>
              <a:rPr lang="en-US" sz="1052" b="0" i="0" u="none" strike="noStrike" cap="none" dirty="0">
                <a:solidFill>
                  <a:srgbClr val="FFD884"/>
                </a:solidFill>
                <a:latin typeface="Arial"/>
                <a:ea typeface="Arial"/>
                <a:cs typeface="Arial"/>
                <a:sym typeface="Arial"/>
              </a:rPr>
              <a:t> Zellen) auf</a:t>
            </a:r>
            <a:endParaRPr sz="1227" b="0" i="0" u="none" strike="noStrike" cap="none" dirty="0">
              <a:solidFill>
                <a:srgbClr val="000000"/>
              </a:solidFill>
              <a:latin typeface="Arial"/>
              <a:ea typeface="Arial"/>
              <a:cs typeface="Arial"/>
              <a:sym typeface="Arial"/>
            </a:endParaRPr>
          </a:p>
        </p:txBody>
      </p:sp>
      <p:sp>
        <p:nvSpPr>
          <p:cNvPr id="46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57" name="Google Shape;457;p4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61" name="Google Shape;461;p4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a:t>
            </a:fld>
            <a:endParaRPr lang="de-DE" sz="800">
              <a:latin typeface="Segoe UI"/>
            </a:endParaRPr>
          </a:p>
        </p:txBody>
      </p:sp>
      <p:cxnSp>
        <p:nvCxnSpPr>
          <p:cNvPr id="467" name="ZZ_Fusszeile_Linie"/>
          <p:cNvCxnSpPr/>
          <p:nvPr/>
        </p:nvCxnSpPr>
        <p:spPr>
          <a:xfrm>
            <a:off x="274320" y="6565392"/>
            <a:ext cx="11643360" cy="0"/>
          </a:xfrm>
          <a:prstGeom prst="line">
            <a:avLst/>
          </a:prstGeom>
          <a:ln w="6350">
            <a:solidFill>
              <a:srgbClr val="D7DBE0"/>
            </a:solidFill>
          </a:ln>
        </p:spPr>
      </p:cxnSp>
      <p:sp>
        <p:nvSpPr>
          <p:cNvPr id="46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1" name="Google Shape;471;p4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C2C8D0"/>
              </a:buClr>
              <a:buSzPts val="2104"/>
              <a:buFont typeface="Arial"/>
              <a:buChar char="●"/>
            </a:pPr>
            <a:r>
              <a:rPr lang="en-US" dirty="0" err="1">
                <a:solidFill>
                  <a:srgbClr val="C2C8D0"/>
                </a:solidFill>
              </a:rPr>
              <a:t>Welche</a:t>
            </a:r>
            <a:r>
              <a:rPr lang="en-US" dirty="0">
                <a:solidFill>
                  <a:srgbClr val="C2C8D0"/>
                </a:solidFill>
              </a:rPr>
              <a:t> der </a:t>
            </a:r>
            <a:r>
              <a:rPr lang="en-US" dirty="0" err="1">
                <a:solidFill>
                  <a:srgbClr val="C2C8D0"/>
                </a:solidFill>
              </a:rPr>
              <a:t>folgenden</a:t>
            </a:r>
            <a:r>
              <a:rPr lang="en-US" dirty="0">
                <a:solidFill>
                  <a:srgbClr val="C2C8D0"/>
                </a:solidFill>
              </a:rPr>
              <a:t> </a:t>
            </a:r>
            <a:r>
              <a:rPr lang="en-US" dirty="0" err="1">
                <a:solidFill>
                  <a:srgbClr val="C2C8D0"/>
                </a:solidFill>
              </a:rPr>
              <a:t>Aussagen</a:t>
            </a:r>
            <a:r>
              <a:rPr lang="en-US" dirty="0">
                <a:solidFill>
                  <a:srgbClr val="C2C8D0"/>
                </a:solidFill>
              </a:rPr>
              <a:t> </a:t>
            </a:r>
            <a:r>
              <a:rPr lang="en-US" dirty="0" err="1">
                <a:solidFill>
                  <a:srgbClr val="C2C8D0"/>
                </a:solidFill>
              </a:rPr>
              <a:t>treffen</a:t>
            </a:r>
            <a:r>
              <a:rPr lang="en-US" dirty="0">
                <a:solidFill>
                  <a:srgbClr val="C2C8D0"/>
                </a:solidFill>
              </a:rPr>
              <a:t> auf Rb </a:t>
            </a:r>
            <a:r>
              <a:rPr lang="en-US" dirty="0" err="1">
                <a:solidFill>
                  <a:srgbClr val="C2C8D0"/>
                </a:solidFill>
              </a:rPr>
              <a:t>zu</a:t>
            </a:r>
            <a:r>
              <a:rPr lang="en-US" dirty="0">
                <a:solidFill>
                  <a:srgbClr val="C2C8D0"/>
                </a:solidFill>
              </a:rPr>
              <a:t>?</a:t>
            </a:r>
            <a:endParaRPr dirty="0">
              <a:solidFill>
                <a:srgbClr val="C2C8D0"/>
              </a:solidFill>
            </a:endParaRPr>
          </a:p>
          <a:p>
            <a:pPr marL="606816" lvl="1" indent="-369379" algn="l" rtl="0">
              <a:lnSpc>
                <a:spcPct val="100000"/>
              </a:lnSpc>
              <a:spcBef>
                <a:spcPts val="210"/>
              </a:spcBef>
              <a:spcAft>
                <a:spcPts val="0"/>
              </a:spcAft>
              <a:buClr>
                <a:srgbClr val="C2C8D0"/>
              </a:buClr>
              <a:buSzPts val="1753"/>
              <a:buFont typeface="Arial"/>
              <a:buChar char="●"/>
            </a:pPr>
            <a:r>
              <a:rPr lang="en-US" dirty="0">
                <a:solidFill>
                  <a:srgbClr val="C2C8D0"/>
                </a:solidFill>
              </a:rPr>
              <a:t>Die </a:t>
            </a:r>
            <a:r>
              <a:rPr lang="en-US" dirty="0" err="1">
                <a:solidFill>
                  <a:srgbClr val="C2C8D0"/>
                </a:solidFill>
              </a:rPr>
              <a:t>Inzidenz</a:t>
            </a:r>
            <a:r>
              <a:rPr lang="en-US" dirty="0">
                <a:solidFill>
                  <a:srgbClr val="C2C8D0"/>
                </a:solidFill>
              </a:rPr>
              <a:t> </a:t>
            </a:r>
            <a:r>
              <a:rPr lang="en-US" dirty="0" err="1">
                <a:solidFill>
                  <a:srgbClr val="C2C8D0"/>
                </a:solidFill>
              </a:rPr>
              <a:t>liegt</a:t>
            </a:r>
            <a:r>
              <a:rPr lang="en-US" dirty="0">
                <a:solidFill>
                  <a:srgbClr val="C2C8D0"/>
                </a:solidFill>
              </a:rPr>
              <a:t> </a:t>
            </a:r>
            <a:r>
              <a:rPr lang="en-US" dirty="0" err="1">
                <a:solidFill>
                  <a:srgbClr val="C2C8D0"/>
                </a:solidFill>
              </a:rPr>
              <a:t>bei</a:t>
            </a:r>
            <a:r>
              <a:rPr lang="en-US" dirty="0">
                <a:solidFill>
                  <a:srgbClr val="C2C8D0"/>
                </a:solidFill>
              </a:rPr>
              <a:t> </a:t>
            </a:r>
            <a:r>
              <a:rPr lang="en-US" dirty="0" err="1">
                <a:solidFill>
                  <a:srgbClr val="C2C8D0"/>
                </a:solidFill>
              </a:rPr>
              <a:t>etwa</a:t>
            </a:r>
            <a:r>
              <a:rPr lang="en-US" dirty="0">
                <a:solidFill>
                  <a:srgbClr val="C2C8D0"/>
                </a:solidFill>
              </a:rPr>
              <a:t> 1/100.000 </a:t>
            </a:r>
            <a:r>
              <a:rPr lang="en-US" dirty="0" err="1">
                <a:solidFill>
                  <a:srgbClr val="C2C8D0"/>
                </a:solidFill>
              </a:rPr>
              <a:t>Lebendgeburten</a:t>
            </a:r>
            <a:r>
              <a:rPr lang="en-US" dirty="0">
                <a:solidFill>
                  <a:srgbClr val="C2C8D0"/>
                </a:solidFill>
              </a:rPr>
              <a:t>  </a:t>
            </a:r>
            <a:r>
              <a:rPr lang="en-US" b="1" dirty="0">
                <a:solidFill>
                  <a:srgbClr val="1A5FB4"/>
                </a:solidFill>
              </a:rPr>
              <a:t>F</a:t>
            </a:r>
            <a:endParaRPr dirty="0">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b="1" dirty="0" err="1">
                <a:solidFill>
                  <a:srgbClr val="000000"/>
                </a:solidFill>
              </a:rPr>
              <a:t>Etwa</a:t>
            </a:r>
            <a:r>
              <a:rPr lang="en-US" b="1" dirty="0">
                <a:solidFill>
                  <a:srgbClr val="000000"/>
                </a:solidFill>
              </a:rPr>
              <a:t> 60 % </a:t>
            </a:r>
            <a:r>
              <a:rPr lang="en-US" b="1" dirty="0" err="1">
                <a:solidFill>
                  <a:srgbClr val="000000"/>
                </a:solidFill>
              </a:rPr>
              <a:t>sind</a:t>
            </a:r>
            <a:r>
              <a:rPr lang="en-US" b="1" dirty="0">
                <a:solidFill>
                  <a:srgbClr val="000000"/>
                </a:solidFill>
              </a:rPr>
              <a:t> nicht </a:t>
            </a:r>
            <a:r>
              <a:rPr lang="en-US" b="1" dirty="0" err="1">
                <a:solidFill>
                  <a:srgbClr val="000000"/>
                </a:solidFill>
              </a:rPr>
              <a:t>vererbbare</a:t>
            </a:r>
            <a:r>
              <a:rPr lang="en-US" b="1" dirty="0">
                <a:solidFill>
                  <a:srgbClr val="000000"/>
                </a:solidFill>
              </a:rPr>
              <a:t> </a:t>
            </a:r>
            <a:r>
              <a:rPr lang="en-US" b="1" dirty="0" err="1">
                <a:solidFill>
                  <a:srgbClr val="000000"/>
                </a:solidFill>
              </a:rPr>
              <a:t>Mutationen</a:t>
            </a:r>
            <a:r>
              <a:rPr lang="en-US" b="1" dirty="0">
                <a:solidFill>
                  <a:srgbClr val="000000"/>
                </a:solidFill>
              </a:rPr>
              <a:t> </a:t>
            </a:r>
            <a:r>
              <a:rPr lang="en-US" dirty="0">
                <a:solidFill>
                  <a:srgbClr val="000000"/>
                </a:solidFill>
              </a:rPr>
              <a:t> </a:t>
            </a:r>
            <a:r>
              <a:rPr lang="en-US" b="1" dirty="0">
                <a:solidFill>
                  <a:srgbClr val="1A5FB4"/>
                </a:solidFill>
              </a:rPr>
              <a:t>T</a:t>
            </a:r>
            <a:endParaRPr dirty="0">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dirty="0">
                <a:solidFill>
                  <a:srgbClr val="000000"/>
                </a:solidFill>
              </a:rPr>
              <a:t>Um </a:t>
            </a:r>
            <a:r>
              <a:rPr lang="en-US" dirty="0" err="1">
                <a:solidFill>
                  <a:srgbClr val="000000"/>
                </a:solidFill>
              </a:rPr>
              <a:t>einen</a:t>
            </a:r>
            <a:r>
              <a:rPr lang="en-US" dirty="0">
                <a:solidFill>
                  <a:srgbClr val="000000"/>
                </a:solidFill>
              </a:rPr>
              <a:t> Fall </a:t>
            </a:r>
            <a:r>
              <a:rPr lang="en-US" dirty="0" err="1">
                <a:solidFill>
                  <a:srgbClr val="000000"/>
                </a:solidFill>
              </a:rPr>
              <a:t>als</a:t>
            </a:r>
            <a:r>
              <a:rPr lang="en-US" dirty="0">
                <a:solidFill>
                  <a:srgbClr val="000000"/>
                </a:solidFill>
              </a:rPr>
              <a:t> „</a:t>
            </a:r>
            <a:r>
              <a:rPr lang="en-US" dirty="0" err="1">
                <a:solidFill>
                  <a:srgbClr val="000000"/>
                </a:solidFill>
              </a:rPr>
              <a:t>vererbbar</a:t>
            </a:r>
            <a:r>
              <a:rPr lang="en-US" dirty="0">
                <a:solidFill>
                  <a:srgbClr val="000000"/>
                </a:solidFill>
              </a:rPr>
              <a:t>“ </a:t>
            </a:r>
            <a:r>
              <a:rPr lang="en-US" dirty="0" err="1">
                <a:solidFill>
                  <a:srgbClr val="000000"/>
                </a:solidFill>
              </a:rPr>
              <a:t>zu</a:t>
            </a:r>
            <a:r>
              <a:rPr lang="en-US" dirty="0">
                <a:solidFill>
                  <a:srgbClr val="000000"/>
                </a:solidFill>
              </a:rPr>
              <a:t> </a:t>
            </a:r>
            <a:r>
              <a:rPr lang="en-US" dirty="0" err="1">
                <a:solidFill>
                  <a:srgbClr val="000000"/>
                </a:solidFill>
              </a:rPr>
              <a:t>diagnostizieren</a:t>
            </a:r>
            <a:r>
              <a:rPr lang="en-US" dirty="0">
                <a:solidFill>
                  <a:srgbClr val="000000"/>
                </a:solidFill>
              </a:rPr>
              <a:t>, muss die </a:t>
            </a:r>
            <a:r>
              <a:rPr lang="en-US" dirty="0" err="1">
                <a:solidFill>
                  <a:srgbClr val="000000"/>
                </a:solidFill>
              </a:rPr>
              <a:t>Familienanamnese</a:t>
            </a:r>
            <a:r>
              <a:rPr lang="en-US" dirty="0">
                <a:solidFill>
                  <a:srgbClr val="000000"/>
                </a:solidFill>
              </a:rPr>
              <a:t> </a:t>
            </a:r>
            <a:r>
              <a:rPr lang="en-US" dirty="0" err="1">
                <a:solidFill>
                  <a:srgbClr val="000000"/>
                </a:solidFill>
              </a:rPr>
              <a:t>positiv</a:t>
            </a:r>
            <a:r>
              <a:rPr lang="en-US" dirty="0">
                <a:solidFill>
                  <a:srgbClr val="000000"/>
                </a:solidFill>
              </a:rPr>
              <a:t> sein  (</a:t>
            </a:r>
            <a:r>
              <a:rPr lang="en-US" dirty="0" err="1">
                <a:solidFill>
                  <a:srgbClr val="000000"/>
                </a:solidFill>
              </a:rPr>
              <a:t>jedoch</a:t>
            </a:r>
            <a:r>
              <a:rPr lang="en-US" dirty="0">
                <a:solidFill>
                  <a:srgbClr val="000000"/>
                </a:solidFill>
              </a:rPr>
              <a:t> nicht </a:t>
            </a:r>
            <a:r>
              <a:rPr lang="en-US" dirty="0" err="1">
                <a:solidFill>
                  <a:srgbClr val="000000"/>
                </a:solidFill>
              </a:rPr>
              <a:t>zwangsläufig</a:t>
            </a:r>
            <a:r>
              <a:rPr lang="en-US" dirty="0">
                <a:solidFill>
                  <a:srgbClr val="000000"/>
                </a:solidFill>
              </a:rPr>
              <a:t> </a:t>
            </a:r>
            <a:r>
              <a:rPr lang="en-US" dirty="0" err="1">
                <a:solidFill>
                  <a:srgbClr val="000000"/>
                </a:solidFill>
              </a:rPr>
              <a:t>bei</a:t>
            </a:r>
            <a:r>
              <a:rPr lang="en-US" dirty="0">
                <a:solidFill>
                  <a:srgbClr val="000000"/>
                </a:solidFill>
              </a:rPr>
              <a:t> </a:t>
            </a:r>
            <a:r>
              <a:rPr lang="en-US" dirty="0" err="1">
                <a:solidFill>
                  <a:srgbClr val="000000"/>
                </a:solidFill>
              </a:rPr>
              <a:t>einem</a:t>
            </a:r>
            <a:r>
              <a:rPr lang="en-US" dirty="0">
                <a:solidFill>
                  <a:srgbClr val="000000"/>
                </a:solidFill>
              </a:rPr>
              <a:t> </a:t>
            </a:r>
            <a:r>
              <a:rPr lang="en-US" dirty="0" err="1">
                <a:solidFill>
                  <a:srgbClr val="000000"/>
                </a:solidFill>
              </a:rPr>
              <a:t>Verwandten</a:t>
            </a:r>
            <a:r>
              <a:rPr lang="en-US" dirty="0">
                <a:solidFill>
                  <a:srgbClr val="000000"/>
                </a:solidFill>
              </a:rPr>
              <a:t> </a:t>
            </a:r>
            <a:r>
              <a:rPr lang="en-US" dirty="0" err="1">
                <a:solidFill>
                  <a:srgbClr val="000000"/>
                </a:solidFill>
              </a:rPr>
              <a:t>ersten</a:t>
            </a:r>
            <a:r>
              <a:rPr lang="en-US" dirty="0">
                <a:solidFill>
                  <a:srgbClr val="000000"/>
                </a:solidFill>
              </a:rPr>
              <a:t> Grades)  </a:t>
            </a:r>
            <a:r>
              <a:rPr lang="en-US" b="1" dirty="0">
                <a:solidFill>
                  <a:srgbClr val="1A5FB4"/>
                </a:solidFill>
              </a:rPr>
              <a:t>F</a:t>
            </a:r>
            <a:endParaRPr dirty="0">
              <a:solidFill>
                <a:srgbClr val="000000"/>
              </a:solidFill>
            </a:endParaRPr>
          </a:p>
        </p:txBody>
      </p:sp>
      <p:cxnSp>
        <p:nvCxnSpPr>
          <p:cNvPr id="472" name="Google Shape;472;p41"/>
          <p:cNvCxnSpPr/>
          <p:nvPr/>
        </p:nvCxnSpPr>
        <p:spPr>
          <a:xfrm>
            <a:off x="5673600" y="2041680"/>
            <a:ext cx="868471" cy="0"/>
          </a:xfrm>
          <a:prstGeom prst="straightConnector1">
            <a:avLst/>
          </a:prstGeom>
          <a:noFill/>
          <a:ln w="25052" cap="flat" cmpd="sng">
            <a:solidFill>
              <a:srgbClr val="9AA3AE"/>
            </a:solidFill>
            <a:prstDash val="solid"/>
            <a:round/>
            <a:headEnd type="none" w="sm" len="sm"/>
            <a:tailEnd type="none" w="sm" len="sm"/>
          </a:ln>
        </p:spPr>
      </p:cxnSp>
      <p:sp>
        <p:nvSpPr>
          <p:cNvPr id="473" name="Google Shape;473;p41"/>
          <p:cNvSpPr txBox="1"/>
          <p:nvPr/>
        </p:nvSpPr>
        <p:spPr>
          <a:xfrm>
            <a:off x="5614444" y="1805669"/>
            <a:ext cx="1242665" cy="1520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475" name="Google Shape;475;p41"/>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476" name="Google Shape;476;p41"/>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477" name="Google Shape;477;p41"/>
          <p:cNvSpPr txBox="1"/>
          <p:nvPr/>
        </p:nvSpPr>
        <p:spPr>
          <a:xfrm>
            <a:off x="7746915" y="2360924"/>
            <a:ext cx="1143372"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sp>
        <p:nvSpPr>
          <p:cNvPr id="478" name="Google Shape;478;p41"/>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330066"/>
                </a:solidFill>
                <a:latin typeface="Arial"/>
                <a:ea typeface="Arial"/>
                <a:cs typeface="Arial"/>
                <a:sym typeface="Arial"/>
              </a:rPr>
              <a:t>Wie </a:t>
            </a:r>
            <a:r>
              <a:rPr lang="en-US" sz="1052" b="0" i="1" u="none" strike="noStrike" cap="none" dirty="0" err="1">
                <a:solidFill>
                  <a:srgbClr val="330066"/>
                </a:solidFill>
                <a:latin typeface="Arial"/>
                <a:ea typeface="Arial"/>
                <a:cs typeface="Arial"/>
                <a:sym typeface="Arial"/>
              </a:rPr>
              <a:t>viel</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Prozent</a:t>
            </a:r>
            <a:r>
              <a:rPr lang="en-US" sz="1052" b="0" i="1" u="none" strike="noStrike" cap="none" dirty="0">
                <a:solidFill>
                  <a:srgbClr val="330066"/>
                </a:solidFill>
                <a:latin typeface="Arial"/>
                <a:ea typeface="Arial"/>
                <a:cs typeface="Arial"/>
                <a:sym typeface="Arial"/>
              </a:rPr>
              <a:t> der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weisen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positive </a:t>
            </a:r>
            <a:r>
              <a:rPr lang="en-US" sz="1052" b="0" i="1" u="none" strike="noStrike" cap="none" dirty="0" err="1">
                <a:solidFill>
                  <a:srgbClr val="330066"/>
                </a:solidFill>
                <a:latin typeface="Arial"/>
                <a:ea typeface="Arial"/>
                <a:cs typeface="Arial"/>
                <a:sym typeface="Arial"/>
              </a:rPr>
              <a:t>Familienanamnese</a:t>
            </a:r>
            <a:r>
              <a:rPr lang="en-US" sz="1052" b="0" i="1" u="none" strike="noStrike" cap="none" dirty="0">
                <a:solidFill>
                  <a:srgbClr val="330066"/>
                </a:solidFill>
                <a:latin typeface="Arial"/>
                <a:ea typeface="Arial"/>
                <a:cs typeface="Arial"/>
                <a:sym typeface="Arial"/>
              </a:rPr>
              <a:t> für die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auf?</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669999"/>
                </a:solidFill>
                <a:latin typeface="Arial"/>
                <a:ea typeface="Arial"/>
                <a:cs typeface="Arial"/>
                <a:sym typeface="Arial"/>
              </a:rPr>
              <a:t>5–10</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Aber 60 % der Rb-</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nicht </a:t>
            </a:r>
            <a:r>
              <a:rPr lang="en-US" sz="1052" b="0" i="1" u="none" strike="noStrike" cap="none" dirty="0" err="1">
                <a:solidFill>
                  <a:srgbClr val="1A5FB4"/>
                </a:solidFill>
                <a:latin typeface="Arial"/>
                <a:ea typeface="Arial"/>
                <a:cs typeface="Arial"/>
                <a:sym typeface="Arial"/>
              </a:rPr>
              <a:t>vererbbare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Bedeutet</a:t>
            </a:r>
            <a:r>
              <a:rPr lang="en-US" sz="1052" b="0" i="1" u="none" strike="noStrike" cap="none" dirty="0">
                <a:solidFill>
                  <a:srgbClr val="1A5FB4"/>
                </a:solidFill>
                <a:latin typeface="Arial"/>
                <a:ea typeface="Arial"/>
                <a:cs typeface="Arial"/>
                <a:sym typeface="Arial"/>
              </a:rPr>
              <a:t> das nicht, </a:t>
            </a:r>
            <a:r>
              <a:rPr lang="en-US" sz="1052" b="0" i="1" u="none" strike="noStrike" cap="none" dirty="0" err="1">
                <a:solidFill>
                  <a:srgbClr val="1A5FB4"/>
                </a:solidFill>
                <a:latin typeface="Arial"/>
                <a:ea typeface="Arial"/>
                <a:cs typeface="Arial"/>
                <a:sym typeface="Arial"/>
              </a:rPr>
              <a:t>dass</a:t>
            </a:r>
            <a:r>
              <a:rPr lang="en-US" sz="1052" b="0" i="1" u="none" strike="noStrike" cap="none" dirty="0">
                <a:solidFill>
                  <a:srgbClr val="1A5FB4"/>
                </a:solidFill>
                <a:latin typeface="Arial"/>
                <a:ea typeface="Arial"/>
                <a:cs typeface="Arial"/>
                <a:sym typeface="Arial"/>
              </a:rPr>
              <a:t> 40 %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haben</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40 %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vererbbare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lvl="0">
              <a:buClr>
                <a:srgbClr val="1A5FB4"/>
              </a:buClr>
              <a:buSzPts val="1052"/>
            </a:pPr>
            <a:r>
              <a:rPr lang="de-DE" sz="1052" i="1" dirty="0">
                <a:solidFill>
                  <a:srgbClr val="1A5FB4"/>
                </a:solidFill>
              </a:rPr>
              <a:t>Wie kann eine Erkrankung </a:t>
            </a:r>
            <a:r>
              <a:rPr lang="de-DE" sz="1052" dirty="0">
                <a:solidFill>
                  <a:srgbClr val="1A5FB4"/>
                </a:solidFill>
              </a:rPr>
              <a:t>erblich bedingt</a:t>
            </a:r>
            <a:r>
              <a:rPr lang="de-DE" sz="1052" i="1" dirty="0">
                <a:solidFill>
                  <a:srgbClr val="1A5FB4"/>
                </a:solidFill>
              </a:rPr>
              <a:t> sein, wenn sie nicht </a:t>
            </a:r>
            <a:r>
              <a:rPr lang="de-DE" sz="1052" dirty="0">
                <a:solidFill>
                  <a:srgbClr val="1A5FB4"/>
                </a:solidFill>
              </a:rPr>
              <a:t>vererbt wird</a:t>
            </a:r>
            <a:r>
              <a:rPr lang="de-DE" sz="1052" i="1" dirty="0">
                <a:solidFill>
                  <a:srgbClr val="1A5FB4"/>
                </a:solidFill>
              </a:rPr>
              <a:t>?</a:t>
            </a:r>
            <a:endParaRPr lang="de-DE" dirty="0"/>
          </a:p>
          <a:p>
            <a:pPr lvl="0">
              <a:buClr>
                <a:srgbClr val="1A5FB4"/>
              </a:buClr>
              <a:buSzPts val="1052"/>
            </a:pPr>
            <a:r>
              <a:rPr lang="de-DE" sz="1052" dirty="0">
                <a:solidFill>
                  <a:srgbClr val="1A5FB4"/>
                </a:solidFill>
              </a:rPr>
              <a:t>Eine vererbbare Erkrankung ist eine Erkrankung, die in Keimzelllinien kodiert ist. Eine vererbbare Erkrankung gelangt auf zwei Arten in die Keimzelllinie: Entweder wird sie vererbt (d. h. ist bei der Empfängnis vorhanden) oder sie entsteht als neue Keimzellmutation nach der Empfängnis. Bei </a:t>
            </a:r>
            <a:r>
              <a:rPr lang="de-DE" sz="1052" dirty="0" err="1">
                <a:solidFill>
                  <a:srgbClr val="1A5FB4"/>
                </a:solidFill>
              </a:rPr>
              <a:t>Rb</a:t>
            </a:r>
            <a:r>
              <a:rPr lang="de-DE" sz="1052" dirty="0">
                <a:solidFill>
                  <a:srgbClr val="1A5FB4"/>
                </a:solidFill>
              </a:rPr>
              <a:t> lassen sich die 40 % der Patienten mit vererbbarer (d. h. Keimbahn-)Erkrankung unterteilen in 5–10 %, die die Erkrankung vererbt haben, und 30–35 %, die eine neue Keimbahnmutation aufweisen. </a:t>
            </a:r>
            <a:endParaRPr lang="de-DE" dirty="0"/>
          </a:p>
          <a:p>
            <a:pPr marL="0" marR="0" lvl="0" indent="0" algn="l" rtl="0">
              <a:lnSpc>
                <a:spcPct val="100000"/>
              </a:lnSpc>
              <a:spcBef>
                <a:spcPts val="0"/>
              </a:spcBef>
              <a:spcAft>
                <a:spcPts val="0"/>
              </a:spcAft>
              <a:buClr>
                <a:schemeClr val="dk1"/>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verhält</a:t>
            </a:r>
            <a:r>
              <a:rPr lang="en-US" sz="1052" b="0" i="1" u="none" strike="noStrike" cap="none" dirty="0">
                <a:solidFill>
                  <a:srgbClr val="1A5FB4"/>
                </a:solidFill>
                <a:latin typeface="Arial"/>
                <a:ea typeface="Arial"/>
                <a:cs typeface="Arial"/>
                <a:sym typeface="Arial"/>
              </a:rPr>
              <a:t> es </a:t>
            </a:r>
            <a:r>
              <a:rPr lang="en-US" sz="1052" b="0" i="1" u="none" strike="noStrike" cap="none" dirty="0" err="1">
                <a:solidFill>
                  <a:srgbClr val="1A5FB4"/>
                </a:solidFill>
                <a:latin typeface="Arial"/>
                <a:ea typeface="Arial"/>
                <a:cs typeface="Arial"/>
                <a:sym typeface="Arial"/>
              </a:rPr>
              <a:t>sich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den 60 %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nicht </a:t>
            </a:r>
            <a:r>
              <a:rPr lang="en-US" sz="1052" b="0" i="1" u="none" strike="noStrike" cap="none" dirty="0" err="1">
                <a:solidFill>
                  <a:srgbClr val="1A5FB4"/>
                </a:solidFill>
                <a:latin typeface="Arial"/>
                <a:ea typeface="Arial"/>
                <a:cs typeface="Arial"/>
                <a:sym typeface="Arial"/>
              </a:rPr>
              <a:t>vererbbarer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In </a:t>
            </a:r>
            <a:r>
              <a:rPr lang="en-US" sz="1052" b="0" i="0" u="none" strike="noStrike" cap="none" dirty="0" err="1">
                <a:solidFill>
                  <a:srgbClr val="1A5FB4"/>
                </a:solidFill>
                <a:latin typeface="Arial"/>
                <a:ea typeface="Arial"/>
                <a:cs typeface="Arial"/>
                <a:sym typeface="Arial"/>
              </a:rPr>
              <a:t>diesen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Fällen</a:t>
            </a:r>
            <a:r>
              <a:rPr lang="en-US" sz="1052" b="0" i="0" u="none" strike="noStrike" cap="none" dirty="0">
                <a:solidFill>
                  <a:srgbClr val="1A5FB4"/>
                </a:solidFill>
                <a:latin typeface="Arial"/>
                <a:ea typeface="Arial"/>
                <a:cs typeface="Arial"/>
                <a:sym typeface="Arial"/>
              </a:rPr>
              <a:t> trat die Mutation </a:t>
            </a:r>
            <a:r>
              <a:rPr lang="en-US" sz="1052" b="0" i="0" u="none" strike="noStrike" cap="none" dirty="0" err="1">
                <a:solidFill>
                  <a:srgbClr val="1A5FB4"/>
                </a:solidFill>
                <a:latin typeface="Arial"/>
                <a:ea typeface="Arial"/>
                <a:cs typeface="Arial"/>
                <a:sym typeface="Arial"/>
              </a:rPr>
              <a:t>später</a:t>
            </a:r>
            <a:r>
              <a:rPr lang="en-US" sz="1052" b="0" i="0" u="none" strike="noStrike" cap="none" dirty="0">
                <a:solidFill>
                  <a:srgbClr val="1A5FB4"/>
                </a:solidFill>
                <a:latin typeface="Arial"/>
                <a:ea typeface="Arial"/>
                <a:cs typeface="Arial"/>
                <a:sym typeface="Arial"/>
              </a:rPr>
              <a:t> in nicht-</a:t>
            </a:r>
            <a:r>
              <a:rPr lang="en-US" sz="1052" b="0" i="0" u="none" strike="noStrike" cap="none" dirty="0" err="1">
                <a:solidFill>
                  <a:srgbClr val="1A5FB4"/>
                </a:solidFill>
                <a:latin typeface="Arial"/>
                <a:ea typeface="Arial"/>
                <a:cs typeface="Arial"/>
                <a:sym typeface="Arial"/>
              </a:rPr>
              <a:t>Keimbahnzellen</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somatischen</a:t>
            </a:r>
            <a:r>
              <a:rPr lang="en-US" sz="1052" b="0" i="0" u="none" strike="noStrike" cap="none" dirty="0">
                <a:solidFill>
                  <a:srgbClr val="1A5FB4"/>
                </a:solidFill>
                <a:latin typeface="Arial"/>
                <a:ea typeface="Arial"/>
                <a:cs typeface="Arial"/>
                <a:sym typeface="Arial"/>
              </a:rPr>
              <a:t> Zellen) auf</a:t>
            </a:r>
            <a:endParaRPr sz="1227" b="0" i="0" u="none" strike="noStrike" cap="none" dirty="0">
              <a:solidFill>
                <a:srgbClr val="000000"/>
              </a:solidFill>
              <a:latin typeface="Arial"/>
              <a:ea typeface="Arial"/>
              <a:cs typeface="Arial"/>
              <a:sym typeface="Arial"/>
            </a:endParaRPr>
          </a:p>
        </p:txBody>
      </p:sp>
      <p:sp>
        <p:nvSpPr>
          <p:cNvPr id="47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70" name="Google Shape;470;p4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74" name="Google Shape;474;p4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29</a:t>
            </a:fld>
            <a:endParaRPr lang="de-DE" sz="800">
              <a:latin typeface="Segoe UI"/>
            </a:endParaRPr>
          </a:p>
        </p:txBody>
      </p:sp>
      <p:cxnSp>
        <p:nvCxnSpPr>
          <p:cNvPr id="480" name="ZZ_Fusszeile_Linie"/>
          <p:cNvCxnSpPr/>
          <p:nvPr/>
        </p:nvCxnSpPr>
        <p:spPr>
          <a:xfrm>
            <a:off x="274320" y="6565392"/>
            <a:ext cx="11643360" cy="0"/>
          </a:xfrm>
          <a:prstGeom prst="line">
            <a:avLst/>
          </a:prstGeom>
          <a:ln w="6350">
            <a:solidFill>
              <a:srgbClr val="D7DBE0"/>
            </a:solidFill>
          </a:ln>
        </p:spPr>
      </p:cxnSp>
      <p:sp>
        <p:nvSpPr>
          <p:cNvPr id="48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4" name="Google Shape;484;p42"/>
          <p:cNvSpPr txBox="1"/>
          <p:nvPr/>
        </p:nvSpPr>
        <p:spPr>
          <a:xfrm>
            <a:off x="4007233" y="2623619"/>
            <a:ext cx="381370" cy="512088"/>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1" i="1"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485" name="Google Shape;485;p42"/>
          <p:cNvSpPr txBox="1"/>
          <p:nvPr/>
        </p:nvSpPr>
        <p:spPr>
          <a:xfrm>
            <a:off x="7671299" y="2623619"/>
            <a:ext cx="381370" cy="512088"/>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1" i="1"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48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83" name="Google Shape;483;p4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30</a:t>
            </a:fld>
            <a:endParaRPr lang="de-DE" sz="800">
              <a:latin typeface="Segoe UI"/>
            </a:endParaRPr>
          </a:p>
        </p:txBody>
      </p:sp>
      <p:cxnSp>
        <p:nvCxnSpPr>
          <p:cNvPr id="487" name="ZZ_Fusszeile_Linie"/>
          <p:cNvCxnSpPr/>
          <p:nvPr/>
        </p:nvCxnSpPr>
        <p:spPr>
          <a:xfrm>
            <a:off x="274320" y="6565392"/>
            <a:ext cx="11643360" cy="0"/>
          </a:xfrm>
          <a:prstGeom prst="line">
            <a:avLst/>
          </a:prstGeom>
          <a:ln w="6350">
            <a:solidFill>
              <a:srgbClr val="D7DBE0"/>
            </a:solidFill>
          </a:ln>
        </p:spPr>
      </p:cxnSp>
      <p:sp>
        <p:nvSpPr>
          <p:cNvPr id="48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1" name="Google Shape;491;p43"/>
          <p:cNvSpPr txBox="1"/>
          <p:nvPr/>
        </p:nvSpPr>
        <p:spPr>
          <a:xfrm>
            <a:off x="2555310" y="2615685"/>
            <a:ext cx="3301304" cy="459288"/>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sp>
        <p:nvSpPr>
          <p:cNvPr id="492" name="Google Shape;492;p43"/>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493" name="Google Shape;493;p43"/>
          <p:cNvSpPr/>
          <p:nvPr/>
        </p:nvSpPr>
        <p:spPr>
          <a:xfrm>
            <a:off x="4460537" y="2566480"/>
            <a:ext cx="868471" cy="459222"/>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494" name="Google Shape;494;p43"/>
          <p:cNvSpPr/>
          <p:nvPr/>
        </p:nvSpPr>
        <p:spPr>
          <a:xfrm>
            <a:off x="8192921" y="2607312"/>
            <a:ext cx="868471" cy="459222"/>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49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90" name="Google Shape;490;p4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31</a:t>
            </a:fld>
            <a:endParaRPr lang="de-DE" sz="800">
              <a:latin typeface="Segoe UI"/>
            </a:endParaRPr>
          </a:p>
        </p:txBody>
      </p:sp>
      <p:cxnSp>
        <p:nvCxnSpPr>
          <p:cNvPr id="496" name="ZZ_Fusszeile_Linie"/>
          <p:cNvCxnSpPr/>
          <p:nvPr/>
        </p:nvCxnSpPr>
        <p:spPr>
          <a:xfrm>
            <a:off x="274320" y="6565392"/>
            <a:ext cx="11643360" cy="0"/>
          </a:xfrm>
          <a:prstGeom prst="line">
            <a:avLst/>
          </a:prstGeom>
          <a:ln w="6350">
            <a:solidFill>
              <a:srgbClr val="D7DBE0"/>
            </a:solidFill>
          </a:ln>
        </p:spPr>
      </p:cxnSp>
      <p:sp>
        <p:nvSpPr>
          <p:cNvPr id="49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500" name="Google Shape;500;p44"/>
          <p:cNvSpPr txBox="1"/>
          <p:nvPr/>
        </p:nvSpPr>
        <p:spPr>
          <a:xfrm>
            <a:off x="2555310" y="2615685"/>
            <a:ext cx="3301348"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sp>
        <p:nvSpPr>
          <p:cNvPr id="501" name="Google Shape;501;p44"/>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0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99" name="Google Shape;499;p4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32</a:t>
            </a:fld>
            <a:endParaRPr lang="de-DE" sz="800">
              <a:latin typeface="Segoe UI"/>
            </a:endParaRPr>
          </a:p>
        </p:txBody>
      </p:sp>
      <p:cxnSp>
        <p:nvCxnSpPr>
          <p:cNvPr id="503" name="ZZ_Fusszeile_Linie"/>
          <p:cNvCxnSpPr/>
          <p:nvPr/>
        </p:nvCxnSpPr>
        <p:spPr>
          <a:xfrm>
            <a:off x="274320" y="6565392"/>
            <a:ext cx="11643360" cy="0"/>
          </a:xfrm>
          <a:prstGeom prst="line">
            <a:avLst/>
          </a:prstGeom>
          <a:ln w="6350">
            <a:solidFill>
              <a:srgbClr val="D7DBE0"/>
            </a:solidFill>
          </a:ln>
        </p:spPr>
      </p:cxnSp>
      <p:sp>
        <p:nvSpPr>
          <p:cNvPr id="50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7" name="Google Shape;507;p45"/>
          <p:cNvSpPr txBox="1"/>
          <p:nvPr/>
        </p:nvSpPr>
        <p:spPr>
          <a:xfrm>
            <a:off x="2555310" y="2615685"/>
            <a:ext cx="3301304" cy="459288"/>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cxnSp>
        <p:nvCxnSpPr>
          <p:cNvPr id="508" name="Google Shape;508;p45"/>
          <p:cNvCxnSpPr>
            <a:stCxn id="509" idx="2"/>
          </p:cNvCxnSpPr>
          <p:nvPr/>
        </p:nvCxnSpPr>
        <p:spPr>
          <a:xfrm flipH="1">
            <a:off x="6630346" y="3066622"/>
            <a:ext cx="1014707" cy="609666"/>
          </a:xfrm>
          <a:prstGeom prst="straightConnector1">
            <a:avLst/>
          </a:prstGeom>
          <a:noFill/>
          <a:ln w="8351" cap="flat" cmpd="sng">
            <a:solidFill>
              <a:schemeClr val="dk1"/>
            </a:solidFill>
            <a:prstDash val="solid"/>
            <a:round/>
            <a:headEnd type="none" w="sm" len="sm"/>
            <a:tailEnd type="triangle" w="med" len="med"/>
          </a:ln>
        </p:spPr>
      </p:cxnSp>
      <p:cxnSp>
        <p:nvCxnSpPr>
          <p:cNvPr id="510" name="Google Shape;510;p45"/>
          <p:cNvCxnSpPr>
            <a:stCxn id="509" idx="2"/>
          </p:cNvCxnSpPr>
          <p:nvPr/>
        </p:nvCxnSpPr>
        <p:spPr>
          <a:xfrm>
            <a:off x="7645052" y="3066622"/>
            <a:ext cx="1220647" cy="604142"/>
          </a:xfrm>
          <a:prstGeom prst="straightConnector1">
            <a:avLst/>
          </a:prstGeom>
          <a:noFill/>
          <a:ln w="8351" cap="flat" cmpd="sng">
            <a:solidFill>
              <a:schemeClr val="dk1"/>
            </a:solidFill>
            <a:prstDash val="solid"/>
            <a:round/>
            <a:headEnd type="none" w="sm" len="sm"/>
            <a:tailEnd type="triangle" w="med" len="med"/>
          </a:ln>
        </p:spPr>
      </p:cxnSp>
      <p:sp>
        <p:nvSpPr>
          <p:cNvPr id="511" name="Google Shape;511;p45"/>
          <p:cNvSpPr txBox="1"/>
          <p:nvPr/>
        </p:nvSpPr>
        <p:spPr>
          <a:xfrm>
            <a:off x="7221951" y="3251729"/>
            <a:ext cx="945008" cy="418981"/>
          </a:xfrm>
          <a:prstGeom prst="rect">
            <a:avLst/>
          </a:prstGeom>
          <a:noFill/>
          <a:ln>
            <a:noFill/>
          </a:ln>
        </p:spPr>
        <p:txBody>
          <a:bodyPr spcFirstLastPara="1" wrap="square" lIns="22268" tIns="11134" rIns="22268" bIns="11134" anchor="t" anchorCtr="0">
            <a:noAutofit/>
          </a:bodyPr>
          <a:lstStyle/>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Grundlegende</a:t>
            </a:r>
            <a:endParaRPr sz="1227"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669999"/>
                </a:solidFill>
                <a:latin typeface="Arial"/>
                <a:ea typeface="Arial"/>
                <a:cs typeface="Arial"/>
                <a:sym typeface="Arial"/>
              </a:rPr>
              <a:t>Einteilung der</a:t>
            </a:r>
            <a:endParaRPr sz="1227"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chemeClr val="dk1"/>
                </a:solidFill>
                <a:latin typeface="Arial"/>
                <a:ea typeface="Arial"/>
                <a:cs typeface="Arial"/>
                <a:sym typeface="Arial"/>
              </a:rPr>
              <a:t>vererbbaren Fällen </a:t>
            </a:r>
            <a:endParaRPr sz="1227" b="0" i="0" u="none" strike="noStrike" cap="none">
              <a:solidFill>
                <a:srgbClr val="000000"/>
              </a:solidFill>
              <a:latin typeface="Arial"/>
              <a:ea typeface="Arial"/>
              <a:cs typeface="Arial"/>
              <a:sym typeface="Arial"/>
            </a:endParaRPr>
          </a:p>
        </p:txBody>
      </p:sp>
      <p:sp>
        <p:nvSpPr>
          <p:cNvPr id="512" name="Google Shape;512;p45"/>
          <p:cNvSpPr txBox="1"/>
          <p:nvPr/>
        </p:nvSpPr>
        <p:spPr>
          <a:xfrm>
            <a:off x="6430027" y="3631685"/>
            <a:ext cx="354905" cy="4578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1" i="1"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513" name="Google Shape;513;p45"/>
          <p:cNvSpPr txBox="1"/>
          <p:nvPr/>
        </p:nvSpPr>
        <p:spPr>
          <a:xfrm>
            <a:off x="8820877" y="3630995"/>
            <a:ext cx="354805"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1" i="1"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514" name="Google Shape;514;p45"/>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06" name="Google Shape;506;p4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33</a:t>
            </a:fld>
            <a:endParaRPr lang="de-DE" sz="800">
              <a:latin typeface="Segoe UI"/>
            </a:endParaRPr>
          </a:p>
        </p:txBody>
      </p:sp>
      <p:cxnSp>
        <p:nvCxnSpPr>
          <p:cNvPr id="516" name="ZZ_Fusszeile_Linie"/>
          <p:cNvCxnSpPr/>
          <p:nvPr/>
        </p:nvCxnSpPr>
        <p:spPr>
          <a:xfrm>
            <a:off x="274320" y="6565392"/>
            <a:ext cx="11643360" cy="0"/>
          </a:xfrm>
          <a:prstGeom prst="line">
            <a:avLst/>
          </a:prstGeom>
          <a:ln w="6350">
            <a:solidFill>
              <a:srgbClr val="D7DBE0"/>
            </a:solidFill>
          </a:ln>
        </p:spPr>
      </p:cxnSp>
      <p:sp>
        <p:nvSpPr>
          <p:cNvPr id="5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0" name="Google Shape;520;p46"/>
          <p:cNvSpPr txBox="1"/>
          <p:nvPr/>
        </p:nvSpPr>
        <p:spPr>
          <a:xfrm>
            <a:off x="2555310" y="2615685"/>
            <a:ext cx="3301304" cy="459288"/>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cxnSp>
        <p:nvCxnSpPr>
          <p:cNvPr id="521" name="Google Shape;521;p46"/>
          <p:cNvCxnSpPr>
            <a:stCxn id="522" idx="2"/>
          </p:cNvCxnSpPr>
          <p:nvPr/>
        </p:nvCxnSpPr>
        <p:spPr>
          <a:xfrm flipH="1">
            <a:off x="6630346" y="3066622"/>
            <a:ext cx="1014707" cy="609666"/>
          </a:xfrm>
          <a:prstGeom prst="straightConnector1">
            <a:avLst/>
          </a:prstGeom>
          <a:noFill/>
          <a:ln w="8351" cap="flat" cmpd="sng">
            <a:solidFill>
              <a:schemeClr val="dk1"/>
            </a:solidFill>
            <a:prstDash val="solid"/>
            <a:round/>
            <a:headEnd type="none" w="sm" len="sm"/>
            <a:tailEnd type="triangle" w="med" len="med"/>
          </a:ln>
        </p:spPr>
      </p:cxnSp>
      <p:cxnSp>
        <p:nvCxnSpPr>
          <p:cNvPr id="523" name="Google Shape;523;p46"/>
          <p:cNvCxnSpPr>
            <a:stCxn id="522" idx="2"/>
          </p:cNvCxnSpPr>
          <p:nvPr/>
        </p:nvCxnSpPr>
        <p:spPr>
          <a:xfrm>
            <a:off x="7645052" y="3066622"/>
            <a:ext cx="1220647" cy="604142"/>
          </a:xfrm>
          <a:prstGeom prst="straightConnector1">
            <a:avLst/>
          </a:prstGeom>
          <a:noFill/>
          <a:ln w="8351" cap="flat" cmpd="sng">
            <a:solidFill>
              <a:schemeClr val="dk1"/>
            </a:solidFill>
            <a:prstDash val="solid"/>
            <a:round/>
            <a:headEnd type="none" w="sm" len="sm"/>
            <a:tailEnd type="triangle" w="med" len="med"/>
          </a:ln>
        </p:spPr>
      </p:cxnSp>
      <p:sp>
        <p:nvSpPr>
          <p:cNvPr id="524" name="Google Shape;524;p46"/>
          <p:cNvSpPr txBox="1"/>
          <p:nvPr/>
        </p:nvSpPr>
        <p:spPr>
          <a:xfrm>
            <a:off x="7221951" y="3251729"/>
            <a:ext cx="945008" cy="418981"/>
          </a:xfrm>
          <a:prstGeom prst="rect">
            <a:avLst/>
          </a:prstGeom>
          <a:noFill/>
          <a:ln>
            <a:noFill/>
          </a:ln>
        </p:spPr>
        <p:txBody>
          <a:bodyPr spcFirstLastPara="1" wrap="square" lIns="22268" tIns="11134" rIns="22268" bIns="11134" anchor="t" anchorCtr="0">
            <a:noAutofit/>
          </a:bodyPr>
          <a:lstStyle/>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Grundlegende</a:t>
            </a:r>
            <a:endParaRPr sz="1227"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669999"/>
                </a:solidFill>
                <a:latin typeface="Arial"/>
                <a:ea typeface="Arial"/>
                <a:cs typeface="Arial"/>
                <a:sym typeface="Arial"/>
              </a:rPr>
              <a:t>Einteilung der</a:t>
            </a:r>
            <a:endParaRPr sz="1227"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chemeClr val="dk1"/>
                </a:solidFill>
                <a:latin typeface="Arial"/>
                <a:ea typeface="Arial"/>
                <a:cs typeface="Arial"/>
                <a:sym typeface="Arial"/>
              </a:rPr>
              <a:t>vererbbaren Fällen </a:t>
            </a:r>
            <a:endParaRPr sz="1227" b="0" i="0" u="none" strike="noStrike" cap="none">
              <a:solidFill>
                <a:srgbClr val="000000"/>
              </a:solidFill>
              <a:latin typeface="Arial"/>
              <a:ea typeface="Arial"/>
              <a:cs typeface="Arial"/>
              <a:sym typeface="Arial"/>
            </a:endParaRPr>
          </a:p>
        </p:txBody>
      </p:sp>
      <p:sp>
        <p:nvSpPr>
          <p:cNvPr id="525" name="Google Shape;525;p46"/>
          <p:cNvSpPr txBox="1"/>
          <p:nvPr/>
        </p:nvSpPr>
        <p:spPr>
          <a:xfrm>
            <a:off x="5625578" y="3676222"/>
            <a:ext cx="2009732" cy="687540"/>
          </a:xfrm>
          <a:prstGeom prst="rect">
            <a:avLst/>
          </a:prstGeom>
          <a:noFill/>
          <a:ln>
            <a:noFill/>
          </a:ln>
        </p:spPr>
        <p:txBody>
          <a:bodyPr spcFirstLastPara="1" wrap="square" lIns="22268" tIns="11134" rIns="22268" bIns="11134" anchor="t" anchorCtr="0">
            <a:noAutofit/>
          </a:bodyPr>
          <a:lstStyle/>
          <a:p>
            <a:pPr marL="0" marR="0" lvl="0" indent="0" algn="ctr" rtl="0">
              <a:lnSpc>
                <a:spcPct val="225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Neue Keimbahnmutation</a:t>
            </a:r>
            <a:endParaRPr sz="1227" b="0" i="0" u="none" strike="noStrike" cap="none">
              <a:solidFill>
                <a:srgbClr val="330066"/>
              </a:solidFill>
              <a:latin typeface="Arial"/>
              <a:ea typeface="Arial"/>
              <a:cs typeface="Arial"/>
              <a:sym typeface="Arial"/>
            </a:endParaRPr>
          </a:p>
          <a:p>
            <a:pPr marL="0" marR="0" lvl="0" indent="0" algn="ctr" rtl="0">
              <a:lnSpc>
                <a:spcPct val="225000"/>
              </a:lnSpc>
              <a:spcBef>
                <a:spcPts val="0"/>
              </a:spcBef>
              <a:spcAft>
                <a:spcPts val="0"/>
              </a:spcAft>
              <a:buClr>
                <a:schemeClr val="dk1"/>
              </a:buClr>
              <a:buSzPts val="1052"/>
              <a:buFont typeface="Noto Sans Symbols"/>
              <a:buNone/>
            </a:pPr>
            <a:r>
              <a:rPr lang="en-US" sz="1052" b="0" i="0" u="none" strike="noStrike" cap="none">
                <a:solidFill>
                  <a:srgbClr val="669999"/>
                </a:solidFill>
                <a:latin typeface="Arial"/>
                <a:ea typeface="Arial"/>
                <a:cs typeface="Arial"/>
                <a:sym typeface="Arial"/>
              </a:rPr>
              <a:t>(30–35 %)</a:t>
            </a:r>
            <a:endParaRPr sz="1227" b="0" i="0" u="none" strike="noStrike" cap="none">
              <a:solidFill>
                <a:srgbClr val="669999"/>
              </a:solidFill>
              <a:latin typeface="Arial"/>
              <a:ea typeface="Arial"/>
              <a:cs typeface="Arial"/>
              <a:sym typeface="Arial"/>
            </a:endParaRPr>
          </a:p>
        </p:txBody>
      </p:sp>
      <p:sp>
        <p:nvSpPr>
          <p:cNvPr id="526" name="Google Shape;526;p46"/>
          <p:cNvSpPr/>
          <p:nvPr/>
        </p:nvSpPr>
        <p:spPr>
          <a:xfrm>
            <a:off x="6096000" y="4021373"/>
            <a:ext cx="1004975" cy="343759"/>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529" name="Google Shape;529;p46"/>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3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19" name="Google Shape;519;p4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34</a:t>
            </a:fld>
            <a:endParaRPr lang="de-DE" sz="800">
              <a:latin typeface="Segoe UI"/>
            </a:endParaRPr>
          </a:p>
        </p:txBody>
      </p:sp>
      <p:cxnSp>
        <p:nvCxnSpPr>
          <p:cNvPr id="531" name="ZZ_Fusszeile_Linie"/>
          <p:cNvCxnSpPr/>
          <p:nvPr/>
        </p:nvCxnSpPr>
        <p:spPr>
          <a:xfrm>
            <a:off x="274320" y="6565392"/>
            <a:ext cx="11643360" cy="0"/>
          </a:xfrm>
          <a:prstGeom prst="line">
            <a:avLst/>
          </a:prstGeom>
          <a:ln w="6350">
            <a:solidFill>
              <a:srgbClr val="D7DBE0"/>
            </a:solidFill>
          </a:ln>
        </p:spPr>
      </p:cxnSp>
      <p:sp>
        <p:nvSpPr>
          <p:cNvPr id="5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541;p47">
            <a:extLst>
              <a:ext uri="{FF2B5EF4-FFF2-40B4-BE49-F238E27FC236}">
                <a16:creationId xmlns:a16="http://schemas.microsoft.com/office/drawing/2014/main" id="{C5307A7A-2585-3B91-8FC3-016247DE9AD7}"/>
              </a:ext>
            </a:extLst>
          </p:cNvPr>
          <p:cNvSpPr txBox="1"/>
          <p:nvPr/>
        </p:nvSpPr>
        <p:spPr>
          <a:xfrm>
            <a:off x="8387529" y="3844551"/>
            <a:ext cx="1895540" cy="35086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dirty="0" err="1">
                <a:solidFill>
                  <a:srgbClr val="330066"/>
                </a:solidFill>
                <a:latin typeface="Arial"/>
                <a:ea typeface="Arial"/>
                <a:cs typeface="Arial"/>
                <a:sym typeface="Arial"/>
              </a:rPr>
              <a:t>Vererbt</a:t>
            </a:r>
            <a:r>
              <a:rPr lang="en-US" sz="1052" b="0" i="0" u="none" strike="noStrike" cap="none" dirty="0">
                <a:solidFill>
                  <a:srgbClr val="330066"/>
                </a:solidFill>
                <a:latin typeface="Arial"/>
                <a:ea typeface="Arial"/>
                <a:cs typeface="Arial"/>
                <a:sym typeface="Arial"/>
              </a:rPr>
              <a:t> (5–10 %)</a:t>
            </a:r>
            <a:endParaRPr sz="1227" b="0" i="0" u="none" strike="noStrike" cap="none" dirty="0">
              <a:solidFill>
                <a:srgbClr val="330066"/>
              </a:solidFill>
              <a:latin typeface="Arial"/>
              <a:ea typeface="Arial"/>
              <a:cs typeface="Arial"/>
              <a:sym typeface="Arial"/>
            </a:endParaRPr>
          </a:p>
        </p:txBody>
      </p:sp>
      <p:sp>
        <p:nvSpPr>
          <p:cNvPr id="528" name="Google Shape;528;p46"/>
          <p:cNvSpPr/>
          <p:nvPr/>
        </p:nvSpPr>
        <p:spPr>
          <a:xfrm>
            <a:off x="8865699" y="3791477"/>
            <a:ext cx="808504" cy="343759"/>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5" name="Google Shape;535;p47"/>
          <p:cNvSpPr txBox="1"/>
          <p:nvPr/>
        </p:nvSpPr>
        <p:spPr>
          <a:xfrm>
            <a:off x="2555310" y="2615685"/>
            <a:ext cx="3301348"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cxnSp>
        <p:nvCxnSpPr>
          <p:cNvPr id="536" name="Google Shape;536;p47"/>
          <p:cNvCxnSpPr>
            <a:stCxn id="537" idx="2"/>
          </p:cNvCxnSpPr>
          <p:nvPr/>
        </p:nvCxnSpPr>
        <p:spPr>
          <a:xfrm flipH="1">
            <a:off x="6630346" y="3066622"/>
            <a:ext cx="1014707" cy="609666"/>
          </a:xfrm>
          <a:prstGeom prst="straightConnector1">
            <a:avLst/>
          </a:prstGeom>
          <a:noFill/>
          <a:ln w="8351" cap="flat" cmpd="sng">
            <a:solidFill>
              <a:schemeClr val="dk1"/>
            </a:solidFill>
            <a:prstDash val="solid"/>
            <a:round/>
            <a:headEnd type="none" w="sm" len="sm"/>
            <a:tailEnd type="triangle" w="med" len="med"/>
          </a:ln>
        </p:spPr>
      </p:cxnSp>
      <p:cxnSp>
        <p:nvCxnSpPr>
          <p:cNvPr id="538" name="Google Shape;538;p47"/>
          <p:cNvCxnSpPr>
            <a:stCxn id="537" idx="2"/>
          </p:cNvCxnSpPr>
          <p:nvPr/>
        </p:nvCxnSpPr>
        <p:spPr>
          <a:xfrm>
            <a:off x="7645052" y="3066622"/>
            <a:ext cx="1220647" cy="604142"/>
          </a:xfrm>
          <a:prstGeom prst="straightConnector1">
            <a:avLst/>
          </a:prstGeom>
          <a:noFill/>
          <a:ln w="8351" cap="flat" cmpd="sng">
            <a:solidFill>
              <a:schemeClr val="dk1"/>
            </a:solidFill>
            <a:prstDash val="solid"/>
            <a:round/>
            <a:headEnd type="none" w="sm" len="sm"/>
            <a:tailEnd type="triangle" w="med" len="med"/>
          </a:ln>
        </p:spPr>
      </p:cxnSp>
      <p:sp>
        <p:nvSpPr>
          <p:cNvPr id="539" name="Google Shape;539;p47"/>
          <p:cNvSpPr txBox="1"/>
          <p:nvPr/>
        </p:nvSpPr>
        <p:spPr>
          <a:xfrm>
            <a:off x="7221951" y="3251729"/>
            <a:ext cx="945008" cy="418981"/>
          </a:xfrm>
          <a:prstGeom prst="rect">
            <a:avLst/>
          </a:prstGeom>
          <a:noFill/>
          <a:ln>
            <a:noFill/>
          </a:ln>
        </p:spPr>
        <p:txBody>
          <a:bodyPr spcFirstLastPara="1" wrap="square" lIns="22268" tIns="11134" rIns="22268" bIns="11134" anchor="t" anchorCtr="0">
            <a:noAutofit/>
          </a:bodyPr>
          <a:lstStyle/>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Grundlegende</a:t>
            </a:r>
            <a:endParaRPr sz="1227"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669999"/>
                </a:solidFill>
                <a:latin typeface="Arial"/>
                <a:ea typeface="Arial"/>
                <a:cs typeface="Arial"/>
                <a:sym typeface="Arial"/>
              </a:rPr>
              <a:t>Einteilung der</a:t>
            </a:r>
            <a:endParaRPr sz="1227"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chemeClr val="dk1"/>
                </a:solidFill>
                <a:latin typeface="Arial"/>
                <a:ea typeface="Arial"/>
                <a:cs typeface="Arial"/>
                <a:sym typeface="Arial"/>
              </a:rPr>
              <a:t>vererbbaren Fällen </a:t>
            </a:r>
            <a:endParaRPr sz="1227" b="0" i="0" u="none" strike="noStrike" cap="none">
              <a:solidFill>
                <a:srgbClr val="000000"/>
              </a:solidFill>
              <a:latin typeface="Arial"/>
              <a:ea typeface="Arial"/>
              <a:cs typeface="Arial"/>
              <a:sym typeface="Arial"/>
            </a:endParaRPr>
          </a:p>
        </p:txBody>
      </p:sp>
      <p:sp>
        <p:nvSpPr>
          <p:cNvPr id="540" name="Google Shape;540;p47"/>
          <p:cNvSpPr txBox="1"/>
          <p:nvPr/>
        </p:nvSpPr>
        <p:spPr>
          <a:xfrm>
            <a:off x="5625578" y="3676222"/>
            <a:ext cx="2009688" cy="687518"/>
          </a:xfrm>
          <a:prstGeom prst="rect">
            <a:avLst/>
          </a:prstGeom>
          <a:noFill/>
          <a:ln>
            <a:noFill/>
          </a:ln>
        </p:spPr>
        <p:txBody>
          <a:bodyPr spcFirstLastPara="1" wrap="square" lIns="22268" tIns="11134" rIns="22268" bIns="11134" anchor="t" anchorCtr="0">
            <a:noAutofit/>
          </a:bodyPr>
          <a:lstStyle/>
          <a:p>
            <a:pPr marL="0" marR="0" lvl="0" indent="0" algn="ctr" rtl="0">
              <a:lnSpc>
                <a:spcPct val="225000"/>
              </a:lnSpc>
              <a:spcBef>
                <a:spcPts val="0"/>
              </a:spcBef>
              <a:spcAft>
                <a:spcPts val="0"/>
              </a:spcAft>
              <a:buClr>
                <a:schemeClr val="dk1"/>
              </a:buClr>
              <a:buSzPts val="1052"/>
              <a:buFont typeface="Noto Sans Symbols"/>
              <a:buNone/>
            </a:pPr>
            <a:r>
              <a:rPr lang="en-US" sz="1052" b="0" i="0" u="none" strike="noStrike" cap="none" dirty="0">
                <a:solidFill>
                  <a:srgbClr val="330066"/>
                </a:solidFill>
                <a:latin typeface="Arial"/>
                <a:ea typeface="Arial"/>
                <a:cs typeface="Arial"/>
                <a:sym typeface="Arial"/>
              </a:rPr>
              <a:t>Neue </a:t>
            </a:r>
            <a:r>
              <a:rPr lang="en-US" sz="1052" b="0" i="0" u="none" strike="noStrike" cap="none" dirty="0" err="1">
                <a:solidFill>
                  <a:srgbClr val="330066"/>
                </a:solidFill>
                <a:latin typeface="Arial"/>
                <a:ea typeface="Arial"/>
                <a:cs typeface="Arial"/>
                <a:sym typeface="Arial"/>
              </a:rPr>
              <a:t>Keimbahnmutation</a:t>
            </a:r>
            <a:br>
              <a:rPr lang="en-US" dirty="0">
                <a:solidFill>
                  <a:srgbClr val="330066"/>
                </a:solidFill>
              </a:rPr>
            </a:br>
            <a:r>
              <a:rPr lang="en-US" sz="1052" b="0" i="0" u="none" strike="noStrike" cap="none" dirty="0">
                <a:solidFill>
                  <a:schemeClr val="tx1"/>
                </a:solidFill>
                <a:latin typeface="Arial"/>
                <a:ea typeface="Arial"/>
                <a:cs typeface="Arial"/>
                <a:sym typeface="Arial"/>
              </a:rPr>
              <a:t>(30–35 %)</a:t>
            </a:r>
            <a:endParaRPr sz="1227" b="0" i="0" u="none" strike="noStrike" cap="none" dirty="0">
              <a:solidFill>
                <a:schemeClr val="tx1"/>
              </a:solidFill>
              <a:latin typeface="Arial"/>
              <a:ea typeface="Arial"/>
              <a:cs typeface="Arial"/>
              <a:sym typeface="Arial"/>
            </a:endParaRPr>
          </a:p>
        </p:txBody>
      </p:sp>
      <p:sp>
        <p:nvSpPr>
          <p:cNvPr id="541" name="Google Shape;541;p47"/>
          <p:cNvSpPr txBox="1"/>
          <p:nvPr/>
        </p:nvSpPr>
        <p:spPr>
          <a:xfrm>
            <a:off x="8387529" y="3844551"/>
            <a:ext cx="1895540" cy="35086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dirty="0" err="1">
                <a:solidFill>
                  <a:srgbClr val="330066"/>
                </a:solidFill>
                <a:latin typeface="Arial"/>
                <a:ea typeface="Arial"/>
                <a:cs typeface="Arial"/>
                <a:sym typeface="Arial"/>
              </a:rPr>
              <a:t>Vererbt</a:t>
            </a:r>
            <a:r>
              <a:rPr lang="en-US" sz="1052" b="0" i="0" u="none" strike="noStrike" cap="none" dirty="0">
                <a:solidFill>
                  <a:srgbClr val="330066"/>
                </a:solidFill>
                <a:latin typeface="Arial"/>
                <a:ea typeface="Arial"/>
                <a:cs typeface="Arial"/>
                <a:sym typeface="Arial"/>
              </a:rPr>
              <a:t> (5–10 %)</a:t>
            </a:r>
            <a:endParaRPr sz="1227" b="0" i="0" u="none" strike="noStrike" cap="none" dirty="0">
              <a:solidFill>
                <a:srgbClr val="330066"/>
              </a:solidFill>
              <a:latin typeface="Arial"/>
              <a:ea typeface="Arial"/>
              <a:cs typeface="Arial"/>
              <a:sym typeface="Arial"/>
            </a:endParaRPr>
          </a:p>
        </p:txBody>
      </p:sp>
      <p:sp>
        <p:nvSpPr>
          <p:cNvPr id="542" name="Google Shape;542;p47"/>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4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34" name="Google Shape;534;p4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35</a:t>
            </a:fld>
            <a:endParaRPr lang="de-DE" sz="800">
              <a:latin typeface="Segoe UI"/>
            </a:endParaRPr>
          </a:p>
        </p:txBody>
      </p:sp>
      <p:cxnSp>
        <p:nvCxnSpPr>
          <p:cNvPr id="544" name="ZZ_Fusszeile_Linie"/>
          <p:cNvCxnSpPr/>
          <p:nvPr/>
        </p:nvCxnSpPr>
        <p:spPr>
          <a:xfrm>
            <a:off x="274320" y="6565392"/>
            <a:ext cx="11643360" cy="0"/>
          </a:xfrm>
          <a:prstGeom prst="line">
            <a:avLst/>
          </a:prstGeom>
          <a:ln w="6350">
            <a:solidFill>
              <a:srgbClr val="D7DBE0"/>
            </a:solidFill>
          </a:ln>
        </p:spPr>
      </p:cxnSp>
      <p:sp>
        <p:nvSpPr>
          <p:cNvPr id="54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8" name="Google Shape;548;p48"/>
          <p:cNvSpPr txBox="1"/>
          <p:nvPr/>
        </p:nvSpPr>
        <p:spPr>
          <a:xfrm>
            <a:off x="2555310" y="2615685"/>
            <a:ext cx="3301348"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Nicht vererbbare Erkrankungen (60 %)</a:t>
            </a:r>
            <a:endParaRPr sz="1227" b="0" i="0" u="none" strike="noStrike" cap="none">
              <a:solidFill>
                <a:srgbClr val="330066"/>
              </a:solidFill>
              <a:latin typeface="Arial"/>
              <a:ea typeface="Arial"/>
              <a:cs typeface="Arial"/>
              <a:sym typeface="Arial"/>
            </a:endParaRPr>
          </a:p>
        </p:txBody>
      </p:sp>
      <p:cxnSp>
        <p:nvCxnSpPr>
          <p:cNvPr id="549" name="Google Shape;549;p48"/>
          <p:cNvCxnSpPr>
            <a:stCxn id="550" idx="2"/>
          </p:cNvCxnSpPr>
          <p:nvPr/>
        </p:nvCxnSpPr>
        <p:spPr>
          <a:xfrm flipH="1">
            <a:off x="6630346" y="3066622"/>
            <a:ext cx="1014707" cy="609666"/>
          </a:xfrm>
          <a:prstGeom prst="straightConnector1">
            <a:avLst/>
          </a:prstGeom>
          <a:noFill/>
          <a:ln w="8351" cap="flat" cmpd="sng">
            <a:solidFill>
              <a:schemeClr val="dk1"/>
            </a:solidFill>
            <a:prstDash val="solid"/>
            <a:round/>
            <a:headEnd type="none" w="sm" len="sm"/>
            <a:tailEnd type="triangle" w="med" len="med"/>
          </a:ln>
        </p:spPr>
      </p:cxnSp>
      <p:cxnSp>
        <p:nvCxnSpPr>
          <p:cNvPr id="551" name="Google Shape;551;p48"/>
          <p:cNvCxnSpPr>
            <a:stCxn id="550" idx="2"/>
          </p:cNvCxnSpPr>
          <p:nvPr/>
        </p:nvCxnSpPr>
        <p:spPr>
          <a:xfrm>
            <a:off x="7645052" y="3066622"/>
            <a:ext cx="1220647" cy="604142"/>
          </a:xfrm>
          <a:prstGeom prst="straightConnector1">
            <a:avLst/>
          </a:prstGeom>
          <a:noFill/>
          <a:ln w="8351" cap="flat" cmpd="sng">
            <a:solidFill>
              <a:schemeClr val="dk1"/>
            </a:solidFill>
            <a:prstDash val="solid"/>
            <a:round/>
            <a:headEnd type="none" w="sm" len="sm"/>
            <a:tailEnd type="triangle" w="med" len="med"/>
          </a:ln>
        </p:spPr>
      </p:cxnSp>
      <p:sp>
        <p:nvSpPr>
          <p:cNvPr id="552" name="Google Shape;552;p48"/>
          <p:cNvSpPr txBox="1"/>
          <p:nvPr/>
        </p:nvSpPr>
        <p:spPr>
          <a:xfrm>
            <a:off x="7221951" y="3251729"/>
            <a:ext cx="945008" cy="418981"/>
          </a:xfrm>
          <a:prstGeom prst="rect">
            <a:avLst/>
          </a:prstGeom>
          <a:noFill/>
          <a:ln>
            <a:noFill/>
          </a:ln>
        </p:spPr>
        <p:txBody>
          <a:bodyPr spcFirstLastPara="1" wrap="square" lIns="22268" tIns="11134" rIns="22268" bIns="11134" anchor="t" anchorCtr="0">
            <a:noAutofit/>
          </a:bodyPr>
          <a:lstStyle/>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Grundlegende</a:t>
            </a:r>
            <a:endParaRPr sz="1227"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669999"/>
                </a:solidFill>
                <a:latin typeface="Arial"/>
                <a:ea typeface="Arial"/>
                <a:cs typeface="Arial"/>
                <a:sym typeface="Arial"/>
              </a:rPr>
              <a:t>Einteilung der</a:t>
            </a:r>
            <a:endParaRPr sz="1227"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chemeClr val="dk1"/>
                </a:solidFill>
                <a:latin typeface="Arial"/>
                <a:ea typeface="Arial"/>
                <a:cs typeface="Arial"/>
                <a:sym typeface="Arial"/>
              </a:rPr>
              <a:t>vererbbaren Fällen </a:t>
            </a:r>
            <a:endParaRPr sz="1227" b="0" i="0" u="none" strike="noStrike" cap="none">
              <a:solidFill>
                <a:srgbClr val="000000"/>
              </a:solidFill>
              <a:latin typeface="Arial"/>
              <a:ea typeface="Arial"/>
              <a:cs typeface="Arial"/>
              <a:sym typeface="Arial"/>
            </a:endParaRPr>
          </a:p>
        </p:txBody>
      </p:sp>
      <p:sp>
        <p:nvSpPr>
          <p:cNvPr id="553" name="Google Shape;553;p48"/>
          <p:cNvSpPr txBox="1"/>
          <p:nvPr/>
        </p:nvSpPr>
        <p:spPr>
          <a:xfrm>
            <a:off x="5625578" y="3676222"/>
            <a:ext cx="2009688" cy="687518"/>
          </a:xfrm>
          <a:prstGeom prst="rect">
            <a:avLst/>
          </a:prstGeom>
          <a:noFill/>
          <a:ln>
            <a:noFill/>
          </a:ln>
        </p:spPr>
        <p:txBody>
          <a:bodyPr spcFirstLastPara="1" wrap="square" lIns="22268" tIns="11134" rIns="22268" bIns="11134" anchor="t" anchorCtr="0">
            <a:noAutofit/>
          </a:bodyPr>
          <a:lstStyle/>
          <a:p>
            <a:pPr marL="0" marR="0" lvl="0" indent="0" algn="ctr" rtl="0">
              <a:lnSpc>
                <a:spcPct val="225000"/>
              </a:lnSpc>
              <a:spcBef>
                <a:spcPts val="0"/>
              </a:spcBef>
              <a:spcAft>
                <a:spcPts val="0"/>
              </a:spcAft>
              <a:buClr>
                <a:schemeClr val="dk1"/>
              </a:buClr>
              <a:buSzPts val="1052"/>
              <a:buFont typeface="Noto Sans Symbols"/>
              <a:buNone/>
            </a:pPr>
            <a:r>
              <a:rPr lang="en-US" sz="1052" b="0" i="0" u="none" strike="noStrike" cap="none" dirty="0">
                <a:solidFill>
                  <a:srgbClr val="330066"/>
                </a:solidFill>
                <a:latin typeface="Arial"/>
                <a:ea typeface="Arial"/>
                <a:cs typeface="Arial"/>
                <a:sym typeface="Arial"/>
              </a:rPr>
              <a:t>Neue </a:t>
            </a:r>
            <a:r>
              <a:rPr lang="en-US" sz="1052" b="0" i="0" u="none" strike="noStrike" cap="none" dirty="0" err="1">
                <a:solidFill>
                  <a:srgbClr val="330066"/>
                </a:solidFill>
                <a:latin typeface="Arial"/>
                <a:ea typeface="Arial"/>
                <a:cs typeface="Arial"/>
                <a:sym typeface="Arial"/>
              </a:rPr>
              <a:t>Keimbahnmutation</a:t>
            </a:r>
            <a:endParaRPr sz="1227" b="0" i="0" u="none" strike="noStrike" cap="none" dirty="0">
              <a:solidFill>
                <a:srgbClr val="330066"/>
              </a:solidFill>
              <a:latin typeface="Arial"/>
              <a:ea typeface="Arial"/>
              <a:cs typeface="Arial"/>
              <a:sym typeface="Arial"/>
            </a:endParaRPr>
          </a:p>
          <a:p>
            <a:pPr marL="0" marR="0" lvl="0" indent="0" algn="ctr" rtl="0">
              <a:lnSpc>
                <a:spcPct val="225000"/>
              </a:lnSpc>
              <a:spcBef>
                <a:spcPts val="0"/>
              </a:spcBef>
              <a:spcAft>
                <a:spcPts val="0"/>
              </a:spcAft>
              <a:buClr>
                <a:schemeClr val="dk1"/>
              </a:buClr>
              <a:buSzPts val="1052"/>
              <a:buFont typeface="Noto Sans Symbols"/>
              <a:buNone/>
            </a:pPr>
            <a:r>
              <a:rPr lang="en-US" sz="1052" b="0" i="0" u="none" strike="noStrike" cap="none" dirty="0">
                <a:solidFill>
                  <a:schemeClr val="tx1"/>
                </a:solidFill>
                <a:latin typeface="Arial"/>
                <a:ea typeface="Arial"/>
                <a:cs typeface="Arial"/>
                <a:sym typeface="Arial"/>
              </a:rPr>
              <a:t>(30–35 %)</a:t>
            </a:r>
            <a:endParaRPr sz="1227" b="0" i="0" u="none" strike="noStrike" cap="none" dirty="0">
              <a:solidFill>
                <a:schemeClr val="tx1"/>
              </a:solidFill>
              <a:latin typeface="Arial"/>
              <a:ea typeface="Arial"/>
              <a:cs typeface="Arial"/>
              <a:sym typeface="Arial"/>
            </a:endParaRPr>
          </a:p>
        </p:txBody>
      </p:sp>
      <p:sp>
        <p:nvSpPr>
          <p:cNvPr id="555" name="Google Shape;555;p48"/>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56" name="Google Shape;556;p48"/>
          <p:cNvSpPr txBox="1"/>
          <p:nvPr/>
        </p:nvSpPr>
        <p:spPr>
          <a:xfrm>
            <a:off x="2221282" y="4868979"/>
            <a:ext cx="7816241" cy="945008"/>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Welche Form(en) ist/sind sporadisch? </a:t>
            </a:r>
            <a:r>
              <a:rPr lang="en-US" sz="1052" b="1" i="0" u="none" strike="noStrike" cap="none">
                <a:solidFill>
                  <a:srgbClr val="330066"/>
                </a:solidFill>
                <a:latin typeface="Arial"/>
                <a:ea typeface="Arial"/>
                <a:cs typeface="Arial"/>
                <a:sym typeface="Arial"/>
              </a:rPr>
              <a:t> </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endParaRPr sz="1227" b="0" i="0" u="none" strike="noStrike" cap="none">
              <a:solidFill>
                <a:srgbClr val="669999"/>
              </a:solidFill>
              <a:latin typeface="Arial"/>
              <a:ea typeface="Arial"/>
              <a:cs typeface="Arial"/>
              <a:sym typeface="Arial"/>
            </a:endParaRPr>
          </a:p>
        </p:txBody>
      </p:sp>
      <p:sp>
        <p:nvSpPr>
          <p:cNvPr id="55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47" name="Google Shape;547;p4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36</a:t>
            </a:fld>
            <a:endParaRPr lang="de-DE" sz="800">
              <a:latin typeface="Segoe UI"/>
            </a:endParaRPr>
          </a:p>
        </p:txBody>
      </p:sp>
      <p:cxnSp>
        <p:nvCxnSpPr>
          <p:cNvPr id="558" name="ZZ_Fusszeile_Linie"/>
          <p:cNvCxnSpPr/>
          <p:nvPr/>
        </p:nvCxnSpPr>
        <p:spPr>
          <a:xfrm>
            <a:off x="274320" y="6565392"/>
            <a:ext cx="11643360" cy="0"/>
          </a:xfrm>
          <a:prstGeom prst="line">
            <a:avLst/>
          </a:prstGeom>
          <a:ln w="6350">
            <a:solidFill>
              <a:srgbClr val="D7DBE0"/>
            </a:solidFill>
          </a:ln>
        </p:spPr>
      </p:cxnSp>
      <p:sp>
        <p:nvSpPr>
          <p:cNvPr id="55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541;p47">
            <a:extLst>
              <a:ext uri="{FF2B5EF4-FFF2-40B4-BE49-F238E27FC236}">
                <a16:creationId xmlns:a16="http://schemas.microsoft.com/office/drawing/2014/main" id="{046090D8-8BB5-6E13-BC1E-B028EF486DC5}"/>
              </a:ext>
            </a:extLst>
          </p:cNvPr>
          <p:cNvSpPr txBox="1"/>
          <p:nvPr/>
        </p:nvSpPr>
        <p:spPr>
          <a:xfrm>
            <a:off x="8387529" y="3844551"/>
            <a:ext cx="1895540" cy="35086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dirty="0" err="1">
                <a:solidFill>
                  <a:srgbClr val="330066"/>
                </a:solidFill>
                <a:latin typeface="Arial"/>
                <a:ea typeface="Arial"/>
                <a:cs typeface="Arial"/>
                <a:sym typeface="Arial"/>
              </a:rPr>
              <a:t>Vererbt</a:t>
            </a:r>
            <a:r>
              <a:rPr lang="en-US" sz="1052" b="0" i="0" u="none" strike="noStrike" cap="none" dirty="0">
                <a:solidFill>
                  <a:srgbClr val="330066"/>
                </a:solidFill>
                <a:latin typeface="Arial"/>
                <a:ea typeface="Arial"/>
                <a:cs typeface="Arial"/>
                <a:sym typeface="Arial"/>
              </a:rPr>
              <a:t> (5–10 %)</a:t>
            </a:r>
            <a:endParaRPr sz="1227" b="0" i="0" u="none" strike="noStrike" cap="none" dirty="0">
              <a:solidFill>
                <a:srgbClr val="330066"/>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2" name="Google Shape;562;p49"/>
          <p:cNvSpPr txBox="1"/>
          <p:nvPr/>
        </p:nvSpPr>
        <p:spPr>
          <a:xfrm>
            <a:off x="2555310" y="2615685"/>
            <a:ext cx="343340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b="1" i="0" u="none" strike="noStrike" cap="none">
                <a:solidFill>
                  <a:srgbClr val="1A5FB4"/>
                </a:solidFill>
              </a:rPr>
              <a:t>Nicht vererbbare Erkrankungen (60 %)</a:t>
            </a:r>
            <a:endParaRPr sz="1403" b="1" i="0" u="none" strike="noStrike" cap="none">
              <a:solidFill>
                <a:srgbClr val="1A5FB4"/>
              </a:solidFill>
            </a:endParaRPr>
          </a:p>
        </p:txBody>
      </p:sp>
      <p:cxnSp>
        <p:nvCxnSpPr>
          <p:cNvPr id="563" name="Google Shape;563;p49"/>
          <p:cNvCxnSpPr>
            <a:stCxn id="564" idx="2"/>
          </p:cNvCxnSpPr>
          <p:nvPr/>
        </p:nvCxnSpPr>
        <p:spPr>
          <a:xfrm flipH="1">
            <a:off x="6630346" y="3066622"/>
            <a:ext cx="1014707" cy="609666"/>
          </a:xfrm>
          <a:prstGeom prst="straightConnector1">
            <a:avLst/>
          </a:prstGeom>
          <a:noFill/>
          <a:ln w="8351" cap="flat" cmpd="sng">
            <a:solidFill>
              <a:schemeClr val="dk1"/>
            </a:solidFill>
            <a:prstDash val="solid"/>
            <a:round/>
            <a:headEnd type="none" w="sm" len="sm"/>
            <a:tailEnd type="triangle" w="med" len="med"/>
          </a:ln>
        </p:spPr>
      </p:cxnSp>
      <p:cxnSp>
        <p:nvCxnSpPr>
          <p:cNvPr id="565" name="Google Shape;565;p49"/>
          <p:cNvCxnSpPr>
            <a:stCxn id="564" idx="2"/>
          </p:cNvCxnSpPr>
          <p:nvPr/>
        </p:nvCxnSpPr>
        <p:spPr>
          <a:xfrm>
            <a:off x="7645052" y="3066622"/>
            <a:ext cx="1220647" cy="604142"/>
          </a:xfrm>
          <a:prstGeom prst="straightConnector1">
            <a:avLst/>
          </a:prstGeom>
          <a:noFill/>
          <a:ln w="8351" cap="flat" cmpd="sng">
            <a:solidFill>
              <a:schemeClr val="dk1"/>
            </a:solidFill>
            <a:prstDash val="solid"/>
            <a:round/>
            <a:headEnd type="none" w="sm" len="sm"/>
            <a:tailEnd type="triangle" w="med" len="med"/>
          </a:ln>
        </p:spPr>
      </p:cxnSp>
      <p:sp>
        <p:nvSpPr>
          <p:cNvPr id="566" name="Google Shape;566;p49"/>
          <p:cNvSpPr txBox="1"/>
          <p:nvPr/>
        </p:nvSpPr>
        <p:spPr>
          <a:xfrm>
            <a:off x="7221951" y="3251729"/>
            <a:ext cx="945008" cy="418981"/>
          </a:xfrm>
          <a:prstGeom prst="rect">
            <a:avLst/>
          </a:prstGeom>
          <a:noFill/>
          <a:ln>
            <a:noFill/>
          </a:ln>
        </p:spPr>
        <p:txBody>
          <a:bodyPr spcFirstLastPara="1" wrap="square" lIns="22268" tIns="11134" rIns="22268" bIns="11134" anchor="t" anchorCtr="0">
            <a:noAutofit/>
          </a:bodyPr>
          <a:lstStyle/>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Grundlegende</a:t>
            </a:r>
            <a:endParaRPr sz="1227" b="0" i="0" u="none" strike="noStrike" cap="none">
              <a:solidFill>
                <a:srgbClr val="330066"/>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rgbClr val="669999"/>
                </a:solidFill>
                <a:latin typeface="Arial"/>
                <a:ea typeface="Arial"/>
                <a:cs typeface="Arial"/>
                <a:sym typeface="Arial"/>
              </a:rPr>
              <a:t>Einteilung der</a:t>
            </a:r>
            <a:endParaRPr sz="1227" b="0" i="0" u="none" strike="noStrike" cap="none">
              <a:solidFill>
                <a:srgbClr val="669999"/>
              </a:solidFill>
              <a:latin typeface="Arial"/>
              <a:ea typeface="Arial"/>
              <a:cs typeface="Arial"/>
              <a:sym typeface="Arial"/>
            </a:endParaRPr>
          </a:p>
          <a:p>
            <a:pPr marL="0" marR="0" lvl="0" indent="0" algn="ctr" rtl="0">
              <a:lnSpc>
                <a:spcPct val="83333"/>
              </a:lnSpc>
              <a:spcBef>
                <a:spcPts val="0"/>
              </a:spcBef>
              <a:spcAft>
                <a:spcPts val="0"/>
              </a:spcAft>
              <a:buClr>
                <a:schemeClr val="dk1"/>
              </a:buClr>
              <a:buSzPts val="1052"/>
              <a:buFont typeface="Noto Sans Symbols"/>
              <a:buNone/>
            </a:pPr>
            <a:r>
              <a:rPr lang="en-US" sz="1052" b="0" i="1" u="none" strike="noStrike" cap="none">
                <a:solidFill>
                  <a:schemeClr val="dk1"/>
                </a:solidFill>
                <a:latin typeface="Arial"/>
                <a:ea typeface="Arial"/>
                <a:cs typeface="Arial"/>
                <a:sym typeface="Arial"/>
              </a:rPr>
              <a:t>vererbbaren Fällen </a:t>
            </a:r>
            <a:endParaRPr sz="1227" b="0" i="0" u="none" strike="noStrike" cap="none">
              <a:solidFill>
                <a:srgbClr val="000000"/>
              </a:solidFill>
              <a:latin typeface="Arial"/>
              <a:ea typeface="Arial"/>
              <a:cs typeface="Arial"/>
              <a:sym typeface="Arial"/>
            </a:endParaRPr>
          </a:p>
        </p:txBody>
      </p:sp>
      <p:sp>
        <p:nvSpPr>
          <p:cNvPr id="567" name="Google Shape;567;p49"/>
          <p:cNvSpPr txBox="1"/>
          <p:nvPr/>
        </p:nvSpPr>
        <p:spPr>
          <a:xfrm>
            <a:off x="5625578" y="3676222"/>
            <a:ext cx="2009688" cy="687518"/>
          </a:xfrm>
          <a:prstGeom prst="rect">
            <a:avLst/>
          </a:prstGeom>
          <a:noFill/>
          <a:ln>
            <a:noFill/>
          </a:ln>
        </p:spPr>
        <p:txBody>
          <a:bodyPr spcFirstLastPara="1" wrap="square" lIns="22268" tIns="11134" rIns="22268" bIns="11134" anchor="t" anchorCtr="0">
            <a:noAutofit/>
          </a:bodyPr>
          <a:lstStyle/>
          <a:p>
            <a:pPr marL="0" marR="0" lvl="0" indent="0" algn="ctr" rtl="0">
              <a:lnSpc>
                <a:spcPct val="225000"/>
              </a:lnSpc>
              <a:spcBef>
                <a:spcPts val="0"/>
              </a:spcBef>
              <a:spcAft>
                <a:spcPts val="0"/>
              </a:spcAft>
              <a:buClr>
                <a:schemeClr val="dk1"/>
              </a:buClr>
              <a:buSzPts val="1052"/>
              <a:buFont typeface="Noto Sans Symbols"/>
              <a:buNone/>
            </a:pPr>
            <a:r>
              <a:rPr lang="en-US" sz="1140" b="1" i="0" u="none" strike="noStrike" cap="none">
                <a:solidFill>
                  <a:srgbClr val="1A5FB4"/>
                </a:solidFill>
              </a:rPr>
              <a:t>Neue Keimbahnmutation</a:t>
            </a:r>
            <a:endParaRPr sz="1315" b="1" i="0" u="none" strike="noStrike" cap="none">
              <a:solidFill>
                <a:srgbClr val="1A5FB4"/>
              </a:solidFill>
            </a:endParaRPr>
          </a:p>
          <a:p>
            <a:pPr marL="0" marR="0" lvl="0" indent="0" algn="ctr" rtl="0">
              <a:lnSpc>
                <a:spcPct val="225000"/>
              </a:lnSpc>
              <a:spcBef>
                <a:spcPts val="0"/>
              </a:spcBef>
              <a:spcAft>
                <a:spcPts val="0"/>
              </a:spcAft>
              <a:buClr>
                <a:schemeClr val="dk1"/>
              </a:buClr>
              <a:buSzPts val="1052"/>
              <a:buFont typeface="Noto Sans Symbols"/>
              <a:buNone/>
            </a:pPr>
            <a:r>
              <a:rPr lang="en-US" sz="1140" b="1" i="0" u="none" strike="noStrike" cap="none">
                <a:solidFill>
                  <a:srgbClr val="1A5FB4"/>
                </a:solidFill>
              </a:rPr>
              <a:t>(30–35 %)</a:t>
            </a:r>
            <a:endParaRPr sz="1315" b="1" i="0" u="none" strike="noStrike" cap="none">
              <a:solidFill>
                <a:srgbClr val="1A5FB4"/>
              </a:solidFill>
            </a:endParaRPr>
          </a:p>
        </p:txBody>
      </p:sp>
      <p:sp>
        <p:nvSpPr>
          <p:cNvPr id="569" name="Google Shape;569;p49"/>
          <p:cNvSpPr txBox="1"/>
          <p:nvPr/>
        </p:nvSpPr>
        <p:spPr>
          <a:xfrm>
            <a:off x="6616877" y="2607302"/>
            <a:ext cx="2775321" cy="45922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Vererbbare Erkrankungen (40 %)</a:t>
            </a:r>
            <a:endParaRPr sz="1227" b="0" i="0" u="none" strike="noStrike" cap="none">
              <a:solidFill>
                <a:srgbClr val="330066"/>
              </a:solidFill>
              <a:latin typeface="Arial"/>
              <a:ea typeface="Arial"/>
              <a:cs typeface="Arial"/>
              <a:sym typeface="Arial"/>
            </a:endParaRPr>
          </a:p>
        </p:txBody>
      </p:sp>
      <p:sp>
        <p:nvSpPr>
          <p:cNvPr id="570" name="Google Shape;570;p49"/>
          <p:cNvSpPr txBox="1"/>
          <p:nvPr/>
        </p:nvSpPr>
        <p:spPr>
          <a:xfrm>
            <a:off x="2221282" y="4868979"/>
            <a:ext cx="7816241" cy="945008"/>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Welche Form(en) ist/sind sporadisch? </a:t>
            </a:r>
            <a:r>
              <a:rPr lang="en-US" sz="1052" b="1" i="0" u="none" strike="noStrike" cap="none">
                <a:solidFill>
                  <a:srgbClr val="330066"/>
                </a:solidFill>
                <a:latin typeface="Arial"/>
                <a:ea typeface="Arial"/>
                <a:cs typeface="Arial"/>
                <a:sym typeface="Arial"/>
              </a:rPr>
              <a:t>Beide. </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Da sporadische Fälle ohne familiäre Vorbelastung auftreten, wird oft (fälschlicherweise) angenommen, dass alle sporadischen Fälle nicht vererbbar sind. Im Gegenteil: Ganze 30–35 % der Rb-Fälle sind sowohl sporadisch </a:t>
            </a:r>
            <a:r>
              <a:rPr lang="en-US" sz="1052" b="0" i="1" u="none" strike="noStrike" cap="none">
                <a:solidFill>
                  <a:srgbClr val="669999"/>
                </a:solidFill>
                <a:latin typeface="Arial"/>
                <a:ea typeface="Arial"/>
                <a:cs typeface="Arial"/>
                <a:sym typeface="Arial"/>
              </a:rPr>
              <a:t>als auch </a:t>
            </a:r>
            <a:r>
              <a:rPr lang="en-US" sz="1052" b="0" i="0" u="none" strike="noStrike" cap="none">
                <a:solidFill>
                  <a:srgbClr val="669999"/>
                </a:solidFill>
                <a:latin typeface="Arial"/>
                <a:ea typeface="Arial"/>
                <a:cs typeface="Arial"/>
                <a:sym typeface="Arial"/>
              </a:rPr>
              <a:t>vererbbar.</a:t>
            </a:r>
            <a:endParaRPr sz="1227" b="0" i="0" u="none" strike="noStrike" cap="none">
              <a:solidFill>
                <a:srgbClr val="669999"/>
              </a:solidFill>
              <a:latin typeface="Arial"/>
              <a:ea typeface="Arial"/>
              <a:cs typeface="Arial"/>
              <a:sym typeface="Arial"/>
            </a:endParaRPr>
          </a:p>
        </p:txBody>
      </p:sp>
      <p:sp>
        <p:nvSpPr>
          <p:cNvPr id="571" name="Google Shape;571;p49"/>
          <p:cNvSpPr/>
          <p:nvPr/>
        </p:nvSpPr>
        <p:spPr>
          <a:xfrm>
            <a:off x="2268625" y="2302480"/>
            <a:ext cx="3588033" cy="1068888"/>
          </a:xfrm>
          <a:prstGeom prst="ellipse">
            <a:avLst/>
          </a:prstGeom>
          <a:noFill/>
          <a:ln w="22268" cap="flat" cmpd="sng">
            <a:solidFill>
              <a:srgbClr val="9494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572" name="Google Shape;572;p49"/>
          <p:cNvSpPr/>
          <p:nvPr/>
        </p:nvSpPr>
        <p:spPr>
          <a:xfrm>
            <a:off x="5531233" y="3485537"/>
            <a:ext cx="2350816" cy="1068888"/>
          </a:xfrm>
          <a:prstGeom prst="ellipse">
            <a:avLst/>
          </a:prstGeom>
          <a:noFill/>
          <a:ln w="22268" cap="flat" cmpd="sng">
            <a:solidFill>
              <a:srgbClr val="9494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cxnSp>
        <p:nvCxnSpPr>
          <p:cNvPr id="573" name="Google Shape;573;p49"/>
          <p:cNvCxnSpPr/>
          <p:nvPr/>
        </p:nvCxnSpPr>
        <p:spPr>
          <a:xfrm rot="10800000">
            <a:off x="4215705" y="3409000"/>
            <a:ext cx="677786" cy="1459989"/>
          </a:xfrm>
          <a:prstGeom prst="straightConnector1">
            <a:avLst/>
          </a:prstGeom>
          <a:noFill/>
          <a:ln w="8351" cap="flat" cmpd="sng">
            <a:solidFill>
              <a:srgbClr val="CBCB00"/>
            </a:solidFill>
            <a:prstDash val="solid"/>
            <a:round/>
            <a:headEnd type="none" w="sm" len="sm"/>
            <a:tailEnd type="triangle" w="med" len="med"/>
          </a:ln>
        </p:spPr>
      </p:cxnSp>
      <p:cxnSp>
        <p:nvCxnSpPr>
          <p:cNvPr id="574" name="Google Shape;574;p49"/>
          <p:cNvCxnSpPr/>
          <p:nvPr/>
        </p:nvCxnSpPr>
        <p:spPr>
          <a:xfrm rot="10800000" flipH="1">
            <a:off x="4893501" y="4363729"/>
            <a:ext cx="701458" cy="505249"/>
          </a:xfrm>
          <a:prstGeom prst="straightConnector1">
            <a:avLst/>
          </a:prstGeom>
          <a:noFill/>
          <a:ln w="8351" cap="flat" cmpd="sng">
            <a:solidFill>
              <a:srgbClr val="CBCB00"/>
            </a:solidFill>
            <a:prstDash val="solid"/>
            <a:round/>
            <a:headEnd type="none" w="sm" len="sm"/>
            <a:tailEnd type="triangle" w="med" len="med"/>
          </a:ln>
        </p:spPr>
      </p:cxnSp>
      <p:sp>
        <p:nvSpPr>
          <p:cNvPr id="57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61" name="Google Shape;561;p4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37</a:t>
            </a:fld>
            <a:endParaRPr lang="de-DE" sz="800">
              <a:latin typeface="Segoe UI"/>
            </a:endParaRPr>
          </a:p>
        </p:txBody>
      </p:sp>
      <p:cxnSp>
        <p:nvCxnSpPr>
          <p:cNvPr id="576" name="ZZ_Fusszeile_Linie"/>
          <p:cNvCxnSpPr/>
          <p:nvPr/>
        </p:nvCxnSpPr>
        <p:spPr>
          <a:xfrm>
            <a:off x="274320" y="6565392"/>
            <a:ext cx="11643360" cy="0"/>
          </a:xfrm>
          <a:prstGeom prst="line">
            <a:avLst/>
          </a:prstGeom>
          <a:ln w="6350">
            <a:solidFill>
              <a:srgbClr val="D7DBE0"/>
            </a:solidFill>
          </a:ln>
        </p:spPr>
      </p:cxnSp>
      <p:sp>
        <p:nvSpPr>
          <p:cNvPr id="5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541;p47">
            <a:extLst>
              <a:ext uri="{FF2B5EF4-FFF2-40B4-BE49-F238E27FC236}">
                <a16:creationId xmlns:a16="http://schemas.microsoft.com/office/drawing/2014/main" id="{C6DE09D4-12B1-0555-4F7B-076262E1C39F}"/>
              </a:ext>
            </a:extLst>
          </p:cNvPr>
          <p:cNvSpPr txBox="1"/>
          <p:nvPr/>
        </p:nvSpPr>
        <p:spPr>
          <a:xfrm>
            <a:off x="8387529" y="3844551"/>
            <a:ext cx="1895540" cy="35086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dirty="0" err="1">
                <a:solidFill>
                  <a:srgbClr val="330066"/>
                </a:solidFill>
                <a:latin typeface="Arial"/>
                <a:ea typeface="Arial"/>
                <a:cs typeface="Arial"/>
                <a:sym typeface="Arial"/>
              </a:rPr>
              <a:t>Vererbt</a:t>
            </a:r>
            <a:r>
              <a:rPr lang="en-US" sz="1052" b="0" i="0" u="none" strike="noStrike" cap="none" dirty="0">
                <a:solidFill>
                  <a:srgbClr val="330066"/>
                </a:solidFill>
                <a:latin typeface="Arial"/>
                <a:ea typeface="Arial"/>
                <a:cs typeface="Arial"/>
                <a:sym typeface="Arial"/>
              </a:rPr>
              <a:t> (5–10 %)</a:t>
            </a:r>
            <a:endParaRPr sz="1227" b="0" i="0" u="none" strike="noStrike" cap="none" dirty="0">
              <a:solidFill>
                <a:srgbClr val="330066"/>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80" name="Google Shape;580;p5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auf nicht vererbbare Mutationen zurückzuführen  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a:t>
            </a:r>
            <a:r>
              <a:rPr lang="en-US" sz="1666">
                <a:solidFill>
                  <a:srgbClr val="000000"/>
                </a:solidFill>
              </a:rPr>
              <a:t>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sekundären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p:txBody>
      </p:sp>
      <p:sp>
        <p:nvSpPr>
          <p:cNvPr id="581" name="Google Shape;581;p50"/>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582" name="Google Shape;582;p5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583" name="Google Shape;583;p5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584" name="Google Shape;584;p5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585" name="Google Shape;585;p5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586" name="Google Shape;586;p5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588" name="Google Shape;588;p50"/>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589" name="Google Shape;589;p50"/>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vererbbarem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59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79" name="Google Shape;579;p5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587" name="Google Shape;587;p5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38</a:t>
            </a:fld>
            <a:endParaRPr lang="de-DE" sz="800">
              <a:latin typeface="Segoe UI"/>
            </a:endParaRPr>
          </a:p>
        </p:txBody>
      </p:sp>
      <p:cxnSp>
        <p:nvCxnSpPr>
          <p:cNvPr id="591" name="ZZ_Fusszeile_Linie"/>
          <p:cNvCxnSpPr/>
          <p:nvPr/>
        </p:nvCxnSpPr>
        <p:spPr>
          <a:xfrm>
            <a:off x="274320" y="6565392"/>
            <a:ext cx="11643360" cy="0"/>
          </a:xfrm>
          <a:prstGeom prst="line">
            <a:avLst/>
          </a:prstGeom>
          <a:ln w="6350">
            <a:solidFill>
              <a:srgbClr val="D7DBE0"/>
            </a:solidFill>
          </a:ln>
        </p:spPr>
      </p:cxnSp>
      <p:sp>
        <p:nvSpPr>
          <p:cNvPr id="5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5" name="Google Shape;595;p5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auf nicht vererbbare Mutationen zurückzuführen  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a:t>
            </a:r>
            <a:r>
              <a:rPr lang="en-US" sz="1666">
                <a:solidFill>
                  <a:srgbClr val="000000"/>
                </a:solidFill>
              </a:rPr>
              <a:t>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sekundären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p:txBody>
      </p:sp>
      <p:sp>
        <p:nvSpPr>
          <p:cNvPr id="596" name="Google Shape;596;p51"/>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597" name="Google Shape;597;p5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598" name="Google Shape;598;p5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599" name="Google Shape;599;p5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00" name="Google Shape;600;p5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01" name="Google Shape;601;p51"/>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03" name="Google Shape;603;p51"/>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04" name="Google Shape;604;p51"/>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052" b="0" i="1"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i="1">
                <a:solidFill>
                  <a:srgbClr val="1A5FB4"/>
                </a:solidFill>
              </a:rPr>
              <a:t>Ja, sehr sogar. Patienten mit nicht vererbbarem Rb weisen eine einseitige Erkrankung auf und haben nach der Heilung ein lebenslanges Krebsrisiko, das im Wesentlichen mit dem ihrer Nicht-Rb-Kohorte identisch ist.</a:t>
            </a:r>
            <a:endParaRPr sz="1052" i="1">
              <a:solidFill>
                <a:srgbClr val="1A5FB4"/>
              </a:solidFill>
            </a:endParaRPr>
          </a:p>
          <a:p>
            <a:pPr marL="0" marR="0" lvl="0" indent="0" algn="l" rtl="0">
              <a:lnSpc>
                <a:spcPct val="100000"/>
              </a:lnSpc>
              <a:spcBef>
                <a:spcPts val="0"/>
              </a:spcBef>
              <a:spcAft>
                <a:spcPts val="0"/>
              </a:spcAft>
              <a:buClr>
                <a:srgbClr val="C6F0CF"/>
              </a:buClr>
              <a:buSzPts val="1052"/>
              <a:buFont typeface="Noto Sans Symbols"/>
              <a:buNone/>
            </a:pP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vererbbarem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60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594" name="Google Shape;594;p5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602" name="Google Shape;602;p5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39</a:t>
            </a:fld>
            <a:endParaRPr lang="de-DE" sz="800">
              <a:latin typeface="Segoe UI"/>
            </a:endParaRPr>
          </a:p>
        </p:txBody>
      </p:sp>
      <p:cxnSp>
        <p:nvCxnSpPr>
          <p:cNvPr id="606" name="ZZ_Fusszeile_Linie"/>
          <p:cNvCxnSpPr/>
          <p:nvPr/>
        </p:nvCxnSpPr>
        <p:spPr>
          <a:xfrm>
            <a:off x="274320" y="6565392"/>
            <a:ext cx="11643360" cy="0"/>
          </a:xfrm>
          <a:prstGeom prst="line">
            <a:avLst/>
          </a:prstGeom>
          <a:ln w="6350">
            <a:solidFill>
              <a:srgbClr val="D7DBE0"/>
            </a:solidFill>
          </a:ln>
        </p:spPr>
      </p:cxnSp>
      <p:sp>
        <p:nvSpPr>
          <p:cNvPr id="60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10" name="Google Shape;610;p5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auf nicht vererbbare Mutationen zurückzuführen  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a:t>
            </a:r>
            <a:r>
              <a:rPr lang="en-US" sz="1666">
                <a:solidFill>
                  <a:srgbClr val="000000"/>
                </a:solidFill>
              </a:rPr>
              <a:t>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sekundären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p:txBody>
      </p:sp>
      <p:sp>
        <p:nvSpPr>
          <p:cNvPr id="611" name="Google Shape;611;p52"/>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12" name="Google Shape;612;p5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13" name="Google Shape;613;p52"/>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14" name="Google Shape;614;p5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15" name="Google Shape;615;p5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16" name="Google Shape;616;p52"/>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18" name="Google Shape;618;p52"/>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19" name="Google Shape;619;p52"/>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052" b="0" i="1" u="none" strike="noStrike" cap="none">
              <a:solidFill>
                <a:srgbClr val="1A5FB4"/>
              </a:solidFill>
              <a:latin typeface="Arial"/>
              <a:ea typeface="Arial"/>
              <a:cs typeface="Arial"/>
              <a:sym typeface="Aria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Ja, sehr sogar. Patienten mit nicht vererbbarem Rb weisen eine einseitige Erkrankung auf und haben nach der Heilung ein lebenslanges Krebsrisiko, das im Wesentlichen mit dem ihrer Nicht-Rb-Kohorte identisch ist.</a:t>
            </a:r>
            <a:r>
              <a:rPr lang="en-US" sz="1052">
                <a:solidFill>
                  <a:schemeClr val="dk1"/>
                </a:solidFill>
              </a:rPr>
              <a:t> Im Gegensatz dazu leidet eine große Mehrheit der Patienten mit vererbbarem Rb an einer beidseitigen Erkrankung. Darüber hinaus sind sie stark prädisponiert, im Laufe ihres Lebens eine Vielzahl verschiedener primärer Krebserkrankungen zu entwickeln.</a:t>
            </a:r>
            <a:endParaRPr sz="1052" i="1">
              <a:solidFill>
                <a:schemeClr val="dk1"/>
              </a:solidFill>
            </a:endParaRPr>
          </a:p>
          <a:p>
            <a:pPr marL="0" marR="0" lvl="0" indent="0" algn="l" rtl="0">
              <a:lnSpc>
                <a:spcPct val="100000"/>
              </a:lnSpc>
              <a:spcBef>
                <a:spcPts val="0"/>
              </a:spcBef>
              <a:spcAft>
                <a:spcPts val="0"/>
              </a:spcAft>
              <a:buClr>
                <a:srgbClr val="C6F0CF"/>
              </a:buClr>
              <a:buSzPts val="1052"/>
              <a:buFont typeface="Noto Sans Symbols"/>
              <a:buNone/>
            </a:pP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vererbbarem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62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09" name="Google Shape;609;p5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617" name="Google Shape;617;p5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40</a:t>
            </a:fld>
            <a:endParaRPr lang="de-DE" sz="800">
              <a:latin typeface="Segoe UI"/>
            </a:endParaRPr>
          </a:p>
        </p:txBody>
      </p:sp>
      <p:cxnSp>
        <p:nvCxnSpPr>
          <p:cNvPr id="621" name="ZZ_Fusszeile_Linie"/>
          <p:cNvCxnSpPr/>
          <p:nvPr/>
        </p:nvCxnSpPr>
        <p:spPr>
          <a:xfrm>
            <a:off x="274320" y="6565392"/>
            <a:ext cx="11643360" cy="0"/>
          </a:xfrm>
          <a:prstGeom prst="line">
            <a:avLst/>
          </a:prstGeom>
          <a:ln w="6350">
            <a:solidFill>
              <a:srgbClr val="D7DBE0"/>
            </a:solidFill>
          </a:ln>
        </p:spPr>
      </p:cxnSp>
      <p:sp>
        <p:nvSpPr>
          <p:cNvPr id="62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5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nicht vererbbare Mutationen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625" name="Google Shape;625;p53"/>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26" name="Google Shape;626;p5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27" name="Google Shape;627;p53"/>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28" name="Google Shape;628;p5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29" name="Google Shape;629;p5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30" name="Google Shape;630;p5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32" name="Google Shape;632;p53"/>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33" name="Google Shape;633;p53"/>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a:t>
            </a:r>
            <a:r>
              <a:rPr lang="en-US" sz="1052" b="1" i="0" u="none" strike="noStrike" cap="none">
                <a:solidFill>
                  <a:srgbClr val="1A5FB4"/>
                </a:solidFill>
                <a:latin typeface="Arial"/>
                <a:ea typeface="Arial"/>
                <a:cs typeface="Arial"/>
                <a:sym typeface="Arial"/>
              </a:rPr>
              <a:t>Patienten mit nicht vererbbarem Rb weisen eine einseitige Erkrankung auf </a:t>
            </a:r>
            <a:r>
              <a:rPr lang="en-US" sz="1052" b="0" i="0" u="none" strike="noStrike" cap="none">
                <a:solidFill>
                  <a:srgbClr val="669999"/>
                </a:solidFill>
                <a:latin typeface="Arial"/>
                <a:ea typeface="Arial"/>
                <a:cs typeface="Arial"/>
                <a:sym typeface="Arial"/>
              </a:rPr>
              <a:t>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634" name="Google Shape;634;p53"/>
          <p:cNvSpPr/>
          <p:nvPr/>
        </p:nvSpPr>
        <p:spPr>
          <a:xfrm>
            <a:off x="3100011" y="1391412"/>
            <a:ext cx="5066959" cy="748274"/>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635" name="Google Shape;635;p53"/>
          <p:cNvSpPr txBox="1"/>
          <p:nvPr/>
        </p:nvSpPr>
        <p:spPr>
          <a:xfrm>
            <a:off x="3234053" y="3318145"/>
            <a:ext cx="5756055" cy="649381"/>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i="1" u="none" strike="noStrike" cap="none">
                <a:solidFill>
                  <a:srgbClr val="330066"/>
                </a:solidFill>
              </a:rPr>
              <a:t>(In 98 % der Fälle. Auf die übrigen 2 % gehen wir später ein)</a:t>
            </a:r>
            <a:endParaRPr i="0" u="none" strike="noStrike" cap="none">
              <a:solidFill>
                <a:srgbClr val="330066"/>
              </a:solidFill>
            </a:endParaRPr>
          </a:p>
        </p:txBody>
      </p:sp>
      <p:sp>
        <p:nvSpPr>
          <p:cNvPr id="63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31" name="Google Shape;631;p5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41</a:t>
            </a:fld>
            <a:endParaRPr lang="de-DE" sz="800">
              <a:latin typeface="Segoe UI"/>
            </a:endParaRPr>
          </a:p>
        </p:txBody>
      </p:sp>
      <p:cxnSp>
        <p:nvCxnSpPr>
          <p:cNvPr id="637" name="ZZ_Fusszeile_Linie"/>
          <p:cNvCxnSpPr/>
          <p:nvPr/>
        </p:nvCxnSpPr>
        <p:spPr>
          <a:xfrm>
            <a:off x="274320" y="6565392"/>
            <a:ext cx="11643360" cy="0"/>
          </a:xfrm>
          <a:prstGeom prst="line">
            <a:avLst/>
          </a:prstGeom>
          <a:ln w="6350">
            <a:solidFill>
              <a:srgbClr val="D7DBE0"/>
            </a:solidFill>
          </a:ln>
        </p:spPr>
      </p:cxnSp>
      <p:sp>
        <p:nvSpPr>
          <p:cNvPr id="63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1" name="Google Shape;641;p54"/>
          <p:cNvSpPr txBox="1">
            <a:spLocks noGrp="1"/>
          </p:cNvSpPr>
          <p:nvPr>
            <p:ph type="body" idx="1"/>
          </p:nvPr>
        </p:nvSpPr>
        <p:spPr>
          <a:xfrm>
            <a:off x="2956142" y="1541865"/>
            <a:ext cx="6586389" cy="3650893"/>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nicht vererbbare Mutationen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642" name="Google Shape;642;p54"/>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43" name="Google Shape;643;p5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44" name="Google Shape;644;p54"/>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45" name="Google Shape;645;p5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46" name="Google Shape;646;p5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47" name="Google Shape;647;p5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49" name="Google Shape;649;p54"/>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50" name="Google Shape;650;p54"/>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a:t>
            </a:r>
            <a:r>
              <a:rPr lang="en-US" sz="1052" b="1" i="0" u="sng" strike="noStrike" cap="none">
                <a:solidFill>
                  <a:schemeClr val="dk1"/>
                </a:solidFill>
                <a:latin typeface="Arial"/>
                <a:ea typeface="Arial"/>
                <a:cs typeface="Arial"/>
                <a:sym typeface="Arial"/>
              </a:rPr>
              <a:t>leidet eine große Mehrheit der Patienten mit vererbbarem Rb an einer beidseitigen Erkrankung</a:t>
            </a:r>
            <a:r>
              <a:rPr lang="en-US" sz="1052" b="0" i="0" u="sng" strike="noStrike" cap="none">
                <a:solidFill>
                  <a:schemeClr val="dk1"/>
                </a:solidFill>
                <a:latin typeface="Arial"/>
                <a:ea typeface="Arial"/>
                <a:cs typeface="Arial"/>
                <a:sym typeface="Arial"/>
              </a:rPr>
              <a:t>. </a:t>
            </a:r>
            <a:r>
              <a:rPr lang="en-US" sz="1052" b="0"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651" name="Google Shape;651;p54"/>
          <p:cNvSpPr txBox="1"/>
          <p:nvPr/>
        </p:nvSpPr>
        <p:spPr>
          <a:xfrm>
            <a:off x="2544175" y="2633779"/>
            <a:ext cx="7003441" cy="459288"/>
          </a:xfrm>
          <a:prstGeom prst="rect">
            <a:avLst/>
          </a:prstGeom>
          <a:solidFill>
            <a:srgbClr val="C2D6D6"/>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Welche weiteren Erscheinungsformen sind neben der Bilateralität mit der erblichen Form von Rb assoziiert?</a:t>
            </a: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C2D6D6"/>
              </a:buClr>
              <a:buSzPts val="1052"/>
              <a:buFont typeface="Noto Sans Symbols"/>
              <a:buNone/>
            </a:pPr>
            <a:endParaRPr sz="1227" b="0" i="0" u="none" strike="noStrike" cap="none">
              <a:solidFill>
                <a:srgbClr val="1A5FB4"/>
              </a:solidFill>
              <a:latin typeface="Arial"/>
              <a:ea typeface="Arial"/>
              <a:cs typeface="Arial"/>
              <a:sym typeface="Arial"/>
            </a:endParaRPr>
          </a:p>
        </p:txBody>
      </p:sp>
      <p:sp>
        <p:nvSpPr>
          <p:cNvPr id="65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40" name="Google Shape;640;p5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648" name="Google Shape;648;p5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42</a:t>
            </a:fld>
            <a:endParaRPr lang="de-DE" sz="800">
              <a:latin typeface="Segoe UI"/>
            </a:endParaRPr>
          </a:p>
        </p:txBody>
      </p:sp>
      <p:cxnSp>
        <p:nvCxnSpPr>
          <p:cNvPr id="653" name="ZZ_Fusszeile_Linie"/>
          <p:cNvCxnSpPr/>
          <p:nvPr/>
        </p:nvCxnSpPr>
        <p:spPr>
          <a:xfrm>
            <a:off x="274320" y="6565392"/>
            <a:ext cx="11643360" cy="0"/>
          </a:xfrm>
          <a:prstGeom prst="line">
            <a:avLst/>
          </a:prstGeom>
          <a:ln w="6350">
            <a:solidFill>
              <a:srgbClr val="D7DBE0"/>
            </a:solidFill>
          </a:ln>
        </p:spPr>
      </p:cxnSp>
      <p:sp>
        <p:nvSpPr>
          <p:cNvPr id="6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7" name="Google Shape;657;p55"/>
          <p:cNvSpPr txBox="1">
            <a:spLocks noGrp="1"/>
          </p:cNvSpPr>
          <p:nvPr>
            <p:ph type="body" idx="1"/>
          </p:nvPr>
        </p:nvSpPr>
        <p:spPr>
          <a:xfrm>
            <a:off x="2956142" y="1541865"/>
            <a:ext cx="6586389" cy="3650893"/>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nicht vererbbare Mutationen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658" name="Google Shape;658;p55"/>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59" name="Google Shape;659;p5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60" name="Google Shape;660;p5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61" name="Google Shape;661;p5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62" name="Google Shape;662;p5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63" name="Google Shape;663;p55"/>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65" name="Google Shape;665;p55"/>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66" name="Google Shape;666;p55"/>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a:t>
            </a:r>
            <a:r>
              <a:rPr lang="en-US" sz="1052" b="1" i="0" u="sng" strike="noStrike" cap="none">
                <a:solidFill>
                  <a:schemeClr val="dk1"/>
                </a:solidFill>
                <a:latin typeface="Arial"/>
                <a:ea typeface="Arial"/>
                <a:cs typeface="Arial"/>
                <a:sym typeface="Arial"/>
              </a:rPr>
              <a:t>leidet eine große Mehrheit der Patienten mit vererbbarem Rb an einer beidseitigen Erkrankung</a:t>
            </a:r>
            <a:r>
              <a:rPr lang="en-US" sz="1052" b="0" i="0" u="sng" strike="noStrike" cap="none">
                <a:solidFill>
                  <a:schemeClr val="dk1"/>
                </a:solidFill>
                <a:latin typeface="Arial"/>
                <a:ea typeface="Arial"/>
                <a:cs typeface="Arial"/>
                <a:sym typeface="Arial"/>
              </a:rPr>
              <a:t>. </a:t>
            </a:r>
            <a:r>
              <a:rPr lang="en-US" sz="1052" b="0"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667" name="Google Shape;667;p55"/>
          <p:cNvSpPr txBox="1"/>
          <p:nvPr/>
        </p:nvSpPr>
        <p:spPr>
          <a:xfrm>
            <a:off x="2544175" y="2633779"/>
            <a:ext cx="7003529" cy="459222"/>
          </a:xfrm>
          <a:prstGeom prst="rect">
            <a:avLst/>
          </a:prstGeom>
          <a:solidFill>
            <a:srgbClr val="C2D6D6"/>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Welche weiteren Erscheinungsformen sind neben der Bilateralität mit der erblichen Form von Rb assoziiert?</a:t>
            </a:r>
            <a:endParaRPr sz="1227"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1" i="0" u="none" strike="noStrike" cap="none">
                <a:solidFill>
                  <a:srgbClr val="1A5FB4"/>
                </a:solidFill>
                <a:latin typeface="Arial"/>
                <a:ea typeface="Arial"/>
                <a:cs typeface="Arial"/>
                <a:sym typeface="Arial"/>
              </a:rPr>
              <a:t>Multifokale Erkrankung</a:t>
            </a:r>
            <a:r>
              <a:rPr lang="en-US" sz="1052" b="0" i="0" u="none" strike="noStrike" cap="none">
                <a:solidFill>
                  <a:srgbClr val="1A5FB4"/>
                </a:solidFill>
                <a:latin typeface="Arial"/>
                <a:ea typeface="Arial"/>
                <a:cs typeface="Arial"/>
                <a:sym typeface="Arial"/>
              </a:rPr>
              <a:t>, d. h. mehrere Tumoren im selben Auge</a:t>
            </a:r>
            <a:endParaRPr sz="1227" b="0" i="0" u="none" strike="noStrike" cap="none">
              <a:solidFill>
                <a:srgbClr val="1A5FB4"/>
              </a:solidFill>
              <a:latin typeface="Arial"/>
              <a:ea typeface="Arial"/>
              <a:cs typeface="Arial"/>
              <a:sym typeface="Arial"/>
            </a:endParaRPr>
          </a:p>
        </p:txBody>
      </p:sp>
      <p:sp>
        <p:nvSpPr>
          <p:cNvPr id="6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56" name="Google Shape;656;p5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664" name="Google Shape;664;p5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43</a:t>
            </a:fld>
            <a:endParaRPr lang="de-DE" sz="800">
              <a:latin typeface="Segoe UI"/>
            </a:endParaRPr>
          </a:p>
        </p:txBody>
      </p:sp>
      <p:cxnSp>
        <p:nvCxnSpPr>
          <p:cNvPr id="669" name="ZZ_Fusszeile_Linie"/>
          <p:cNvCxnSpPr/>
          <p:nvPr/>
        </p:nvCxnSpPr>
        <p:spPr>
          <a:xfrm>
            <a:off x="274320" y="6565392"/>
            <a:ext cx="11643360" cy="0"/>
          </a:xfrm>
          <a:prstGeom prst="line">
            <a:avLst/>
          </a:prstGeom>
          <a:ln w="6350">
            <a:solidFill>
              <a:srgbClr val="D7DBE0"/>
            </a:solidFill>
          </a:ln>
        </p:spPr>
      </p:cxnSp>
      <p:sp>
        <p:nvSpPr>
          <p:cNvPr id="6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3" name="Google Shape;673;p56"/>
          <p:cNvSpPr txBox="1">
            <a:spLocks noGrp="1"/>
          </p:cNvSpPr>
          <p:nvPr>
            <p:ph type="body" idx="1"/>
          </p:nvPr>
        </p:nvSpPr>
        <p:spPr>
          <a:xfrm>
            <a:off x="2956142" y="1541865"/>
            <a:ext cx="6586389" cy="3650893"/>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nicht vererbbare Mutationen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674" name="Google Shape;674;p56"/>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75" name="Google Shape;675;p5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76" name="Google Shape;676;p5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77" name="Google Shape;677;p5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78" name="Google Shape;678;p5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79" name="Google Shape;679;p56"/>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81" name="Google Shape;681;p56"/>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82" name="Google Shape;682;p56"/>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lvl="0" indent="0" algn="l" rtl="0">
              <a:spcBef>
                <a:spcPts val="0"/>
              </a:spcBef>
              <a:spcAft>
                <a:spcPts val="0"/>
              </a:spcAft>
              <a:buClr>
                <a:srgbClr val="1A5FB4"/>
              </a:buClr>
              <a:buSzPts val="1052"/>
              <a:buFont typeface="Noto Sans Symbols"/>
              <a:buNone/>
            </a:pPr>
            <a:r>
              <a:rPr lang="en-US" sz="1052" i="1">
                <a:solidFill>
                  <a:schemeClr val="dk2"/>
                </a:solidFill>
              </a:rPr>
              <a:t>Okay, also leiden einige Rb-Patienten an einer vererbbaren Erkrankung, andere hingegen nicht. Abgesehen von den Auswirkungen auf die genetische Beratung hinsichtlich einer Familienplanung – spielt das wirklich eine Rolle?</a:t>
            </a:r>
            <a:endParaRPr>
              <a:solidFill>
                <a:schemeClr val="dk2"/>
              </a:solidFill>
            </a:endParaRPr>
          </a:p>
          <a:p>
            <a:pPr marL="0" lvl="0" indent="0" algn="l" rtl="0">
              <a:spcBef>
                <a:spcPts val="0"/>
              </a:spcBef>
              <a:spcAft>
                <a:spcPts val="0"/>
              </a:spcAft>
              <a:buClr>
                <a:srgbClr val="1A5FB4"/>
              </a:buClr>
              <a:buSzPts val="1052"/>
              <a:buFont typeface="Noto Sans Symbols"/>
              <a:buNone/>
            </a:pPr>
            <a:r>
              <a:rPr lang="en-US" sz="1052">
                <a:solidFill>
                  <a:schemeClr val="accent2"/>
                </a:solidFil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a:solidFill>
                <a:schemeClr val="accent2"/>
              </a:solidFill>
            </a:endParaRPr>
          </a:p>
          <a:p>
            <a:pPr marL="0" lvl="0" indent="0" algn="l" rtl="0">
              <a:spcBef>
                <a:spcPts val="0"/>
              </a:spcBef>
              <a:spcAft>
                <a:spcPts val="0"/>
              </a:spcAft>
              <a:buClr>
                <a:schemeClr val="dk1"/>
              </a:buClr>
              <a:buSzPts val="1403"/>
              <a:buFont typeface="Noto Sans Symbols"/>
              <a:buNone/>
            </a:pPr>
            <a:endParaRPr sz="1403">
              <a:solidFill>
                <a:srgbClr val="1A5FB4"/>
              </a:solidFill>
            </a:endParaRPr>
          </a:p>
          <a:p>
            <a:pPr marL="0" lvl="0" indent="0" algn="l" rtl="0">
              <a:spcBef>
                <a:spcPts val="0"/>
              </a:spcBef>
              <a:spcAft>
                <a:spcPts val="0"/>
              </a:spcAft>
              <a:buClr>
                <a:srgbClr val="1A5FB4"/>
              </a:buClr>
              <a:buSzPts val="1052"/>
              <a:buFont typeface="Noto Sans Symbols"/>
              <a:buNone/>
            </a:pPr>
            <a:r>
              <a:rPr lang="en-US" sz="1052" i="1">
                <a:solidFill>
                  <a:srgbClr val="1A5FB4"/>
                </a:solidFill>
              </a:rPr>
              <a:t>Wie viel Prozent der Patienten mit erblich bedingtem Rb entwickeln eine beidseitige Erkrankung?</a:t>
            </a:r>
            <a:endParaRPr>
              <a:solidFill>
                <a:schemeClr val="dk1"/>
              </a:solidFill>
            </a:endParaRPr>
          </a:p>
          <a:p>
            <a:pPr marL="0" lvl="0" indent="0" algn="l" rtl="0">
              <a:spcBef>
                <a:spcPts val="0"/>
              </a:spcBef>
              <a:spcAft>
                <a:spcPts val="0"/>
              </a:spcAft>
              <a:buClr>
                <a:srgbClr val="C6F0CF"/>
              </a:buClr>
              <a:buSzPts val="1052"/>
              <a:buFont typeface="Noto Sans Symbols"/>
              <a:buNone/>
            </a:pPr>
            <a:r>
              <a:rPr lang="en-US" sz="1052">
                <a:solidFill>
                  <a:srgbClr val="C6F0CF"/>
                </a:solidFill>
              </a:rPr>
              <a:t>Etwa 85 %!</a:t>
            </a:r>
            <a:endParaRPr>
              <a:solidFill>
                <a:schemeClr val="dk1"/>
              </a:solidFill>
            </a:endParaRPr>
          </a:p>
          <a:p>
            <a:pPr marL="0" lvl="0" indent="0" algn="l" rtl="0">
              <a:spcBef>
                <a:spcPts val="0"/>
              </a:spcBef>
              <a:spcAft>
                <a:spcPts val="0"/>
              </a:spcAft>
              <a:buClr>
                <a:schemeClr val="dk1"/>
              </a:buClr>
              <a:buSzPts val="1403"/>
              <a:buFont typeface="Noto Sans Symbols"/>
              <a:buNone/>
            </a:pPr>
            <a:endParaRPr sz="1403">
              <a:solidFill>
                <a:srgbClr val="C6F0CF"/>
              </a:solidFill>
            </a:endParaRPr>
          </a:p>
          <a:p>
            <a:pPr marL="0" lvl="0" indent="0" algn="l" rtl="0">
              <a:spcBef>
                <a:spcPts val="0"/>
              </a:spcBef>
              <a:spcAft>
                <a:spcPts val="0"/>
              </a:spcAft>
              <a:buClr>
                <a:srgbClr val="C6F0CF"/>
              </a:buClr>
              <a:buSzPts val="1052"/>
              <a:buFont typeface="Noto Sans Symbols"/>
              <a:buNone/>
            </a:pPr>
            <a:r>
              <a:rPr lang="en-US" sz="1052" i="1">
                <a:solidFill>
                  <a:srgbClr val="C6F0CF"/>
                </a:solidFill>
              </a:rPr>
              <a:t>Für welche anderen Krebsarten sind sie prädisponiert, und in welchem Lebensabschnitt treten diese auf?</a:t>
            </a:r>
            <a:endParaRPr>
              <a:solidFill>
                <a:schemeClr val="dk1"/>
              </a:solidFill>
            </a:endParaRPr>
          </a:p>
          <a:p>
            <a:pPr marL="0" lvl="0" indent="0" algn="l" rtl="0">
              <a:spcBef>
                <a:spcPts val="0"/>
              </a:spcBef>
              <a:spcAft>
                <a:spcPts val="0"/>
              </a:spcAft>
              <a:buClr>
                <a:srgbClr val="C6F0CF"/>
              </a:buClr>
              <a:buSzPts val="1052"/>
              <a:buFont typeface="Noto Sans Symbols"/>
              <a:buNone/>
            </a:pPr>
            <a:r>
              <a:rPr lang="en-US" sz="1052">
                <a:solidFill>
                  <a:srgbClr val="C6F0CF"/>
                </a:solidFill>
              </a:rPr>
              <a:t>--Frühe Kindheit: Intrakranielle Tumoren der Mittellinie</a:t>
            </a:r>
            <a:endParaRPr>
              <a:solidFill>
                <a:schemeClr val="dk1"/>
              </a:solidFill>
            </a:endParaRPr>
          </a:p>
          <a:p>
            <a:pPr marL="0" lvl="0" indent="0" algn="l" rtl="0">
              <a:spcBef>
                <a:spcPts val="0"/>
              </a:spcBef>
              <a:spcAft>
                <a:spcPts val="0"/>
              </a:spcAft>
              <a:buClr>
                <a:srgbClr val="C6F0CF"/>
              </a:buClr>
              <a:buSzPts val="1052"/>
              <a:buFont typeface="Noto Sans Symbols"/>
              <a:buNone/>
            </a:pPr>
            <a:r>
              <a:rPr lang="en-US" sz="1052">
                <a:solidFill>
                  <a:srgbClr val="C6F0CF"/>
                </a:solidFill>
              </a:rPr>
              <a:t>--Späte Kindheit – Teenageralter: Sarkome</a:t>
            </a:r>
            <a:endParaRPr>
              <a:solidFill>
                <a:schemeClr val="dk1"/>
              </a:solidFill>
            </a:endParaRPr>
          </a:p>
          <a:p>
            <a:pPr marL="0" lvl="0" indent="0" algn="l" rtl="0">
              <a:spcBef>
                <a:spcPts val="0"/>
              </a:spcBef>
              <a:spcAft>
                <a:spcPts val="0"/>
              </a:spcAft>
              <a:buClr>
                <a:srgbClr val="C6F0CF"/>
              </a:buClr>
              <a:buSzPts val="1052"/>
              <a:buFont typeface="Noto Sans Symbols"/>
              <a:buNone/>
            </a:pPr>
            <a:r>
              <a:rPr lang="en-US" sz="1052">
                <a:solidFill>
                  <a:srgbClr val="C6F0CF"/>
                </a:solidFill>
              </a:rPr>
              <a:t>--Frühes Erwachsenenalter – mittleres Alter: Melanome; Hirntumoren</a:t>
            </a:r>
            <a:endParaRPr>
              <a:solidFill>
                <a:schemeClr val="dk1"/>
              </a:solidFill>
            </a:endParaRPr>
          </a:p>
          <a:p>
            <a:pPr marL="0" lvl="0" indent="0" algn="l" rtl="0">
              <a:spcBef>
                <a:spcPts val="0"/>
              </a:spcBef>
              <a:spcAft>
                <a:spcPts val="0"/>
              </a:spcAft>
              <a:buClr>
                <a:srgbClr val="C6F0CF"/>
              </a:buClr>
              <a:buSzPts val="1052"/>
              <a:buFont typeface="Noto Sans Symbols"/>
              <a:buNone/>
            </a:pPr>
            <a:r>
              <a:rPr lang="en-US" sz="1052">
                <a:solidFill>
                  <a:srgbClr val="C6F0CF"/>
                </a:solidFill>
              </a:rPr>
              <a:t>--Spätes Erwachsenenalter: Lungenkrebs; Blasenkrebs</a:t>
            </a:r>
            <a:endParaRPr>
              <a:solidFill>
                <a:schemeClr val="dk1"/>
              </a:solidFill>
            </a:endParaRPr>
          </a:p>
          <a:p>
            <a:pPr marL="0" marR="0" lvl="0" indent="0" algn="l" rtl="0">
              <a:lnSpc>
                <a:spcPct val="100000"/>
              </a:lnSpc>
              <a:spcBef>
                <a:spcPts val="0"/>
              </a:spcBef>
              <a:spcAft>
                <a:spcPts val="0"/>
              </a:spcAft>
              <a:buClr>
                <a:srgbClr val="C6F0CF"/>
              </a:buClr>
              <a:buSzPts val="1052"/>
              <a:buFont typeface="Noto Sans Symbols"/>
              <a:buNone/>
            </a:pPr>
            <a:endParaRPr sz="1052" i="1">
              <a:solidFill>
                <a:srgbClr val="330066"/>
              </a:solidFill>
            </a:endParaRPr>
          </a:p>
        </p:txBody>
      </p:sp>
      <p:sp>
        <p:nvSpPr>
          <p:cNvPr id="68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72" name="Google Shape;672;p5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680" name="Google Shape;680;p5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44</a:t>
            </a:fld>
            <a:endParaRPr lang="de-DE" sz="800">
              <a:latin typeface="Segoe UI"/>
            </a:endParaRPr>
          </a:p>
        </p:txBody>
      </p:sp>
      <p:cxnSp>
        <p:nvCxnSpPr>
          <p:cNvPr id="684" name="ZZ_Fusszeile_Linie"/>
          <p:cNvCxnSpPr/>
          <p:nvPr/>
        </p:nvCxnSpPr>
        <p:spPr>
          <a:xfrm>
            <a:off x="274320" y="6565392"/>
            <a:ext cx="11643360" cy="0"/>
          </a:xfrm>
          <a:prstGeom prst="line">
            <a:avLst/>
          </a:prstGeom>
          <a:ln w="6350">
            <a:solidFill>
              <a:srgbClr val="D7DBE0"/>
            </a:solidFill>
          </a:ln>
        </p:spPr>
      </p:cxnSp>
      <p:sp>
        <p:nvSpPr>
          <p:cNvPr id="68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8" name="Google Shape;688;p57"/>
          <p:cNvSpPr txBox="1">
            <a:spLocks noGrp="1"/>
          </p:cNvSpPr>
          <p:nvPr>
            <p:ph type="body" idx="1"/>
          </p:nvPr>
        </p:nvSpPr>
        <p:spPr>
          <a:xfrm>
            <a:off x="3035288" y="1541866"/>
            <a:ext cx="6507222" cy="3879715"/>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auf nicht vererbbare Mutationen zurückzuführen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689" name="Google Shape;689;p57"/>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690" name="Google Shape;690;p5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691" name="Google Shape;691;p5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692" name="Google Shape;692;p5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693" name="Google Shape;693;p5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694" name="Google Shape;694;p5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696" name="Google Shape;696;p57"/>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697" name="Google Shape;697;p57"/>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lvl="0" indent="0" algn="l" rtl="0">
              <a:spcBef>
                <a:spcPts val="0"/>
              </a:spcBef>
              <a:spcAft>
                <a:spcPts val="0"/>
              </a:spcAft>
              <a:buClr>
                <a:srgbClr val="1A5FB4"/>
              </a:buClr>
              <a:buSzPts val="1052"/>
              <a:buFont typeface="Noto Sans Symbols"/>
              <a:buNone/>
            </a:pPr>
            <a:r>
              <a:rPr lang="en-US" sz="1052" i="1" dirty="0">
                <a:solidFill>
                  <a:schemeClr val="dk2"/>
                </a:solidFill>
              </a:rPr>
              <a:t>Okay, also </a:t>
            </a:r>
            <a:r>
              <a:rPr lang="en-US" sz="1052" i="1" dirty="0" err="1">
                <a:solidFill>
                  <a:schemeClr val="dk2"/>
                </a:solidFill>
              </a:rPr>
              <a:t>leiden</a:t>
            </a:r>
            <a:r>
              <a:rPr lang="en-US" sz="1052" i="1" dirty="0">
                <a:solidFill>
                  <a:schemeClr val="dk2"/>
                </a:solidFill>
              </a:rPr>
              <a:t> </a:t>
            </a:r>
            <a:r>
              <a:rPr lang="en-US" sz="1052" i="1" dirty="0" err="1">
                <a:solidFill>
                  <a:schemeClr val="dk2"/>
                </a:solidFill>
              </a:rPr>
              <a:t>einige</a:t>
            </a:r>
            <a:r>
              <a:rPr lang="en-US" sz="1052" i="1" dirty="0">
                <a:solidFill>
                  <a:schemeClr val="dk2"/>
                </a:solidFill>
              </a:rPr>
              <a:t> Rb-</a:t>
            </a:r>
            <a:r>
              <a:rPr lang="en-US" sz="1052" i="1" dirty="0" err="1">
                <a:solidFill>
                  <a:schemeClr val="dk2"/>
                </a:solidFill>
              </a:rPr>
              <a:t>Patienten</a:t>
            </a:r>
            <a:r>
              <a:rPr lang="en-US" sz="1052" i="1" dirty="0">
                <a:solidFill>
                  <a:schemeClr val="dk2"/>
                </a:solidFill>
              </a:rPr>
              <a:t> an </a:t>
            </a:r>
            <a:r>
              <a:rPr lang="en-US" sz="1052" i="1" dirty="0" err="1">
                <a:solidFill>
                  <a:schemeClr val="dk2"/>
                </a:solidFill>
              </a:rPr>
              <a:t>einer</a:t>
            </a:r>
            <a:r>
              <a:rPr lang="en-US" sz="1052" i="1" dirty="0">
                <a:solidFill>
                  <a:schemeClr val="dk2"/>
                </a:solidFill>
              </a:rPr>
              <a:t> </a:t>
            </a:r>
            <a:r>
              <a:rPr lang="en-US" sz="1052" i="1" dirty="0" err="1">
                <a:solidFill>
                  <a:schemeClr val="dk2"/>
                </a:solidFill>
              </a:rPr>
              <a:t>vererbbaren</a:t>
            </a:r>
            <a:r>
              <a:rPr lang="en-US" sz="1052" i="1" dirty="0">
                <a:solidFill>
                  <a:schemeClr val="dk2"/>
                </a:solidFill>
              </a:rPr>
              <a:t> </a:t>
            </a:r>
            <a:r>
              <a:rPr lang="en-US" sz="1052" i="1" dirty="0" err="1">
                <a:solidFill>
                  <a:schemeClr val="dk2"/>
                </a:solidFill>
              </a:rPr>
              <a:t>Erkrankung</a:t>
            </a:r>
            <a:r>
              <a:rPr lang="en-US" sz="1052" i="1" dirty="0">
                <a:solidFill>
                  <a:schemeClr val="dk2"/>
                </a:solidFill>
              </a:rPr>
              <a:t>, </a:t>
            </a:r>
            <a:r>
              <a:rPr lang="en-US" sz="1052" i="1" dirty="0" err="1">
                <a:solidFill>
                  <a:schemeClr val="dk2"/>
                </a:solidFill>
              </a:rPr>
              <a:t>andere</a:t>
            </a:r>
            <a:r>
              <a:rPr lang="en-US" sz="1052" i="1" dirty="0">
                <a:solidFill>
                  <a:schemeClr val="dk2"/>
                </a:solidFill>
              </a:rPr>
              <a:t> </a:t>
            </a:r>
            <a:r>
              <a:rPr lang="en-US" sz="1052" i="1" dirty="0" err="1">
                <a:solidFill>
                  <a:schemeClr val="dk2"/>
                </a:solidFill>
              </a:rPr>
              <a:t>hingegen</a:t>
            </a:r>
            <a:r>
              <a:rPr lang="en-US" sz="1052" i="1" dirty="0">
                <a:solidFill>
                  <a:schemeClr val="dk2"/>
                </a:solidFill>
              </a:rPr>
              <a:t> nicht. Abgesehen von den </a:t>
            </a:r>
            <a:r>
              <a:rPr lang="en-US" sz="1052" i="1" dirty="0" err="1">
                <a:solidFill>
                  <a:schemeClr val="dk2"/>
                </a:solidFill>
              </a:rPr>
              <a:t>Auswirkungen</a:t>
            </a:r>
            <a:r>
              <a:rPr lang="en-US" sz="1052" i="1" dirty="0">
                <a:solidFill>
                  <a:schemeClr val="dk2"/>
                </a:solidFill>
              </a:rPr>
              <a:t> auf die </a:t>
            </a:r>
            <a:r>
              <a:rPr lang="en-US" sz="1052" i="1" dirty="0" err="1">
                <a:solidFill>
                  <a:schemeClr val="dk2"/>
                </a:solidFill>
              </a:rPr>
              <a:t>genetische</a:t>
            </a:r>
            <a:r>
              <a:rPr lang="en-US" sz="1052" i="1" dirty="0">
                <a:solidFill>
                  <a:schemeClr val="dk2"/>
                </a:solidFill>
              </a:rPr>
              <a:t> </a:t>
            </a:r>
            <a:r>
              <a:rPr lang="en-US" sz="1052" i="1" dirty="0" err="1">
                <a:solidFill>
                  <a:schemeClr val="dk2"/>
                </a:solidFill>
              </a:rPr>
              <a:t>Beratung</a:t>
            </a:r>
            <a:r>
              <a:rPr lang="en-US" sz="1052" i="1" dirty="0">
                <a:solidFill>
                  <a:schemeClr val="dk2"/>
                </a:solidFill>
              </a:rPr>
              <a:t> </a:t>
            </a:r>
            <a:r>
              <a:rPr lang="en-US" sz="1052" i="1" dirty="0" err="1">
                <a:solidFill>
                  <a:schemeClr val="dk2"/>
                </a:solidFill>
              </a:rPr>
              <a:t>hinsichtlich</a:t>
            </a:r>
            <a:r>
              <a:rPr lang="en-US" sz="1052" i="1" dirty="0">
                <a:solidFill>
                  <a:schemeClr val="dk2"/>
                </a:solidFill>
              </a:rPr>
              <a:t> </a:t>
            </a:r>
            <a:r>
              <a:rPr lang="en-US" sz="1052" i="1" dirty="0" err="1">
                <a:solidFill>
                  <a:schemeClr val="dk2"/>
                </a:solidFill>
              </a:rPr>
              <a:t>einer</a:t>
            </a:r>
            <a:r>
              <a:rPr lang="en-US" sz="1052" i="1" dirty="0">
                <a:solidFill>
                  <a:schemeClr val="dk2"/>
                </a:solidFill>
              </a:rPr>
              <a:t> </a:t>
            </a:r>
            <a:r>
              <a:rPr lang="en-US" sz="1052" i="1" dirty="0" err="1">
                <a:solidFill>
                  <a:schemeClr val="dk2"/>
                </a:solidFill>
              </a:rPr>
              <a:t>Familienplanung</a:t>
            </a:r>
            <a:r>
              <a:rPr lang="en-US" sz="1052" i="1" dirty="0">
                <a:solidFill>
                  <a:schemeClr val="dk2"/>
                </a:solidFill>
              </a:rPr>
              <a:t> – </a:t>
            </a:r>
            <a:r>
              <a:rPr lang="en-US" sz="1052" i="1" dirty="0" err="1">
                <a:solidFill>
                  <a:schemeClr val="dk2"/>
                </a:solidFill>
              </a:rPr>
              <a:t>spielt</a:t>
            </a:r>
            <a:r>
              <a:rPr lang="en-US" sz="1052" i="1" dirty="0">
                <a:solidFill>
                  <a:schemeClr val="dk2"/>
                </a:solidFill>
              </a:rPr>
              <a:t> das </a:t>
            </a:r>
            <a:r>
              <a:rPr lang="en-US" sz="1052" i="1" dirty="0" err="1">
                <a:solidFill>
                  <a:schemeClr val="dk2"/>
                </a:solidFill>
              </a:rPr>
              <a:t>wirklich</a:t>
            </a:r>
            <a:r>
              <a:rPr lang="en-US" sz="1052" i="1" dirty="0">
                <a:solidFill>
                  <a:schemeClr val="dk2"/>
                </a:solidFill>
              </a:rPr>
              <a:t> </a:t>
            </a:r>
            <a:r>
              <a:rPr lang="en-US" sz="1052" i="1" dirty="0" err="1">
                <a:solidFill>
                  <a:schemeClr val="dk2"/>
                </a:solidFill>
              </a:rPr>
              <a:t>eine</a:t>
            </a:r>
            <a:r>
              <a:rPr lang="en-US" sz="1052" i="1" dirty="0">
                <a:solidFill>
                  <a:schemeClr val="dk2"/>
                </a:solidFill>
              </a:rPr>
              <a:t> Rolle?</a:t>
            </a:r>
            <a:endParaRPr dirty="0">
              <a:solidFill>
                <a:schemeClr val="dk2"/>
              </a:solidFill>
            </a:endParaRPr>
          </a:p>
          <a:p>
            <a:pPr marL="0" lvl="0" indent="0" algn="l" rtl="0">
              <a:spcBef>
                <a:spcPts val="0"/>
              </a:spcBef>
              <a:spcAft>
                <a:spcPts val="0"/>
              </a:spcAft>
              <a:buClr>
                <a:srgbClr val="1A5FB4"/>
              </a:buClr>
              <a:buSzPts val="1052"/>
              <a:buFont typeface="Noto Sans Symbols"/>
              <a:buNone/>
            </a:pPr>
            <a:r>
              <a:rPr lang="en-US" sz="1052" dirty="0">
                <a:solidFill>
                  <a:schemeClr val="accent2"/>
                </a:solidFill>
              </a:rPr>
              <a:t>Ja, </a:t>
            </a:r>
            <a:r>
              <a:rPr lang="en-US" sz="1052" dirty="0" err="1">
                <a:solidFill>
                  <a:schemeClr val="accent2"/>
                </a:solidFill>
              </a:rPr>
              <a:t>sehr</a:t>
            </a:r>
            <a:r>
              <a:rPr lang="en-US" sz="1052" dirty="0">
                <a:solidFill>
                  <a:schemeClr val="accent2"/>
                </a:solidFill>
              </a:rPr>
              <a:t> </a:t>
            </a:r>
            <a:r>
              <a:rPr lang="en-US" sz="1052" dirty="0" err="1">
                <a:solidFill>
                  <a:schemeClr val="accent2"/>
                </a:solidFill>
              </a:rPr>
              <a:t>sogar</a:t>
            </a:r>
            <a:r>
              <a:rPr lang="en-US" sz="1052" dirty="0">
                <a:solidFill>
                  <a:schemeClr val="accent2"/>
                </a:solidFill>
              </a:rPr>
              <a:t>. </a:t>
            </a:r>
            <a:r>
              <a:rPr lang="en-US" sz="1052" dirty="0" err="1">
                <a:solidFill>
                  <a:schemeClr val="accent2"/>
                </a:solidFill>
              </a:rPr>
              <a:t>Patienten</a:t>
            </a:r>
            <a:r>
              <a:rPr lang="en-US" sz="1052" dirty="0">
                <a:solidFill>
                  <a:schemeClr val="accent2"/>
                </a:solidFill>
              </a:rPr>
              <a:t> </a:t>
            </a:r>
            <a:r>
              <a:rPr lang="en-US" sz="1052" dirty="0" err="1">
                <a:solidFill>
                  <a:schemeClr val="accent2"/>
                </a:solidFill>
              </a:rPr>
              <a:t>mit</a:t>
            </a:r>
            <a:r>
              <a:rPr lang="en-US" sz="1052" dirty="0">
                <a:solidFill>
                  <a:schemeClr val="accent2"/>
                </a:solidFill>
              </a:rPr>
              <a:t> nicht </a:t>
            </a:r>
            <a:r>
              <a:rPr lang="en-US" sz="1052" dirty="0" err="1">
                <a:solidFill>
                  <a:schemeClr val="accent2"/>
                </a:solidFill>
              </a:rPr>
              <a:t>vererbbarem</a:t>
            </a:r>
            <a:r>
              <a:rPr lang="en-US" sz="1052" dirty="0">
                <a:solidFill>
                  <a:schemeClr val="accent2"/>
                </a:solidFill>
              </a:rPr>
              <a:t> Rb </a:t>
            </a:r>
            <a:r>
              <a:rPr lang="en-US" sz="1052" dirty="0" err="1">
                <a:solidFill>
                  <a:schemeClr val="accent2"/>
                </a:solidFill>
              </a:rPr>
              <a:t>weisen</a:t>
            </a:r>
            <a:r>
              <a:rPr lang="en-US" sz="1052" dirty="0">
                <a:solidFill>
                  <a:schemeClr val="accent2"/>
                </a:solidFill>
              </a:rPr>
              <a:t> </a:t>
            </a:r>
            <a:r>
              <a:rPr lang="en-US" sz="1052" dirty="0" err="1">
                <a:solidFill>
                  <a:schemeClr val="accent2"/>
                </a:solidFill>
              </a:rPr>
              <a:t>eine</a:t>
            </a:r>
            <a:r>
              <a:rPr lang="en-US" sz="1052" dirty="0">
                <a:solidFill>
                  <a:schemeClr val="accent2"/>
                </a:solidFill>
              </a:rPr>
              <a:t> </a:t>
            </a:r>
            <a:r>
              <a:rPr lang="en-US" sz="1052" dirty="0" err="1">
                <a:solidFill>
                  <a:schemeClr val="accent2"/>
                </a:solidFill>
              </a:rPr>
              <a:t>einseitige</a:t>
            </a:r>
            <a:r>
              <a:rPr lang="en-US" sz="1052" dirty="0">
                <a:solidFill>
                  <a:schemeClr val="accent2"/>
                </a:solidFill>
              </a:rPr>
              <a:t> </a:t>
            </a:r>
            <a:r>
              <a:rPr lang="en-US" sz="1052" dirty="0" err="1">
                <a:solidFill>
                  <a:schemeClr val="accent2"/>
                </a:solidFill>
              </a:rPr>
              <a:t>Erkrankung</a:t>
            </a:r>
            <a:r>
              <a:rPr lang="en-US" sz="1052" dirty="0">
                <a:solidFill>
                  <a:schemeClr val="accent2"/>
                </a:solidFill>
              </a:rPr>
              <a:t> auf und </a:t>
            </a:r>
            <a:r>
              <a:rPr lang="en-US" sz="1052" dirty="0" err="1">
                <a:solidFill>
                  <a:schemeClr val="accent2"/>
                </a:solidFill>
              </a:rPr>
              <a:t>haben</a:t>
            </a:r>
            <a:r>
              <a:rPr lang="en-US" sz="1052" dirty="0">
                <a:solidFill>
                  <a:schemeClr val="accent2"/>
                </a:solidFill>
              </a:rPr>
              <a:t> </a:t>
            </a:r>
            <a:r>
              <a:rPr lang="en-US" sz="1052" dirty="0" err="1">
                <a:solidFill>
                  <a:schemeClr val="accent2"/>
                </a:solidFill>
              </a:rPr>
              <a:t>nach</a:t>
            </a:r>
            <a:r>
              <a:rPr lang="en-US" sz="1052" dirty="0">
                <a:solidFill>
                  <a:schemeClr val="accent2"/>
                </a:solidFill>
              </a:rPr>
              <a:t> der </a:t>
            </a:r>
            <a:r>
              <a:rPr lang="en-US" sz="1052" dirty="0" err="1">
                <a:solidFill>
                  <a:schemeClr val="accent2"/>
                </a:solidFill>
              </a:rPr>
              <a:t>Heilung</a:t>
            </a:r>
            <a:r>
              <a:rPr lang="en-US" sz="1052" dirty="0">
                <a:solidFill>
                  <a:schemeClr val="accent2"/>
                </a:solidFill>
              </a:rPr>
              <a:t> </a:t>
            </a:r>
            <a:r>
              <a:rPr lang="en-US" sz="1052" dirty="0" err="1">
                <a:solidFill>
                  <a:schemeClr val="accent2"/>
                </a:solidFill>
              </a:rPr>
              <a:t>ein</a:t>
            </a:r>
            <a:r>
              <a:rPr lang="en-US" sz="1052" dirty="0">
                <a:solidFill>
                  <a:schemeClr val="accent2"/>
                </a:solidFill>
              </a:rPr>
              <a:t> </a:t>
            </a:r>
            <a:r>
              <a:rPr lang="en-US" sz="1052" dirty="0" err="1">
                <a:solidFill>
                  <a:schemeClr val="accent2"/>
                </a:solidFill>
              </a:rPr>
              <a:t>lebenslanges</a:t>
            </a:r>
            <a:r>
              <a:rPr lang="en-US" sz="1052" dirty="0">
                <a:solidFill>
                  <a:schemeClr val="accent2"/>
                </a:solidFill>
              </a:rPr>
              <a:t> </a:t>
            </a:r>
            <a:r>
              <a:rPr lang="en-US" sz="1052" dirty="0" err="1">
                <a:solidFill>
                  <a:schemeClr val="accent2"/>
                </a:solidFill>
              </a:rPr>
              <a:t>Krebsrisiko</a:t>
            </a:r>
            <a:r>
              <a:rPr lang="en-US" sz="1052" dirty="0">
                <a:solidFill>
                  <a:schemeClr val="accent2"/>
                </a:solidFill>
              </a:rPr>
              <a:t>, das </a:t>
            </a:r>
            <a:r>
              <a:rPr lang="en-US" sz="1052" dirty="0" err="1">
                <a:solidFill>
                  <a:schemeClr val="accent2"/>
                </a:solidFill>
              </a:rPr>
              <a:t>im</a:t>
            </a:r>
            <a:r>
              <a:rPr lang="en-US" sz="1052" dirty="0">
                <a:solidFill>
                  <a:schemeClr val="accent2"/>
                </a:solidFill>
              </a:rPr>
              <a:t> </a:t>
            </a:r>
            <a:r>
              <a:rPr lang="en-US" sz="1052" dirty="0" err="1">
                <a:solidFill>
                  <a:schemeClr val="accent2"/>
                </a:solidFill>
              </a:rPr>
              <a:t>Wesentlichen</a:t>
            </a:r>
            <a:r>
              <a:rPr lang="en-US" sz="1052" dirty="0">
                <a:solidFill>
                  <a:schemeClr val="accent2"/>
                </a:solidFill>
              </a:rPr>
              <a:t> </a:t>
            </a:r>
            <a:r>
              <a:rPr lang="en-US" sz="1052" dirty="0" err="1">
                <a:solidFill>
                  <a:schemeClr val="accent2"/>
                </a:solidFill>
              </a:rPr>
              <a:t>mit</a:t>
            </a:r>
            <a:r>
              <a:rPr lang="en-US" sz="1052" dirty="0">
                <a:solidFill>
                  <a:schemeClr val="accent2"/>
                </a:solidFill>
              </a:rPr>
              <a:t> dem </a:t>
            </a:r>
            <a:r>
              <a:rPr lang="en-US" sz="1052" dirty="0" err="1">
                <a:solidFill>
                  <a:schemeClr val="accent2"/>
                </a:solidFill>
              </a:rPr>
              <a:t>ihrer</a:t>
            </a:r>
            <a:r>
              <a:rPr lang="en-US" sz="1052" dirty="0">
                <a:solidFill>
                  <a:schemeClr val="accent2"/>
                </a:solidFill>
              </a:rPr>
              <a:t> Nicht-Rb-</a:t>
            </a:r>
            <a:r>
              <a:rPr lang="en-US" sz="1052" dirty="0" err="1">
                <a:solidFill>
                  <a:schemeClr val="accent2"/>
                </a:solidFill>
              </a:rPr>
              <a:t>Kohorte</a:t>
            </a:r>
            <a:r>
              <a:rPr lang="en-US" sz="1052" dirty="0">
                <a:solidFill>
                  <a:schemeClr val="accent2"/>
                </a:solidFill>
              </a:rPr>
              <a:t> </a:t>
            </a:r>
            <a:r>
              <a:rPr lang="en-US" sz="1052" dirty="0" err="1">
                <a:solidFill>
                  <a:schemeClr val="accent2"/>
                </a:solidFill>
              </a:rPr>
              <a:t>identisch</a:t>
            </a:r>
            <a:r>
              <a:rPr lang="en-US" sz="1052" dirty="0">
                <a:solidFill>
                  <a:schemeClr val="accent2"/>
                </a:solidFill>
              </a:rPr>
              <a:t> </a:t>
            </a:r>
            <a:r>
              <a:rPr lang="en-US" sz="1052" dirty="0" err="1">
                <a:solidFill>
                  <a:schemeClr val="accent2"/>
                </a:solidFill>
              </a:rPr>
              <a:t>ist</a:t>
            </a:r>
            <a:r>
              <a:rPr lang="en-US" sz="1052" dirty="0">
                <a:solidFill>
                  <a:schemeClr val="accent2"/>
                </a:solidFill>
              </a:rPr>
              <a:t>. </a:t>
            </a:r>
            <a:r>
              <a:rPr lang="en-US" sz="1052" dirty="0" err="1">
                <a:solidFill>
                  <a:schemeClr val="accent2"/>
                </a:solidFill>
              </a:rPr>
              <a:t>Im</a:t>
            </a:r>
            <a:r>
              <a:rPr lang="en-US" sz="1052" dirty="0">
                <a:solidFill>
                  <a:schemeClr val="accent2"/>
                </a:solidFill>
              </a:rPr>
              <a:t> </a:t>
            </a:r>
            <a:r>
              <a:rPr lang="en-US" sz="1052" dirty="0" err="1">
                <a:solidFill>
                  <a:schemeClr val="accent2"/>
                </a:solidFill>
              </a:rPr>
              <a:t>Gegensatz</a:t>
            </a:r>
            <a:r>
              <a:rPr lang="en-US" sz="1052" dirty="0">
                <a:solidFill>
                  <a:schemeClr val="accent2"/>
                </a:solidFill>
              </a:rPr>
              <a:t> </a:t>
            </a:r>
            <a:r>
              <a:rPr lang="en-US" sz="1052" dirty="0" err="1">
                <a:solidFill>
                  <a:schemeClr val="accent2"/>
                </a:solidFill>
              </a:rPr>
              <a:t>dazu</a:t>
            </a:r>
            <a:r>
              <a:rPr lang="en-US" sz="1052" dirty="0">
                <a:solidFill>
                  <a:schemeClr val="accent2"/>
                </a:solidFill>
              </a:rPr>
              <a:t> </a:t>
            </a:r>
            <a:r>
              <a:rPr lang="en-US" sz="1052" dirty="0" err="1">
                <a:solidFill>
                  <a:schemeClr val="accent2"/>
                </a:solidFill>
              </a:rPr>
              <a:t>leidet</a:t>
            </a:r>
            <a:r>
              <a:rPr lang="en-US" sz="1052" dirty="0">
                <a:solidFill>
                  <a:schemeClr val="accent2"/>
                </a:solidFill>
              </a:rPr>
              <a:t> </a:t>
            </a:r>
            <a:r>
              <a:rPr lang="en-US" sz="1052" dirty="0" err="1">
                <a:solidFill>
                  <a:schemeClr val="accent2"/>
                </a:solidFill>
              </a:rPr>
              <a:t>eine</a:t>
            </a:r>
            <a:r>
              <a:rPr lang="en-US" sz="1052" dirty="0">
                <a:solidFill>
                  <a:schemeClr val="accent2"/>
                </a:solidFill>
              </a:rPr>
              <a:t> </a:t>
            </a:r>
            <a:r>
              <a:rPr lang="en-US" sz="1052" dirty="0" err="1">
                <a:solidFill>
                  <a:schemeClr val="accent2"/>
                </a:solidFill>
              </a:rPr>
              <a:t>große</a:t>
            </a:r>
            <a:r>
              <a:rPr lang="en-US" sz="1052" dirty="0">
                <a:solidFill>
                  <a:schemeClr val="accent2"/>
                </a:solidFill>
              </a:rPr>
              <a:t> </a:t>
            </a:r>
            <a:r>
              <a:rPr lang="en-US" sz="1052" dirty="0" err="1">
                <a:solidFill>
                  <a:schemeClr val="accent2"/>
                </a:solidFill>
              </a:rPr>
              <a:t>Mehrheit</a:t>
            </a:r>
            <a:r>
              <a:rPr lang="en-US" sz="1052" dirty="0">
                <a:solidFill>
                  <a:schemeClr val="accent2"/>
                </a:solidFill>
              </a:rPr>
              <a:t> der </a:t>
            </a:r>
            <a:r>
              <a:rPr lang="en-US" sz="1052" dirty="0" err="1">
                <a:solidFill>
                  <a:schemeClr val="accent2"/>
                </a:solidFill>
              </a:rPr>
              <a:t>Patienten</a:t>
            </a:r>
            <a:r>
              <a:rPr lang="en-US" sz="1052" dirty="0">
                <a:solidFill>
                  <a:schemeClr val="accent2"/>
                </a:solidFill>
              </a:rPr>
              <a:t> </a:t>
            </a:r>
            <a:r>
              <a:rPr lang="en-US" sz="1052" dirty="0" err="1">
                <a:solidFill>
                  <a:schemeClr val="accent2"/>
                </a:solidFill>
              </a:rPr>
              <a:t>mit</a:t>
            </a:r>
            <a:r>
              <a:rPr lang="en-US" sz="1052" dirty="0">
                <a:solidFill>
                  <a:schemeClr val="accent2"/>
                </a:solidFill>
              </a:rPr>
              <a:t> </a:t>
            </a:r>
            <a:r>
              <a:rPr lang="en-US" sz="1052" dirty="0" err="1">
                <a:solidFill>
                  <a:schemeClr val="accent2"/>
                </a:solidFill>
              </a:rPr>
              <a:t>vererbbarem</a:t>
            </a:r>
            <a:r>
              <a:rPr lang="en-US" sz="1052" dirty="0">
                <a:solidFill>
                  <a:schemeClr val="accent2"/>
                </a:solidFill>
              </a:rPr>
              <a:t> Rb an </a:t>
            </a:r>
            <a:r>
              <a:rPr lang="en-US" sz="1052" dirty="0" err="1">
                <a:solidFill>
                  <a:schemeClr val="accent2"/>
                </a:solidFill>
              </a:rPr>
              <a:t>einer</a:t>
            </a:r>
            <a:r>
              <a:rPr lang="en-US" sz="1052" dirty="0">
                <a:solidFill>
                  <a:schemeClr val="accent2"/>
                </a:solidFill>
              </a:rPr>
              <a:t> </a:t>
            </a:r>
            <a:r>
              <a:rPr lang="en-US" sz="1052" dirty="0" err="1">
                <a:solidFill>
                  <a:schemeClr val="accent2"/>
                </a:solidFill>
              </a:rPr>
              <a:t>beidseitigen</a:t>
            </a:r>
            <a:r>
              <a:rPr lang="en-US" sz="1052" dirty="0">
                <a:solidFill>
                  <a:schemeClr val="accent2"/>
                </a:solidFill>
              </a:rPr>
              <a:t> </a:t>
            </a:r>
            <a:r>
              <a:rPr lang="en-US" sz="1052" dirty="0" err="1">
                <a:solidFill>
                  <a:schemeClr val="accent2"/>
                </a:solidFill>
              </a:rPr>
              <a:t>Erkrankung</a:t>
            </a:r>
            <a:r>
              <a:rPr lang="en-US" sz="1052" dirty="0">
                <a:solidFill>
                  <a:schemeClr val="accent2"/>
                </a:solidFill>
              </a:rPr>
              <a:t>. </a:t>
            </a:r>
            <a:r>
              <a:rPr lang="en-US" sz="1052" dirty="0" err="1">
                <a:solidFill>
                  <a:schemeClr val="accent2"/>
                </a:solidFill>
              </a:rPr>
              <a:t>Darüber</a:t>
            </a:r>
            <a:r>
              <a:rPr lang="en-US" sz="1052" dirty="0">
                <a:solidFill>
                  <a:schemeClr val="accent2"/>
                </a:solidFill>
              </a:rPr>
              <a:t> </a:t>
            </a:r>
            <a:r>
              <a:rPr lang="en-US" sz="1052" dirty="0" err="1">
                <a:solidFill>
                  <a:schemeClr val="accent2"/>
                </a:solidFill>
              </a:rPr>
              <a:t>hinaus</a:t>
            </a:r>
            <a:r>
              <a:rPr lang="en-US" sz="1052" dirty="0">
                <a:solidFill>
                  <a:schemeClr val="accent2"/>
                </a:solidFill>
              </a:rPr>
              <a:t> </a:t>
            </a:r>
            <a:r>
              <a:rPr lang="en-US" sz="1052" dirty="0" err="1">
                <a:solidFill>
                  <a:schemeClr val="accent2"/>
                </a:solidFill>
              </a:rPr>
              <a:t>sind</a:t>
            </a:r>
            <a:r>
              <a:rPr lang="en-US" sz="1052" dirty="0">
                <a:solidFill>
                  <a:schemeClr val="accent2"/>
                </a:solidFill>
              </a:rPr>
              <a:t> </a:t>
            </a:r>
            <a:r>
              <a:rPr lang="en-US" sz="1052" dirty="0" err="1">
                <a:solidFill>
                  <a:schemeClr val="accent2"/>
                </a:solidFill>
              </a:rPr>
              <a:t>sie</a:t>
            </a:r>
            <a:r>
              <a:rPr lang="en-US" sz="1052" dirty="0">
                <a:solidFill>
                  <a:schemeClr val="accent2"/>
                </a:solidFill>
              </a:rPr>
              <a:t> stark </a:t>
            </a:r>
            <a:r>
              <a:rPr lang="en-US" sz="1052" dirty="0" err="1">
                <a:solidFill>
                  <a:schemeClr val="accent2"/>
                </a:solidFill>
              </a:rPr>
              <a:t>prädisponiert</a:t>
            </a:r>
            <a:r>
              <a:rPr lang="en-US" sz="1052" dirty="0">
                <a:solidFill>
                  <a:schemeClr val="accent2"/>
                </a:solidFill>
              </a:rPr>
              <a:t>, </a:t>
            </a:r>
            <a:r>
              <a:rPr lang="en-US" sz="1052" dirty="0" err="1">
                <a:solidFill>
                  <a:schemeClr val="accent2"/>
                </a:solidFill>
              </a:rPr>
              <a:t>im</a:t>
            </a:r>
            <a:r>
              <a:rPr lang="en-US" sz="1052" dirty="0">
                <a:solidFill>
                  <a:schemeClr val="accent2"/>
                </a:solidFill>
              </a:rPr>
              <a:t> </a:t>
            </a:r>
            <a:r>
              <a:rPr lang="en-US" sz="1052" dirty="0" err="1">
                <a:solidFill>
                  <a:schemeClr val="accent2"/>
                </a:solidFill>
              </a:rPr>
              <a:t>Laufe</a:t>
            </a:r>
            <a:r>
              <a:rPr lang="en-US" sz="1052" dirty="0">
                <a:solidFill>
                  <a:schemeClr val="accent2"/>
                </a:solidFill>
              </a:rPr>
              <a:t> </a:t>
            </a:r>
            <a:r>
              <a:rPr lang="en-US" sz="1052" dirty="0" err="1">
                <a:solidFill>
                  <a:schemeClr val="accent2"/>
                </a:solidFill>
              </a:rPr>
              <a:t>ihres</a:t>
            </a:r>
            <a:r>
              <a:rPr lang="en-US" sz="1052" dirty="0">
                <a:solidFill>
                  <a:schemeClr val="accent2"/>
                </a:solidFill>
              </a:rPr>
              <a:t> Lebens </a:t>
            </a:r>
            <a:r>
              <a:rPr lang="en-US" sz="1052" dirty="0" err="1">
                <a:solidFill>
                  <a:schemeClr val="accent2"/>
                </a:solidFill>
              </a:rPr>
              <a:t>eine</a:t>
            </a:r>
            <a:r>
              <a:rPr lang="en-US" sz="1052" dirty="0">
                <a:solidFill>
                  <a:schemeClr val="accent2"/>
                </a:solidFill>
              </a:rPr>
              <a:t> </a:t>
            </a:r>
            <a:r>
              <a:rPr lang="en-US" sz="1052" dirty="0" err="1">
                <a:solidFill>
                  <a:schemeClr val="accent2"/>
                </a:solidFill>
              </a:rPr>
              <a:t>Vielzahl</a:t>
            </a:r>
            <a:r>
              <a:rPr lang="en-US" sz="1052" dirty="0">
                <a:solidFill>
                  <a:schemeClr val="accent2"/>
                </a:solidFill>
              </a:rPr>
              <a:t> </a:t>
            </a:r>
            <a:r>
              <a:rPr lang="en-US" sz="1052" dirty="0" err="1">
                <a:solidFill>
                  <a:schemeClr val="accent2"/>
                </a:solidFill>
              </a:rPr>
              <a:t>verschiedener</a:t>
            </a:r>
            <a:r>
              <a:rPr lang="en-US" sz="1052" dirty="0">
                <a:solidFill>
                  <a:schemeClr val="accent2"/>
                </a:solidFill>
              </a:rPr>
              <a:t> </a:t>
            </a:r>
            <a:r>
              <a:rPr lang="en-US" sz="1052" dirty="0" err="1">
                <a:solidFill>
                  <a:schemeClr val="accent2"/>
                </a:solidFill>
              </a:rPr>
              <a:t>primärer</a:t>
            </a:r>
            <a:r>
              <a:rPr lang="en-US" sz="1052" dirty="0">
                <a:solidFill>
                  <a:schemeClr val="accent2"/>
                </a:solidFill>
              </a:rPr>
              <a:t> </a:t>
            </a:r>
            <a:r>
              <a:rPr lang="en-US" sz="1052" dirty="0" err="1">
                <a:solidFill>
                  <a:schemeClr val="accent2"/>
                </a:solidFill>
              </a:rPr>
              <a:t>Krebserkrankungen</a:t>
            </a:r>
            <a:r>
              <a:rPr lang="en-US" sz="1052" dirty="0">
                <a:solidFill>
                  <a:schemeClr val="accent2"/>
                </a:solidFill>
              </a:rPr>
              <a:t> </a:t>
            </a:r>
            <a:r>
              <a:rPr lang="en-US" sz="1052" dirty="0" err="1">
                <a:solidFill>
                  <a:schemeClr val="accent2"/>
                </a:solidFill>
              </a:rPr>
              <a:t>zu</a:t>
            </a:r>
            <a:r>
              <a:rPr lang="en-US" sz="1052" dirty="0">
                <a:solidFill>
                  <a:schemeClr val="accent2"/>
                </a:solidFill>
              </a:rPr>
              <a:t> </a:t>
            </a:r>
            <a:r>
              <a:rPr lang="en-US" sz="1052" dirty="0" err="1">
                <a:solidFill>
                  <a:schemeClr val="accent2"/>
                </a:solidFill>
              </a:rPr>
              <a:t>entwickeln</a:t>
            </a:r>
            <a:r>
              <a:rPr lang="en-US" sz="1052" dirty="0">
                <a:solidFill>
                  <a:schemeClr val="accent2"/>
                </a:solidFill>
              </a:rPr>
              <a:t>.</a:t>
            </a:r>
            <a:endParaRPr dirty="0">
              <a:solidFill>
                <a:schemeClr val="accent2"/>
              </a:solidFill>
            </a:endParaRPr>
          </a:p>
          <a:p>
            <a:pPr marL="0" lvl="0" indent="0" algn="l" rtl="0">
              <a:spcBef>
                <a:spcPts val="0"/>
              </a:spcBef>
              <a:spcAft>
                <a:spcPts val="0"/>
              </a:spcAft>
              <a:buClr>
                <a:schemeClr val="dk1"/>
              </a:buClr>
              <a:buSzPts val="1403"/>
              <a:buFont typeface="Noto Sans Symbols"/>
              <a:buNone/>
            </a:pPr>
            <a:endParaRPr sz="1403" dirty="0">
              <a:solidFill>
                <a:srgbClr val="1A5FB4"/>
              </a:solidFill>
            </a:endParaRPr>
          </a:p>
          <a:p>
            <a:pPr marL="0" lvl="0" indent="0" algn="l" rtl="0">
              <a:spcBef>
                <a:spcPts val="0"/>
              </a:spcBef>
              <a:spcAft>
                <a:spcPts val="0"/>
              </a:spcAft>
              <a:buClr>
                <a:srgbClr val="1A5FB4"/>
              </a:buClr>
              <a:buSzPts val="1052"/>
              <a:buFont typeface="Noto Sans Symbols"/>
              <a:buNone/>
            </a:pPr>
            <a:r>
              <a:rPr lang="en-US" sz="1052" i="1" dirty="0">
                <a:solidFill>
                  <a:srgbClr val="1A5FB4"/>
                </a:solidFill>
              </a:rPr>
              <a:t>Wie </a:t>
            </a:r>
            <a:r>
              <a:rPr lang="en-US" sz="1052" i="1" dirty="0" err="1">
                <a:solidFill>
                  <a:srgbClr val="1A5FB4"/>
                </a:solidFill>
              </a:rPr>
              <a:t>viel</a:t>
            </a:r>
            <a:r>
              <a:rPr lang="en-US" sz="1052" i="1" dirty="0">
                <a:solidFill>
                  <a:srgbClr val="1A5FB4"/>
                </a:solidFill>
              </a:rPr>
              <a:t> </a:t>
            </a:r>
            <a:r>
              <a:rPr lang="en-US" sz="1052" i="1" dirty="0" err="1">
                <a:solidFill>
                  <a:srgbClr val="1A5FB4"/>
                </a:solidFill>
              </a:rPr>
              <a:t>Prozent</a:t>
            </a:r>
            <a:r>
              <a:rPr lang="en-US" sz="1052" i="1" dirty="0">
                <a:solidFill>
                  <a:srgbClr val="1A5FB4"/>
                </a:solidFill>
              </a:rPr>
              <a:t> der </a:t>
            </a:r>
            <a:r>
              <a:rPr lang="en-US" sz="1052" i="1" dirty="0" err="1">
                <a:solidFill>
                  <a:srgbClr val="1A5FB4"/>
                </a:solidFill>
              </a:rPr>
              <a:t>Patienten</a:t>
            </a:r>
            <a:r>
              <a:rPr lang="en-US" sz="1052" i="1" dirty="0">
                <a:solidFill>
                  <a:srgbClr val="1A5FB4"/>
                </a:solidFill>
              </a:rPr>
              <a:t> </a:t>
            </a:r>
            <a:r>
              <a:rPr lang="en-US" sz="1052" i="1" dirty="0" err="1">
                <a:solidFill>
                  <a:srgbClr val="1A5FB4"/>
                </a:solidFill>
              </a:rPr>
              <a:t>mit</a:t>
            </a:r>
            <a:r>
              <a:rPr lang="en-US" sz="1052" i="1" dirty="0">
                <a:solidFill>
                  <a:srgbClr val="1A5FB4"/>
                </a:solidFill>
              </a:rPr>
              <a:t> </a:t>
            </a:r>
            <a:r>
              <a:rPr lang="en-US" sz="1052" i="1" dirty="0" err="1">
                <a:solidFill>
                  <a:srgbClr val="1A5FB4"/>
                </a:solidFill>
              </a:rPr>
              <a:t>erblich</a:t>
            </a:r>
            <a:r>
              <a:rPr lang="en-US" sz="1052" i="1" dirty="0">
                <a:solidFill>
                  <a:srgbClr val="1A5FB4"/>
                </a:solidFill>
              </a:rPr>
              <a:t> </a:t>
            </a:r>
            <a:r>
              <a:rPr lang="en-US" sz="1052" i="1" dirty="0" err="1">
                <a:solidFill>
                  <a:srgbClr val="1A5FB4"/>
                </a:solidFill>
              </a:rPr>
              <a:t>bedingtem</a:t>
            </a:r>
            <a:r>
              <a:rPr lang="en-US" sz="1052" i="1" dirty="0">
                <a:solidFill>
                  <a:srgbClr val="1A5FB4"/>
                </a:solidFill>
              </a:rPr>
              <a:t> Rb </a:t>
            </a:r>
            <a:r>
              <a:rPr lang="en-US" sz="1052" i="1" dirty="0" err="1">
                <a:solidFill>
                  <a:srgbClr val="1A5FB4"/>
                </a:solidFill>
              </a:rPr>
              <a:t>entwickeln</a:t>
            </a:r>
            <a:r>
              <a:rPr lang="en-US" sz="1052" i="1" dirty="0">
                <a:solidFill>
                  <a:srgbClr val="1A5FB4"/>
                </a:solidFill>
              </a:rPr>
              <a:t> </a:t>
            </a:r>
            <a:r>
              <a:rPr lang="en-US" sz="1052" i="1" dirty="0" err="1">
                <a:solidFill>
                  <a:srgbClr val="1A5FB4"/>
                </a:solidFill>
              </a:rPr>
              <a:t>eine</a:t>
            </a:r>
            <a:r>
              <a:rPr lang="en-US" sz="1052" i="1" dirty="0">
                <a:solidFill>
                  <a:srgbClr val="1A5FB4"/>
                </a:solidFill>
              </a:rPr>
              <a:t> </a:t>
            </a:r>
            <a:r>
              <a:rPr lang="en-US" sz="1052" i="1" dirty="0" err="1">
                <a:solidFill>
                  <a:srgbClr val="1A5FB4"/>
                </a:solidFill>
              </a:rPr>
              <a:t>beidseitige</a:t>
            </a:r>
            <a:r>
              <a:rPr lang="en-US" sz="1052" i="1" dirty="0">
                <a:solidFill>
                  <a:srgbClr val="1A5FB4"/>
                </a:solidFill>
              </a:rPr>
              <a:t> </a:t>
            </a:r>
            <a:r>
              <a:rPr lang="en-US" sz="1052" i="1" dirty="0" err="1">
                <a:solidFill>
                  <a:srgbClr val="1A5FB4"/>
                </a:solidFill>
              </a:rPr>
              <a:t>Erkrankung</a:t>
            </a:r>
            <a:r>
              <a:rPr lang="en-US" sz="1052" i="1" dirty="0">
                <a:solidFill>
                  <a:srgbClr val="1A5FB4"/>
                </a:solidFill>
              </a:rPr>
              <a:t>?</a:t>
            </a:r>
            <a:endParaRPr dirty="0">
              <a:solidFill>
                <a:schemeClr val="dk1"/>
              </a:solidFill>
            </a:endParaRPr>
          </a:p>
          <a:p>
            <a:pPr marL="0" lvl="0" indent="0" algn="l" rtl="0">
              <a:spcBef>
                <a:spcPts val="0"/>
              </a:spcBef>
              <a:spcAft>
                <a:spcPts val="0"/>
              </a:spcAft>
              <a:buClr>
                <a:srgbClr val="1A5FB4"/>
              </a:buClr>
              <a:buSzPts val="1052"/>
              <a:buFont typeface="Noto Sans Symbols"/>
              <a:buNone/>
            </a:pPr>
            <a:r>
              <a:rPr lang="en-US" sz="1052" dirty="0" err="1">
                <a:solidFill>
                  <a:srgbClr val="1A5FB4"/>
                </a:solidFill>
              </a:rPr>
              <a:t>Etwa</a:t>
            </a:r>
            <a:r>
              <a:rPr lang="en-US" sz="1052" dirty="0">
                <a:solidFill>
                  <a:srgbClr val="1A5FB4"/>
                </a:solidFill>
              </a:rPr>
              <a:t> 85 %!</a:t>
            </a:r>
            <a:endParaRPr dirty="0">
              <a:solidFill>
                <a:schemeClr val="dk1"/>
              </a:solidFill>
            </a:endParaRPr>
          </a:p>
          <a:p>
            <a:pPr marL="0" lvl="0" indent="0" algn="l" rtl="0">
              <a:spcBef>
                <a:spcPts val="0"/>
              </a:spcBef>
              <a:spcAft>
                <a:spcPts val="0"/>
              </a:spcAft>
              <a:buClr>
                <a:schemeClr val="dk1"/>
              </a:buClr>
              <a:buSzPts val="1403"/>
              <a:buFont typeface="Noto Sans Symbols"/>
              <a:buNone/>
            </a:pPr>
            <a:endParaRPr sz="1403" dirty="0">
              <a:solidFill>
                <a:srgbClr val="C6F0CF"/>
              </a:solidFill>
            </a:endParaRPr>
          </a:p>
          <a:p>
            <a:pPr marL="0" lvl="0" indent="0" algn="l" rtl="0">
              <a:spcBef>
                <a:spcPts val="0"/>
              </a:spcBef>
              <a:spcAft>
                <a:spcPts val="0"/>
              </a:spcAft>
              <a:buClr>
                <a:srgbClr val="C6F0CF"/>
              </a:buClr>
              <a:buSzPts val="1052"/>
              <a:buFont typeface="Noto Sans Symbols"/>
              <a:buNone/>
            </a:pPr>
            <a:r>
              <a:rPr lang="en-US" sz="1052" i="1" dirty="0">
                <a:solidFill>
                  <a:srgbClr val="C6F0CF"/>
                </a:solidFill>
              </a:rPr>
              <a:t>Für </a:t>
            </a:r>
            <a:r>
              <a:rPr lang="en-US" sz="1052" i="1" dirty="0" err="1">
                <a:solidFill>
                  <a:srgbClr val="C6F0CF"/>
                </a:solidFill>
              </a:rPr>
              <a:t>welche</a:t>
            </a:r>
            <a:r>
              <a:rPr lang="en-US" sz="1052" i="1" dirty="0">
                <a:solidFill>
                  <a:srgbClr val="C6F0CF"/>
                </a:solidFill>
              </a:rPr>
              <a:t> </a:t>
            </a:r>
            <a:r>
              <a:rPr lang="en-US" sz="1052" i="1" dirty="0" err="1">
                <a:solidFill>
                  <a:srgbClr val="C6F0CF"/>
                </a:solidFill>
              </a:rPr>
              <a:t>anderen</a:t>
            </a:r>
            <a:r>
              <a:rPr lang="en-US" sz="1052" i="1" dirty="0">
                <a:solidFill>
                  <a:srgbClr val="C6F0CF"/>
                </a:solidFill>
              </a:rPr>
              <a:t> </a:t>
            </a:r>
            <a:r>
              <a:rPr lang="en-US" sz="1052" i="1" dirty="0" err="1">
                <a:solidFill>
                  <a:srgbClr val="C6F0CF"/>
                </a:solidFill>
              </a:rPr>
              <a:t>Krebsarten</a:t>
            </a:r>
            <a:r>
              <a:rPr lang="en-US" sz="1052" i="1" dirty="0">
                <a:solidFill>
                  <a:srgbClr val="C6F0CF"/>
                </a:solidFill>
              </a:rPr>
              <a:t> </a:t>
            </a:r>
            <a:r>
              <a:rPr lang="en-US" sz="1052" i="1" dirty="0" err="1">
                <a:solidFill>
                  <a:srgbClr val="C6F0CF"/>
                </a:solidFill>
              </a:rPr>
              <a:t>sind</a:t>
            </a:r>
            <a:r>
              <a:rPr lang="en-US" sz="1052" i="1" dirty="0">
                <a:solidFill>
                  <a:srgbClr val="C6F0CF"/>
                </a:solidFill>
              </a:rPr>
              <a:t> </a:t>
            </a:r>
            <a:r>
              <a:rPr lang="en-US" sz="1052" i="1" dirty="0" err="1">
                <a:solidFill>
                  <a:srgbClr val="C6F0CF"/>
                </a:solidFill>
              </a:rPr>
              <a:t>sie</a:t>
            </a:r>
            <a:r>
              <a:rPr lang="en-US" sz="1052" i="1" dirty="0">
                <a:solidFill>
                  <a:srgbClr val="C6F0CF"/>
                </a:solidFill>
              </a:rPr>
              <a:t> </a:t>
            </a:r>
            <a:r>
              <a:rPr lang="en-US" sz="1052" i="1" dirty="0" err="1">
                <a:solidFill>
                  <a:srgbClr val="C6F0CF"/>
                </a:solidFill>
              </a:rPr>
              <a:t>prädisponiert</a:t>
            </a:r>
            <a:r>
              <a:rPr lang="en-US" sz="1052" i="1" dirty="0">
                <a:solidFill>
                  <a:srgbClr val="C6F0CF"/>
                </a:solidFill>
              </a:rPr>
              <a:t>, und in </a:t>
            </a:r>
            <a:r>
              <a:rPr lang="en-US" sz="1052" i="1" dirty="0" err="1">
                <a:solidFill>
                  <a:srgbClr val="C6F0CF"/>
                </a:solidFill>
              </a:rPr>
              <a:t>welchem</a:t>
            </a:r>
            <a:r>
              <a:rPr lang="en-US" sz="1052" i="1" dirty="0">
                <a:solidFill>
                  <a:srgbClr val="C6F0CF"/>
                </a:solidFill>
              </a:rPr>
              <a:t> </a:t>
            </a:r>
            <a:r>
              <a:rPr lang="en-US" sz="1052" i="1" dirty="0" err="1">
                <a:solidFill>
                  <a:srgbClr val="C6F0CF"/>
                </a:solidFill>
              </a:rPr>
              <a:t>Lebensabschnitt</a:t>
            </a:r>
            <a:r>
              <a:rPr lang="en-US" sz="1052" i="1" dirty="0">
                <a:solidFill>
                  <a:srgbClr val="C6F0CF"/>
                </a:solidFill>
              </a:rPr>
              <a:t> </a:t>
            </a:r>
            <a:r>
              <a:rPr lang="en-US" sz="1052" i="1" dirty="0" err="1">
                <a:solidFill>
                  <a:srgbClr val="C6F0CF"/>
                </a:solidFill>
              </a:rPr>
              <a:t>treten</a:t>
            </a:r>
            <a:r>
              <a:rPr lang="en-US" sz="1052" i="1" dirty="0">
                <a:solidFill>
                  <a:srgbClr val="C6F0CF"/>
                </a:solidFill>
              </a:rPr>
              <a:t> </a:t>
            </a:r>
            <a:r>
              <a:rPr lang="en-US" sz="1052" i="1" dirty="0" err="1">
                <a:solidFill>
                  <a:srgbClr val="C6F0CF"/>
                </a:solidFill>
              </a:rPr>
              <a:t>diese</a:t>
            </a:r>
            <a:r>
              <a:rPr lang="en-US" sz="1052" i="1" dirty="0">
                <a:solidFill>
                  <a:srgbClr val="C6F0CF"/>
                </a:solidFill>
              </a:rPr>
              <a:t> auf?</a:t>
            </a:r>
            <a:endParaRPr dirty="0">
              <a:solidFill>
                <a:schemeClr val="dk1"/>
              </a:solidFill>
            </a:endParaRPr>
          </a:p>
          <a:p>
            <a:pPr marL="0" lvl="0" indent="0" algn="l" rtl="0">
              <a:spcBef>
                <a:spcPts val="0"/>
              </a:spcBef>
              <a:spcAft>
                <a:spcPts val="0"/>
              </a:spcAft>
              <a:buClr>
                <a:srgbClr val="C6F0CF"/>
              </a:buClr>
              <a:buSzPts val="1052"/>
              <a:buFont typeface="Noto Sans Symbols"/>
              <a:buNone/>
            </a:pPr>
            <a:r>
              <a:rPr lang="en-US" sz="1052" dirty="0">
                <a:solidFill>
                  <a:srgbClr val="C6F0CF"/>
                </a:solidFill>
              </a:rPr>
              <a:t>--</a:t>
            </a:r>
            <a:r>
              <a:rPr lang="en-US" sz="1052" dirty="0" err="1">
                <a:solidFill>
                  <a:srgbClr val="C6F0CF"/>
                </a:solidFill>
              </a:rPr>
              <a:t>Frühe</a:t>
            </a:r>
            <a:r>
              <a:rPr lang="en-US" sz="1052" dirty="0">
                <a:solidFill>
                  <a:srgbClr val="C6F0CF"/>
                </a:solidFill>
              </a:rPr>
              <a:t> </a:t>
            </a:r>
            <a:r>
              <a:rPr lang="en-US" sz="1052" dirty="0" err="1">
                <a:solidFill>
                  <a:srgbClr val="C6F0CF"/>
                </a:solidFill>
              </a:rPr>
              <a:t>Kindheit</a:t>
            </a:r>
            <a:r>
              <a:rPr lang="en-US" sz="1052" dirty="0">
                <a:solidFill>
                  <a:srgbClr val="C6F0CF"/>
                </a:solidFill>
              </a:rPr>
              <a:t>: </a:t>
            </a:r>
            <a:r>
              <a:rPr lang="en-US" sz="1052" dirty="0" err="1">
                <a:solidFill>
                  <a:srgbClr val="C6F0CF"/>
                </a:solidFill>
              </a:rPr>
              <a:t>Intrakranielle</a:t>
            </a:r>
            <a:r>
              <a:rPr lang="en-US" sz="1052" dirty="0">
                <a:solidFill>
                  <a:srgbClr val="C6F0CF"/>
                </a:solidFill>
              </a:rPr>
              <a:t> </a:t>
            </a:r>
            <a:r>
              <a:rPr lang="en-US" sz="1052" dirty="0" err="1">
                <a:solidFill>
                  <a:srgbClr val="C6F0CF"/>
                </a:solidFill>
              </a:rPr>
              <a:t>Tumoren</a:t>
            </a:r>
            <a:r>
              <a:rPr lang="en-US" sz="1052" dirty="0">
                <a:solidFill>
                  <a:srgbClr val="C6F0CF"/>
                </a:solidFill>
              </a:rPr>
              <a:t> der </a:t>
            </a:r>
            <a:r>
              <a:rPr lang="en-US" sz="1052" dirty="0" err="1">
                <a:solidFill>
                  <a:srgbClr val="C6F0CF"/>
                </a:solidFill>
              </a:rPr>
              <a:t>Mittellinie</a:t>
            </a:r>
            <a:endParaRPr dirty="0">
              <a:solidFill>
                <a:schemeClr val="dk1"/>
              </a:solidFill>
            </a:endParaRPr>
          </a:p>
          <a:p>
            <a:pPr marL="0" lvl="0" indent="0" algn="l" rtl="0">
              <a:spcBef>
                <a:spcPts val="0"/>
              </a:spcBef>
              <a:spcAft>
                <a:spcPts val="0"/>
              </a:spcAft>
              <a:buClr>
                <a:srgbClr val="C6F0CF"/>
              </a:buClr>
              <a:buSzPts val="1052"/>
              <a:buFont typeface="Noto Sans Symbols"/>
              <a:buNone/>
            </a:pPr>
            <a:r>
              <a:rPr lang="en-US" sz="1052" dirty="0">
                <a:solidFill>
                  <a:srgbClr val="C6F0CF"/>
                </a:solidFill>
              </a:rPr>
              <a:t>--</a:t>
            </a:r>
            <a:r>
              <a:rPr lang="en-US" sz="1052" dirty="0" err="1">
                <a:solidFill>
                  <a:srgbClr val="C6F0CF"/>
                </a:solidFill>
              </a:rPr>
              <a:t>Späte</a:t>
            </a:r>
            <a:r>
              <a:rPr lang="en-US" sz="1052" dirty="0">
                <a:solidFill>
                  <a:srgbClr val="C6F0CF"/>
                </a:solidFill>
              </a:rPr>
              <a:t> </a:t>
            </a:r>
            <a:r>
              <a:rPr lang="en-US" sz="1052" dirty="0" err="1">
                <a:solidFill>
                  <a:srgbClr val="C6F0CF"/>
                </a:solidFill>
              </a:rPr>
              <a:t>Kindheit</a:t>
            </a:r>
            <a:r>
              <a:rPr lang="en-US" sz="1052" dirty="0">
                <a:solidFill>
                  <a:srgbClr val="C6F0CF"/>
                </a:solidFill>
              </a:rPr>
              <a:t> – </a:t>
            </a:r>
            <a:r>
              <a:rPr lang="en-US" sz="1052" dirty="0" err="1">
                <a:solidFill>
                  <a:srgbClr val="C6F0CF"/>
                </a:solidFill>
              </a:rPr>
              <a:t>Teenageralter</a:t>
            </a:r>
            <a:r>
              <a:rPr lang="en-US" sz="1052" dirty="0">
                <a:solidFill>
                  <a:srgbClr val="C6F0CF"/>
                </a:solidFill>
              </a:rPr>
              <a:t>: </a:t>
            </a:r>
            <a:r>
              <a:rPr lang="en-US" sz="1052" dirty="0" err="1">
                <a:solidFill>
                  <a:srgbClr val="C6F0CF"/>
                </a:solidFill>
              </a:rPr>
              <a:t>Sarkome</a:t>
            </a:r>
            <a:endParaRPr dirty="0">
              <a:solidFill>
                <a:schemeClr val="dk1"/>
              </a:solidFill>
            </a:endParaRPr>
          </a:p>
          <a:p>
            <a:pPr marL="0" lvl="0" indent="0" algn="l" rtl="0">
              <a:spcBef>
                <a:spcPts val="0"/>
              </a:spcBef>
              <a:spcAft>
                <a:spcPts val="0"/>
              </a:spcAft>
              <a:buClr>
                <a:srgbClr val="C6F0CF"/>
              </a:buClr>
              <a:buSzPts val="1052"/>
              <a:buFont typeface="Noto Sans Symbols"/>
              <a:buNone/>
            </a:pPr>
            <a:r>
              <a:rPr lang="en-US" sz="1052" dirty="0">
                <a:solidFill>
                  <a:srgbClr val="C6F0CF"/>
                </a:solidFill>
              </a:rPr>
              <a:t>--</a:t>
            </a:r>
            <a:r>
              <a:rPr lang="en-US" sz="1052" dirty="0" err="1">
                <a:solidFill>
                  <a:srgbClr val="C6F0CF"/>
                </a:solidFill>
              </a:rPr>
              <a:t>Frühes</a:t>
            </a:r>
            <a:r>
              <a:rPr lang="en-US" sz="1052" dirty="0">
                <a:solidFill>
                  <a:srgbClr val="C6F0CF"/>
                </a:solidFill>
              </a:rPr>
              <a:t> </a:t>
            </a:r>
            <a:r>
              <a:rPr lang="en-US" sz="1052" dirty="0" err="1">
                <a:solidFill>
                  <a:srgbClr val="C6F0CF"/>
                </a:solidFill>
              </a:rPr>
              <a:t>Erwachsenenalter</a:t>
            </a:r>
            <a:r>
              <a:rPr lang="en-US" sz="1052" dirty="0">
                <a:solidFill>
                  <a:srgbClr val="C6F0CF"/>
                </a:solidFill>
              </a:rPr>
              <a:t> – </a:t>
            </a:r>
            <a:r>
              <a:rPr lang="en-US" sz="1052" dirty="0" err="1">
                <a:solidFill>
                  <a:srgbClr val="C6F0CF"/>
                </a:solidFill>
              </a:rPr>
              <a:t>mittleres</a:t>
            </a:r>
            <a:r>
              <a:rPr lang="en-US" sz="1052" dirty="0">
                <a:solidFill>
                  <a:srgbClr val="C6F0CF"/>
                </a:solidFill>
              </a:rPr>
              <a:t> Alter: </a:t>
            </a:r>
            <a:r>
              <a:rPr lang="en-US" sz="1052" dirty="0" err="1">
                <a:solidFill>
                  <a:srgbClr val="C6F0CF"/>
                </a:solidFill>
              </a:rPr>
              <a:t>Melanome</a:t>
            </a:r>
            <a:r>
              <a:rPr lang="en-US" sz="1052" dirty="0">
                <a:solidFill>
                  <a:srgbClr val="C6F0CF"/>
                </a:solidFill>
              </a:rPr>
              <a:t>; </a:t>
            </a:r>
            <a:r>
              <a:rPr lang="en-US" sz="1052" dirty="0" err="1">
                <a:solidFill>
                  <a:srgbClr val="C6F0CF"/>
                </a:solidFill>
              </a:rPr>
              <a:t>Hirntumoren</a:t>
            </a:r>
            <a:endParaRPr dirty="0">
              <a:solidFill>
                <a:schemeClr val="dk1"/>
              </a:solidFill>
            </a:endParaRPr>
          </a:p>
          <a:p>
            <a:pPr marL="0" lvl="0" indent="0" algn="l" rtl="0">
              <a:spcBef>
                <a:spcPts val="0"/>
              </a:spcBef>
              <a:spcAft>
                <a:spcPts val="0"/>
              </a:spcAft>
              <a:buClr>
                <a:srgbClr val="C6F0CF"/>
              </a:buClr>
              <a:buSzPts val="1052"/>
              <a:buFont typeface="Noto Sans Symbols"/>
              <a:buNone/>
            </a:pPr>
            <a:r>
              <a:rPr lang="en-US" sz="1052" dirty="0">
                <a:solidFill>
                  <a:srgbClr val="C6F0CF"/>
                </a:solidFill>
              </a:rPr>
              <a:t>--</a:t>
            </a:r>
            <a:r>
              <a:rPr lang="en-US" sz="1052" dirty="0" err="1">
                <a:solidFill>
                  <a:srgbClr val="C6F0CF"/>
                </a:solidFill>
              </a:rPr>
              <a:t>Spätes</a:t>
            </a:r>
            <a:r>
              <a:rPr lang="en-US" sz="1052" dirty="0">
                <a:solidFill>
                  <a:srgbClr val="C6F0CF"/>
                </a:solidFill>
              </a:rPr>
              <a:t> </a:t>
            </a:r>
            <a:r>
              <a:rPr lang="en-US" sz="1052" dirty="0" err="1">
                <a:solidFill>
                  <a:srgbClr val="C6F0CF"/>
                </a:solidFill>
              </a:rPr>
              <a:t>Erwachsenenalter</a:t>
            </a:r>
            <a:r>
              <a:rPr lang="en-US" sz="1052" dirty="0">
                <a:solidFill>
                  <a:srgbClr val="C6F0CF"/>
                </a:solidFill>
              </a:rPr>
              <a:t>: </a:t>
            </a:r>
            <a:r>
              <a:rPr lang="en-US" sz="1052" dirty="0" err="1">
                <a:solidFill>
                  <a:srgbClr val="C6F0CF"/>
                </a:solidFill>
              </a:rPr>
              <a:t>Lungenkrebs</a:t>
            </a:r>
            <a:r>
              <a:rPr lang="en-US" sz="1052" dirty="0">
                <a:solidFill>
                  <a:srgbClr val="C6F0CF"/>
                </a:solidFill>
              </a:rPr>
              <a:t>; </a:t>
            </a:r>
            <a:r>
              <a:rPr lang="en-US" sz="1052" dirty="0" err="1">
                <a:solidFill>
                  <a:srgbClr val="C6F0CF"/>
                </a:solidFill>
              </a:rPr>
              <a:t>Blasenkrebs</a:t>
            </a:r>
            <a:endParaRPr dirty="0">
              <a:solidFill>
                <a:schemeClr val="dk1"/>
              </a:solidFill>
            </a:endParaRPr>
          </a:p>
          <a:p>
            <a:pPr marL="0" marR="0" lvl="0" indent="0" algn="l" rtl="0">
              <a:lnSpc>
                <a:spcPct val="100000"/>
              </a:lnSpc>
              <a:spcBef>
                <a:spcPts val="0"/>
              </a:spcBef>
              <a:spcAft>
                <a:spcPts val="0"/>
              </a:spcAft>
              <a:buClr>
                <a:srgbClr val="C6F0CF"/>
              </a:buClr>
              <a:buSzPts val="1052"/>
              <a:buFont typeface="Noto Sans Symbols"/>
              <a:buNone/>
            </a:pPr>
            <a:endParaRPr sz="1052" i="1" dirty="0">
              <a:solidFill>
                <a:srgbClr val="330066"/>
              </a:solidFill>
            </a:endParaRPr>
          </a:p>
        </p:txBody>
      </p:sp>
      <p:sp>
        <p:nvSpPr>
          <p:cNvPr id="69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687" name="Google Shape;687;p5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695" name="Google Shape;695;p5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45</a:t>
            </a:fld>
            <a:endParaRPr lang="de-DE" sz="800">
              <a:latin typeface="Segoe UI"/>
            </a:endParaRPr>
          </a:p>
        </p:txBody>
      </p:sp>
      <p:cxnSp>
        <p:nvCxnSpPr>
          <p:cNvPr id="699" name="ZZ_Fusszeile_Linie"/>
          <p:cNvCxnSpPr/>
          <p:nvPr/>
        </p:nvCxnSpPr>
        <p:spPr>
          <a:xfrm>
            <a:off x="274320" y="6565392"/>
            <a:ext cx="11643360" cy="0"/>
          </a:xfrm>
          <a:prstGeom prst="line">
            <a:avLst/>
          </a:prstGeom>
          <a:ln w="6350">
            <a:solidFill>
              <a:srgbClr val="D7DBE0"/>
            </a:solidFill>
          </a:ln>
        </p:spPr>
      </p:cxnSp>
      <p:sp>
        <p:nvSpPr>
          <p:cNvPr id="70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p58"/>
          <p:cNvSpPr txBox="1">
            <a:spLocks noGrp="1"/>
          </p:cNvSpPr>
          <p:nvPr>
            <p:ph type="body" idx="1"/>
          </p:nvPr>
        </p:nvSpPr>
        <p:spPr>
          <a:xfrm>
            <a:off x="2716690" y="1541866"/>
            <a:ext cx="6825732" cy="3944942"/>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sekundären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703" name="Google Shape;703;p58"/>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04" name="Google Shape;704;p5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705" name="Google Shape;705;p5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706" name="Google Shape;706;p5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07" name="Google Shape;707;p5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08" name="Google Shape;708;p5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10" name="Google Shape;710;p58"/>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11" name="Google Shape;711;p58"/>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330066"/>
                </a:solidFill>
                <a:latin typeface="Arial"/>
                <a:ea typeface="Arial"/>
                <a:cs typeface="Arial"/>
                <a:sym typeface="Arial"/>
              </a:rPr>
              <a:t>Okay, also </a:t>
            </a:r>
            <a:r>
              <a:rPr lang="en-US" sz="1052" b="0" i="1" u="none" strike="noStrike" cap="none" dirty="0" err="1">
                <a:solidFill>
                  <a:srgbClr val="330066"/>
                </a:solidFill>
                <a:latin typeface="Arial"/>
                <a:ea typeface="Arial"/>
                <a:cs typeface="Arial"/>
                <a:sym typeface="Arial"/>
              </a:rPr>
              <a:t>leiden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einige</a:t>
            </a:r>
            <a:r>
              <a:rPr lang="en-US" sz="1052" b="0" i="1" u="none" strike="noStrike" cap="none" dirty="0">
                <a:solidFill>
                  <a:srgbClr val="330066"/>
                </a:solidFill>
                <a:latin typeface="Arial"/>
                <a:ea typeface="Arial"/>
                <a:cs typeface="Arial"/>
                <a:sym typeface="Arial"/>
              </a:rPr>
              <a:t>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an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vererbbaren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andere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hingegen</a:t>
            </a:r>
            <a:r>
              <a:rPr lang="en-US" sz="1052" b="0" i="1" u="none" strike="noStrike" cap="none" dirty="0">
                <a:solidFill>
                  <a:srgbClr val="330066"/>
                </a:solidFill>
                <a:latin typeface="Arial"/>
                <a:ea typeface="Arial"/>
                <a:cs typeface="Arial"/>
                <a:sym typeface="Arial"/>
              </a:rPr>
              <a:t> nicht. Abgesehen von den </a:t>
            </a:r>
            <a:r>
              <a:rPr lang="en-US" sz="1052" b="0" i="1" u="none" strike="noStrike" cap="none" dirty="0" err="1">
                <a:solidFill>
                  <a:srgbClr val="330066"/>
                </a:solidFill>
                <a:latin typeface="Arial"/>
                <a:ea typeface="Arial"/>
                <a:cs typeface="Arial"/>
                <a:sym typeface="Arial"/>
              </a:rPr>
              <a:t>Auswirkungen</a:t>
            </a:r>
            <a:r>
              <a:rPr lang="en-US" sz="1052" b="0" i="1" u="none" strike="noStrike" cap="none" dirty="0">
                <a:solidFill>
                  <a:srgbClr val="330066"/>
                </a:solidFill>
                <a:latin typeface="Arial"/>
                <a:ea typeface="Arial"/>
                <a:cs typeface="Arial"/>
                <a:sym typeface="Arial"/>
              </a:rPr>
              <a:t> auf die </a:t>
            </a:r>
            <a:r>
              <a:rPr lang="en-US" sz="1052" b="0" i="1" u="none" strike="noStrike" cap="none" dirty="0" err="1">
                <a:solidFill>
                  <a:srgbClr val="330066"/>
                </a:solidFill>
                <a:latin typeface="Arial"/>
                <a:ea typeface="Arial"/>
                <a:cs typeface="Arial"/>
                <a:sym typeface="Arial"/>
              </a:rPr>
              <a:t>genetische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Beratung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Familienplanung</a:t>
            </a:r>
            <a:r>
              <a:rPr lang="en-US" sz="1052" b="0" i="1" u="none" strike="noStrike" cap="none" dirty="0">
                <a:solidFill>
                  <a:srgbClr val="330066"/>
                </a:solidFill>
                <a:latin typeface="Arial"/>
                <a:ea typeface="Arial"/>
                <a:cs typeface="Arial"/>
                <a:sym typeface="Arial"/>
              </a:rPr>
              <a:t> – </a:t>
            </a:r>
            <a:r>
              <a:rPr lang="en-US" sz="1052" b="0" i="1" u="none" strike="noStrike" cap="none" dirty="0" err="1">
                <a:solidFill>
                  <a:srgbClr val="330066"/>
                </a:solidFill>
                <a:latin typeface="Arial"/>
                <a:ea typeface="Arial"/>
                <a:cs typeface="Arial"/>
                <a:sym typeface="Arial"/>
              </a:rPr>
              <a:t>spielt</a:t>
            </a:r>
            <a:r>
              <a:rPr lang="en-US" sz="1052" b="0" i="1" u="none" strike="noStrike" cap="none" dirty="0">
                <a:solidFill>
                  <a:srgbClr val="330066"/>
                </a:solidFill>
                <a:latin typeface="Arial"/>
                <a:ea typeface="Arial"/>
                <a:cs typeface="Arial"/>
                <a:sym typeface="Arial"/>
              </a:rPr>
              <a:t> das </a:t>
            </a:r>
            <a:r>
              <a:rPr lang="en-US" sz="1052" b="0" i="1" u="none" strike="noStrike" cap="none" dirty="0" err="1">
                <a:solidFill>
                  <a:srgbClr val="330066"/>
                </a:solidFill>
                <a:latin typeface="Arial"/>
                <a:ea typeface="Arial"/>
                <a:cs typeface="Arial"/>
                <a:sym typeface="Arial"/>
              </a:rPr>
              <a:t>wirklich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Rolle?</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669999"/>
                </a:solidFill>
                <a:latin typeface="Arial"/>
                <a:ea typeface="Arial"/>
                <a:cs typeface="Arial"/>
                <a:sym typeface="Arial"/>
              </a:rPr>
              <a:t>Ja, </a:t>
            </a:r>
            <a:r>
              <a:rPr lang="en-US" sz="1052" b="0" i="0" u="none" strike="noStrike" cap="none" dirty="0" err="1">
                <a:solidFill>
                  <a:srgbClr val="669999"/>
                </a:solidFill>
                <a:latin typeface="Arial"/>
                <a:ea typeface="Arial"/>
                <a:cs typeface="Arial"/>
                <a:sym typeface="Arial"/>
              </a:rPr>
              <a:t>sehr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sogar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nicht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t>
            </a:r>
            <a:r>
              <a:rPr lang="en-US" sz="1052" b="0" i="0" u="none" strike="noStrike" cap="none" dirty="0" err="1">
                <a:solidFill>
                  <a:srgbClr val="669999"/>
                </a:solidFill>
                <a:latin typeface="Arial"/>
                <a:ea typeface="Arial"/>
                <a:cs typeface="Arial"/>
                <a:sym typeface="Arial"/>
              </a:rPr>
              <a:t>weisen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einseitige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auf und </a:t>
            </a:r>
            <a:r>
              <a:rPr lang="en-US" sz="1052" b="0" i="0" u="none" strike="noStrike" cap="none" dirty="0" err="1">
                <a:solidFill>
                  <a:srgbClr val="669999"/>
                </a:solidFill>
                <a:latin typeface="Arial"/>
                <a:ea typeface="Arial"/>
                <a:cs typeface="Arial"/>
                <a:sym typeface="Arial"/>
              </a:rPr>
              <a:t>haben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nach</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Heilung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lebenslanges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Krebsrisiko</a:t>
            </a:r>
            <a:r>
              <a:rPr lang="en-US" sz="1052" b="0" i="0" u="none" strike="noStrike" cap="none" dirty="0">
                <a:solidFill>
                  <a:srgbClr val="669999"/>
                </a:solidFill>
                <a:latin typeface="Arial"/>
                <a:ea typeface="Arial"/>
                <a:cs typeface="Arial"/>
                <a:sym typeface="Arial"/>
              </a:rPr>
              <a:t>, das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Wesentlichen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dem </a:t>
            </a:r>
            <a:r>
              <a:rPr lang="en-US" sz="1052" b="0" i="0" u="none" strike="noStrike" cap="none" dirty="0" err="1">
                <a:solidFill>
                  <a:srgbClr val="669999"/>
                </a:solidFill>
                <a:latin typeface="Arial"/>
                <a:ea typeface="Arial"/>
                <a:cs typeface="Arial"/>
                <a:sym typeface="Arial"/>
              </a:rPr>
              <a:t>ihrer</a:t>
            </a:r>
            <a:r>
              <a:rPr lang="en-US" sz="1052" b="0" i="0" u="none" strike="noStrike" cap="none" dirty="0">
                <a:solidFill>
                  <a:srgbClr val="669999"/>
                </a:solidFill>
                <a:latin typeface="Arial"/>
                <a:ea typeface="Arial"/>
                <a:cs typeface="Arial"/>
                <a:sym typeface="Arial"/>
              </a:rPr>
              <a:t> Nicht-Rb-</a:t>
            </a:r>
            <a:r>
              <a:rPr lang="en-US" sz="1052" b="0" i="0" u="none" strike="noStrike" cap="none" dirty="0" err="1">
                <a:solidFill>
                  <a:srgbClr val="669999"/>
                </a:solidFill>
                <a:latin typeface="Arial"/>
                <a:ea typeface="Arial"/>
                <a:cs typeface="Arial"/>
                <a:sym typeface="Arial"/>
              </a:rPr>
              <a:t>Kohorte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identisch</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ist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Gegensatz</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leidet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große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Mehrheit</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an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beidseitigen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Darüber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hinaus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sind</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sie</a:t>
            </a:r>
            <a:r>
              <a:rPr lang="en-US" sz="1052" b="0" i="0" u="none" strike="noStrike" cap="none" dirty="0">
                <a:solidFill>
                  <a:srgbClr val="669999"/>
                </a:solidFill>
                <a:latin typeface="Arial"/>
                <a:ea typeface="Arial"/>
                <a:cs typeface="Arial"/>
                <a:sym typeface="Arial"/>
              </a:rPr>
              <a:t> stark </a:t>
            </a:r>
            <a:r>
              <a:rPr lang="en-US" sz="1052" b="0" i="0" u="none" strike="noStrike" cap="none" dirty="0" err="1">
                <a:solidFill>
                  <a:srgbClr val="669999"/>
                </a:solidFill>
                <a:latin typeface="Arial"/>
                <a:ea typeface="Arial"/>
                <a:cs typeface="Arial"/>
                <a:sym typeface="Arial"/>
              </a:rPr>
              <a:t>prädisponiert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Laufe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ihres</a:t>
            </a:r>
            <a:r>
              <a:rPr lang="en-US" sz="1052" b="0" i="0" u="none" strike="noStrike" cap="none" dirty="0">
                <a:solidFill>
                  <a:srgbClr val="669999"/>
                </a:solidFill>
                <a:latin typeface="Arial"/>
                <a:ea typeface="Arial"/>
                <a:cs typeface="Arial"/>
                <a:sym typeface="Arial"/>
              </a:rPr>
              <a:t> Lebens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Vielzahl</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verschiedener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primärer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Krebserkrankungen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entwickeln</a:t>
            </a:r>
            <a:r>
              <a:rPr lang="en-US" sz="1052" b="0" i="0" u="none" strike="noStrike" cap="none" dirty="0">
                <a:solidFill>
                  <a:srgbClr val="669999"/>
                </a:solidFill>
                <a:latin typeface="Arial"/>
                <a:ea typeface="Arial"/>
                <a:cs typeface="Arial"/>
                <a:sym typeface="Arial"/>
              </a:rPr>
              <a:t>.</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1" i="1" u="none" strike="noStrike" cap="none" dirty="0">
                <a:solidFill>
                  <a:srgbClr val="1A5FB4"/>
                </a:solidFill>
                <a:latin typeface="Arial"/>
                <a:ea typeface="Arial"/>
                <a:cs typeface="Arial"/>
                <a:sym typeface="Arial"/>
              </a:rPr>
              <a:t>Wie </a:t>
            </a:r>
            <a:r>
              <a:rPr lang="en-US" sz="1052" b="1" i="1" u="none" strike="noStrike" cap="none" dirty="0" err="1">
                <a:solidFill>
                  <a:srgbClr val="1A5FB4"/>
                </a:solidFill>
                <a:latin typeface="Arial"/>
                <a:ea typeface="Arial"/>
                <a:cs typeface="Arial"/>
                <a:sym typeface="Arial"/>
              </a:rPr>
              <a:t>viel</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Prozent</a:t>
            </a:r>
            <a:r>
              <a:rPr lang="en-US" sz="1052" b="1" i="1" u="none" strike="noStrike" cap="none" dirty="0">
                <a:solidFill>
                  <a:srgbClr val="1A5FB4"/>
                </a:solidFill>
                <a:latin typeface="Arial"/>
                <a:ea typeface="Arial"/>
                <a:cs typeface="Arial"/>
                <a:sym typeface="Arial"/>
              </a:rPr>
              <a:t> der </a:t>
            </a:r>
            <a:r>
              <a:rPr lang="en-US" sz="1052" b="1" i="1" u="none" strike="noStrike" cap="none" dirty="0" err="1">
                <a:solidFill>
                  <a:srgbClr val="1A5FB4"/>
                </a:solidFill>
                <a:latin typeface="Arial"/>
                <a:ea typeface="Arial"/>
                <a:cs typeface="Arial"/>
                <a:sym typeface="Arial"/>
              </a:rPr>
              <a:t>Patienten</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mit</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erblich</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bedingtem</a:t>
            </a:r>
            <a:r>
              <a:rPr lang="en-US" sz="1052" b="1" i="1" u="none" strike="noStrike" cap="none" dirty="0">
                <a:solidFill>
                  <a:srgbClr val="1A5FB4"/>
                </a:solidFill>
                <a:latin typeface="Arial"/>
                <a:ea typeface="Arial"/>
                <a:cs typeface="Arial"/>
                <a:sym typeface="Arial"/>
              </a:rPr>
              <a:t> Rb </a:t>
            </a:r>
            <a:r>
              <a:rPr lang="en-US" sz="1052" b="1" i="1" u="none" strike="noStrike" cap="none" dirty="0" err="1">
                <a:solidFill>
                  <a:srgbClr val="1A5FB4"/>
                </a:solidFill>
                <a:latin typeface="Arial"/>
                <a:ea typeface="Arial"/>
                <a:cs typeface="Arial"/>
                <a:sym typeface="Arial"/>
              </a:rPr>
              <a:t>entwickeln</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eine</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beidseitige</a:t>
            </a:r>
            <a:r>
              <a:rPr lang="en-US" sz="1052" b="1" i="1" u="none" strike="noStrike" cap="none" dirty="0">
                <a:solidFill>
                  <a:srgbClr val="1A5FB4"/>
                </a:solidFill>
                <a:latin typeface="Arial"/>
                <a:ea typeface="Arial"/>
                <a:cs typeface="Arial"/>
                <a:sym typeface="Arial"/>
              </a:rPr>
              <a:t> </a:t>
            </a:r>
            <a:r>
              <a:rPr lang="en-US" sz="1052" b="1" i="1" u="none" strike="noStrike" cap="none" dirty="0" err="1">
                <a:solidFill>
                  <a:srgbClr val="1A5FB4"/>
                </a:solidFill>
                <a:latin typeface="Arial"/>
                <a:ea typeface="Arial"/>
                <a:cs typeface="Arial"/>
                <a:sym typeface="Arial"/>
              </a:rPr>
              <a:t>Erkrankung</a:t>
            </a:r>
            <a:r>
              <a:rPr lang="en-US" sz="1052" b="1"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1" i="0" u="none" strike="noStrike" cap="none" dirty="0" err="1">
                <a:solidFill>
                  <a:srgbClr val="1A5FB4"/>
                </a:solidFill>
                <a:latin typeface="Arial"/>
                <a:ea typeface="Arial"/>
                <a:cs typeface="Arial"/>
                <a:sym typeface="Arial"/>
              </a:rPr>
              <a:t>Etwa</a:t>
            </a:r>
            <a:r>
              <a:rPr lang="en-US" sz="1052" b="1" i="0" u="none" strike="noStrike" cap="none" dirty="0">
                <a:solidFill>
                  <a:srgbClr val="1A5FB4"/>
                </a:solidFill>
                <a:latin typeface="Arial"/>
                <a:ea typeface="Arial"/>
                <a:cs typeface="Arial"/>
                <a:sym typeface="Arial"/>
              </a:rPr>
              <a:t> 85 %!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dirty="0">
                <a:solidFill>
                  <a:srgbClr val="C6F0CF"/>
                </a:solidFill>
                <a:latin typeface="Arial"/>
                <a:ea typeface="Arial"/>
                <a:cs typeface="Arial"/>
                <a:sym typeface="Arial"/>
              </a:rPr>
              <a:t>Für </a:t>
            </a:r>
            <a:r>
              <a:rPr lang="en-US" sz="1052" b="0" i="1" u="none" strike="noStrike" cap="none" dirty="0" err="1">
                <a:solidFill>
                  <a:srgbClr val="C6F0CF"/>
                </a:solidFill>
                <a:latin typeface="Arial"/>
                <a:ea typeface="Arial"/>
                <a:cs typeface="Arial"/>
                <a:sym typeface="Arial"/>
              </a:rPr>
              <a:t>welche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anderen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Krebsarten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sind</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prädisponiert</a:t>
            </a:r>
            <a:r>
              <a:rPr lang="en-US" sz="1052" b="0" i="1" u="none" strike="noStrike" cap="none" dirty="0">
                <a:solidFill>
                  <a:srgbClr val="C6F0CF"/>
                </a:solidFill>
                <a:latin typeface="Arial"/>
                <a:ea typeface="Arial"/>
                <a:cs typeface="Arial"/>
                <a:sym typeface="Arial"/>
              </a:rPr>
              <a:t>, und in </a:t>
            </a:r>
            <a:r>
              <a:rPr lang="en-US" sz="1052" b="0" i="1" u="none" strike="noStrike" cap="none" dirty="0" err="1">
                <a:solidFill>
                  <a:srgbClr val="C6F0CF"/>
                </a:solidFill>
                <a:latin typeface="Arial"/>
                <a:ea typeface="Arial"/>
                <a:cs typeface="Arial"/>
                <a:sym typeface="Arial"/>
              </a:rPr>
              <a:t>welchem</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Lebensabschnitt</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treten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diese</a:t>
            </a:r>
            <a:r>
              <a:rPr lang="en-US" sz="1052" b="0" i="1" u="none" strike="noStrike" cap="none" dirty="0">
                <a:solidFill>
                  <a:srgbClr val="C6F0CF"/>
                </a:solidFill>
                <a:latin typeface="Arial"/>
                <a:ea typeface="Arial"/>
                <a:cs typeface="Arial"/>
                <a:sym typeface="Arial"/>
              </a:rPr>
              <a:t> auf?</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Intrakranielle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Tumoren</a:t>
            </a:r>
            <a:r>
              <a:rPr lang="en-US" sz="1052" b="0" i="0" u="none" strike="noStrike" cap="none" dirty="0">
                <a:solidFill>
                  <a:srgbClr val="C6F0CF"/>
                </a:solidFill>
                <a:latin typeface="Arial"/>
                <a:ea typeface="Arial"/>
                <a:cs typeface="Arial"/>
                <a:sym typeface="Arial"/>
              </a:rPr>
              <a:t> der </a:t>
            </a:r>
            <a:r>
              <a:rPr lang="en-US" sz="1052" b="0" i="0" u="none" strike="noStrike" cap="none" dirty="0" err="1">
                <a:solidFill>
                  <a:srgbClr val="C6F0CF"/>
                </a:solidFill>
                <a:latin typeface="Arial"/>
                <a:ea typeface="Arial"/>
                <a:cs typeface="Arial"/>
                <a:sym typeface="Arial"/>
              </a:rPr>
              <a:t>Mittellinie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Teenageralter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Sarkome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mittleres</a:t>
            </a:r>
            <a:r>
              <a:rPr lang="en-US" sz="1052" b="0" i="0" u="none" strike="noStrike" cap="none" dirty="0">
                <a:solidFill>
                  <a:srgbClr val="C6F0CF"/>
                </a:solidFill>
                <a:latin typeface="Arial"/>
                <a:ea typeface="Arial"/>
                <a:cs typeface="Arial"/>
                <a:sym typeface="Arial"/>
              </a:rPr>
              <a:t> Alter: </a:t>
            </a:r>
            <a:r>
              <a:rPr lang="en-US" sz="1052" b="0" i="0" u="none" strike="noStrike" cap="none" dirty="0" err="1">
                <a:solidFill>
                  <a:srgbClr val="C6F0CF"/>
                </a:solidFill>
                <a:latin typeface="Arial"/>
                <a:ea typeface="Arial"/>
                <a:cs typeface="Arial"/>
                <a:sym typeface="Arial"/>
              </a:rPr>
              <a:t>Melanome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Hirntumoren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Lungenkrebs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Blasenkrebs</a:t>
            </a:r>
            <a:endParaRPr sz="1227" b="0" i="0" u="none" strike="noStrike" cap="none" dirty="0">
              <a:solidFill>
                <a:srgbClr val="000000"/>
              </a:solidFill>
              <a:latin typeface="Arial"/>
              <a:ea typeface="Arial"/>
              <a:cs typeface="Arial"/>
              <a:sym typeface="Arial"/>
            </a:endParaRPr>
          </a:p>
        </p:txBody>
      </p:sp>
      <p:sp>
        <p:nvSpPr>
          <p:cNvPr id="712" name="Google Shape;712;p58"/>
          <p:cNvSpPr txBox="1"/>
          <p:nvPr/>
        </p:nvSpPr>
        <p:spPr>
          <a:xfrm>
            <a:off x="3234053" y="3318145"/>
            <a:ext cx="5756055" cy="721447"/>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330066"/>
                </a:solidFill>
              </a:rPr>
              <a:t>Beachten Sie, dass dies bedeutet, dass 15 % der Patienten mit erblicher Rb-Mutation eine </a:t>
            </a:r>
            <a:r>
              <a:rPr lang="en-US" i="1" u="none" strike="noStrike" cap="none">
                <a:solidFill>
                  <a:srgbClr val="330066"/>
                </a:solidFill>
              </a:rPr>
              <a:t>einseitige </a:t>
            </a:r>
            <a:r>
              <a:rPr lang="en-US" i="0" u="none" strike="noStrike" cap="none">
                <a:solidFill>
                  <a:srgbClr val="330066"/>
                </a:solidFill>
              </a:rPr>
              <a:t>Erkrankung aufweisen. Somit ist eine einseitige Erkrankung </a:t>
            </a:r>
            <a:r>
              <a:rPr lang="en-US" b="1" i="0" u="none" strike="noStrike" cap="none">
                <a:solidFill>
                  <a:srgbClr val="330066"/>
                </a:solidFill>
              </a:rPr>
              <a:t>kein </a:t>
            </a:r>
            <a:r>
              <a:rPr lang="en-US" i="0" u="none" strike="noStrike" cap="none">
                <a:solidFill>
                  <a:srgbClr val="330066"/>
                </a:solidFill>
              </a:rPr>
              <a:t>pathognomonisches Merkmal für nicht-erbliche Rb-Mutation.</a:t>
            </a:r>
            <a:endParaRPr i="0" u="none" strike="noStrike" cap="none">
              <a:solidFill>
                <a:srgbClr val="330066"/>
              </a:solidFill>
            </a:endParaRPr>
          </a:p>
        </p:txBody>
      </p:sp>
      <p:sp>
        <p:nvSpPr>
          <p:cNvPr id="71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09" name="Google Shape;709;p5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46</a:t>
            </a:fld>
            <a:endParaRPr lang="de-DE" sz="800">
              <a:latin typeface="Segoe UI"/>
            </a:endParaRPr>
          </a:p>
        </p:txBody>
      </p:sp>
      <p:cxnSp>
        <p:nvCxnSpPr>
          <p:cNvPr id="714" name="ZZ_Fusszeile_Linie"/>
          <p:cNvCxnSpPr/>
          <p:nvPr/>
        </p:nvCxnSpPr>
        <p:spPr>
          <a:xfrm>
            <a:off x="274320" y="6565392"/>
            <a:ext cx="11643360" cy="0"/>
          </a:xfrm>
          <a:prstGeom prst="line">
            <a:avLst/>
          </a:prstGeom>
          <a:ln w="6350">
            <a:solidFill>
              <a:srgbClr val="D7DBE0"/>
            </a:solidFill>
          </a:ln>
        </p:spPr>
      </p:cxnSp>
      <p:sp>
        <p:nvSpPr>
          <p:cNvPr id="71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5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sekundären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719" name="Google Shape;719;p59"/>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20" name="Google Shape;720;p5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721" name="Google Shape;721;p59"/>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722" name="Google Shape;722;p5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23" name="Google Shape;723;p5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24" name="Google Shape;724;p5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26" name="Google Shape;726;p59"/>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27" name="Google Shape;727;p59"/>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330066"/>
                </a:solidFill>
                <a:latin typeface="Arial"/>
                <a:ea typeface="Arial"/>
                <a:cs typeface="Arial"/>
                <a:sym typeface="Arial"/>
              </a:rPr>
              <a:t>Okay, also </a:t>
            </a:r>
            <a:r>
              <a:rPr lang="en-US" sz="1052" b="0" i="1" u="none" strike="noStrike" cap="none" dirty="0" err="1">
                <a:solidFill>
                  <a:srgbClr val="330066"/>
                </a:solidFill>
                <a:latin typeface="Arial"/>
                <a:ea typeface="Arial"/>
                <a:cs typeface="Arial"/>
                <a:sym typeface="Arial"/>
              </a:rPr>
              <a:t>leiden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einige</a:t>
            </a:r>
            <a:r>
              <a:rPr lang="en-US" sz="1052" b="0" i="1" u="none" strike="noStrike" cap="none" dirty="0">
                <a:solidFill>
                  <a:srgbClr val="330066"/>
                </a:solidFill>
                <a:latin typeface="Arial"/>
                <a:ea typeface="Arial"/>
                <a:cs typeface="Arial"/>
                <a:sym typeface="Arial"/>
              </a:rPr>
              <a:t>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an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vererbbaren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andere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hingegen</a:t>
            </a:r>
            <a:r>
              <a:rPr lang="en-US" sz="1052" b="0" i="1" u="none" strike="noStrike" cap="none" dirty="0">
                <a:solidFill>
                  <a:srgbClr val="330066"/>
                </a:solidFill>
                <a:latin typeface="Arial"/>
                <a:ea typeface="Arial"/>
                <a:cs typeface="Arial"/>
                <a:sym typeface="Arial"/>
              </a:rPr>
              <a:t> nicht. Abgesehen von den </a:t>
            </a:r>
            <a:r>
              <a:rPr lang="en-US" sz="1052" b="0" i="1" u="none" strike="noStrike" cap="none" dirty="0" err="1">
                <a:solidFill>
                  <a:srgbClr val="330066"/>
                </a:solidFill>
                <a:latin typeface="Arial"/>
                <a:ea typeface="Arial"/>
                <a:cs typeface="Arial"/>
                <a:sym typeface="Arial"/>
              </a:rPr>
              <a:t>Auswirkungen</a:t>
            </a:r>
            <a:r>
              <a:rPr lang="en-US" sz="1052" b="0" i="1" u="none" strike="noStrike" cap="none" dirty="0">
                <a:solidFill>
                  <a:srgbClr val="330066"/>
                </a:solidFill>
                <a:latin typeface="Arial"/>
                <a:ea typeface="Arial"/>
                <a:cs typeface="Arial"/>
                <a:sym typeface="Arial"/>
              </a:rPr>
              <a:t> auf die </a:t>
            </a:r>
            <a:r>
              <a:rPr lang="en-US" sz="1052" b="0" i="1" u="none" strike="noStrike" cap="none" dirty="0" err="1">
                <a:solidFill>
                  <a:srgbClr val="330066"/>
                </a:solidFill>
                <a:latin typeface="Arial"/>
                <a:ea typeface="Arial"/>
                <a:cs typeface="Arial"/>
                <a:sym typeface="Arial"/>
              </a:rPr>
              <a:t>genetische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Beratung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Familienplanung</a:t>
            </a:r>
            <a:r>
              <a:rPr lang="en-US" sz="1052" b="0" i="1" u="none" strike="noStrike" cap="none" dirty="0">
                <a:solidFill>
                  <a:srgbClr val="330066"/>
                </a:solidFill>
                <a:latin typeface="Arial"/>
                <a:ea typeface="Arial"/>
                <a:cs typeface="Arial"/>
                <a:sym typeface="Arial"/>
              </a:rPr>
              <a:t> – </a:t>
            </a:r>
            <a:r>
              <a:rPr lang="en-US" sz="1052" b="0" i="1" u="none" strike="noStrike" cap="none" dirty="0" err="1">
                <a:solidFill>
                  <a:srgbClr val="330066"/>
                </a:solidFill>
                <a:latin typeface="Arial"/>
                <a:ea typeface="Arial"/>
                <a:cs typeface="Arial"/>
                <a:sym typeface="Arial"/>
              </a:rPr>
              <a:t>spielt</a:t>
            </a:r>
            <a:r>
              <a:rPr lang="en-US" sz="1052" b="0" i="1" u="none" strike="noStrike" cap="none" dirty="0">
                <a:solidFill>
                  <a:srgbClr val="330066"/>
                </a:solidFill>
                <a:latin typeface="Arial"/>
                <a:ea typeface="Arial"/>
                <a:cs typeface="Arial"/>
                <a:sym typeface="Arial"/>
              </a:rPr>
              <a:t> das </a:t>
            </a:r>
            <a:r>
              <a:rPr lang="en-US" sz="1052" b="0" i="1" u="none" strike="noStrike" cap="none" dirty="0" err="1">
                <a:solidFill>
                  <a:srgbClr val="330066"/>
                </a:solidFill>
                <a:latin typeface="Arial"/>
                <a:ea typeface="Arial"/>
                <a:cs typeface="Arial"/>
                <a:sym typeface="Arial"/>
              </a:rPr>
              <a:t>wirklich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Rolle?</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669999"/>
                </a:solidFill>
                <a:latin typeface="Arial"/>
                <a:ea typeface="Arial"/>
                <a:cs typeface="Arial"/>
                <a:sym typeface="Arial"/>
              </a:rPr>
              <a:t>Ja, </a:t>
            </a:r>
            <a:r>
              <a:rPr lang="en-US" sz="1052" b="0" i="0" u="none" strike="noStrike" cap="none" dirty="0" err="1">
                <a:solidFill>
                  <a:srgbClr val="669999"/>
                </a:solidFill>
                <a:latin typeface="Arial"/>
                <a:ea typeface="Arial"/>
                <a:cs typeface="Arial"/>
                <a:sym typeface="Arial"/>
              </a:rPr>
              <a:t>sehr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sogar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nicht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t>
            </a:r>
            <a:r>
              <a:rPr lang="en-US" sz="1052" b="0" i="0" u="none" strike="noStrike" cap="none" dirty="0" err="1">
                <a:solidFill>
                  <a:srgbClr val="669999"/>
                </a:solidFill>
                <a:latin typeface="Arial"/>
                <a:ea typeface="Arial"/>
                <a:cs typeface="Arial"/>
                <a:sym typeface="Arial"/>
              </a:rPr>
              <a:t>weisen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einseitige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auf und </a:t>
            </a:r>
            <a:r>
              <a:rPr lang="en-US" sz="1052" b="0" i="0" u="none" strike="noStrike" cap="none" dirty="0" err="1">
                <a:solidFill>
                  <a:srgbClr val="669999"/>
                </a:solidFill>
                <a:latin typeface="Arial"/>
                <a:ea typeface="Arial"/>
                <a:cs typeface="Arial"/>
                <a:sym typeface="Arial"/>
              </a:rPr>
              <a:t>haben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nach</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Heilung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lebenslanges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Krebsrisiko</a:t>
            </a:r>
            <a:r>
              <a:rPr lang="en-US" sz="1052" b="0" i="0" u="none" strike="noStrike" cap="none" dirty="0">
                <a:solidFill>
                  <a:srgbClr val="669999"/>
                </a:solidFill>
                <a:latin typeface="Arial"/>
                <a:ea typeface="Arial"/>
                <a:cs typeface="Arial"/>
                <a:sym typeface="Arial"/>
              </a:rPr>
              <a:t>, das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Wesentlichen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dem </a:t>
            </a:r>
            <a:r>
              <a:rPr lang="en-US" sz="1052" b="0" i="0" u="none" strike="noStrike" cap="none" dirty="0" err="1">
                <a:solidFill>
                  <a:srgbClr val="669999"/>
                </a:solidFill>
                <a:latin typeface="Arial"/>
                <a:ea typeface="Arial"/>
                <a:cs typeface="Arial"/>
                <a:sym typeface="Arial"/>
              </a:rPr>
              <a:t>ihrer</a:t>
            </a:r>
            <a:r>
              <a:rPr lang="en-US" sz="1052" b="0" i="0" u="none" strike="noStrike" cap="none" dirty="0">
                <a:solidFill>
                  <a:srgbClr val="669999"/>
                </a:solidFill>
                <a:latin typeface="Arial"/>
                <a:ea typeface="Arial"/>
                <a:cs typeface="Arial"/>
                <a:sym typeface="Arial"/>
              </a:rPr>
              <a:t> Nicht-Rb-</a:t>
            </a:r>
            <a:r>
              <a:rPr lang="en-US" sz="1052" b="0" i="0" u="none" strike="noStrike" cap="none" dirty="0" err="1">
                <a:solidFill>
                  <a:srgbClr val="669999"/>
                </a:solidFill>
                <a:latin typeface="Arial"/>
                <a:ea typeface="Arial"/>
                <a:cs typeface="Arial"/>
                <a:sym typeface="Arial"/>
              </a:rPr>
              <a:t>Kohorte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identisch</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ist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Gegensatz</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leidet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große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Mehrheit</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an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beidseitigen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Darüber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hinaus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sind</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sie</a:t>
            </a:r>
            <a:r>
              <a:rPr lang="en-US" sz="1052" b="0" i="0" u="none" strike="noStrike" cap="none" dirty="0">
                <a:solidFill>
                  <a:srgbClr val="669999"/>
                </a:solidFill>
                <a:latin typeface="Arial"/>
                <a:ea typeface="Arial"/>
                <a:cs typeface="Arial"/>
                <a:sym typeface="Arial"/>
              </a:rPr>
              <a:t> stark </a:t>
            </a:r>
            <a:r>
              <a:rPr lang="en-US" sz="1052" b="0" i="0" u="none" strike="noStrike" cap="none" dirty="0" err="1">
                <a:solidFill>
                  <a:srgbClr val="669999"/>
                </a:solidFill>
                <a:latin typeface="Arial"/>
                <a:ea typeface="Arial"/>
                <a:cs typeface="Arial"/>
                <a:sym typeface="Arial"/>
              </a:rPr>
              <a:t>prädisponiert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Laufe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ihres</a:t>
            </a:r>
            <a:r>
              <a:rPr lang="en-US" sz="1052" b="0" i="0" u="none" strike="noStrike" cap="none" dirty="0">
                <a:solidFill>
                  <a:srgbClr val="669999"/>
                </a:solidFill>
                <a:latin typeface="Arial"/>
                <a:ea typeface="Arial"/>
                <a:cs typeface="Arial"/>
                <a:sym typeface="Arial"/>
              </a:rPr>
              <a:t> Lebens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Vielzahl</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verschiedener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primärer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Krebserkrankungen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entwickeln</a:t>
            </a:r>
            <a:r>
              <a:rPr lang="en-US" sz="1052" b="0" i="0" u="none" strike="noStrike" cap="none" dirty="0">
                <a:solidFill>
                  <a:srgbClr val="669999"/>
                </a:solidFill>
                <a:latin typeface="Arial"/>
                <a:ea typeface="Arial"/>
                <a:cs typeface="Arial"/>
                <a:sym typeface="Arial"/>
              </a:rPr>
              <a:t>.</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9AA3AE"/>
                </a:solidFill>
                <a:latin typeface="Arial"/>
                <a:ea typeface="Arial"/>
                <a:cs typeface="Arial"/>
                <a:sym typeface="Arial"/>
              </a:rPr>
              <a:t>Wie </a:t>
            </a:r>
            <a:r>
              <a:rPr lang="en-US" sz="1052" b="0" i="1" u="none" strike="noStrike" cap="none" dirty="0" err="1">
                <a:solidFill>
                  <a:srgbClr val="9AA3AE"/>
                </a:solidFill>
                <a:latin typeface="Arial"/>
                <a:ea typeface="Arial"/>
                <a:cs typeface="Arial"/>
                <a:sym typeface="Arial"/>
              </a:rPr>
              <a:t>viel</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Prozent</a:t>
            </a:r>
            <a:r>
              <a:rPr lang="en-US" sz="1052" b="0" i="1" u="none" strike="noStrike" cap="none" dirty="0">
                <a:solidFill>
                  <a:srgbClr val="9AA3AE"/>
                </a:solidFill>
                <a:latin typeface="Arial"/>
                <a:ea typeface="Arial"/>
                <a:cs typeface="Arial"/>
                <a:sym typeface="Arial"/>
              </a:rPr>
              <a:t> der </a:t>
            </a:r>
            <a:r>
              <a:rPr lang="en-US" sz="1052" b="0" i="1" u="none" strike="noStrike" cap="none" dirty="0" err="1">
                <a:solidFill>
                  <a:srgbClr val="9AA3AE"/>
                </a:solidFill>
                <a:latin typeface="Arial"/>
                <a:ea typeface="Arial"/>
                <a:cs typeface="Arial"/>
                <a:sym typeface="Arial"/>
              </a:rPr>
              <a:t>Patienten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mit</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erblich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bedingtem</a:t>
            </a:r>
            <a:r>
              <a:rPr lang="en-US" sz="1052" b="0" i="1" u="none" strike="noStrike" cap="none" dirty="0">
                <a:solidFill>
                  <a:srgbClr val="9AA3AE"/>
                </a:solidFill>
                <a:latin typeface="Arial"/>
                <a:ea typeface="Arial"/>
                <a:cs typeface="Arial"/>
                <a:sym typeface="Arial"/>
              </a:rPr>
              <a:t> Rb </a:t>
            </a:r>
            <a:r>
              <a:rPr lang="en-US" sz="1052" b="0" i="1" u="none" strike="noStrike" cap="none" dirty="0" err="1">
                <a:solidFill>
                  <a:srgbClr val="9AA3AE"/>
                </a:solidFill>
                <a:latin typeface="Arial"/>
                <a:ea typeface="Arial"/>
                <a:cs typeface="Arial"/>
                <a:sym typeface="Arial"/>
              </a:rPr>
              <a:t>entwickeln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beidseitige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Erkrankung</a:t>
            </a:r>
            <a:r>
              <a:rPr lang="en-US" sz="1052" b="0" i="1" u="none" strike="noStrike" cap="none" dirty="0">
                <a:solidFill>
                  <a:srgbClr val="9AA3A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err="1">
                <a:solidFill>
                  <a:srgbClr val="9AA3AE"/>
                </a:solidFill>
                <a:latin typeface="Arial"/>
                <a:ea typeface="Arial"/>
                <a:cs typeface="Arial"/>
                <a:sym typeface="Arial"/>
              </a:rPr>
              <a:t>Etwa</a:t>
            </a:r>
            <a:r>
              <a:rPr lang="en-US" sz="1052" b="0" i="0" u="none" strike="noStrike" cap="none" dirty="0">
                <a:solidFill>
                  <a:srgbClr val="9AA3AE"/>
                </a:solidFill>
                <a:latin typeface="Arial"/>
                <a:ea typeface="Arial"/>
                <a:cs typeface="Arial"/>
                <a:sym typeface="Arial"/>
              </a:rPr>
              <a:t> 85 %!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dirty="0">
                <a:solidFill>
                  <a:srgbClr val="C6F0CF"/>
                </a:solidFill>
                <a:latin typeface="Arial"/>
                <a:ea typeface="Arial"/>
                <a:cs typeface="Arial"/>
                <a:sym typeface="Arial"/>
              </a:rPr>
              <a:t>Für </a:t>
            </a:r>
            <a:r>
              <a:rPr lang="en-US" sz="1052" b="0" i="1" u="none" strike="noStrike" cap="none" dirty="0" err="1">
                <a:solidFill>
                  <a:srgbClr val="C6F0CF"/>
                </a:solidFill>
                <a:latin typeface="Arial"/>
                <a:ea typeface="Arial"/>
                <a:cs typeface="Arial"/>
                <a:sym typeface="Arial"/>
              </a:rPr>
              <a:t>welche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anderen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Krebsarten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sind</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prädisponiert</a:t>
            </a:r>
            <a:r>
              <a:rPr lang="en-US" sz="1052" b="0" i="1" u="none" strike="noStrike" cap="none" dirty="0">
                <a:solidFill>
                  <a:srgbClr val="C6F0CF"/>
                </a:solidFill>
                <a:latin typeface="Arial"/>
                <a:ea typeface="Arial"/>
                <a:cs typeface="Arial"/>
                <a:sym typeface="Arial"/>
              </a:rPr>
              <a:t>, und in </a:t>
            </a:r>
            <a:r>
              <a:rPr lang="en-US" sz="1052" b="0" i="1" u="none" strike="noStrike" cap="none" dirty="0" err="1">
                <a:solidFill>
                  <a:srgbClr val="C6F0CF"/>
                </a:solidFill>
                <a:latin typeface="Arial"/>
                <a:ea typeface="Arial"/>
                <a:cs typeface="Arial"/>
                <a:sym typeface="Arial"/>
              </a:rPr>
              <a:t>welchem</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Lebensabschnitt</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treten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diese</a:t>
            </a:r>
            <a:r>
              <a:rPr lang="en-US" sz="1052" b="0" i="1" u="none" strike="noStrike" cap="none" dirty="0">
                <a:solidFill>
                  <a:srgbClr val="C6F0CF"/>
                </a:solidFill>
                <a:latin typeface="Arial"/>
                <a:ea typeface="Arial"/>
                <a:cs typeface="Arial"/>
                <a:sym typeface="Arial"/>
              </a:rPr>
              <a:t> auf?</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Intrakranielle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Tumoren</a:t>
            </a:r>
            <a:r>
              <a:rPr lang="en-US" sz="1052" b="0" i="0" u="none" strike="noStrike" cap="none" dirty="0">
                <a:solidFill>
                  <a:srgbClr val="C6F0CF"/>
                </a:solidFill>
                <a:latin typeface="Arial"/>
                <a:ea typeface="Arial"/>
                <a:cs typeface="Arial"/>
                <a:sym typeface="Arial"/>
              </a:rPr>
              <a:t> der </a:t>
            </a:r>
            <a:r>
              <a:rPr lang="en-US" sz="1052" b="0" i="0" u="none" strike="noStrike" cap="none" dirty="0" err="1">
                <a:solidFill>
                  <a:srgbClr val="C6F0CF"/>
                </a:solidFill>
                <a:latin typeface="Arial"/>
                <a:ea typeface="Arial"/>
                <a:cs typeface="Arial"/>
                <a:sym typeface="Arial"/>
              </a:rPr>
              <a:t>Mittellinie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Teenageralter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Sarkome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mittleres</a:t>
            </a:r>
            <a:r>
              <a:rPr lang="en-US" sz="1052" b="0" i="0" u="none" strike="noStrike" cap="none" dirty="0">
                <a:solidFill>
                  <a:srgbClr val="C6F0CF"/>
                </a:solidFill>
                <a:latin typeface="Arial"/>
                <a:ea typeface="Arial"/>
                <a:cs typeface="Arial"/>
                <a:sym typeface="Arial"/>
              </a:rPr>
              <a:t> Alter: </a:t>
            </a:r>
            <a:r>
              <a:rPr lang="en-US" sz="1052" b="0" i="0" u="none" strike="noStrike" cap="none" dirty="0" err="1">
                <a:solidFill>
                  <a:srgbClr val="C6F0CF"/>
                </a:solidFill>
                <a:latin typeface="Arial"/>
                <a:ea typeface="Arial"/>
                <a:cs typeface="Arial"/>
                <a:sym typeface="Arial"/>
              </a:rPr>
              <a:t>Melanome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Hirntumoren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Lungenkrebs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Blasenkrebs</a:t>
            </a:r>
            <a:endParaRPr sz="1227" b="0" i="0" u="none" strike="noStrike" cap="none" dirty="0">
              <a:solidFill>
                <a:srgbClr val="000000"/>
              </a:solidFill>
              <a:latin typeface="Arial"/>
              <a:ea typeface="Arial"/>
              <a:cs typeface="Arial"/>
              <a:sym typeface="Arial"/>
            </a:endParaRPr>
          </a:p>
        </p:txBody>
      </p:sp>
      <p:sp>
        <p:nvSpPr>
          <p:cNvPr id="728" name="Google Shape;728;p59"/>
          <p:cNvSpPr txBox="1"/>
          <p:nvPr/>
        </p:nvSpPr>
        <p:spPr>
          <a:xfrm>
            <a:off x="3234053" y="3318145"/>
            <a:ext cx="5756055" cy="721447"/>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330066"/>
                </a:solidFill>
              </a:rPr>
              <a:t>Beachten Sie, dass dies bedeutet, dass 15 % der Patienten mit erblich bedingtem Rb eine </a:t>
            </a:r>
            <a:r>
              <a:rPr lang="en-US" i="1" u="none" strike="noStrike" cap="none">
                <a:solidFill>
                  <a:srgbClr val="330066"/>
                </a:solidFill>
              </a:rPr>
              <a:t>einseitige </a:t>
            </a:r>
            <a:r>
              <a:rPr lang="en-US" i="0" u="none" strike="noStrike" cap="none">
                <a:solidFill>
                  <a:srgbClr val="330066"/>
                </a:solidFill>
              </a:rPr>
              <a:t>Erkrankung aufweisen. Somit ist eine einseitige Erkrankung </a:t>
            </a:r>
            <a:r>
              <a:rPr lang="en-US" b="1" i="0" u="none" strike="noStrike" cap="none">
                <a:solidFill>
                  <a:srgbClr val="330066"/>
                </a:solidFill>
              </a:rPr>
              <a:t>kein </a:t>
            </a:r>
            <a:r>
              <a:rPr lang="en-US" i="0" u="none" strike="noStrike" cap="none">
                <a:solidFill>
                  <a:srgbClr val="330066"/>
                </a:solidFill>
              </a:rPr>
              <a:t>pathognomonisches Merkmal für nicht erblich bedingtes Rb.</a:t>
            </a:r>
            <a:endParaRPr i="0" u="none" strike="noStrike" cap="none">
              <a:solidFill>
                <a:srgbClr val="330066"/>
              </a:solidFill>
            </a:endParaRPr>
          </a:p>
        </p:txBody>
      </p:sp>
      <p:sp>
        <p:nvSpPr>
          <p:cNvPr id="729" name="Google Shape;729;p59"/>
          <p:cNvSpPr txBox="1"/>
          <p:nvPr/>
        </p:nvSpPr>
        <p:spPr>
          <a:xfrm>
            <a:off x="2087671" y="3866658"/>
            <a:ext cx="7904619" cy="647596"/>
          </a:xfrm>
          <a:prstGeom prst="rect">
            <a:avLst/>
          </a:prstGeom>
          <a:solidFill>
            <a:schemeClr val="dk1"/>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chemeClr val="lt1"/>
                </a:solidFill>
                <a:latin typeface="Arial"/>
                <a:ea typeface="Arial"/>
                <a:cs typeface="Arial"/>
                <a:sym typeface="Arial"/>
              </a:rPr>
              <a:t>Welcher Befund würde stark darauf hindeuten, dass ein Kind mit einseitigem Retinoblastom eine Keimbahnmutation aufweist?</a:t>
            </a:r>
            <a:endParaRPr sz="1227"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endParaRPr sz="1227" b="0" i="0" u="none" strike="noStrike" cap="none">
              <a:solidFill>
                <a:srgbClr val="669999"/>
              </a:solidFill>
              <a:latin typeface="Arial"/>
              <a:ea typeface="Arial"/>
              <a:cs typeface="Arial"/>
              <a:sym typeface="Arial"/>
            </a:endParaRPr>
          </a:p>
        </p:txBody>
      </p:sp>
      <p:sp>
        <p:nvSpPr>
          <p:cNvPr id="73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30" name="Google Shape;730;p5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725" name="Google Shape;725;p5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47</a:t>
            </a:fld>
            <a:endParaRPr lang="de-DE" sz="800">
              <a:latin typeface="Segoe UI"/>
            </a:endParaRPr>
          </a:p>
        </p:txBody>
      </p:sp>
      <p:cxnSp>
        <p:nvCxnSpPr>
          <p:cNvPr id="732" name="ZZ_Fusszeile_Linie"/>
          <p:cNvCxnSpPr/>
          <p:nvPr/>
        </p:nvCxnSpPr>
        <p:spPr>
          <a:xfrm>
            <a:off x="274320" y="6565392"/>
            <a:ext cx="11643360" cy="0"/>
          </a:xfrm>
          <a:prstGeom prst="line">
            <a:avLst/>
          </a:prstGeom>
          <a:ln w="6350">
            <a:solidFill>
              <a:srgbClr val="D7DBE0"/>
            </a:solidFill>
          </a:ln>
        </p:spPr>
      </p:cxnSp>
      <p:sp>
        <p:nvSpPr>
          <p:cNvPr id="73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60"/>
          <p:cNvSpPr txBox="1">
            <a:spLocks noGrp="1"/>
          </p:cNvSpPr>
          <p:nvPr>
            <p:ph type="body" idx="1"/>
          </p:nvPr>
        </p:nvSpPr>
        <p:spPr>
          <a:xfrm>
            <a:off x="2520636" y="1541866"/>
            <a:ext cx="7021940" cy="3871562"/>
          </a:xfrm>
          <a:prstGeom prst="rect">
            <a:avLst/>
          </a:prstGeom>
          <a:noFill/>
          <a:ln>
            <a:noFill/>
          </a:ln>
        </p:spPr>
        <p:txBody>
          <a:bodyPr spcFirstLastPara="1" wrap="square" lIns="22268" tIns="11134" rIns="22268" bIns="11134" anchor="t" anchorCtr="0">
            <a:noAutofit/>
          </a:bodyPr>
          <a:lstStyle/>
          <a:p>
            <a:pPr marL="300625" lvl="0" indent="-376338" algn="l" rtl="0">
              <a:lnSpc>
                <a:spcPct val="100000"/>
              </a:lnSpc>
              <a:spcBef>
                <a:spcPts val="0"/>
              </a:spcBef>
              <a:spcAft>
                <a:spcPts val="0"/>
              </a:spcAft>
              <a:buClr>
                <a:srgbClr val="330066"/>
              </a:buClr>
              <a:buSzPts val="1929"/>
              <a:buFont typeface="Arial"/>
              <a:buChar char="●"/>
            </a:pPr>
            <a:r>
              <a:rPr lang="en-US" sz="1929">
                <a:solidFill>
                  <a:srgbClr val="330066"/>
                </a:solidFill>
              </a:rPr>
              <a:t>Welche der folgenden Aussagen treffen auf Rb zu?</a:t>
            </a:r>
            <a:endParaRPr sz="1929">
              <a:solidFill>
                <a:srgbClr val="330066"/>
              </a:solidFill>
            </a:endParaRPr>
          </a:p>
          <a:p>
            <a:pPr marL="606816" lvl="1" indent="-358245" algn="l" rtl="0">
              <a:lnSpc>
                <a:spcPct val="100000"/>
              </a:lnSpc>
              <a:spcBef>
                <a:spcPts val="210"/>
              </a:spcBef>
              <a:spcAft>
                <a:spcPts val="0"/>
              </a:spcAft>
              <a:buClr>
                <a:srgbClr val="669999"/>
              </a:buClr>
              <a:buSzPts val="1578"/>
              <a:buFont typeface="Arial"/>
              <a:buChar char="●"/>
            </a:pPr>
            <a:r>
              <a:rPr lang="en-US" sz="1578">
                <a:solidFill>
                  <a:srgbClr val="669999"/>
                </a:solidFill>
              </a:rPr>
              <a:t>Die Inzidenz liegt bei etwa 1/100.000 Lebendgeburten  F</a:t>
            </a:r>
            <a:endParaRPr sz="1578">
              <a:solidFill>
                <a:srgbClr val="669999"/>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Etwa 60 % sind nicht vererbbare Mutationen  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baseline="30000">
                <a:solidFill>
                  <a:srgbClr val="000000"/>
                </a:solidFill>
              </a:rPr>
              <a:t>o</a:t>
            </a:r>
            <a:r>
              <a:rPr lang="en-US" sz="1578">
                <a:solidFill>
                  <a:srgbClr val="000000"/>
                </a:solidFill>
              </a:rPr>
              <a:t>Um einen Fall als „vererbbar“ zu diagnostizieren, muss die Familienanamnese positiv sein   (jedoch nicht zwangsläufig bei einem Verwandten ersten Grades)  F</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Der exophytische Typ ähnelt der Coats-Krankheit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Bei Erwägung einer Enukleation muss eine Gewebediagnose mittels Feinnadelaspiration (FNA) oder Glaskörperpunktion erfolgen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Eine CT-Untersuchung der Augenhöhlen ist bei rein intraokularem Rb angezeigt (d. h. auch wenn keine Ausbreitung in die Augenhöhle vorliegt)</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Regelmäßige MRT-Untersuchungen des Gehirns sind angezeigt, um eine frühe „trilaterale“ Erkrankung zu erkennen</a:t>
            </a:r>
            <a:endParaRPr sz="1578">
              <a:solidFill>
                <a:srgbClr val="000000"/>
              </a:solidFill>
            </a:endParaRPr>
          </a:p>
          <a:p>
            <a:pPr marL="606816" lvl="1" indent="-358245" algn="l" rtl="0">
              <a:lnSpc>
                <a:spcPct val="100000"/>
              </a:lnSpc>
              <a:spcBef>
                <a:spcPts val="210"/>
              </a:spcBef>
              <a:spcAft>
                <a:spcPts val="0"/>
              </a:spcAft>
              <a:buClr>
                <a:srgbClr val="000000"/>
              </a:buClr>
              <a:buSzPts val="1578"/>
              <a:buFont typeface="Arial"/>
              <a:buChar char="●"/>
            </a:pPr>
            <a:r>
              <a:rPr lang="en-US" sz="1578">
                <a:solidFill>
                  <a:srgbClr val="000000"/>
                </a:solidFill>
              </a:rPr>
              <a:t>Patienten mit Retinoblastom sterben häufiger an einer sekundären Malignität als am Retinoblastom selbst</a:t>
            </a: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a:p>
            <a:pPr marL="606816" lvl="1" indent="-226861" algn="l" rtl="0">
              <a:lnSpc>
                <a:spcPct val="100000"/>
              </a:lnSpc>
              <a:spcBef>
                <a:spcPts val="351"/>
              </a:spcBef>
              <a:spcAft>
                <a:spcPts val="0"/>
              </a:spcAft>
              <a:buSzPts val="1227"/>
              <a:buNone/>
            </a:pPr>
            <a:endParaRPr sz="1578">
              <a:solidFill>
                <a:srgbClr val="000000"/>
              </a:solidFill>
            </a:endParaRPr>
          </a:p>
        </p:txBody>
      </p:sp>
      <p:sp>
        <p:nvSpPr>
          <p:cNvPr id="736" name="Google Shape;736;p60"/>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37" name="Google Shape;737;p6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738" name="Google Shape;738;p6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739" name="Google Shape;739;p6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40" name="Google Shape;740;p6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41" name="Google Shape;741;p6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43" name="Google Shape;743;p60"/>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44" name="Google Shape;744;p60"/>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330066"/>
                </a:solidFill>
                <a:latin typeface="Arial"/>
                <a:ea typeface="Arial"/>
                <a:cs typeface="Arial"/>
                <a:sym typeface="Arial"/>
              </a:rPr>
              <a:t>Okay, also </a:t>
            </a:r>
            <a:r>
              <a:rPr lang="en-US" sz="1052" b="0" i="1" u="none" strike="noStrike" cap="none" dirty="0" err="1">
                <a:solidFill>
                  <a:srgbClr val="330066"/>
                </a:solidFill>
                <a:latin typeface="Arial"/>
                <a:ea typeface="Arial"/>
                <a:cs typeface="Arial"/>
                <a:sym typeface="Arial"/>
              </a:rPr>
              <a:t>leiden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einige</a:t>
            </a:r>
            <a:r>
              <a:rPr lang="en-US" sz="1052" b="0" i="1" u="none" strike="noStrike" cap="none" dirty="0">
                <a:solidFill>
                  <a:srgbClr val="330066"/>
                </a:solidFill>
                <a:latin typeface="Arial"/>
                <a:ea typeface="Arial"/>
                <a:cs typeface="Arial"/>
                <a:sym typeface="Arial"/>
              </a:rPr>
              <a:t>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an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vererbbaren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andere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hingegen</a:t>
            </a:r>
            <a:r>
              <a:rPr lang="en-US" sz="1052" b="0" i="1" u="none" strike="noStrike" cap="none" dirty="0">
                <a:solidFill>
                  <a:srgbClr val="330066"/>
                </a:solidFill>
                <a:latin typeface="Arial"/>
                <a:ea typeface="Arial"/>
                <a:cs typeface="Arial"/>
                <a:sym typeface="Arial"/>
              </a:rPr>
              <a:t> nicht. Abgesehen von den </a:t>
            </a:r>
            <a:r>
              <a:rPr lang="en-US" sz="1052" b="0" i="1" u="none" strike="noStrike" cap="none" dirty="0" err="1">
                <a:solidFill>
                  <a:srgbClr val="330066"/>
                </a:solidFill>
                <a:latin typeface="Arial"/>
                <a:ea typeface="Arial"/>
                <a:cs typeface="Arial"/>
                <a:sym typeface="Arial"/>
              </a:rPr>
              <a:t>Auswirkungen</a:t>
            </a:r>
            <a:r>
              <a:rPr lang="en-US" sz="1052" b="0" i="1" u="none" strike="noStrike" cap="none" dirty="0">
                <a:solidFill>
                  <a:srgbClr val="330066"/>
                </a:solidFill>
                <a:latin typeface="Arial"/>
                <a:ea typeface="Arial"/>
                <a:cs typeface="Arial"/>
                <a:sym typeface="Arial"/>
              </a:rPr>
              <a:t> auf die </a:t>
            </a:r>
            <a:r>
              <a:rPr lang="en-US" sz="1052" b="0" i="1" u="none" strike="noStrike" cap="none" dirty="0" err="1">
                <a:solidFill>
                  <a:srgbClr val="330066"/>
                </a:solidFill>
                <a:latin typeface="Arial"/>
                <a:ea typeface="Arial"/>
                <a:cs typeface="Arial"/>
                <a:sym typeface="Arial"/>
              </a:rPr>
              <a:t>genetische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Beratung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Familienplanung</a:t>
            </a:r>
            <a:r>
              <a:rPr lang="en-US" sz="1052" b="0" i="1" u="none" strike="noStrike" cap="none" dirty="0">
                <a:solidFill>
                  <a:srgbClr val="330066"/>
                </a:solidFill>
                <a:latin typeface="Arial"/>
                <a:ea typeface="Arial"/>
                <a:cs typeface="Arial"/>
                <a:sym typeface="Arial"/>
              </a:rPr>
              <a:t> – </a:t>
            </a:r>
            <a:r>
              <a:rPr lang="en-US" sz="1052" b="0" i="1" u="none" strike="noStrike" cap="none" dirty="0" err="1">
                <a:solidFill>
                  <a:srgbClr val="330066"/>
                </a:solidFill>
                <a:latin typeface="Arial"/>
                <a:ea typeface="Arial"/>
                <a:cs typeface="Arial"/>
                <a:sym typeface="Arial"/>
              </a:rPr>
              <a:t>spielt</a:t>
            </a:r>
            <a:r>
              <a:rPr lang="en-US" sz="1052" b="0" i="1" u="none" strike="noStrike" cap="none" dirty="0">
                <a:solidFill>
                  <a:srgbClr val="330066"/>
                </a:solidFill>
                <a:latin typeface="Arial"/>
                <a:ea typeface="Arial"/>
                <a:cs typeface="Arial"/>
                <a:sym typeface="Arial"/>
              </a:rPr>
              <a:t> das </a:t>
            </a:r>
            <a:r>
              <a:rPr lang="en-US" sz="1052" b="0" i="1" u="none" strike="noStrike" cap="none" dirty="0" err="1">
                <a:solidFill>
                  <a:srgbClr val="330066"/>
                </a:solidFill>
                <a:latin typeface="Arial"/>
                <a:ea typeface="Arial"/>
                <a:cs typeface="Arial"/>
                <a:sym typeface="Arial"/>
              </a:rPr>
              <a:t>wirklich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Rolle?</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669999"/>
                </a:solidFill>
                <a:latin typeface="Arial"/>
                <a:ea typeface="Arial"/>
                <a:cs typeface="Arial"/>
                <a:sym typeface="Arial"/>
              </a:rPr>
              <a:t>Ja, </a:t>
            </a:r>
            <a:r>
              <a:rPr lang="en-US" sz="1052" b="0" i="0" u="none" strike="noStrike" cap="none" dirty="0" err="1">
                <a:solidFill>
                  <a:srgbClr val="669999"/>
                </a:solidFill>
                <a:latin typeface="Arial"/>
                <a:ea typeface="Arial"/>
                <a:cs typeface="Arial"/>
                <a:sym typeface="Arial"/>
              </a:rPr>
              <a:t>sehr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sogar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nicht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t>
            </a:r>
            <a:r>
              <a:rPr lang="en-US" sz="1052" b="0" i="0" u="none" strike="noStrike" cap="none" dirty="0" err="1">
                <a:solidFill>
                  <a:srgbClr val="669999"/>
                </a:solidFill>
                <a:latin typeface="Arial"/>
                <a:ea typeface="Arial"/>
                <a:cs typeface="Arial"/>
                <a:sym typeface="Arial"/>
              </a:rPr>
              <a:t>weisen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einseitige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auf und </a:t>
            </a:r>
            <a:r>
              <a:rPr lang="en-US" sz="1052" b="0" i="0" u="none" strike="noStrike" cap="none" dirty="0" err="1">
                <a:solidFill>
                  <a:srgbClr val="669999"/>
                </a:solidFill>
                <a:latin typeface="Arial"/>
                <a:ea typeface="Arial"/>
                <a:cs typeface="Arial"/>
                <a:sym typeface="Arial"/>
              </a:rPr>
              <a:t>haben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nach</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Heilung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lebenslanges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Krebsrisiko</a:t>
            </a:r>
            <a:r>
              <a:rPr lang="en-US" sz="1052" b="0" i="0" u="none" strike="noStrike" cap="none" dirty="0">
                <a:solidFill>
                  <a:srgbClr val="669999"/>
                </a:solidFill>
                <a:latin typeface="Arial"/>
                <a:ea typeface="Arial"/>
                <a:cs typeface="Arial"/>
                <a:sym typeface="Arial"/>
              </a:rPr>
              <a:t>, das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Wesentlichen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dem </a:t>
            </a:r>
            <a:r>
              <a:rPr lang="en-US" sz="1052" b="0" i="0" u="none" strike="noStrike" cap="none" dirty="0" err="1">
                <a:solidFill>
                  <a:srgbClr val="669999"/>
                </a:solidFill>
                <a:latin typeface="Arial"/>
                <a:ea typeface="Arial"/>
                <a:cs typeface="Arial"/>
                <a:sym typeface="Arial"/>
              </a:rPr>
              <a:t>ihrer</a:t>
            </a:r>
            <a:r>
              <a:rPr lang="en-US" sz="1052" b="0" i="0" u="none" strike="noStrike" cap="none" dirty="0">
                <a:solidFill>
                  <a:srgbClr val="669999"/>
                </a:solidFill>
                <a:latin typeface="Arial"/>
                <a:ea typeface="Arial"/>
                <a:cs typeface="Arial"/>
                <a:sym typeface="Arial"/>
              </a:rPr>
              <a:t> Nicht-Rb-</a:t>
            </a:r>
            <a:r>
              <a:rPr lang="en-US" sz="1052" b="0" i="0" u="none" strike="noStrike" cap="none" dirty="0" err="1">
                <a:solidFill>
                  <a:srgbClr val="669999"/>
                </a:solidFill>
                <a:latin typeface="Arial"/>
                <a:ea typeface="Arial"/>
                <a:cs typeface="Arial"/>
                <a:sym typeface="Arial"/>
              </a:rPr>
              <a:t>Kohorte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identisch</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ist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Gegensatz</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leidet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große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Mehrheit</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an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beidseitigen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Darüber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hinaus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sind</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sie</a:t>
            </a:r>
            <a:r>
              <a:rPr lang="en-US" sz="1052" b="0" i="0" u="none" strike="noStrike" cap="none" dirty="0">
                <a:solidFill>
                  <a:srgbClr val="669999"/>
                </a:solidFill>
                <a:latin typeface="Arial"/>
                <a:ea typeface="Arial"/>
                <a:cs typeface="Arial"/>
                <a:sym typeface="Arial"/>
              </a:rPr>
              <a:t> stark </a:t>
            </a:r>
            <a:r>
              <a:rPr lang="en-US" sz="1052" b="0" i="0" u="none" strike="noStrike" cap="none" dirty="0" err="1">
                <a:solidFill>
                  <a:srgbClr val="669999"/>
                </a:solidFill>
                <a:latin typeface="Arial"/>
                <a:ea typeface="Arial"/>
                <a:cs typeface="Arial"/>
                <a:sym typeface="Arial"/>
              </a:rPr>
              <a:t>prädisponiert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Laufe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ihres</a:t>
            </a:r>
            <a:r>
              <a:rPr lang="en-US" sz="1052" b="0" i="0" u="none" strike="noStrike" cap="none" dirty="0">
                <a:solidFill>
                  <a:srgbClr val="669999"/>
                </a:solidFill>
                <a:latin typeface="Arial"/>
                <a:ea typeface="Arial"/>
                <a:cs typeface="Arial"/>
                <a:sym typeface="Arial"/>
              </a:rPr>
              <a:t> Lebens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Vielzahl</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verschiedener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primärer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Krebserkrankungen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entwickeln</a:t>
            </a:r>
            <a:r>
              <a:rPr lang="en-US" sz="1052" b="0" i="0" u="none" strike="noStrike" cap="none" dirty="0">
                <a:solidFill>
                  <a:srgbClr val="669999"/>
                </a:solidFill>
                <a:latin typeface="Arial"/>
                <a:ea typeface="Arial"/>
                <a:cs typeface="Arial"/>
                <a:sym typeface="Arial"/>
              </a:rPr>
              <a:t>.</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9AA3AE"/>
                </a:solidFill>
                <a:latin typeface="Arial"/>
                <a:ea typeface="Arial"/>
                <a:cs typeface="Arial"/>
                <a:sym typeface="Arial"/>
              </a:rPr>
              <a:t>Wie </a:t>
            </a:r>
            <a:r>
              <a:rPr lang="en-US" sz="1052" b="0" i="1" u="none" strike="noStrike" cap="none" dirty="0" err="1">
                <a:solidFill>
                  <a:srgbClr val="9AA3AE"/>
                </a:solidFill>
                <a:latin typeface="Arial"/>
                <a:ea typeface="Arial"/>
                <a:cs typeface="Arial"/>
                <a:sym typeface="Arial"/>
              </a:rPr>
              <a:t>viel</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Prozent</a:t>
            </a:r>
            <a:r>
              <a:rPr lang="en-US" sz="1052" b="0" i="1" u="none" strike="noStrike" cap="none" dirty="0">
                <a:solidFill>
                  <a:srgbClr val="9AA3AE"/>
                </a:solidFill>
                <a:latin typeface="Arial"/>
                <a:ea typeface="Arial"/>
                <a:cs typeface="Arial"/>
                <a:sym typeface="Arial"/>
              </a:rPr>
              <a:t> der </a:t>
            </a:r>
            <a:r>
              <a:rPr lang="en-US" sz="1052" b="0" i="1" u="none" strike="noStrike" cap="none" dirty="0" err="1">
                <a:solidFill>
                  <a:srgbClr val="9AA3AE"/>
                </a:solidFill>
                <a:latin typeface="Arial"/>
                <a:ea typeface="Arial"/>
                <a:cs typeface="Arial"/>
                <a:sym typeface="Arial"/>
              </a:rPr>
              <a:t>Patienten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mit</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erblich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bedingtem</a:t>
            </a:r>
            <a:r>
              <a:rPr lang="en-US" sz="1052" b="0" i="1" u="none" strike="noStrike" cap="none" dirty="0">
                <a:solidFill>
                  <a:srgbClr val="9AA3AE"/>
                </a:solidFill>
                <a:latin typeface="Arial"/>
                <a:ea typeface="Arial"/>
                <a:cs typeface="Arial"/>
                <a:sym typeface="Arial"/>
              </a:rPr>
              <a:t> Rb </a:t>
            </a:r>
            <a:r>
              <a:rPr lang="en-US" sz="1052" b="0" i="1" u="none" strike="noStrike" cap="none" dirty="0" err="1">
                <a:solidFill>
                  <a:srgbClr val="9AA3AE"/>
                </a:solidFill>
                <a:latin typeface="Arial"/>
                <a:ea typeface="Arial"/>
                <a:cs typeface="Arial"/>
                <a:sym typeface="Arial"/>
              </a:rPr>
              <a:t>entwickeln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beidseitige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Erkrankung</a:t>
            </a:r>
            <a:r>
              <a:rPr lang="en-US" sz="1052" b="0" i="1" u="none" strike="noStrike" cap="none" dirty="0">
                <a:solidFill>
                  <a:srgbClr val="9AA3A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err="1">
                <a:solidFill>
                  <a:srgbClr val="9AA3AE"/>
                </a:solidFill>
                <a:latin typeface="Arial"/>
                <a:ea typeface="Arial"/>
                <a:cs typeface="Arial"/>
                <a:sym typeface="Arial"/>
              </a:rPr>
              <a:t>Etwa</a:t>
            </a:r>
            <a:r>
              <a:rPr lang="en-US" sz="1052" b="0" i="0" u="none" strike="noStrike" cap="none" dirty="0">
                <a:solidFill>
                  <a:srgbClr val="9AA3AE"/>
                </a:solidFill>
                <a:latin typeface="Arial"/>
                <a:ea typeface="Arial"/>
                <a:cs typeface="Arial"/>
                <a:sym typeface="Arial"/>
              </a:rPr>
              <a:t> 85 %!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C6F0CF"/>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1" u="none" strike="noStrike" cap="none" dirty="0">
                <a:solidFill>
                  <a:srgbClr val="C6F0CF"/>
                </a:solidFill>
                <a:latin typeface="Arial"/>
                <a:ea typeface="Arial"/>
                <a:cs typeface="Arial"/>
                <a:sym typeface="Arial"/>
              </a:rPr>
              <a:t>Für </a:t>
            </a:r>
            <a:r>
              <a:rPr lang="en-US" sz="1052" b="0" i="1" u="none" strike="noStrike" cap="none" dirty="0" err="1">
                <a:solidFill>
                  <a:srgbClr val="C6F0CF"/>
                </a:solidFill>
                <a:latin typeface="Arial"/>
                <a:ea typeface="Arial"/>
                <a:cs typeface="Arial"/>
                <a:sym typeface="Arial"/>
              </a:rPr>
              <a:t>welche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anderen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Krebsarten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sind</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sie</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prädisponiert</a:t>
            </a:r>
            <a:r>
              <a:rPr lang="en-US" sz="1052" b="0" i="1" u="none" strike="noStrike" cap="none" dirty="0">
                <a:solidFill>
                  <a:srgbClr val="C6F0CF"/>
                </a:solidFill>
                <a:latin typeface="Arial"/>
                <a:ea typeface="Arial"/>
                <a:cs typeface="Arial"/>
                <a:sym typeface="Arial"/>
              </a:rPr>
              <a:t>, und in </a:t>
            </a:r>
            <a:r>
              <a:rPr lang="en-US" sz="1052" b="0" i="1" u="none" strike="noStrike" cap="none" dirty="0" err="1">
                <a:solidFill>
                  <a:srgbClr val="C6F0CF"/>
                </a:solidFill>
                <a:latin typeface="Arial"/>
                <a:ea typeface="Arial"/>
                <a:cs typeface="Arial"/>
                <a:sym typeface="Arial"/>
              </a:rPr>
              <a:t>welchem</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Lebensabschnitt</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treten</a:t>
            </a:r>
            <a:r>
              <a:rPr lang="en-US" sz="1052" b="0" i="1" u="none" strike="noStrike" cap="none" dirty="0">
                <a:solidFill>
                  <a:srgbClr val="C6F0CF"/>
                </a:solidFill>
                <a:latin typeface="Arial"/>
                <a:ea typeface="Arial"/>
                <a:cs typeface="Arial"/>
                <a:sym typeface="Arial"/>
              </a:rPr>
              <a:t> </a:t>
            </a:r>
            <a:r>
              <a:rPr lang="en-US" sz="1052" b="0" i="1" u="none" strike="noStrike" cap="none" dirty="0" err="1">
                <a:solidFill>
                  <a:srgbClr val="C6F0CF"/>
                </a:solidFill>
                <a:latin typeface="Arial"/>
                <a:ea typeface="Arial"/>
                <a:cs typeface="Arial"/>
                <a:sym typeface="Arial"/>
              </a:rPr>
              <a:t>diese</a:t>
            </a:r>
            <a:r>
              <a:rPr lang="en-US" sz="1052" b="0" i="1" u="none" strike="noStrike" cap="none" dirty="0">
                <a:solidFill>
                  <a:srgbClr val="C6F0CF"/>
                </a:solidFill>
                <a:latin typeface="Arial"/>
                <a:ea typeface="Arial"/>
                <a:cs typeface="Arial"/>
                <a:sym typeface="Arial"/>
              </a:rPr>
              <a:t> auf?</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Intrakranielle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Tumoren</a:t>
            </a:r>
            <a:r>
              <a:rPr lang="en-US" sz="1052" b="0" i="0" u="none" strike="noStrike" cap="none" dirty="0">
                <a:solidFill>
                  <a:srgbClr val="C6F0CF"/>
                </a:solidFill>
                <a:latin typeface="Arial"/>
                <a:ea typeface="Arial"/>
                <a:cs typeface="Arial"/>
                <a:sym typeface="Arial"/>
              </a:rPr>
              <a:t> der </a:t>
            </a:r>
            <a:r>
              <a:rPr lang="en-US" sz="1052" b="0" i="0" u="none" strike="noStrike" cap="none" dirty="0" err="1">
                <a:solidFill>
                  <a:srgbClr val="C6F0CF"/>
                </a:solidFill>
                <a:latin typeface="Arial"/>
                <a:ea typeface="Arial"/>
                <a:cs typeface="Arial"/>
                <a:sym typeface="Arial"/>
              </a:rPr>
              <a:t>Mittellinie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Kindheit</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Teenageralter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Sarkome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Frühes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 </a:t>
            </a:r>
            <a:r>
              <a:rPr lang="en-US" sz="1052" b="0" i="0" u="none" strike="noStrike" cap="none" dirty="0" err="1">
                <a:solidFill>
                  <a:srgbClr val="C6F0CF"/>
                </a:solidFill>
                <a:latin typeface="Arial"/>
                <a:ea typeface="Arial"/>
                <a:cs typeface="Arial"/>
                <a:sym typeface="Arial"/>
              </a:rPr>
              <a:t>mittleres</a:t>
            </a:r>
            <a:r>
              <a:rPr lang="en-US" sz="1052" b="0" i="0" u="none" strike="noStrike" cap="none" dirty="0">
                <a:solidFill>
                  <a:srgbClr val="C6F0CF"/>
                </a:solidFill>
                <a:latin typeface="Arial"/>
                <a:ea typeface="Arial"/>
                <a:cs typeface="Arial"/>
                <a:sym typeface="Arial"/>
              </a:rPr>
              <a:t> Alter: </a:t>
            </a:r>
            <a:r>
              <a:rPr lang="en-US" sz="1052" b="0" i="0" u="none" strike="noStrike" cap="none" dirty="0" err="1">
                <a:solidFill>
                  <a:srgbClr val="C6F0CF"/>
                </a:solidFill>
                <a:latin typeface="Arial"/>
                <a:ea typeface="Arial"/>
                <a:cs typeface="Arial"/>
                <a:sym typeface="Arial"/>
              </a:rPr>
              <a:t>Melanome</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Hirntumoren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6F0CF"/>
              </a:buClr>
              <a:buSzPts val="1052"/>
              <a:buFont typeface="Noto Sans Symbols"/>
              <a:buNone/>
            </a:pPr>
            <a:r>
              <a:rPr lang="en-US" sz="1052" b="0" i="0" u="none" strike="noStrike" cap="none" dirty="0">
                <a:solidFill>
                  <a:srgbClr val="C6F0CF"/>
                </a:solidFill>
                <a:latin typeface="Arial"/>
                <a:ea typeface="Arial"/>
                <a:cs typeface="Arial"/>
                <a:sym typeface="Arial"/>
              </a:rPr>
              <a:t>--</a:t>
            </a:r>
            <a:r>
              <a:rPr lang="en-US" sz="1052" b="0" i="0" u="none" strike="noStrike" cap="none" dirty="0" err="1">
                <a:solidFill>
                  <a:srgbClr val="C6F0CF"/>
                </a:solidFill>
                <a:latin typeface="Arial"/>
                <a:ea typeface="Arial"/>
                <a:cs typeface="Arial"/>
                <a:sym typeface="Arial"/>
              </a:rPr>
              <a:t>Spätes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Erwachsenenalter</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Lungenkrebs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Blasenkrebs</a:t>
            </a:r>
            <a:endParaRPr sz="1227" b="0" i="0" u="none" strike="noStrike" cap="none" dirty="0">
              <a:solidFill>
                <a:srgbClr val="000000"/>
              </a:solidFill>
              <a:latin typeface="Arial"/>
              <a:ea typeface="Arial"/>
              <a:cs typeface="Arial"/>
              <a:sym typeface="Arial"/>
            </a:endParaRPr>
          </a:p>
        </p:txBody>
      </p:sp>
      <p:sp>
        <p:nvSpPr>
          <p:cNvPr id="745" name="Google Shape;745;p60"/>
          <p:cNvSpPr txBox="1"/>
          <p:nvPr/>
        </p:nvSpPr>
        <p:spPr>
          <a:xfrm>
            <a:off x="3234053" y="3318145"/>
            <a:ext cx="5756055" cy="721447"/>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330066"/>
                </a:solidFill>
              </a:rPr>
              <a:t>Beachten Sie, dass dies bedeutet, dass 15 % der Patienten mit erblich bedingtem Rb eine </a:t>
            </a:r>
            <a:r>
              <a:rPr lang="en-US" i="1" u="none" strike="noStrike" cap="none">
                <a:solidFill>
                  <a:srgbClr val="330066"/>
                </a:solidFill>
              </a:rPr>
              <a:t>einseitige </a:t>
            </a:r>
            <a:r>
              <a:rPr lang="en-US" i="0" u="none" strike="noStrike" cap="none">
                <a:solidFill>
                  <a:srgbClr val="330066"/>
                </a:solidFill>
              </a:rPr>
              <a:t>Erkrankung aufweisen. Somit ist eine einseitige Erkrankung </a:t>
            </a:r>
            <a:r>
              <a:rPr lang="en-US" b="1" i="0" u="none" strike="noStrike" cap="none">
                <a:solidFill>
                  <a:srgbClr val="330066"/>
                </a:solidFill>
              </a:rPr>
              <a:t>kein </a:t>
            </a:r>
            <a:r>
              <a:rPr lang="en-US" i="0" u="none" strike="noStrike" cap="none">
                <a:solidFill>
                  <a:srgbClr val="330066"/>
                </a:solidFill>
              </a:rPr>
              <a:t>pathognomonisches Merkmal für nicht erblich bedingtes Rb.</a:t>
            </a:r>
            <a:endParaRPr i="0" u="none" strike="noStrike" cap="none">
              <a:solidFill>
                <a:srgbClr val="330066"/>
              </a:solidFill>
            </a:endParaRPr>
          </a:p>
        </p:txBody>
      </p:sp>
      <p:sp>
        <p:nvSpPr>
          <p:cNvPr id="746" name="Google Shape;746;p60"/>
          <p:cNvSpPr txBox="1"/>
          <p:nvPr/>
        </p:nvSpPr>
        <p:spPr>
          <a:xfrm>
            <a:off x="2087671" y="3873855"/>
            <a:ext cx="7876734" cy="502093"/>
          </a:xfrm>
          <a:prstGeom prst="rect">
            <a:avLst/>
          </a:prstGeom>
          <a:solidFill>
            <a:schemeClr val="dk1"/>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chemeClr val="lt1"/>
                </a:solidFill>
                <a:latin typeface="Arial"/>
                <a:ea typeface="Arial"/>
                <a:cs typeface="Arial"/>
                <a:sym typeface="Arial"/>
              </a:rPr>
              <a:t>Welcher Befund würde stark darauf hindeuten, dass ein Kind mit einseitigem Retinoblastom eine Keimbahnmutation aufweist?</a:t>
            </a:r>
            <a:endParaRPr sz="1227"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chemeClr val="lt1"/>
                </a:solidFill>
                <a:latin typeface="Arial"/>
                <a:ea typeface="Arial"/>
                <a:cs typeface="Arial"/>
                <a:sym typeface="Arial"/>
              </a:rPr>
              <a:t>Wenn es </a:t>
            </a:r>
            <a:r>
              <a:rPr lang="en-US" sz="1052" b="1" i="0" u="none" strike="noStrike" cap="none">
                <a:solidFill>
                  <a:srgbClr val="FFEC8F"/>
                </a:solidFill>
                <a:latin typeface="Arial"/>
                <a:ea typeface="Arial"/>
                <a:cs typeface="Arial"/>
                <a:sym typeface="Arial"/>
              </a:rPr>
              <a:t>eine multifokale Erkrankung</a:t>
            </a:r>
            <a:r>
              <a:rPr lang="en-US" sz="1052" b="1" i="0" u="none" strike="noStrike" cap="none">
                <a:solidFill>
                  <a:schemeClr val="lt1"/>
                </a:solidFill>
                <a:latin typeface="Arial"/>
                <a:ea typeface="Arial"/>
                <a:cs typeface="Arial"/>
                <a:sym typeface="Arial"/>
              </a:rPr>
              <a:t> </a:t>
            </a:r>
            <a:r>
              <a:rPr lang="en-US" sz="1052" b="0" i="0" u="none" strike="noStrike" cap="none">
                <a:solidFill>
                  <a:schemeClr val="lt1"/>
                </a:solidFill>
                <a:latin typeface="Arial"/>
                <a:ea typeface="Arial"/>
                <a:cs typeface="Arial"/>
                <a:sym typeface="Arial"/>
              </a:rPr>
              <a:t>im betroffenen Auge aufweist</a:t>
            </a:r>
            <a:endParaRPr sz="1227" b="0" i="0" u="none" strike="noStrike" cap="none">
              <a:solidFill>
                <a:schemeClr val="lt1"/>
              </a:solidFill>
              <a:latin typeface="Arial"/>
              <a:ea typeface="Arial"/>
              <a:cs typeface="Arial"/>
              <a:sym typeface="Arial"/>
            </a:endParaRPr>
          </a:p>
        </p:txBody>
      </p:sp>
      <p:sp>
        <p:nvSpPr>
          <p:cNvPr id="74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47" name="Google Shape;747;p6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742" name="Google Shape;742;p6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48</a:t>
            </a:fld>
            <a:endParaRPr lang="de-DE" sz="800">
              <a:latin typeface="Segoe UI"/>
            </a:endParaRPr>
          </a:p>
        </p:txBody>
      </p:sp>
      <p:cxnSp>
        <p:nvCxnSpPr>
          <p:cNvPr id="749" name="ZZ_Fusszeile_Linie"/>
          <p:cNvCxnSpPr/>
          <p:nvPr/>
        </p:nvCxnSpPr>
        <p:spPr>
          <a:xfrm>
            <a:off x="274320" y="6565392"/>
            <a:ext cx="11643360" cy="0"/>
          </a:xfrm>
          <a:prstGeom prst="line">
            <a:avLst/>
          </a:prstGeom>
          <a:ln w="6350">
            <a:solidFill>
              <a:srgbClr val="D7DBE0"/>
            </a:solidFill>
          </a:ln>
        </p:spPr>
      </p:cxnSp>
      <p:sp>
        <p:nvSpPr>
          <p:cNvPr id="75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3" name="Google Shape;753;p61"/>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54" name="Google Shape;754;p6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cxnSp>
        <p:nvCxnSpPr>
          <p:cNvPr id="755" name="Google Shape;755;p6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56" name="Google Shape;756;p6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57" name="Google Shape;757;p6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59" name="Google Shape;759;p61"/>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60" name="Google Shape;760;p61"/>
          <p:cNvSpPr txBox="1"/>
          <p:nvPr/>
        </p:nvSpPr>
        <p:spPr>
          <a:xfrm>
            <a:off x="2281381" y="1663707"/>
            <a:ext cx="7640548" cy="2916559"/>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0" u="none" strike="noStrike" cap="none">
                <a:solidFill>
                  <a:srgbClr val="1A5FB4"/>
                </a:solidFill>
                <a:latin typeface="Arial"/>
                <a:ea typeface="Arial"/>
                <a:cs typeface="Arial"/>
                <a:sym typeface="Arial"/>
              </a:rPr>
              <a:t>--Frühe Kindheit: </a:t>
            </a:r>
            <a:r>
              <a:rPr lang="en-US" sz="1052" b="0" i="0" u="none" strike="noStrike" cap="none">
                <a:solidFill>
                  <a:srgbClr val="C6F0CF"/>
                </a:solidFill>
                <a:latin typeface="Arial"/>
                <a:ea typeface="Arial"/>
                <a:cs typeface="Arial"/>
                <a:sym typeface="Arial"/>
              </a:rPr>
              <a:t>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7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52" name="Google Shape;752;p6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758" name="Google Shape;758;p6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49</a:t>
            </a:fld>
            <a:endParaRPr lang="de-DE" sz="800">
              <a:latin typeface="Segoe UI"/>
            </a:endParaRPr>
          </a:p>
        </p:txBody>
      </p:sp>
      <p:cxnSp>
        <p:nvCxnSpPr>
          <p:cNvPr id="762" name="ZZ_Fusszeile_Linie"/>
          <p:cNvCxnSpPr/>
          <p:nvPr/>
        </p:nvCxnSpPr>
        <p:spPr>
          <a:xfrm>
            <a:off x="274320" y="6565392"/>
            <a:ext cx="11643360" cy="0"/>
          </a:xfrm>
          <a:prstGeom prst="line">
            <a:avLst/>
          </a:prstGeom>
          <a:ln w="6350">
            <a:solidFill>
              <a:srgbClr val="D7DBE0"/>
            </a:solidFill>
          </a:ln>
        </p:spPr>
      </p:cxnSp>
      <p:sp>
        <p:nvSpPr>
          <p:cNvPr id="7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6" name="Google Shape;766;p62"/>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67" name="Google Shape;767;p6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cxnSp>
        <p:nvCxnSpPr>
          <p:cNvPr id="768" name="Google Shape;768;p6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69" name="Google Shape;769;p6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70" name="Google Shape;770;p62"/>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72" name="Google Shape;772;p62"/>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73" name="Google Shape;773;p62"/>
          <p:cNvSpPr txBox="1"/>
          <p:nvPr/>
        </p:nvSpPr>
        <p:spPr>
          <a:xfrm>
            <a:off x="2281381" y="1663707"/>
            <a:ext cx="7640548" cy="2916559"/>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1A5FB4"/>
              </a:solidFill>
              <a:latin typeface="Arial"/>
              <a:ea typeface="Arial"/>
              <a:cs typeface="Arial"/>
              <a:sym typeface="Arial"/>
            </a:endParaRPr>
          </a:p>
          <a:p>
            <a:pPr marL="0" lvl="0" indent="0" algn="l" rtl="0">
              <a:spcBef>
                <a:spcPts val="0"/>
              </a:spcBef>
              <a:spcAft>
                <a:spcPts val="0"/>
              </a:spcAft>
              <a:buClr>
                <a:schemeClr val="dk1"/>
              </a:buClr>
              <a:buSzPts val="1052"/>
              <a:buFont typeface="Arial"/>
              <a:buNone/>
            </a:pPr>
            <a:r>
              <a:rPr lang="en-US" sz="1052" i="1">
                <a:solidFill>
                  <a:srgbClr val="1A5FB4"/>
                </a:solidFill>
              </a:rPr>
              <a:t>Für welche anderen Krebsarten sind sie prädisponiert, und in welchem Lebensabschnitt treten diese auf?</a:t>
            </a:r>
            <a:endParaRPr>
              <a:solidFill>
                <a:schemeClr val="dk1"/>
              </a:solidFill>
            </a:endParaRPr>
          </a:p>
          <a:p>
            <a:pPr marL="0" marR="0" lvl="0" indent="0" algn="l" rtl="0">
              <a:lnSpc>
                <a:spcPct val="100000"/>
              </a:lnSpc>
              <a:spcBef>
                <a:spcPts val="0"/>
              </a:spcBef>
              <a:spcAft>
                <a:spcPts val="0"/>
              </a:spcAft>
              <a:buClr>
                <a:srgbClr val="000000"/>
              </a:buClr>
              <a:buSzPts val="1052"/>
              <a:buFont typeface="Arial"/>
              <a:buNone/>
            </a:pPr>
            <a:r>
              <a:rPr lang="en-US" sz="1052" b="1">
                <a:solidFill>
                  <a:srgbClr val="1A5FB4"/>
                </a:solidFill>
              </a:rPr>
              <a:t>--Frühe Kindheit: Intrakranielle Tumoren der Mittellinie</a:t>
            </a:r>
            <a:r>
              <a:rPr lang="en-US" sz="1052" b="0" i="0" u="none" strike="noStrike" cap="none">
                <a:solidFill>
                  <a:srgbClr val="C6F0CF"/>
                </a:solidFill>
                <a:latin typeface="Arial"/>
                <a:ea typeface="Arial"/>
                <a:cs typeface="Arial"/>
                <a:sym typeface="Arial"/>
              </a:rPr>
              <a:t>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77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65" name="Google Shape;765;p6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771" name="Google Shape;771;p6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50</a:t>
            </a:fld>
            <a:endParaRPr lang="de-DE" sz="800">
              <a:latin typeface="Segoe UI"/>
            </a:endParaRPr>
          </a:p>
        </p:txBody>
      </p:sp>
      <p:cxnSp>
        <p:nvCxnSpPr>
          <p:cNvPr id="775" name="ZZ_Fusszeile_Linie"/>
          <p:cNvCxnSpPr/>
          <p:nvPr/>
        </p:nvCxnSpPr>
        <p:spPr>
          <a:xfrm>
            <a:off x="274320" y="6565392"/>
            <a:ext cx="11643360" cy="0"/>
          </a:xfrm>
          <a:prstGeom prst="line">
            <a:avLst/>
          </a:prstGeom>
          <a:ln w="6350">
            <a:solidFill>
              <a:srgbClr val="D7DBE0"/>
            </a:solidFill>
          </a:ln>
        </p:spPr>
      </p:cxnSp>
      <p:sp>
        <p:nvSpPr>
          <p:cNvPr id="77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9" name="Google Shape;779;p63"/>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780" name="Google Shape;780;p63"/>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81" name="Google Shape;781;p6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782" name="Google Shape;782;p63"/>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783" name="Google Shape;783;p6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784" name="Google Shape;784;p6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785" name="Google Shape;785;p6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787" name="Google Shape;787;p63"/>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788" name="Google Shape;788;p63"/>
          <p:cNvSpPr txBox="1"/>
          <p:nvPr/>
        </p:nvSpPr>
        <p:spPr>
          <a:xfrm>
            <a:off x="2288088" y="1358907"/>
            <a:ext cx="7592165" cy="3319397"/>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789" name="Google Shape;789;p63"/>
          <p:cNvSpPr txBox="1"/>
          <p:nvPr/>
        </p:nvSpPr>
        <p:spPr>
          <a:xfrm>
            <a:off x="6229611" y="2488781"/>
            <a:ext cx="3650630" cy="251283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1" u="none" strike="noStrike" cap="none">
              <a:solidFill>
                <a:srgbClr val="330066"/>
              </a:solidFill>
            </a:endParaRPr>
          </a:p>
          <a:p>
            <a:pPr marL="0" marR="0" lvl="0" indent="0" algn="l" rtl="0">
              <a:lnSpc>
                <a:spcPct val="100000"/>
              </a:lnSpc>
              <a:spcBef>
                <a:spcPts val="0"/>
              </a:spcBef>
              <a:spcAft>
                <a:spcPts val="0"/>
              </a:spcAft>
              <a:buClr>
                <a:srgbClr val="FFEC8F"/>
              </a:buClr>
              <a:buSzPts val="1052"/>
              <a:buFont typeface="Noto Sans Symbols"/>
              <a:buNone/>
            </a:pP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79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78" name="Google Shape;778;p6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786" name="Google Shape;786;p6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51</a:t>
            </a:fld>
            <a:endParaRPr lang="de-DE" sz="800">
              <a:latin typeface="Segoe UI"/>
            </a:endParaRPr>
          </a:p>
        </p:txBody>
      </p:sp>
      <p:cxnSp>
        <p:nvCxnSpPr>
          <p:cNvPr id="791" name="ZZ_Fusszeile_Linie"/>
          <p:cNvCxnSpPr/>
          <p:nvPr/>
        </p:nvCxnSpPr>
        <p:spPr>
          <a:xfrm>
            <a:off x="274320" y="6565392"/>
            <a:ext cx="11643360" cy="0"/>
          </a:xfrm>
          <a:prstGeom prst="line">
            <a:avLst/>
          </a:prstGeom>
          <a:ln w="6350">
            <a:solidFill>
              <a:srgbClr val="D7DBE0"/>
            </a:solidFill>
          </a:ln>
        </p:spPr>
      </p:cxnSp>
      <p:sp>
        <p:nvSpPr>
          <p:cNvPr id="7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6" name="Google Shape;796;p64"/>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797" name="Google Shape;797;p64"/>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798" name="Google Shape;798;p64"/>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799" name="Google Shape;799;p6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00" name="Google Shape;800;p64"/>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01" name="Google Shape;801;p6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802" name="Google Shape;802;p6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803" name="Google Shape;803;p64"/>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804" name="Google Shape;804;p64"/>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805" name="Google Shape;805;p64"/>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806" name="Google Shape;806;p64"/>
          <p:cNvSpPr txBox="1"/>
          <p:nvPr/>
        </p:nvSpPr>
        <p:spPr>
          <a:xfrm>
            <a:off x="6229611" y="2488781"/>
            <a:ext cx="3650630" cy="251283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1A5FB4"/>
                </a:solidFill>
              </a:rPr>
              <a:t>Welche Struktur der Mittellinie ist häufig betroffen?</a:t>
            </a:r>
            <a:endParaRPr i="1" u="none" strike="noStrike" cap="none">
              <a:solidFill>
                <a:srgbClr val="1A5FB4"/>
              </a:solidFill>
            </a:endParaRPr>
          </a:p>
          <a:p>
            <a:pPr marL="0" lvl="0" indent="0" algn="l" rtl="0">
              <a:spcBef>
                <a:spcPts val="0"/>
              </a:spcBef>
              <a:spcAft>
                <a:spcPts val="0"/>
              </a:spcAft>
              <a:buClr>
                <a:srgbClr val="1A5FB4"/>
              </a:buClr>
              <a:buSzPts val="1052"/>
              <a:buFont typeface="Noto Sans Symbols"/>
              <a:buNone/>
            </a:pPr>
            <a:r>
              <a:rPr lang="en-US">
                <a:solidFill>
                  <a:srgbClr val="1A5FB4"/>
                </a:solidFill>
              </a:rPr>
              <a:t>Die Zirbeldrüse (d. h. ein Pinealom)</a:t>
            </a:r>
            <a:endParaRPr i="1">
              <a:solidFill>
                <a:srgbClr val="1A5FB4"/>
              </a:solidFill>
            </a:endParaRPr>
          </a:p>
          <a:p>
            <a:pPr marL="0" marR="0" lvl="0" indent="0" algn="l" rtl="0">
              <a:lnSpc>
                <a:spcPct val="100000"/>
              </a:lnSpc>
              <a:spcBef>
                <a:spcPts val="0"/>
              </a:spcBef>
              <a:spcAft>
                <a:spcPts val="0"/>
              </a:spcAft>
              <a:buClr>
                <a:srgbClr val="FFEC8F"/>
              </a:buClr>
              <a:buSzPts val="1052"/>
              <a:buFont typeface="Noto Sans Symbols"/>
              <a:buNone/>
            </a:pP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8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794" name="Google Shape;794;p6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795" name="Google Shape;795;p6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52</a:t>
            </a:fld>
            <a:endParaRPr lang="de-DE" sz="800">
              <a:latin typeface="Segoe UI"/>
            </a:endParaRPr>
          </a:p>
        </p:txBody>
      </p:sp>
      <p:cxnSp>
        <p:nvCxnSpPr>
          <p:cNvPr id="808" name="ZZ_Fusszeile_Linie"/>
          <p:cNvCxnSpPr/>
          <p:nvPr/>
        </p:nvCxnSpPr>
        <p:spPr>
          <a:xfrm>
            <a:off x="274320" y="6565392"/>
            <a:ext cx="11643360" cy="0"/>
          </a:xfrm>
          <a:prstGeom prst="line">
            <a:avLst/>
          </a:prstGeom>
          <a:ln w="6350">
            <a:solidFill>
              <a:srgbClr val="D7DBE0"/>
            </a:solidFill>
          </a:ln>
        </p:spPr>
      </p:cxnSp>
      <p:sp>
        <p:nvSpPr>
          <p:cNvPr id="8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2" name="Google Shape;812;p6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814" name="Google Shape;814;p65"/>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815" name="Google Shape;815;p65"/>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816" name="Google Shape;816;p65"/>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817" name="Google Shape;817;p6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18" name="Google Shape;818;p6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19" name="Google Shape;819;p6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820" name="Google Shape;820;p6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821" name="Google Shape;821;p65"/>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822" name="Google Shape;822;p65"/>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823" name="Google Shape;823;p65"/>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824" name="Google Shape;824;p65"/>
          <p:cNvSpPr txBox="1"/>
          <p:nvPr/>
        </p:nvSpPr>
        <p:spPr>
          <a:xfrm>
            <a:off x="6347913" y="2664398"/>
            <a:ext cx="3653359" cy="183925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Welche Struktur der Mittellinie ist häufig betroffen?</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Die Zirbeldrüse (d. h. ein Pinealom)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Womit ähnelt dieser Tumor histologisch am ehesten?</a:t>
            </a:r>
            <a:endParaRPr sz="1227" b="0" i="1"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Einem Retinoblastom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1" u="none" strike="noStrike" cap="none">
                <a:solidFill>
                  <a:srgbClr val="FFEC8F"/>
                </a:solidFill>
                <a:latin typeface="Arial"/>
                <a:ea typeface="Arial"/>
                <a:cs typeface="Arial"/>
                <a:sym typeface="Arial"/>
              </a:rPr>
              <a:t>Bei einem Patienten mit beidseitigem Retinoblastom und einem histologisch ähnlichen Pinealom wird häufig von welcher Erkrankung gesprochen?</a:t>
            </a:r>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„Trilaterales“ Retinoblastom</a:t>
            </a:r>
            <a:endParaRPr/>
          </a:p>
        </p:txBody>
      </p:sp>
      <p:sp>
        <p:nvSpPr>
          <p:cNvPr id="82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11" name="Google Shape;811;p6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813" name="Google Shape;813;p6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53</a:t>
            </a:fld>
            <a:endParaRPr lang="de-DE" sz="800">
              <a:latin typeface="Segoe UI"/>
            </a:endParaRPr>
          </a:p>
        </p:txBody>
      </p:sp>
      <p:cxnSp>
        <p:nvCxnSpPr>
          <p:cNvPr id="826" name="ZZ_Fusszeile_Linie"/>
          <p:cNvCxnSpPr/>
          <p:nvPr/>
        </p:nvCxnSpPr>
        <p:spPr>
          <a:xfrm>
            <a:off x="274320" y="6565392"/>
            <a:ext cx="11643360" cy="0"/>
          </a:xfrm>
          <a:prstGeom prst="line">
            <a:avLst/>
          </a:prstGeom>
          <a:ln w="6350">
            <a:solidFill>
              <a:srgbClr val="D7DBE0"/>
            </a:solidFill>
          </a:ln>
        </p:spPr>
      </p:cxnSp>
      <p:sp>
        <p:nvSpPr>
          <p:cNvPr id="8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31" name="Google Shape;831;p6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832" name="Google Shape;832;p66"/>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833" name="Google Shape;833;p66"/>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834" name="Google Shape;834;p66"/>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835" name="Google Shape;835;p6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36" name="Google Shape;836;p6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37" name="Google Shape;837;p6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838" name="Google Shape;838;p66"/>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839" name="Google Shape;839;p66"/>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840" name="Google Shape;840;p66"/>
          <p:cNvSpPr txBox="1"/>
          <p:nvPr/>
        </p:nvSpPr>
        <p:spPr>
          <a:xfrm>
            <a:off x="6347913" y="2664398"/>
            <a:ext cx="3653359" cy="183925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dirty="0" err="1">
                <a:solidFill>
                  <a:srgbClr val="1A5FB4"/>
                </a:solidFill>
                <a:latin typeface="Arial"/>
                <a:ea typeface="Arial"/>
                <a:cs typeface="Arial"/>
                <a:sym typeface="Arial"/>
              </a:rPr>
              <a:t>Welche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Struktur</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Mittellinie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häufig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betroffen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Die </a:t>
            </a:r>
            <a:r>
              <a:rPr lang="en-US" sz="1052" b="0" i="0" u="none" strike="noStrike" cap="none" dirty="0" err="1">
                <a:solidFill>
                  <a:srgbClr val="1A5FB4"/>
                </a:solidFill>
                <a:latin typeface="Arial"/>
                <a:ea typeface="Arial"/>
                <a:cs typeface="Arial"/>
                <a:sym typeface="Arial"/>
              </a:rPr>
              <a:t>Zirbeldrüse</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ein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Pinealom</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dirty="0" err="1">
                <a:solidFill>
                  <a:srgbClr val="1A5FB4"/>
                </a:solidFill>
                <a:latin typeface="Arial"/>
                <a:ea typeface="Arial"/>
                <a:cs typeface="Arial"/>
                <a:sym typeface="Arial"/>
              </a:rPr>
              <a:t>Womit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ähnelt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dieser</a:t>
            </a:r>
            <a:r>
              <a:rPr lang="en-US" sz="1052" b="0" i="1" u="none" strike="noStrike" cap="none" dirty="0">
                <a:solidFill>
                  <a:srgbClr val="1A5FB4"/>
                </a:solidFill>
                <a:latin typeface="Arial"/>
                <a:ea typeface="Arial"/>
                <a:cs typeface="Arial"/>
                <a:sym typeface="Arial"/>
              </a:rPr>
              <a:t> Tumor </a:t>
            </a:r>
            <a:r>
              <a:rPr lang="en-US" sz="1052" b="0" i="1" u="none" strike="noStrike" cap="none" dirty="0" err="1">
                <a:solidFill>
                  <a:srgbClr val="1A5FB4"/>
                </a:solidFill>
                <a:latin typeface="Arial"/>
                <a:ea typeface="Arial"/>
                <a:cs typeface="Arial"/>
                <a:sym typeface="Arial"/>
              </a:rPr>
              <a:t>histologisch</a:t>
            </a:r>
            <a:r>
              <a:rPr lang="en-US" sz="1052" b="0" i="1" u="none" strike="noStrike" cap="none" dirty="0">
                <a:solidFill>
                  <a:srgbClr val="1A5FB4"/>
                </a:solidFill>
                <a:latin typeface="Arial"/>
                <a:ea typeface="Arial"/>
                <a:cs typeface="Arial"/>
                <a:sym typeface="Arial"/>
              </a:rPr>
              <a:t> am </a:t>
            </a:r>
            <a:r>
              <a:rPr lang="en-US" sz="1052" b="0" i="1" u="none" strike="noStrike" cap="none" dirty="0" err="1">
                <a:solidFill>
                  <a:srgbClr val="1A5FB4"/>
                </a:solidFill>
                <a:latin typeface="Arial"/>
                <a:ea typeface="Arial"/>
                <a:cs typeface="Arial"/>
                <a:sym typeface="Arial"/>
              </a:rPr>
              <a:t>ehesten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Einem </a:t>
            </a:r>
            <a:r>
              <a:rPr lang="en-US" sz="1052" b="0" i="0" u="none" strike="noStrike" cap="none" dirty="0" err="1">
                <a:solidFill>
                  <a:srgbClr val="1A5FB4"/>
                </a:solidFill>
                <a:latin typeface="Arial"/>
                <a:ea typeface="Arial"/>
                <a:cs typeface="Arial"/>
                <a:sym typeface="Arial"/>
              </a:rPr>
              <a:t>Retinoblastom</a:t>
            </a:r>
            <a:endParaRPr sz="1227" b="0" i="0" u="none" strike="noStrike" cap="none" dirty="0">
              <a:solidFill>
                <a:srgbClr val="FFEC8F"/>
              </a:solidFill>
              <a:latin typeface="Arial"/>
              <a:ea typeface="Arial"/>
              <a:cs typeface="Arial"/>
              <a:sym typeface="Arial"/>
            </a:endParaRPr>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1" u="none" strike="noStrike" cap="none" dirty="0">
                <a:solidFill>
                  <a:srgbClr val="FFEC8F"/>
                </a:solidFill>
                <a:latin typeface="Arial"/>
                <a:ea typeface="Arial"/>
                <a:cs typeface="Arial"/>
                <a:sym typeface="Arial"/>
              </a:rPr>
              <a:t>Bei </a:t>
            </a:r>
            <a:r>
              <a:rPr lang="en-US" sz="1052" b="0" i="1" u="none" strike="noStrike" cap="none" dirty="0" err="1">
                <a:solidFill>
                  <a:srgbClr val="FFEC8F"/>
                </a:solidFill>
                <a:latin typeface="Arial"/>
                <a:ea typeface="Arial"/>
                <a:cs typeface="Arial"/>
                <a:sym typeface="Arial"/>
              </a:rPr>
              <a:t>einem</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Patienten</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mit</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beidseitigem</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Retinoblastom</a:t>
            </a:r>
            <a:r>
              <a:rPr lang="en-US" sz="1052" b="0" i="1" u="none" strike="noStrike" cap="none" dirty="0">
                <a:solidFill>
                  <a:srgbClr val="FFEC8F"/>
                </a:solidFill>
                <a:latin typeface="Arial"/>
                <a:ea typeface="Arial"/>
                <a:cs typeface="Arial"/>
                <a:sym typeface="Arial"/>
              </a:rPr>
              <a:t> und </a:t>
            </a:r>
            <a:r>
              <a:rPr lang="en-US" sz="1052" b="0" i="1" u="none" strike="noStrike" cap="none" dirty="0" err="1">
                <a:solidFill>
                  <a:srgbClr val="FFEC8F"/>
                </a:solidFill>
                <a:latin typeface="Arial"/>
                <a:ea typeface="Arial"/>
                <a:cs typeface="Arial"/>
                <a:sym typeface="Arial"/>
              </a:rPr>
              <a:t>einem</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histologisch</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ähnlichen</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Pinealom</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wird</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häufig</a:t>
            </a:r>
            <a:r>
              <a:rPr lang="en-US" sz="1052" b="0" i="1" u="none" strike="noStrike" cap="none" dirty="0">
                <a:solidFill>
                  <a:srgbClr val="FFEC8F"/>
                </a:solidFill>
                <a:latin typeface="Arial"/>
                <a:ea typeface="Arial"/>
                <a:cs typeface="Arial"/>
                <a:sym typeface="Arial"/>
              </a:rPr>
              <a:t> von </a:t>
            </a:r>
            <a:r>
              <a:rPr lang="en-US" sz="1052" b="0" i="1" u="none" strike="noStrike" cap="none" dirty="0" err="1">
                <a:solidFill>
                  <a:srgbClr val="FFEC8F"/>
                </a:solidFill>
                <a:latin typeface="Arial"/>
                <a:ea typeface="Arial"/>
                <a:cs typeface="Arial"/>
                <a:sym typeface="Arial"/>
              </a:rPr>
              <a:t>welcher</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Erkrankung</a:t>
            </a:r>
            <a:r>
              <a:rPr lang="en-US" sz="1052" b="0" i="1" u="none" strike="noStrike" cap="none" dirty="0">
                <a:solidFill>
                  <a:srgbClr val="FFEC8F"/>
                </a:solidFill>
                <a:latin typeface="Arial"/>
                <a:ea typeface="Arial"/>
                <a:cs typeface="Arial"/>
                <a:sym typeface="Arial"/>
              </a:rPr>
              <a:t> </a:t>
            </a:r>
            <a:r>
              <a:rPr lang="en-US" sz="1052" b="0" i="1" u="none" strike="noStrike" cap="none" dirty="0" err="1">
                <a:solidFill>
                  <a:srgbClr val="FFEC8F"/>
                </a:solidFill>
                <a:latin typeface="Arial"/>
                <a:ea typeface="Arial"/>
                <a:cs typeface="Arial"/>
                <a:sym typeface="Arial"/>
              </a:rPr>
              <a:t>gesprochen</a:t>
            </a:r>
            <a:r>
              <a:rPr lang="en-US" sz="1052" b="0" i="1" u="none" strike="noStrike" cap="none" dirty="0">
                <a:solidFill>
                  <a:srgbClr val="FFEC8F"/>
                </a:solidFill>
                <a:latin typeface="Arial"/>
                <a:ea typeface="Arial"/>
                <a:cs typeface="Arial"/>
                <a:sym typeface="Arial"/>
              </a:rPr>
              <a:t>?</a:t>
            </a:r>
            <a:endParaRPr dirty="0"/>
          </a:p>
          <a:p>
            <a:pPr marL="0" marR="0" lvl="0" indent="0" algn="l" rtl="0">
              <a:spcBef>
                <a:spcPts val="0"/>
              </a:spcBef>
              <a:spcAft>
                <a:spcPts val="0"/>
              </a:spcAft>
              <a:buClr>
                <a:srgbClr val="FFEC8F"/>
              </a:buClr>
              <a:buSzPts val="1052"/>
              <a:buFont typeface="Noto Sans Symbols"/>
              <a:buNone/>
            </a:pPr>
            <a:r>
              <a:rPr lang="en-US" sz="1052" b="0" i="0" u="none" strike="noStrike" cap="none" dirty="0">
                <a:solidFill>
                  <a:srgbClr val="FFEC8F"/>
                </a:solidFill>
                <a:latin typeface="Arial"/>
                <a:ea typeface="Arial"/>
                <a:cs typeface="Arial"/>
                <a:sym typeface="Arial"/>
              </a:rPr>
              <a:t>„</a:t>
            </a:r>
            <a:r>
              <a:rPr lang="en-US" sz="1052" b="0" i="0" u="none" strike="noStrike" cap="none" dirty="0" err="1">
                <a:solidFill>
                  <a:srgbClr val="FFEC8F"/>
                </a:solidFill>
                <a:latin typeface="Arial"/>
                <a:ea typeface="Arial"/>
                <a:cs typeface="Arial"/>
                <a:sym typeface="Arial"/>
              </a:rPr>
              <a:t>Trilaterales</a:t>
            </a:r>
            <a:r>
              <a:rPr lang="en-US" sz="1052" b="0" i="0" u="none" strike="noStrike" cap="none" dirty="0">
                <a:solidFill>
                  <a:srgbClr val="FFEC8F"/>
                </a:solidFill>
                <a:latin typeface="Arial"/>
                <a:ea typeface="Arial"/>
                <a:cs typeface="Arial"/>
                <a:sym typeface="Arial"/>
              </a:rPr>
              <a:t>“ </a:t>
            </a:r>
            <a:r>
              <a:rPr lang="en-US" sz="1052" b="0" i="0" u="none" strike="noStrike" cap="none" dirty="0" err="1">
                <a:solidFill>
                  <a:srgbClr val="FFEC8F"/>
                </a:solidFill>
                <a:latin typeface="Arial"/>
                <a:ea typeface="Arial"/>
                <a:cs typeface="Arial"/>
                <a:sym typeface="Arial"/>
              </a:rPr>
              <a:t>Retinoblastom</a:t>
            </a:r>
            <a:endParaRPr dirty="0"/>
          </a:p>
        </p:txBody>
      </p:sp>
      <p:sp>
        <p:nvSpPr>
          <p:cNvPr id="84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29" name="Google Shape;829;p6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830" name="Google Shape;830;p6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54</a:t>
            </a:fld>
            <a:endParaRPr lang="de-DE" sz="800">
              <a:latin typeface="Segoe UI"/>
            </a:endParaRPr>
          </a:p>
        </p:txBody>
      </p:sp>
      <p:cxnSp>
        <p:nvCxnSpPr>
          <p:cNvPr id="842" name="ZZ_Fusszeile_Linie"/>
          <p:cNvCxnSpPr/>
          <p:nvPr/>
        </p:nvCxnSpPr>
        <p:spPr>
          <a:xfrm>
            <a:off x="274320" y="6565392"/>
            <a:ext cx="11643360" cy="0"/>
          </a:xfrm>
          <a:prstGeom prst="line">
            <a:avLst/>
          </a:prstGeom>
          <a:ln w="6350">
            <a:solidFill>
              <a:srgbClr val="D7DBE0"/>
            </a:solidFill>
          </a:ln>
        </p:spPr>
      </p:cxnSp>
      <p:sp>
        <p:nvSpPr>
          <p:cNvPr id="84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cxnSp>
        <p:nvCxnSpPr>
          <p:cNvPr id="846" name="Google Shape;846;p6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47" name="Google Shape;847;p6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48" name="Google Shape;848;p6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849" name="Google Shape;849;p6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851" name="Google Shape;851;p6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852" name="Google Shape;852;p67"/>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853" name="Google Shape;853;p67"/>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854" name="Google Shape;854;p67"/>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855" name="Google Shape;855;p6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56" name="Google Shape;856;p6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57" name="Google Shape;857;p6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858" name="Google Shape;858;p67"/>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859" name="Google Shape;859;p67"/>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860" name="Google Shape;860;p67"/>
          <p:cNvSpPr txBox="1"/>
          <p:nvPr/>
        </p:nvSpPr>
        <p:spPr>
          <a:xfrm>
            <a:off x="6347913" y="2664398"/>
            <a:ext cx="3653359" cy="169537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dirty="0" err="1">
                <a:solidFill>
                  <a:srgbClr val="1A5FB4"/>
                </a:solidFill>
                <a:latin typeface="Arial"/>
                <a:ea typeface="Arial"/>
                <a:cs typeface="Arial"/>
                <a:sym typeface="Arial"/>
              </a:rPr>
              <a:t>Welche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Struktur</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Mittellinie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häufig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betroffen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Die </a:t>
            </a:r>
            <a:r>
              <a:rPr lang="en-US" sz="1052" b="0" i="0" u="none" strike="noStrike" cap="none" dirty="0" err="1">
                <a:solidFill>
                  <a:srgbClr val="1A5FB4"/>
                </a:solidFill>
                <a:latin typeface="Arial"/>
                <a:ea typeface="Arial"/>
                <a:cs typeface="Arial"/>
                <a:sym typeface="Arial"/>
              </a:rPr>
              <a:t>Zirbeldrüse</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ein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Pinealom</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1A5FB4"/>
              </a:solidFill>
              <a:latin typeface="Arial"/>
              <a:ea typeface="Arial"/>
              <a:cs typeface="Arial"/>
              <a:sym typeface="Arial"/>
            </a:endParaRPr>
          </a:p>
          <a:p>
            <a:pPr lvl="0">
              <a:buClr>
                <a:srgbClr val="1A5FB4"/>
              </a:buClr>
              <a:buSzPts val="1052"/>
            </a:pPr>
            <a:r>
              <a:rPr lang="de-DE" sz="1052" i="1" dirty="0">
                <a:solidFill>
                  <a:srgbClr val="1A5FB4"/>
                </a:solidFill>
              </a:rPr>
              <a:t>Womit ähnelt dieser Tumor histologisch am ehesten?</a:t>
            </a:r>
            <a:endParaRPr lang="de-DE" sz="1050"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Einem </a:t>
            </a:r>
            <a:r>
              <a:rPr lang="en-US" sz="1052" b="0" i="0" u="none" strike="noStrike" cap="none" dirty="0" err="1">
                <a:solidFill>
                  <a:srgbClr val="1A5FB4"/>
                </a:solidFill>
                <a:latin typeface="Arial"/>
                <a:ea typeface="Arial"/>
                <a:cs typeface="Arial"/>
                <a:sym typeface="Arial"/>
              </a:rPr>
              <a:t>Retinoblastom</a:t>
            </a:r>
            <a:endParaRPr dirty="0"/>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Bei </a:t>
            </a:r>
            <a:r>
              <a:rPr lang="en-US" sz="1052" b="0" i="1" u="none" strike="noStrike" cap="none" dirty="0" err="1">
                <a:solidFill>
                  <a:srgbClr val="1A5FB4"/>
                </a:solidFill>
                <a:latin typeface="Arial"/>
                <a:ea typeface="Arial"/>
                <a:cs typeface="Arial"/>
                <a:sym typeface="Arial"/>
              </a:rPr>
              <a:t>einem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beidseitigem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Retinoblastom</a:t>
            </a:r>
            <a:r>
              <a:rPr lang="en-US" sz="1052" b="0" i="1" u="none" strike="noStrike" cap="none" dirty="0">
                <a:solidFill>
                  <a:srgbClr val="1A5FB4"/>
                </a:solidFill>
                <a:latin typeface="Arial"/>
                <a:ea typeface="Arial"/>
                <a:cs typeface="Arial"/>
                <a:sym typeface="Arial"/>
              </a:rPr>
              <a:t> und </a:t>
            </a:r>
            <a:r>
              <a:rPr lang="en-US" sz="1052" b="0" i="1" u="none" strike="noStrike" cap="none" dirty="0" err="1">
                <a:solidFill>
                  <a:srgbClr val="1A5FB4"/>
                </a:solidFill>
                <a:latin typeface="Arial"/>
                <a:ea typeface="Arial"/>
                <a:cs typeface="Arial"/>
                <a:sym typeface="Arial"/>
              </a:rPr>
              <a:t>einem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histologisch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ähnlichen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wird</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häufig</a:t>
            </a:r>
            <a:r>
              <a:rPr lang="en-US" sz="1052" b="0" i="1" u="none" strike="noStrike" cap="none" dirty="0">
                <a:solidFill>
                  <a:srgbClr val="1A5FB4"/>
                </a:solidFill>
                <a:latin typeface="Arial"/>
                <a:ea typeface="Arial"/>
                <a:cs typeface="Arial"/>
                <a:sym typeface="Arial"/>
              </a:rPr>
              <a:t> von </a:t>
            </a:r>
            <a:r>
              <a:rPr lang="en-US" sz="1052" b="0" i="1" u="none" strike="noStrike" cap="none" dirty="0" err="1">
                <a:solidFill>
                  <a:srgbClr val="1A5FB4"/>
                </a:solidFill>
                <a:latin typeface="Arial"/>
                <a:ea typeface="Arial"/>
                <a:cs typeface="Arial"/>
                <a:sym typeface="Arial"/>
              </a:rPr>
              <a:t>welcher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gesprochen</a:t>
            </a:r>
            <a:r>
              <a:rPr lang="en-US" sz="1052" b="0" i="1" u="none" strike="noStrike" cap="none" dirty="0">
                <a:solidFill>
                  <a:srgbClr val="1A5FB4"/>
                </a:solidFill>
                <a:latin typeface="Arial"/>
                <a:ea typeface="Arial"/>
                <a:cs typeface="Arial"/>
                <a:sym typeface="Arial"/>
              </a:rPr>
              <a:t>?</a:t>
            </a:r>
            <a:endParaRPr sz="1227" b="0" i="1" u="none" strike="noStrike" cap="none" dirty="0">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0" u="none" strike="noStrike" cap="none" dirty="0">
                <a:solidFill>
                  <a:srgbClr val="FFEC8F"/>
                </a:solidFill>
                <a:latin typeface="Arial"/>
                <a:ea typeface="Arial"/>
                <a:cs typeface="Arial"/>
                <a:sym typeface="Arial"/>
              </a:rPr>
              <a:t>„</a:t>
            </a:r>
            <a:r>
              <a:rPr lang="en-US" sz="1052" b="0" i="0" u="none" strike="noStrike" cap="none" dirty="0" err="1">
                <a:solidFill>
                  <a:srgbClr val="FFEC8F"/>
                </a:solidFill>
                <a:latin typeface="Arial"/>
                <a:ea typeface="Arial"/>
                <a:cs typeface="Arial"/>
                <a:sym typeface="Arial"/>
              </a:rPr>
              <a:t>Trilaterales</a:t>
            </a:r>
            <a:r>
              <a:rPr lang="en-US" sz="1052" b="0" i="0" u="none" strike="noStrike" cap="none" dirty="0">
                <a:solidFill>
                  <a:srgbClr val="FFEC8F"/>
                </a:solidFill>
                <a:latin typeface="Arial"/>
                <a:ea typeface="Arial"/>
                <a:cs typeface="Arial"/>
                <a:sym typeface="Arial"/>
              </a:rPr>
              <a:t>“ </a:t>
            </a:r>
            <a:r>
              <a:rPr lang="en-US" sz="1052" b="0" i="0" u="none" strike="noStrike" cap="none" dirty="0" err="1">
                <a:solidFill>
                  <a:srgbClr val="FFEC8F"/>
                </a:solidFill>
                <a:latin typeface="Arial"/>
                <a:ea typeface="Arial"/>
                <a:cs typeface="Arial"/>
                <a:sym typeface="Arial"/>
              </a:rPr>
              <a:t>Retinoblastom</a:t>
            </a:r>
            <a:endParaRPr dirty="0"/>
          </a:p>
        </p:txBody>
      </p:sp>
      <p:sp>
        <p:nvSpPr>
          <p:cNvPr id="8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45" name="Google Shape;845;p6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850" name="Google Shape;850;p6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55</a:t>
            </a:fld>
            <a:endParaRPr lang="de-DE" sz="800">
              <a:latin typeface="Segoe UI"/>
            </a:endParaRPr>
          </a:p>
        </p:txBody>
      </p:sp>
      <p:cxnSp>
        <p:nvCxnSpPr>
          <p:cNvPr id="862" name="ZZ_Fusszeile_Linie"/>
          <p:cNvCxnSpPr/>
          <p:nvPr/>
        </p:nvCxnSpPr>
        <p:spPr>
          <a:xfrm>
            <a:off x="274320" y="6565392"/>
            <a:ext cx="11643360" cy="0"/>
          </a:xfrm>
          <a:prstGeom prst="line">
            <a:avLst/>
          </a:prstGeom>
          <a:ln w="6350">
            <a:solidFill>
              <a:srgbClr val="D7DBE0"/>
            </a:solidFill>
          </a:ln>
        </p:spPr>
      </p:cxnSp>
      <p:sp>
        <p:nvSpPr>
          <p:cNvPr id="8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cxnSp>
        <p:nvCxnSpPr>
          <p:cNvPr id="866" name="Google Shape;866;p6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67" name="Google Shape;867;p6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68" name="Google Shape;868;p6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869" name="Google Shape;869;p6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871" name="Google Shape;871;p6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872" name="Google Shape;872;p68"/>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873" name="Google Shape;873;p68"/>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874" name="Google Shape;874;p68"/>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875" name="Google Shape;875;p6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76" name="Google Shape;876;p6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77" name="Google Shape;877;p6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878" name="Google Shape;878;p68"/>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879" name="Google Shape;879;p68"/>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880" name="Google Shape;880;p68"/>
          <p:cNvSpPr txBox="1"/>
          <p:nvPr/>
        </p:nvSpPr>
        <p:spPr>
          <a:xfrm>
            <a:off x="6347913" y="2664398"/>
            <a:ext cx="3653359" cy="169537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dirty="0" err="1">
                <a:solidFill>
                  <a:srgbClr val="1A5FB4"/>
                </a:solidFill>
                <a:latin typeface="Arial"/>
                <a:ea typeface="Arial"/>
                <a:cs typeface="Arial"/>
                <a:sym typeface="Arial"/>
              </a:rPr>
              <a:t>Welche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Struktur</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Mittellinie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häufig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betroffen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Die </a:t>
            </a:r>
            <a:r>
              <a:rPr lang="en-US" sz="1052" b="0" i="0" u="none" strike="noStrike" cap="none" dirty="0" err="1">
                <a:solidFill>
                  <a:srgbClr val="1A5FB4"/>
                </a:solidFill>
                <a:latin typeface="Arial"/>
                <a:ea typeface="Arial"/>
                <a:cs typeface="Arial"/>
                <a:sym typeface="Arial"/>
              </a:rPr>
              <a:t>Zirbeldrüse</a:t>
            </a:r>
            <a:r>
              <a:rPr lang="en-US" sz="1052" b="0" i="0" u="none" strike="noStrike" cap="none" dirty="0">
                <a:solidFill>
                  <a:srgbClr val="1A5FB4"/>
                </a:solidFill>
                <a:latin typeface="Arial"/>
                <a:ea typeface="Arial"/>
                <a:cs typeface="Arial"/>
                <a:sym typeface="Arial"/>
              </a:rPr>
              <a:t> (d. h. </a:t>
            </a:r>
            <a:r>
              <a:rPr lang="en-US" sz="1052" b="0" i="0" u="none" strike="noStrike" cap="none" dirty="0" err="1">
                <a:solidFill>
                  <a:srgbClr val="1A5FB4"/>
                </a:solidFill>
                <a:latin typeface="Arial"/>
                <a:ea typeface="Arial"/>
                <a:cs typeface="Arial"/>
                <a:sym typeface="Arial"/>
              </a:rPr>
              <a:t>ein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Pinealom</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1A5FB4"/>
              </a:solidFill>
              <a:latin typeface="Arial"/>
              <a:ea typeface="Arial"/>
              <a:cs typeface="Arial"/>
              <a:sym typeface="Arial"/>
            </a:endParaRPr>
          </a:p>
          <a:p>
            <a:pPr lvl="0">
              <a:buClr>
                <a:srgbClr val="1A5FB4"/>
              </a:buClr>
              <a:buSzPts val="1052"/>
            </a:pPr>
            <a:r>
              <a:rPr lang="de-DE" sz="1052" i="1" dirty="0">
                <a:solidFill>
                  <a:srgbClr val="1A5FB4"/>
                </a:solidFill>
              </a:rPr>
              <a:t>Womit ähnelt dieser Tumor histologisch am ehesten?</a:t>
            </a:r>
            <a:endParaRPr lang="de-DE" sz="1050"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Einem </a:t>
            </a:r>
            <a:r>
              <a:rPr lang="en-US" sz="1052" b="0" i="0" u="none" strike="noStrike" cap="none" dirty="0" err="1">
                <a:solidFill>
                  <a:srgbClr val="1A5FB4"/>
                </a:solidFill>
                <a:latin typeface="Arial"/>
                <a:ea typeface="Arial"/>
                <a:cs typeface="Arial"/>
                <a:sym typeface="Arial"/>
              </a:rPr>
              <a:t>Retinoblastom</a:t>
            </a:r>
            <a:endParaRPr dirty="0"/>
          </a:p>
          <a:p>
            <a:pPr marL="0" marR="0" lvl="0" indent="0" algn="l" rtl="0">
              <a:spcBef>
                <a:spcPts val="0"/>
              </a:spcBef>
              <a:spcAft>
                <a:spcPts val="0"/>
              </a:spcAft>
              <a:buClr>
                <a:srgbClr val="000000"/>
              </a:buClr>
              <a:buSzPts val="1227"/>
              <a:buFont typeface="Noto Sans Symbols"/>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dirty="0">
                <a:solidFill>
                  <a:srgbClr val="1A5FB4"/>
                </a:solidFill>
                <a:latin typeface="Arial"/>
                <a:ea typeface="Arial"/>
                <a:cs typeface="Arial"/>
                <a:sym typeface="Arial"/>
              </a:rPr>
              <a:t>Bei </a:t>
            </a:r>
            <a:r>
              <a:rPr lang="en-US" sz="1052" b="0" i="1" u="none" strike="noStrike" cap="none" dirty="0" err="1">
                <a:solidFill>
                  <a:srgbClr val="1A5FB4"/>
                </a:solidFill>
                <a:latin typeface="Arial"/>
                <a:ea typeface="Arial"/>
                <a:cs typeface="Arial"/>
                <a:sym typeface="Arial"/>
              </a:rPr>
              <a:t>einem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beidseitigem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Retinoblastom</a:t>
            </a:r>
            <a:r>
              <a:rPr lang="en-US" sz="1052" b="0" i="1" u="none" strike="noStrike" cap="none" dirty="0">
                <a:solidFill>
                  <a:srgbClr val="1A5FB4"/>
                </a:solidFill>
                <a:latin typeface="Arial"/>
                <a:ea typeface="Arial"/>
                <a:cs typeface="Arial"/>
                <a:sym typeface="Arial"/>
              </a:rPr>
              <a:t> und </a:t>
            </a:r>
            <a:r>
              <a:rPr lang="en-US" sz="1052" b="0" i="1" u="none" strike="noStrike" cap="none" dirty="0" err="1">
                <a:solidFill>
                  <a:srgbClr val="1A5FB4"/>
                </a:solidFill>
                <a:latin typeface="Arial"/>
                <a:ea typeface="Arial"/>
                <a:cs typeface="Arial"/>
                <a:sym typeface="Arial"/>
              </a:rPr>
              <a:t>einem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histologisch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ähnlichen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wird</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häufig</a:t>
            </a:r>
            <a:r>
              <a:rPr lang="en-US" sz="1052" b="0" i="1" u="none" strike="noStrike" cap="none" dirty="0">
                <a:solidFill>
                  <a:srgbClr val="1A5FB4"/>
                </a:solidFill>
                <a:latin typeface="Arial"/>
                <a:ea typeface="Arial"/>
                <a:cs typeface="Arial"/>
                <a:sym typeface="Arial"/>
              </a:rPr>
              <a:t> von </a:t>
            </a:r>
            <a:r>
              <a:rPr lang="en-US" sz="1052" b="0" i="1" u="none" strike="noStrike" cap="none" dirty="0" err="1">
                <a:solidFill>
                  <a:srgbClr val="1A5FB4"/>
                </a:solidFill>
                <a:latin typeface="Arial"/>
                <a:ea typeface="Arial"/>
                <a:cs typeface="Arial"/>
                <a:sym typeface="Arial"/>
              </a:rPr>
              <a:t>welcher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gesprochen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Trilaterales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Retinoblastom</a:t>
            </a:r>
            <a:endParaRPr dirty="0"/>
          </a:p>
        </p:txBody>
      </p:sp>
      <p:sp>
        <p:nvSpPr>
          <p:cNvPr id="88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65" name="Google Shape;865;p6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870" name="Google Shape;870;p6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56</a:t>
            </a:fld>
            <a:endParaRPr lang="de-DE" sz="800">
              <a:latin typeface="Segoe UI"/>
            </a:endParaRPr>
          </a:p>
        </p:txBody>
      </p:sp>
      <p:cxnSp>
        <p:nvCxnSpPr>
          <p:cNvPr id="882" name="ZZ_Fusszeile_Linie"/>
          <p:cNvCxnSpPr/>
          <p:nvPr/>
        </p:nvCxnSpPr>
        <p:spPr>
          <a:xfrm>
            <a:off x="274320" y="6565392"/>
            <a:ext cx="11643360" cy="0"/>
          </a:xfrm>
          <a:prstGeom prst="line">
            <a:avLst/>
          </a:prstGeom>
          <a:ln w="6350">
            <a:solidFill>
              <a:srgbClr val="D7DBE0"/>
            </a:solidFill>
          </a:ln>
        </p:spPr>
      </p:cxnSp>
      <p:sp>
        <p:nvSpPr>
          <p:cNvPr id="88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pic>
        <p:nvPicPr>
          <p:cNvPr id="886" name="Google Shape;886;p69"/>
          <p:cNvPicPr preferRelativeResize="0"/>
          <p:nvPr/>
        </p:nvPicPr>
        <p:blipFill rotWithShape="1">
          <a:blip r:embed="rId3">
            <a:alphaModFix/>
          </a:blip>
          <a:srcRect/>
          <a:stretch/>
        </p:blipFill>
        <p:spPr>
          <a:xfrm>
            <a:off x="2755726" y="2206501"/>
            <a:ext cx="6519581" cy="2893655"/>
          </a:xfrm>
          <a:prstGeom prst="rect">
            <a:avLst/>
          </a:prstGeom>
          <a:noFill/>
          <a:ln>
            <a:noFill/>
          </a:ln>
        </p:spPr>
      </p:pic>
      <p:sp>
        <p:nvSpPr>
          <p:cNvPr id="887" name="Google Shape;887;p69"/>
          <p:cNvSpPr txBox="1"/>
          <p:nvPr/>
        </p:nvSpPr>
        <p:spPr>
          <a:xfrm>
            <a:off x="5467911" y="5880803"/>
            <a:ext cx="1256178" cy="323798"/>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Trilaterale Rb</a:t>
            </a:r>
            <a:endParaRPr sz="1227" b="0" i="0" u="none" strike="noStrike" cap="none">
              <a:solidFill>
                <a:srgbClr val="330066"/>
              </a:solidFill>
              <a:latin typeface="Arial"/>
              <a:ea typeface="Arial"/>
              <a:cs typeface="Arial"/>
              <a:sym typeface="Arial"/>
            </a:endParaRPr>
          </a:p>
        </p:txBody>
      </p:sp>
      <p:sp>
        <p:nvSpPr>
          <p:cNvPr id="8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85" name="Google Shape;885;p6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57</a:t>
            </a:fld>
            <a:endParaRPr lang="de-DE" sz="800">
              <a:latin typeface="Segoe UI"/>
            </a:endParaRPr>
          </a:p>
        </p:txBody>
      </p:sp>
      <p:cxnSp>
        <p:nvCxnSpPr>
          <p:cNvPr id="889" name="ZZ_Fusszeile_Linie"/>
          <p:cNvCxnSpPr/>
          <p:nvPr/>
        </p:nvCxnSpPr>
        <p:spPr>
          <a:xfrm>
            <a:off x="274320" y="6565392"/>
            <a:ext cx="11643360" cy="0"/>
          </a:xfrm>
          <a:prstGeom prst="line">
            <a:avLst/>
          </a:prstGeom>
          <a:ln w="6350">
            <a:solidFill>
              <a:srgbClr val="D7DBE0"/>
            </a:solidFill>
          </a:ln>
        </p:spPr>
      </p:cxnSp>
      <p:sp>
        <p:nvSpPr>
          <p:cNvPr id="8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cxnSp>
        <p:nvCxnSpPr>
          <p:cNvPr id="893" name="Google Shape;893;p7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894" name="Google Shape;894;p7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895" name="Google Shape;895;p7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896" name="Google Shape;896;p7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898" name="Google Shape;898;p7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899" name="Google Shape;899;p70"/>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900" name="Google Shape;900;p70"/>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901" name="Google Shape;901;p70"/>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02" name="Google Shape;902;p7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03" name="Google Shape;903;p7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04" name="Google Shape;904;p7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905" name="Google Shape;905;p70"/>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06" name="Google Shape;906;p70"/>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907" name="Google Shape;907;p70"/>
          <p:cNvSpPr txBox="1"/>
          <p:nvPr/>
        </p:nvSpPr>
        <p:spPr>
          <a:xfrm>
            <a:off x="6347913" y="2664398"/>
            <a:ext cx="3653359" cy="183925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Welche Struktur der Mittellinie ist häufig betroffen?</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Die Zirbeldrüse (d. h. ein Pinealom)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Womit ähnelt dieser Tumor histologisch am ehesten?</a:t>
            </a:r>
            <a:endParaRPr sz="1227" b="0" i="1"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Einem Retinoblastom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1" u="none" strike="noStrike" cap="none">
                <a:solidFill>
                  <a:srgbClr val="FFEC8F"/>
                </a:solidFill>
                <a:latin typeface="Arial"/>
                <a:ea typeface="Arial"/>
                <a:cs typeface="Arial"/>
                <a:sym typeface="Arial"/>
              </a:rPr>
              <a:t>Bei einem Patienten mit beidseitigem Retinoblastom und einem histologisch ähnlichen Pinealom wird häufig von welcher Erkrankung gesprochen?</a:t>
            </a:r>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„Trilaterales“ Retinoblastom</a:t>
            </a:r>
            <a:endParaRPr/>
          </a:p>
        </p:txBody>
      </p:sp>
      <p:sp>
        <p:nvSpPr>
          <p:cNvPr id="908" name="Google Shape;908;p70"/>
          <p:cNvSpPr txBox="1"/>
          <p:nvPr/>
        </p:nvSpPr>
        <p:spPr>
          <a:xfrm>
            <a:off x="3020043" y="4030708"/>
            <a:ext cx="2685896" cy="670159"/>
          </a:xfrm>
          <a:prstGeom prst="rect">
            <a:avLst/>
          </a:prstGeom>
          <a:solidFill>
            <a:srgbClr val="7030A0"/>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Wie hoch ist der Anteil der Patienten mit vererbbarem Rb, bei denen ein Pinealom auftritt?</a:t>
            </a:r>
            <a:endParaRPr/>
          </a:p>
          <a:p>
            <a:pPr marL="0" marR="0" lvl="0" indent="0" algn="l" rtl="0">
              <a:spcBef>
                <a:spcPts val="0"/>
              </a:spcBef>
              <a:spcAft>
                <a:spcPts val="0"/>
              </a:spcAft>
              <a:buNone/>
            </a:pPr>
            <a:r>
              <a:rPr lang="en-US" sz="1052" b="1" i="0" u="none" strike="noStrike" cap="none">
                <a:solidFill>
                  <a:srgbClr val="7030A0"/>
                </a:solidFill>
                <a:latin typeface="Arial"/>
                <a:ea typeface="Arial"/>
                <a:cs typeface="Arial"/>
                <a:sym typeface="Arial"/>
              </a:rPr>
              <a:t>Etwa 2 %</a:t>
            </a:r>
            <a:endParaRPr/>
          </a:p>
        </p:txBody>
      </p:sp>
      <p:sp>
        <p:nvSpPr>
          <p:cNvPr id="90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892" name="Google Shape;892;p7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897" name="Google Shape;897;p7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58</a:t>
            </a:fld>
            <a:endParaRPr lang="de-DE" sz="800">
              <a:latin typeface="Segoe UI"/>
            </a:endParaRPr>
          </a:p>
        </p:txBody>
      </p:sp>
      <p:cxnSp>
        <p:nvCxnSpPr>
          <p:cNvPr id="910" name="ZZ_Fusszeile_Linie"/>
          <p:cNvCxnSpPr/>
          <p:nvPr/>
        </p:nvCxnSpPr>
        <p:spPr>
          <a:xfrm>
            <a:off x="274320" y="6565392"/>
            <a:ext cx="11643360" cy="0"/>
          </a:xfrm>
          <a:prstGeom prst="line">
            <a:avLst/>
          </a:prstGeom>
          <a:ln w="6350">
            <a:solidFill>
              <a:srgbClr val="D7DBE0"/>
            </a:solidFill>
          </a:ln>
        </p:spPr>
      </p:cxnSp>
      <p:sp>
        <p:nvSpPr>
          <p:cNvPr id="91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cxnSp>
        <p:nvCxnSpPr>
          <p:cNvPr id="914" name="Google Shape;914;p7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15" name="Google Shape;915;p7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16" name="Google Shape;916;p7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17" name="Google Shape;917;p7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19" name="Google Shape;919;p7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920" name="Google Shape;920;p71"/>
          <p:cNvSpPr txBox="1"/>
          <p:nvPr/>
        </p:nvSpPr>
        <p:spPr>
          <a:xfrm>
            <a:off x="6229616" y="2489222"/>
            <a:ext cx="3650630" cy="247180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Welche Struktur der Mittellinie ist häufig betroffen?</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Die Zirbeldrüse (d. h. ein Pinealom)</a:t>
            </a:r>
            <a:endParaRPr i="0" u="none" strike="noStrike" cap="none">
              <a:solidFill>
                <a:srgbClr val="669999"/>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Welchem Tumor ähnelt dieser histologisch am ehesten?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Einem Retinoblastom</a:t>
            </a:r>
            <a:endParaRPr i="0" u="none" strike="noStrike" cap="none">
              <a:solidFill>
                <a:srgbClr val="000000"/>
              </a:solidFill>
            </a:endParaRPr>
          </a:p>
          <a:p>
            <a:pPr marL="0" marR="0" lvl="0" indent="0" algn="l" rtl="0">
              <a:lnSpc>
                <a:spcPct val="100000"/>
              </a:lnSpc>
              <a:spcBef>
                <a:spcPts val="0"/>
              </a:spcBef>
              <a:spcAft>
                <a:spcPts val="0"/>
              </a:spcAft>
              <a:buClr>
                <a:schemeClr val="dk1"/>
              </a:buClr>
              <a:buSzPts val="1227"/>
              <a:buFont typeface="Noto Sans Symbols"/>
              <a:buNone/>
            </a:pPr>
            <a:endParaRPr i="0" u="none" strike="noStrike" cap="none">
              <a:solidFill>
                <a:srgbClr val="FFEC8F"/>
              </a:solidFill>
            </a:endParaRPr>
          </a:p>
          <a:p>
            <a:pPr marL="0" marR="0" lvl="0" indent="0" algn="l" rtl="0">
              <a:lnSpc>
                <a:spcPct val="100000"/>
              </a:lnSpc>
              <a:spcBef>
                <a:spcPts val="0"/>
              </a:spcBef>
              <a:spcAft>
                <a:spcPts val="0"/>
              </a:spcAft>
              <a:buClr>
                <a:srgbClr val="FFEC8F"/>
              </a:buClr>
              <a:buSzPts val="1052"/>
              <a:buFont typeface="Noto Sans Symbols"/>
              <a:buNone/>
            </a:pPr>
            <a:r>
              <a:rPr lang="en-US" i="1" u="none" strike="noStrike" cap="none">
                <a:solidFill>
                  <a:srgbClr val="FFEC8F"/>
                </a:solidFill>
              </a:rPr>
              <a:t>Bei einem Patienten mit beidseitigem Retinoblastom und einem histologisch ähnlichen Pinealom wird häufig von welcher Erkrankung gesprochen?</a:t>
            </a:r>
            <a:endParaRPr i="0" u="none" strike="noStrike" cap="none">
              <a:solidFill>
                <a:srgbClr val="000000"/>
              </a:solidFill>
            </a:endParaRPr>
          </a:p>
          <a:p>
            <a:pPr marL="0" marR="0" lvl="0" indent="0" algn="l" rtl="0">
              <a:lnSpc>
                <a:spcPct val="100000"/>
              </a:lnSpc>
              <a:spcBef>
                <a:spcPts val="0"/>
              </a:spcBef>
              <a:spcAft>
                <a:spcPts val="0"/>
              </a:spcAft>
              <a:buClr>
                <a:srgbClr val="FFEC8F"/>
              </a:buClr>
              <a:buSzPts val="1052"/>
              <a:buFont typeface="Noto Sans Symbols"/>
              <a:buNone/>
            </a:pPr>
            <a:r>
              <a:rPr lang="en-US" i="0" u="none" strike="noStrike" cap="none">
                <a:solidFill>
                  <a:srgbClr val="FFEC8F"/>
                </a:solidFill>
              </a:rPr>
              <a:t>„Trilaterales“ Retinoblastom</a:t>
            </a:r>
            <a:endParaRPr i="0" u="none" strike="noStrike" cap="none">
              <a:solidFill>
                <a:srgbClr val="000000"/>
              </a:solidFill>
            </a:endParaRPr>
          </a:p>
        </p:txBody>
      </p:sp>
      <p:sp>
        <p:nvSpPr>
          <p:cNvPr id="921" name="Google Shape;921;p71"/>
          <p:cNvSpPr txBox="1">
            <a:spLocks noGrp="1"/>
          </p:cNvSpPr>
          <p:nvPr>
            <p:ph type="body" idx="1"/>
          </p:nvPr>
        </p:nvSpPr>
        <p:spPr>
          <a:xfrm>
            <a:off x="2520636" y="1541866"/>
            <a:ext cx="7021940" cy="3863408"/>
          </a:xfrm>
          <a:prstGeom prst="rect">
            <a:avLst/>
          </a:prstGeom>
          <a:noFill/>
          <a:ln>
            <a:noFill/>
          </a:ln>
        </p:spPr>
        <p:txBody>
          <a:bodyPr spcFirstLastPara="1" wrap="square" lIns="22268" tIns="11134" rIns="22268" bIns="11134" anchor="t" anchorCtr="0">
            <a:noAutofit/>
          </a:bodyPr>
          <a:lstStyle/>
          <a:p>
            <a:pPr marL="300625" lvl="0" indent="-381905" algn="l" rtl="0">
              <a:lnSpc>
                <a:spcPct val="100000"/>
              </a:lnSpc>
              <a:spcBef>
                <a:spcPts val="0"/>
              </a:spcBef>
              <a:spcAft>
                <a:spcPts val="0"/>
              </a:spcAft>
              <a:buClr>
                <a:srgbClr val="330066"/>
              </a:buClr>
              <a:buSzPts val="2016"/>
              <a:buFont typeface="Arial"/>
              <a:buChar char="●"/>
            </a:pPr>
            <a:r>
              <a:rPr lang="en-US" sz="2016">
                <a:solidFill>
                  <a:srgbClr val="330066"/>
                </a:solidFill>
              </a:rPr>
              <a:t>Welche der folgenden Aussagen treffen auf Rb zu?</a:t>
            </a:r>
            <a:endParaRPr sz="201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F</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Der exophytische Typ ähnelt der Coats-Krankheit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Bei Erwägung einer Enukleation muss eine Gewebediagnose mittels Feinnadelaspiration (FNA) oder Glaskörperpunktion erfolgen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Eine CT-Untersuchung der Augenhöhlen ist bei rein intraokularem Rb angezeigt (d. h. auch wenn keine Ausbreitung in die Augenhöhle vorliegt)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Regelmäßige MRT-Untersuchungen des Gehirns sind angezeigt, um eine frühe „trilaterale“ Erkrankung zu erkennen</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Patienten mit Retinoblastom sterben häufiger an einer zweiten Malignität als am Retinoblastom selbst</a:t>
            </a: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a:p>
            <a:pPr marL="606816" lvl="1" indent="-226861" algn="l" rtl="0">
              <a:lnSpc>
                <a:spcPct val="100000"/>
              </a:lnSpc>
              <a:spcBef>
                <a:spcPts val="351"/>
              </a:spcBef>
              <a:spcAft>
                <a:spcPts val="0"/>
              </a:spcAft>
              <a:buSzPts val="1227"/>
              <a:buNone/>
            </a:pPr>
            <a:endParaRPr sz="1666">
              <a:solidFill>
                <a:srgbClr val="000000"/>
              </a:solidFill>
            </a:endParaRPr>
          </a:p>
        </p:txBody>
      </p:sp>
      <p:sp>
        <p:nvSpPr>
          <p:cNvPr id="922" name="Google Shape;922;p71"/>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23" name="Google Shape;923;p7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24" name="Google Shape;924;p7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25" name="Google Shape;925;p7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926" name="Google Shape;926;p71"/>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27" name="Google Shape;927;p71"/>
          <p:cNvSpPr txBox="1"/>
          <p:nvPr/>
        </p:nvSpPr>
        <p:spPr>
          <a:xfrm>
            <a:off x="2266510" y="1358907"/>
            <a:ext cx="7613731" cy="334245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669999"/>
                </a:solidFill>
                <a:latin typeface="Arial"/>
                <a:ea typeface="Arial"/>
                <a:cs typeface="Arial"/>
                <a:sym typeface="Arial"/>
              </a:rPr>
              <a:t>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3"/>
              <a:buFont typeface="Arial"/>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sz="1227" b="0" i="0" u="none" strike="noStrike" cap="none">
              <a:solidFill>
                <a:srgbClr val="000000"/>
              </a:solidFill>
              <a:latin typeface="Arial"/>
              <a:ea typeface="Arial"/>
              <a:cs typeface="Arial"/>
              <a:sym typeface="Arial"/>
            </a:endParaRPr>
          </a:p>
        </p:txBody>
      </p:sp>
      <p:sp>
        <p:nvSpPr>
          <p:cNvPr id="928" name="Google Shape;928;p71"/>
          <p:cNvSpPr txBox="1"/>
          <p:nvPr/>
        </p:nvSpPr>
        <p:spPr>
          <a:xfrm>
            <a:off x="6347913" y="2664398"/>
            <a:ext cx="3653359" cy="183925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Welche Struktur der Mittellinie ist häufig betroffen?</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Die Zirbeldrüse (d. h. ein Pinealom)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Womit ähnelt dieser Tumor histologisch am ehesten?</a:t>
            </a:r>
            <a:endParaRPr sz="1227" b="0" i="1"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Einem Retinoblastom</a:t>
            </a:r>
            <a:endParaRPr/>
          </a:p>
          <a:p>
            <a:pPr marL="0" marR="0" lvl="0" indent="0" algn="l" rtl="0">
              <a:spcBef>
                <a:spcPts val="0"/>
              </a:spcBef>
              <a:spcAft>
                <a:spcPts val="0"/>
              </a:spcAft>
              <a:buClr>
                <a:srgbClr val="000000"/>
              </a:buClr>
              <a:buSzPts val="1227"/>
              <a:buFont typeface="Noto Sans Symbols"/>
              <a:buNone/>
            </a:pPr>
            <a:endParaRPr sz="1227" b="0" i="0" u="none" strike="noStrike" cap="none">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b="0" i="1" u="none" strike="noStrike" cap="none">
                <a:solidFill>
                  <a:srgbClr val="FFEC8F"/>
                </a:solidFill>
                <a:latin typeface="Arial"/>
                <a:ea typeface="Arial"/>
                <a:cs typeface="Arial"/>
                <a:sym typeface="Arial"/>
              </a:rPr>
              <a:t>Bei einem Patienten mit beidseitigem Retinoblastom und einem histologisch ähnlichen Pinealom wird häufig von welcher Erkrankung gesprochen?</a:t>
            </a:r>
            <a:endParaRPr/>
          </a:p>
          <a:p>
            <a:pPr marL="0" marR="0" lvl="0" indent="0" algn="l" rtl="0">
              <a:spcBef>
                <a:spcPts val="0"/>
              </a:spcBef>
              <a:spcAft>
                <a:spcPts val="0"/>
              </a:spcAft>
              <a:buClr>
                <a:srgbClr val="FFEC8F"/>
              </a:buClr>
              <a:buSzPts val="1052"/>
              <a:buFont typeface="Noto Sans Symbols"/>
              <a:buNone/>
            </a:pPr>
            <a:r>
              <a:rPr lang="en-US" sz="1052" b="0" i="0" u="none" strike="noStrike" cap="none">
                <a:solidFill>
                  <a:srgbClr val="FFEC8F"/>
                </a:solidFill>
                <a:latin typeface="Arial"/>
                <a:ea typeface="Arial"/>
                <a:cs typeface="Arial"/>
                <a:sym typeface="Arial"/>
              </a:rPr>
              <a:t>„Trilaterales“ Retinoblastom</a:t>
            </a:r>
            <a:endParaRPr/>
          </a:p>
        </p:txBody>
      </p:sp>
      <p:sp>
        <p:nvSpPr>
          <p:cNvPr id="929" name="Google Shape;929;p71"/>
          <p:cNvSpPr txBox="1"/>
          <p:nvPr/>
        </p:nvSpPr>
        <p:spPr>
          <a:xfrm>
            <a:off x="3020043" y="4030708"/>
            <a:ext cx="2685896" cy="670159"/>
          </a:xfrm>
          <a:prstGeom prst="rect">
            <a:avLst/>
          </a:prstGeom>
          <a:solidFill>
            <a:srgbClr val="7030A0"/>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Wie hoch ist der Anteil der Patienten mit vererbbarem Rb, bei denen ein Pinealom auftritt?</a:t>
            </a:r>
            <a:endParaRPr/>
          </a:p>
          <a:p>
            <a:pPr marL="0" marR="0" lvl="0" indent="0" algn="l" rtl="0">
              <a:spcBef>
                <a:spcPts val="0"/>
              </a:spcBef>
              <a:spcAft>
                <a:spcPts val="0"/>
              </a:spcAft>
              <a:buNone/>
            </a:pPr>
            <a:r>
              <a:rPr lang="en-US" sz="1052" b="1" i="0" u="none" strike="noStrike" cap="none">
                <a:solidFill>
                  <a:srgbClr val="FFFFFF"/>
                </a:solidFill>
                <a:latin typeface="Arial"/>
                <a:ea typeface="Arial"/>
                <a:cs typeface="Arial"/>
                <a:sym typeface="Arial"/>
              </a:rPr>
              <a:t>Etwa 2 %</a:t>
            </a:r>
            <a:endParaRPr/>
          </a:p>
        </p:txBody>
      </p:sp>
      <p:sp>
        <p:nvSpPr>
          <p:cNvPr id="93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13" name="Google Shape;913;p7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918" name="Google Shape;918;p7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59</a:t>
            </a:fld>
            <a:endParaRPr lang="de-DE" sz="800">
              <a:latin typeface="Segoe UI"/>
            </a:endParaRPr>
          </a:p>
        </p:txBody>
      </p:sp>
      <p:cxnSp>
        <p:nvCxnSpPr>
          <p:cNvPr id="931" name="ZZ_Fusszeile_Linie"/>
          <p:cNvCxnSpPr/>
          <p:nvPr/>
        </p:nvCxnSpPr>
        <p:spPr>
          <a:xfrm>
            <a:off x="274320" y="6565392"/>
            <a:ext cx="11643360" cy="0"/>
          </a:xfrm>
          <a:prstGeom prst="line">
            <a:avLst/>
          </a:prstGeom>
          <a:ln w="6350">
            <a:solidFill>
              <a:srgbClr val="D7DBE0"/>
            </a:solidFill>
          </a:ln>
        </p:spPr>
      </p:cxnSp>
      <p:sp>
        <p:nvSpPr>
          <p:cNvPr id="9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5" name="Google Shape;935;p72"/>
          <p:cNvSpPr txBox="1">
            <a:spLocks noGrp="1"/>
          </p:cNvSpPr>
          <p:nvPr>
            <p:ph type="body" idx="1"/>
          </p:nvPr>
        </p:nvSpPr>
        <p:spPr>
          <a:xfrm>
            <a:off x="2956142" y="1541866"/>
            <a:ext cx="6586389" cy="3847101"/>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F</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Der exophytische Typ ähnelt der Coats-Krankheit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Bei Erwägung einer Enukleation muss eine Gewebediagnose mittels Feinnadelaspiration (FNA) oder Glaskörperpunktion erfolgen</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Eine CT-Untersuchung der Augenhöhlen ist bei rein intraokularem Rb angezeigt (d. h. auch wenn keine Ausbreitung in die Augenhöhle vorliegt)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Regelmäßige MRT-Untersuchungen des Gehirns sind angezeigt, um eine frühe „trilaterale“ Erkrankung zu erkennen</a:t>
            </a:r>
            <a:endParaRPr>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a:p>
            <a:pPr marL="606816" lvl="1" indent="-226861" algn="l" rtl="0">
              <a:lnSpc>
                <a:spcPct val="100000"/>
              </a:lnSpc>
              <a:spcBef>
                <a:spcPts val="351"/>
              </a:spcBef>
              <a:spcAft>
                <a:spcPts val="0"/>
              </a:spcAft>
              <a:buSzPts val="1227"/>
              <a:buNone/>
            </a:pPr>
            <a:endParaRPr>
              <a:solidFill>
                <a:srgbClr val="000000"/>
              </a:solidFill>
            </a:endParaRPr>
          </a:p>
        </p:txBody>
      </p:sp>
      <p:sp>
        <p:nvSpPr>
          <p:cNvPr id="936" name="Google Shape;936;p72"/>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37" name="Google Shape;937;p7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38" name="Google Shape;938;p72"/>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39" name="Google Shape;939;p7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940" name="Google Shape;940;p7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41" name="Google Shape;941;p7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43" name="Google Shape;943;p72"/>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44" name="Google Shape;944;p72"/>
          <p:cNvSpPr txBox="1"/>
          <p:nvPr/>
        </p:nvSpPr>
        <p:spPr>
          <a:xfrm>
            <a:off x="2269536" y="1426797"/>
            <a:ext cx="7505885" cy="3229545"/>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000000"/>
                </a:solidFill>
                <a:latin typeface="Arial"/>
                <a:ea typeface="Arial"/>
                <a:cs typeface="Arial"/>
                <a:sym typeface="Arial"/>
              </a:rPr>
              <a:t>Darüber hinaus sind sie stark prädisponiert, im Laufe ihres Lebens eine Vielzahl verschiedener primärer Krebserkrankungen zu entwickeln.</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Etwa 85 %!</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--Frühe Kindheit: Intrakranielle Tumoren der Mittellinie</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--Späte Kindheit – Teenageralter: </a:t>
            </a:r>
            <a:r>
              <a:rPr lang="en-US" sz="1052" b="0" i="0" u="none" strike="noStrike" cap="none">
                <a:solidFill>
                  <a:srgbClr val="C6F0CF"/>
                </a:solidFill>
                <a:latin typeface="Arial"/>
                <a:ea typeface="Arial"/>
                <a:cs typeface="Arial"/>
                <a:sym typeface="Arial"/>
              </a:rPr>
              <a:t>Sarkome</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a:p>
        </p:txBody>
      </p:sp>
      <p:sp>
        <p:nvSpPr>
          <p:cNvPr id="94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34" name="Google Shape;934;p7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942" name="Google Shape;942;p7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60</a:t>
            </a:fld>
            <a:endParaRPr lang="de-DE" sz="800">
              <a:latin typeface="Segoe UI"/>
            </a:endParaRPr>
          </a:p>
        </p:txBody>
      </p:sp>
      <p:cxnSp>
        <p:nvCxnSpPr>
          <p:cNvPr id="946" name="ZZ_Fusszeile_Linie"/>
          <p:cNvCxnSpPr/>
          <p:nvPr/>
        </p:nvCxnSpPr>
        <p:spPr>
          <a:xfrm>
            <a:off x="274320" y="6565392"/>
            <a:ext cx="11643360" cy="0"/>
          </a:xfrm>
          <a:prstGeom prst="line">
            <a:avLst/>
          </a:prstGeom>
          <a:ln w="6350">
            <a:solidFill>
              <a:srgbClr val="D7DBE0"/>
            </a:solidFill>
          </a:ln>
        </p:spPr>
      </p:cxnSp>
      <p:sp>
        <p:nvSpPr>
          <p:cNvPr id="94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50" name="Google Shape;950;p73"/>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51" name="Google Shape;951;p7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52" name="Google Shape;952;p73"/>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53" name="Google Shape;953;p7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954" name="Google Shape;954;p7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55" name="Google Shape;955;p7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57" name="Google Shape;957;p73"/>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58" name="Google Shape;958;p73"/>
          <p:cNvSpPr txBox="1"/>
          <p:nvPr/>
        </p:nvSpPr>
        <p:spPr>
          <a:xfrm>
            <a:off x="2288088" y="1358893"/>
            <a:ext cx="7505885"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000000"/>
                </a:solidFill>
                <a:latin typeface="Arial"/>
                <a:ea typeface="Arial"/>
                <a:cs typeface="Arial"/>
                <a:sym typeface="Arial"/>
              </a:rPr>
              <a:t>Darüber hinaus sind sie stark prädisponiert, im Laufe ihres Lebens eine Vielzahl verschiedener primärer Krebserkrankungen zu entwickeln.</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Etwa 85 %!</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--Frühe Kindheit: Intrakranielle Tumoren der Mittellinie</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--Späte Kindheit – Teenageralter: Sarkome</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a:p>
        </p:txBody>
      </p:sp>
      <p:sp>
        <p:nvSpPr>
          <p:cNvPr id="95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49" name="Google Shape;949;p7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956" name="Google Shape;956;p7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61</a:t>
            </a:fld>
            <a:endParaRPr lang="de-DE" sz="800">
              <a:latin typeface="Segoe UI"/>
            </a:endParaRPr>
          </a:p>
        </p:txBody>
      </p:sp>
      <p:cxnSp>
        <p:nvCxnSpPr>
          <p:cNvPr id="960" name="ZZ_Fusszeile_Linie"/>
          <p:cNvCxnSpPr/>
          <p:nvPr/>
        </p:nvCxnSpPr>
        <p:spPr>
          <a:xfrm>
            <a:off x="274320" y="6565392"/>
            <a:ext cx="11643360" cy="0"/>
          </a:xfrm>
          <a:prstGeom prst="line">
            <a:avLst/>
          </a:prstGeom>
          <a:ln w="6350">
            <a:solidFill>
              <a:srgbClr val="D7DBE0"/>
            </a:solidFill>
          </a:ln>
        </p:spPr>
      </p:cxnSp>
      <p:sp>
        <p:nvSpPr>
          <p:cNvPr id="96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4" name="Google Shape;964;p74"/>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65" name="Google Shape;965;p7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66" name="Google Shape;966;p74"/>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67" name="Google Shape;967;p7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968" name="Google Shape;968;p7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69" name="Google Shape;969;p7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71" name="Google Shape;971;p74"/>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72" name="Google Shape;972;p74"/>
          <p:cNvSpPr txBox="1"/>
          <p:nvPr/>
        </p:nvSpPr>
        <p:spPr>
          <a:xfrm>
            <a:off x="2288088" y="1358906"/>
            <a:ext cx="7592153"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000000"/>
                </a:solidFill>
                <a:latin typeface="Arial"/>
                <a:ea typeface="Arial"/>
                <a:cs typeface="Arial"/>
                <a:sym typeface="Arial"/>
              </a:rPr>
              <a:t>Darüber hinaus sind sie stark prädisponiert, im Laufe ihres Lebens eine Vielzahl verschiedener primärer Krebserkrankungen zu entwickeln.</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Etwa 85 %!</a:t>
            </a:r>
            <a:endParaRPr/>
          </a:p>
          <a:p>
            <a:pPr marL="0" marR="0" lvl="0" indent="0" algn="l" rtl="0">
              <a:spcBef>
                <a:spcPts val="0"/>
              </a:spcBef>
              <a:spcAft>
                <a:spcPts val="0"/>
              </a:spcAft>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--Frühe Kindheit: Intrakranielle Tumoren der Mittellinie</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--Späte Kindheit – Teenageralter: Sarkome</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--Frühes Erwachsenenalter: </a:t>
            </a:r>
            <a:r>
              <a:rPr lang="en-US" sz="1052" b="0" i="0" u="none" strike="noStrike" cap="none">
                <a:solidFill>
                  <a:srgbClr val="C6F0CF"/>
                </a:solidFill>
                <a:latin typeface="Arial"/>
                <a:ea typeface="Arial"/>
                <a:cs typeface="Arial"/>
                <a:sym typeface="Arial"/>
              </a:rPr>
              <a:t>Melanome; Hirntumoren</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a:p>
        </p:txBody>
      </p:sp>
      <p:sp>
        <p:nvSpPr>
          <p:cNvPr id="97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63" name="Google Shape;963;p7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970" name="Google Shape;970;p7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62</a:t>
            </a:fld>
            <a:endParaRPr lang="de-DE" sz="800">
              <a:latin typeface="Segoe UI"/>
            </a:endParaRPr>
          </a:p>
        </p:txBody>
      </p:sp>
      <p:cxnSp>
        <p:nvCxnSpPr>
          <p:cNvPr id="974" name="ZZ_Fusszeile_Linie"/>
          <p:cNvCxnSpPr/>
          <p:nvPr/>
        </p:nvCxnSpPr>
        <p:spPr>
          <a:xfrm>
            <a:off x="274320" y="6565392"/>
            <a:ext cx="11643360" cy="0"/>
          </a:xfrm>
          <a:prstGeom prst="line">
            <a:avLst/>
          </a:prstGeom>
          <a:ln w="6350">
            <a:solidFill>
              <a:srgbClr val="D7DBE0"/>
            </a:solidFill>
          </a:ln>
        </p:spPr>
      </p:cxnSp>
      <p:sp>
        <p:nvSpPr>
          <p:cNvPr id="97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8" name="Google Shape;978;p75"/>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79" name="Google Shape;979;p7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80" name="Google Shape;980;p7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81" name="Google Shape;981;p7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982" name="Google Shape;982;p7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83" name="Google Shape;983;p7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85" name="Google Shape;985;p75"/>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986" name="Google Shape;986;p75"/>
          <p:cNvSpPr txBox="1"/>
          <p:nvPr/>
        </p:nvSpPr>
        <p:spPr>
          <a:xfrm>
            <a:off x="2288088" y="1358906"/>
            <a:ext cx="7592153"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9AA3AE"/>
                </a:solidFill>
                <a:latin typeface="Arial"/>
                <a:ea typeface="Arial"/>
                <a:cs typeface="Arial"/>
                <a:sym typeface="Arial"/>
              </a:rPr>
              <a:t>Okay, also </a:t>
            </a:r>
            <a:r>
              <a:rPr lang="en-US" sz="1052" b="0" i="1" u="none" strike="noStrike" cap="none" dirty="0" err="1">
                <a:solidFill>
                  <a:srgbClr val="9AA3AE"/>
                </a:solidFill>
                <a:latin typeface="Arial"/>
                <a:ea typeface="Arial"/>
                <a:cs typeface="Arial"/>
                <a:sym typeface="Arial"/>
              </a:rPr>
              <a:t>leiden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einige</a:t>
            </a:r>
            <a:r>
              <a:rPr lang="en-US" sz="1052" b="0" i="1" u="none" strike="noStrike" cap="none" dirty="0">
                <a:solidFill>
                  <a:srgbClr val="9AA3AE"/>
                </a:solidFill>
                <a:latin typeface="Arial"/>
                <a:ea typeface="Arial"/>
                <a:cs typeface="Arial"/>
                <a:sym typeface="Arial"/>
              </a:rPr>
              <a:t> Rb-</a:t>
            </a:r>
            <a:r>
              <a:rPr lang="en-US" sz="1052" b="0" i="1" u="none" strike="noStrike" cap="none" dirty="0" err="1">
                <a:solidFill>
                  <a:srgbClr val="9AA3AE"/>
                </a:solidFill>
                <a:latin typeface="Arial"/>
                <a:ea typeface="Arial"/>
                <a:cs typeface="Arial"/>
                <a:sym typeface="Arial"/>
              </a:rPr>
              <a:t>Patienten</a:t>
            </a:r>
            <a:r>
              <a:rPr lang="en-US" sz="1052" b="0" i="1" u="none" strike="noStrike" cap="none" dirty="0">
                <a:solidFill>
                  <a:srgbClr val="9AA3AE"/>
                </a:solidFill>
                <a:latin typeface="Arial"/>
                <a:ea typeface="Arial"/>
                <a:cs typeface="Arial"/>
                <a:sym typeface="Arial"/>
              </a:rPr>
              <a:t> an </a:t>
            </a:r>
            <a:r>
              <a:rPr lang="en-US" sz="1052" b="0" i="1" u="none" strike="noStrike" cap="none" dirty="0" err="1">
                <a:solidFill>
                  <a:srgbClr val="9AA3AE"/>
                </a:solidFill>
                <a:latin typeface="Arial"/>
                <a:ea typeface="Arial"/>
                <a:cs typeface="Arial"/>
                <a:sym typeface="Arial"/>
              </a:rPr>
              <a:t>einer</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vererbbaren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Erkrankung</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andere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hingegen</a:t>
            </a:r>
            <a:r>
              <a:rPr lang="en-US" sz="1052" b="0" i="1" u="none" strike="noStrike" cap="none" dirty="0">
                <a:solidFill>
                  <a:srgbClr val="9AA3AE"/>
                </a:solidFill>
                <a:latin typeface="Arial"/>
                <a:ea typeface="Arial"/>
                <a:cs typeface="Arial"/>
                <a:sym typeface="Arial"/>
              </a:rPr>
              <a:t> nicht. Abgesehen von den </a:t>
            </a:r>
            <a:r>
              <a:rPr lang="en-US" sz="1052" b="0" i="1" u="none" strike="noStrike" cap="none" dirty="0" err="1">
                <a:solidFill>
                  <a:srgbClr val="9AA3AE"/>
                </a:solidFill>
                <a:latin typeface="Arial"/>
                <a:ea typeface="Arial"/>
                <a:cs typeface="Arial"/>
                <a:sym typeface="Arial"/>
              </a:rPr>
              <a:t>Auswirkungen</a:t>
            </a:r>
            <a:r>
              <a:rPr lang="en-US" sz="1052" b="0" i="1" u="none" strike="noStrike" cap="none" dirty="0">
                <a:solidFill>
                  <a:srgbClr val="9AA3AE"/>
                </a:solidFill>
                <a:latin typeface="Arial"/>
                <a:ea typeface="Arial"/>
                <a:cs typeface="Arial"/>
                <a:sym typeface="Arial"/>
              </a:rPr>
              <a:t> auf die </a:t>
            </a:r>
            <a:r>
              <a:rPr lang="en-US" sz="1052" b="0" i="1" u="none" strike="noStrike" cap="none" dirty="0" err="1">
                <a:solidFill>
                  <a:srgbClr val="9AA3AE"/>
                </a:solidFill>
                <a:latin typeface="Arial"/>
                <a:ea typeface="Arial"/>
                <a:cs typeface="Arial"/>
                <a:sym typeface="Arial"/>
              </a:rPr>
              <a:t>genetische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Beratung</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hinsichtlich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einer</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Familienplanung</a:t>
            </a:r>
            <a:r>
              <a:rPr lang="en-US" sz="1052" b="0" i="1" u="none" strike="noStrike" cap="none" dirty="0">
                <a:solidFill>
                  <a:srgbClr val="9AA3AE"/>
                </a:solidFill>
                <a:latin typeface="Arial"/>
                <a:ea typeface="Arial"/>
                <a:cs typeface="Arial"/>
                <a:sym typeface="Arial"/>
              </a:rPr>
              <a:t> – </a:t>
            </a:r>
            <a:r>
              <a:rPr lang="en-US" sz="1052" b="0" i="1" u="none" strike="noStrike" cap="none" dirty="0" err="1">
                <a:solidFill>
                  <a:srgbClr val="9AA3AE"/>
                </a:solidFill>
                <a:latin typeface="Arial"/>
                <a:ea typeface="Arial"/>
                <a:cs typeface="Arial"/>
                <a:sym typeface="Arial"/>
              </a:rPr>
              <a:t>spielt</a:t>
            </a:r>
            <a:r>
              <a:rPr lang="en-US" sz="1052" b="0" i="1" u="none" strike="noStrike" cap="none" dirty="0">
                <a:solidFill>
                  <a:srgbClr val="9AA3AE"/>
                </a:solidFill>
                <a:latin typeface="Arial"/>
                <a:ea typeface="Arial"/>
                <a:cs typeface="Arial"/>
                <a:sym typeface="Arial"/>
              </a:rPr>
              <a:t> das </a:t>
            </a:r>
            <a:r>
              <a:rPr lang="en-US" sz="1052" b="0" i="1" u="none" strike="noStrike" cap="none" dirty="0" err="1">
                <a:solidFill>
                  <a:srgbClr val="9AA3AE"/>
                </a:solidFill>
                <a:latin typeface="Arial"/>
                <a:ea typeface="Arial"/>
                <a:cs typeface="Arial"/>
                <a:sym typeface="Arial"/>
              </a:rPr>
              <a:t>wirklich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a:t>
            </a:r>
            <a:r>
              <a:rPr lang="en-US" sz="1052" b="0" i="1" u="none" strike="noStrike" cap="none" dirty="0">
                <a:solidFill>
                  <a:srgbClr val="9AA3AE"/>
                </a:solidFill>
                <a:latin typeface="Arial"/>
                <a:ea typeface="Arial"/>
                <a:cs typeface="Arial"/>
                <a:sym typeface="Arial"/>
              </a:rPr>
              <a:t> Rolle?</a:t>
            </a:r>
            <a:endParaRPr dirty="0"/>
          </a:p>
          <a:p>
            <a:pPr marL="0" marR="0" lvl="0" indent="0" algn="l" rtl="0">
              <a:spcBef>
                <a:spcPts val="0"/>
              </a:spcBef>
              <a:spcAft>
                <a:spcPts val="0"/>
              </a:spcAft>
              <a:buNone/>
            </a:pPr>
            <a:r>
              <a:rPr lang="en-US" sz="1052" b="0" i="0" u="none" strike="noStrike" cap="none" dirty="0">
                <a:solidFill>
                  <a:srgbClr val="9AA3AE"/>
                </a:solidFill>
                <a:latin typeface="Arial"/>
                <a:ea typeface="Arial"/>
                <a:cs typeface="Arial"/>
                <a:sym typeface="Arial"/>
              </a:rPr>
              <a:t>Ja, </a:t>
            </a:r>
            <a:r>
              <a:rPr lang="en-US" sz="1052" b="0" i="0" u="none" strike="noStrike" cap="none" dirty="0" err="1">
                <a:solidFill>
                  <a:srgbClr val="9AA3AE"/>
                </a:solidFill>
                <a:latin typeface="Arial"/>
                <a:ea typeface="Arial"/>
                <a:cs typeface="Arial"/>
                <a:sym typeface="Arial"/>
              </a:rPr>
              <a:t>sehr</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sogar</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Patienten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mit</a:t>
            </a:r>
            <a:r>
              <a:rPr lang="en-US" sz="1052" b="0" i="0" u="none" strike="noStrike" cap="none" dirty="0">
                <a:solidFill>
                  <a:srgbClr val="9AA3AE"/>
                </a:solidFill>
                <a:latin typeface="Arial"/>
                <a:ea typeface="Arial"/>
                <a:cs typeface="Arial"/>
                <a:sym typeface="Arial"/>
              </a:rPr>
              <a:t> nicht </a:t>
            </a:r>
            <a:r>
              <a:rPr lang="en-US" sz="1052" b="0" i="0" u="none" strike="noStrike" cap="none" dirty="0" err="1">
                <a:solidFill>
                  <a:srgbClr val="9AA3AE"/>
                </a:solidFill>
                <a:latin typeface="Arial"/>
                <a:ea typeface="Arial"/>
                <a:cs typeface="Arial"/>
                <a:sym typeface="Arial"/>
              </a:rPr>
              <a:t>vererbbarem</a:t>
            </a:r>
            <a:r>
              <a:rPr lang="en-US" sz="1052" b="0" i="0" u="none" strike="noStrike" cap="none" dirty="0">
                <a:solidFill>
                  <a:srgbClr val="9AA3AE"/>
                </a:solidFill>
                <a:latin typeface="Arial"/>
                <a:ea typeface="Arial"/>
                <a:cs typeface="Arial"/>
                <a:sym typeface="Arial"/>
              </a:rPr>
              <a:t> Rb </a:t>
            </a:r>
            <a:r>
              <a:rPr lang="en-US" sz="1052" b="0" i="0" u="none" strike="noStrike" cap="none" dirty="0" err="1">
                <a:solidFill>
                  <a:srgbClr val="9AA3AE"/>
                </a:solidFill>
                <a:latin typeface="Arial"/>
                <a:ea typeface="Arial"/>
                <a:cs typeface="Arial"/>
                <a:sym typeface="Arial"/>
              </a:rPr>
              <a:t>weisen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eine</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einseitige</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Erkrankung</a:t>
            </a:r>
            <a:r>
              <a:rPr lang="en-US" sz="1052" b="0" i="0" u="none" strike="noStrike" cap="none" dirty="0">
                <a:solidFill>
                  <a:srgbClr val="9AA3AE"/>
                </a:solidFill>
                <a:latin typeface="Arial"/>
                <a:ea typeface="Arial"/>
                <a:cs typeface="Arial"/>
                <a:sym typeface="Arial"/>
              </a:rPr>
              <a:t> auf und </a:t>
            </a:r>
            <a:r>
              <a:rPr lang="en-US" sz="1052" b="0" i="0" u="none" strike="noStrike" cap="none" dirty="0" err="1">
                <a:solidFill>
                  <a:srgbClr val="9AA3AE"/>
                </a:solidFill>
                <a:latin typeface="Arial"/>
                <a:ea typeface="Arial"/>
                <a:cs typeface="Arial"/>
                <a:sym typeface="Arial"/>
              </a:rPr>
              <a:t>haben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nach</a:t>
            </a:r>
            <a:r>
              <a:rPr lang="en-US" sz="1052" b="0" i="0" u="none" strike="noStrike" cap="none" dirty="0">
                <a:solidFill>
                  <a:srgbClr val="9AA3AE"/>
                </a:solidFill>
                <a:latin typeface="Arial"/>
                <a:ea typeface="Arial"/>
                <a:cs typeface="Arial"/>
                <a:sym typeface="Arial"/>
              </a:rPr>
              <a:t> der </a:t>
            </a:r>
            <a:r>
              <a:rPr lang="en-US" sz="1052" b="0" i="0" u="none" strike="noStrike" cap="none" dirty="0" err="1">
                <a:solidFill>
                  <a:srgbClr val="9AA3AE"/>
                </a:solidFill>
                <a:latin typeface="Arial"/>
                <a:ea typeface="Arial"/>
                <a:cs typeface="Arial"/>
                <a:sym typeface="Arial"/>
              </a:rPr>
              <a:t>Heilung</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ein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lebenslanges</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Krebsrisiko</a:t>
            </a:r>
            <a:r>
              <a:rPr lang="en-US" sz="1052" b="0" i="0" u="none" strike="noStrike" cap="none" dirty="0">
                <a:solidFill>
                  <a:srgbClr val="9AA3AE"/>
                </a:solidFill>
                <a:latin typeface="Arial"/>
                <a:ea typeface="Arial"/>
                <a:cs typeface="Arial"/>
                <a:sym typeface="Arial"/>
              </a:rPr>
              <a:t>, das </a:t>
            </a:r>
            <a:r>
              <a:rPr lang="en-US" sz="1052" b="0" i="0" u="none" strike="noStrike" cap="none" dirty="0" err="1">
                <a:solidFill>
                  <a:srgbClr val="9AA3AE"/>
                </a:solidFill>
                <a:latin typeface="Arial"/>
                <a:ea typeface="Arial"/>
                <a:cs typeface="Arial"/>
                <a:sym typeface="Arial"/>
              </a:rPr>
              <a:t>im</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Wesentlichen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mit</a:t>
            </a:r>
            <a:r>
              <a:rPr lang="en-US" sz="1052" b="0" i="0" u="none" strike="noStrike" cap="none" dirty="0">
                <a:solidFill>
                  <a:srgbClr val="9AA3AE"/>
                </a:solidFill>
                <a:latin typeface="Arial"/>
                <a:ea typeface="Arial"/>
                <a:cs typeface="Arial"/>
                <a:sym typeface="Arial"/>
              </a:rPr>
              <a:t> dem </a:t>
            </a:r>
            <a:r>
              <a:rPr lang="en-US" sz="1052" b="0" i="0" u="none" strike="noStrike" cap="none" dirty="0" err="1">
                <a:solidFill>
                  <a:srgbClr val="9AA3AE"/>
                </a:solidFill>
                <a:latin typeface="Arial"/>
                <a:ea typeface="Arial"/>
                <a:cs typeface="Arial"/>
                <a:sym typeface="Arial"/>
              </a:rPr>
              <a:t>ihrer</a:t>
            </a:r>
            <a:r>
              <a:rPr lang="en-US" sz="1052" b="0" i="0" u="none" strike="noStrike" cap="none" dirty="0">
                <a:solidFill>
                  <a:srgbClr val="9AA3AE"/>
                </a:solidFill>
                <a:latin typeface="Arial"/>
                <a:ea typeface="Arial"/>
                <a:cs typeface="Arial"/>
                <a:sym typeface="Arial"/>
              </a:rPr>
              <a:t> Nicht-Rb-</a:t>
            </a:r>
            <a:r>
              <a:rPr lang="en-US" sz="1052" b="0" i="0" u="none" strike="noStrike" cap="none" dirty="0" err="1">
                <a:solidFill>
                  <a:srgbClr val="9AA3AE"/>
                </a:solidFill>
                <a:latin typeface="Arial"/>
                <a:ea typeface="Arial"/>
                <a:cs typeface="Arial"/>
                <a:sym typeface="Arial"/>
              </a:rPr>
              <a:t>Kohorte</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identisch</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ist</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Im</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Gegensatz</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dazu</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leidet</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eine</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große</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Mehrheit</a:t>
            </a:r>
            <a:r>
              <a:rPr lang="en-US" sz="1052" b="0" i="0" u="none" strike="noStrike" cap="none" dirty="0">
                <a:solidFill>
                  <a:srgbClr val="9AA3AE"/>
                </a:solidFill>
                <a:latin typeface="Arial"/>
                <a:ea typeface="Arial"/>
                <a:cs typeface="Arial"/>
                <a:sym typeface="Arial"/>
              </a:rPr>
              <a:t> der </a:t>
            </a:r>
            <a:r>
              <a:rPr lang="en-US" sz="1052" b="0" i="0" u="none" strike="noStrike" cap="none" dirty="0" err="1">
                <a:solidFill>
                  <a:srgbClr val="9AA3AE"/>
                </a:solidFill>
                <a:latin typeface="Arial"/>
                <a:ea typeface="Arial"/>
                <a:cs typeface="Arial"/>
                <a:sym typeface="Arial"/>
              </a:rPr>
              <a:t>Patienten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mit</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vererbbarem</a:t>
            </a:r>
            <a:r>
              <a:rPr lang="en-US" sz="1052" b="0" i="0" u="none" strike="noStrike" cap="none" dirty="0">
                <a:solidFill>
                  <a:srgbClr val="9AA3AE"/>
                </a:solidFill>
                <a:latin typeface="Arial"/>
                <a:ea typeface="Arial"/>
                <a:cs typeface="Arial"/>
                <a:sym typeface="Arial"/>
              </a:rPr>
              <a:t> Rb an </a:t>
            </a:r>
            <a:r>
              <a:rPr lang="en-US" sz="1052" b="0" i="0" u="none" strike="noStrike" cap="none" dirty="0" err="1">
                <a:solidFill>
                  <a:srgbClr val="9AA3AE"/>
                </a:solidFill>
                <a:latin typeface="Arial"/>
                <a:ea typeface="Arial"/>
                <a:cs typeface="Arial"/>
                <a:sym typeface="Arial"/>
              </a:rPr>
              <a:t>einer</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beidseitigen</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Erkrankung</a:t>
            </a:r>
            <a:r>
              <a:rPr lang="en-US" sz="1052" b="0" i="0" u="none" strike="noStrike" cap="none" dirty="0">
                <a:solidFill>
                  <a:srgbClr val="9AA3AE"/>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Darüber</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hinaus</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sind</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sie</a:t>
            </a:r>
            <a:r>
              <a:rPr lang="en-US" sz="1052" b="1" i="0" u="none" strike="noStrike" cap="none" dirty="0">
                <a:solidFill>
                  <a:srgbClr val="000000"/>
                </a:solidFill>
                <a:latin typeface="Arial"/>
                <a:ea typeface="Arial"/>
                <a:cs typeface="Arial"/>
                <a:sym typeface="Arial"/>
              </a:rPr>
              <a:t> stark </a:t>
            </a:r>
            <a:r>
              <a:rPr lang="en-US" sz="1052" b="1" i="0" u="none" strike="noStrike" cap="none" dirty="0" err="1">
                <a:solidFill>
                  <a:srgbClr val="000000"/>
                </a:solidFill>
                <a:latin typeface="Arial"/>
                <a:ea typeface="Arial"/>
                <a:cs typeface="Arial"/>
                <a:sym typeface="Arial"/>
              </a:rPr>
              <a:t>prädisponiert</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im</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Laufe</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ihres</a:t>
            </a:r>
            <a:r>
              <a:rPr lang="en-US" sz="1052" b="1" i="0" u="none" strike="noStrike" cap="none" dirty="0">
                <a:solidFill>
                  <a:srgbClr val="000000"/>
                </a:solidFill>
                <a:latin typeface="Arial"/>
                <a:ea typeface="Arial"/>
                <a:cs typeface="Arial"/>
                <a:sym typeface="Arial"/>
              </a:rPr>
              <a:t> Lebens </a:t>
            </a:r>
            <a:r>
              <a:rPr lang="en-US" sz="1052" b="1" i="0" u="none" strike="noStrike" cap="none" dirty="0" err="1">
                <a:solidFill>
                  <a:srgbClr val="000000"/>
                </a:solidFill>
                <a:latin typeface="Arial"/>
                <a:ea typeface="Arial"/>
                <a:cs typeface="Arial"/>
                <a:sym typeface="Arial"/>
              </a:rPr>
              <a:t>eine</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Vielzahl</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verschiedener</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primärer</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Krebserkrankungen</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zu</a:t>
            </a:r>
            <a:r>
              <a:rPr lang="en-US" sz="1052" b="1" i="0" u="none" strike="noStrike" cap="none" dirty="0">
                <a:solidFill>
                  <a:srgbClr val="000000"/>
                </a:solidFill>
                <a:latin typeface="Arial"/>
                <a:ea typeface="Arial"/>
                <a:cs typeface="Arial"/>
                <a:sym typeface="Arial"/>
              </a:rPr>
              <a:t> </a:t>
            </a:r>
            <a:r>
              <a:rPr lang="en-US" sz="1052" b="1" i="0" u="none" strike="noStrike" cap="none" dirty="0" err="1">
                <a:solidFill>
                  <a:srgbClr val="000000"/>
                </a:solidFill>
                <a:latin typeface="Arial"/>
                <a:ea typeface="Arial"/>
                <a:cs typeface="Arial"/>
                <a:sym typeface="Arial"/>
              </a:rPr>
              <a:t>entwickeln</a:t>
            </a:r>
            <a:r>
              <a:rPr lang="en-US" sz="1052" b="1" i="0" u="none" strike="noStrike" cap="none" dirty="0">
                <a:solidFill>
                  <a:srgbClr val="000000"/>
                </a:solidFill>
                <a:latin typeface="Arial"/>
                <a:ea typeface="Arial"/>
                <a:cs typeface="Arial"/>
                <a:sym typeface="Arial"/>
              </a:rPr>
              <a:t>.</a:t>
            </a:r>
            <a:endParaRPr dirty="0"/>
          </a:p>
          <a:p>
            <a:pPr marL="0" marR="0" lvl="0" indent="0" algn="l" rtl="0">
              <a:spcBef>
                <a:spcPts val="0"/>
              </a:spcBef>
              <a:spcAft>
                <a:spcPts val="0"/>
              </a:spcAft>
              <a:buNone/>
            </a:pPr>
            <a:endParaRPr sz="1403"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9AA3AE"/>
                </a:solidFill>
                <a:latin typeface="Arial"/>
                <a:ea typeface="Arial"/>
                <a:cs typeface="Arial"/>
                <a:sym typeface="Arial"/>
              </a:rPr>
              <a:t>Wie </a:t>
            </a:r>
            <a:r>
              <a:rPr lang="en-US" sz="1052" b="0" i="1" u="none" strike="noStrike" cap="none" dirty="0" err="1">
                <a:solidFill>
                  <a:srgbClr val="9AA3AE"/>
                </a:solidFill>
                <a:latin typeface="Arial"/>
                <a:ea typeface="Arial"/>
                <a:cs typeface="Arial"/>
                <a:sym typeface="Arial"/>
              </a:rPr>
              <a:t>viel</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Prozent</a:t>
            </a:r>
            <a:r>
              <a:rPr lang="en-US" sz="1052" b="0" i="1" u="none" strike="noStrike" cap="none" dirty="0">
                <a:solidFill>
                  <a:srgbClr val="9AA3AE"/>
                </a:solidFill>
                <a:latin typeface="Arial"/>
                <a:ea typeface="Arial"/>
                <a:cs typeface="Arial"/>
                <a:sym typeface="Arial"/>
              </a:rPr>
              <a:t> der </a:t>
            </a:r>
            <a:r>
              <a:rPr lang="en-US" sz="1052" b="0" i="1" u="none" strike="noStrike" cap="none" dirty="0" err="1">
                <a:solidFill>
                  <a:srgbClr val="9AA3AE"/>
                </a:solidFill>
                <a:latin typeface="Arial"/>
                <a:ea typeface="Arial"/>
                <a:cs typeface="Arial"/>
                <a:sym typeface="Arial"/>
              </a:rPr>
              <a:t>Patienten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mit</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erblich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bedingtem</a:t>
            </a:r>
            <a:r>
              <a:rPr lang="en-US" sz="1052" b="0" i="1" u="none" strike="noStrike" cap="none" dirty="0">
                <a:solidFill>
                  <a:srgbClr val="9AA3AE"/>
                </a:solidFill>
                <a:latin typeface="Arial"/>
                <a:ea typeface="Arial"/>
                <a:cs typeface="Arial"/>
                <a:sym typeface="Arial"/>
              </a:rPr>
              <a:t> Rb </a:t>
            </a:r>
            <a:r>
              <a:rPr lang="en-US" sz="1052" b="0" i="1" u="none" strike="noStrike" cap="none" dirty="0" err="1">
                <a:solidFill>
                  <a:srgbClr val="9AA3AE"/>
                </a:solidFill>
                <a:latin typeface="Arial"/>
                <a:ea typeface="Arial"/>
                <a:cs typeface="Arial"/>
                <a:sym typeface="Arial"/>
              </a:rPr>
              <a:t>entwickeln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beidseitige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Erkrankung</a:t>
            </a:r>
            <a:r>
              <a:rPr lang="en-US" sz="1052" b="0" i="1" u="none" strike="noStrike" cap="none" dirty="0">
                <a:solidFill>
                  <a:srgbClr val="9AA3A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err="1">
                <a:solidFill>
                  <a:srgbClr val="9AA3AE"/>
                </a:solidFill>
                <a:latin typeface="Arial"/>
                <a:ea typeface="Arial"/>
                <a:cs typeface="Arial"/>
                <a:sym typeface="Arial"/>
              </a:rPr>
              <a:t>Etwa</a:t>
            </a:r>
            <a:r>
              <a:rPr lang="en-US" sz="1052" b="0" i="0" u="none" strike="noStrike" cap="none" dirty="0">
                <a:solidFill>
                  <a:srgbClr val="9AA3AE"/>
                </a:solidFill>
                <a:latin typeface="Arial"/>
                <a:ea typeface="Arial"/>
                <a:cs typeface="Arial"/>
                <a:sym typeface="Arial"/>
              </a:rPr>
              <a:t> 85 %!</a:t>
            </a:r>
            <a:endParaRPr dirty="0"/>
          </a:p>
          <a:p>
            <a:pPr marL="0" marR="0" lvl="0" indent="0" algn="l" rtl="0">
              <a:spcBef>
                <a:spcPts val="0"/>
              </a:spcBef>
              <a:spcAft>
                <a:spcPts val="0"/>
              </a:spcAft>
              <a:buNone/>
            </a:pPr>
            <a:endParaRPr sz="1403"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Für </a:t>
            </a:r>
            <a:r>
              <a:rPr lang="en-US" sz="1052" b="0" i="1" u="none" strike="noStrike" cap="none" dirty="0" err="1">
                <a:solidFill>
                  <a:srgbClr val="1A5FB4"/>
                </a:solidFill>
                <a:latin typeface="Arial"/>
                <a:ea typeface="Arial"/>
                <a:cs typeface="Arial"/>
                <a:sym typeface="Arial"/>
              </a:rPr>
              <a:t>welche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anderen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Krebsarten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sind</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sie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prädisponiert</a:t>
            </a:r>
            <a:r>
              <a:rPr lang="en-US" sz="1052" b="0" i="1" u="none" strike="noStrike" cap="none" dirty="0">
                <a:solidFill>
                  <a:srgbClr val="1A5FB4"/>
                </a:solidFill>
                <a:latin typeface="Arial"/>
                <a:ea typeface="Arial"/>
                <a:cs typeface="Arial"/>
                <a:sym typeface="Arial"/>
              </a:rPr>
              <a:t>, und in </a:t>
            </a:r>
            <a:r>
              <a:rPr lang="en-US" sz="1052" b="0" i="1" u="none" strike="noStrike" cap="none" dirty="0" err="1">
                <a:solidFill>
                  <a:srgbClr val="1A5FB4"/>
                </a:solidFill>
                <a:latin typeface="Arial"/>
                <a:ea typeface="Arial"/>
                <a:cs typeface="Arial"/>
                <a:sym typeface="Arial"/>
              </a:rPr>
              <a:t>welchem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Lebensabschnitt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treten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diese</a:t>
            </a:r>
            <a:r>
              <a:rPr lang="en-US" sz="1052" b="0" i="1" u="none" strike="noStrike" cap="none" dirty="0">
                <a:solidFill>
                  <a:srgbClr val="1A5FB4"/>
                </a:solidFill>
                <a:latin typeface="Arial"/>
                <a:ea typeface="Arial"/>
                <a:cs typeface="Arial"/>
                <a:sym typeface="Arial"/>
              </a:rPr>
              <a:t> auf?</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Frühe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Kindheit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Intrakranielle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Tumoren</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Mittellinie</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Späte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Kindheit</a:t>
            </a:r>
            <a:r>
              <a:rPr lang="en-US" sz="1052" b="0" i="0" u="none" strike="noStrike" cap="none" dirty="0">
                <a:solidFill>
                  <a:srgbClr val="1A5FB4"/>
                </a:solidFill>
                <a:latin typeface="Arial"/>
                <a:ea typeface="Arial"/>
                <a:cs typeface="Arial"/>
                <a:sym typeface="Arial"/>
              </a:rPr>
              <a:t> – </a:t>
            </a:r>
            <a:r>
              <a:rPr lang="en-US" sz="1052" b="0" i="0" u="none" strike="noStrike" cap="none" dirty="0" err="1">
                <a:solidFill>
                  <a:srgbClr val="1A5FB4"/>
                </a:solidFill>
                <a:latin typeface="Arial"/>
                <a:ea typeface="Arial"/>
                <a:cs typeface="Arial"/>
                <a:sym typeface="Arial"/>
              </a:rPr>
              <a:t>Teenageralter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Sarkome</a:t>
            </a:r>
            <a:endParaRPr dirty="0"/>
          </a:p>
          <a:p>
            <a:pPr marL="0" marR="0" lvl="0" indent="0" algn="l" rtl="0">
              <a:spcBef>
                <a:spcPts val="0"/>
              </a:spcBef>
              <a:spcAft>
                <a:spcPts val="0"/>
              </a:spcAft>
              <a:buNone/>
            </a:pPr>
            <a:r>
              <a:rPr lang="en-US" sz="1052" b="1" i="0" u="none" strike="noStrike" cap="none" dirty="0">
                <a:solidFill>
                  <a:srgbClr val="1A5FB4"/>
                </a:solidFill>
                <a:latin typeface="Arial"/>
                <a:ea typeface="Arial"/>
                <a:cs typeface="Arial"/>
                <a:sym typeface="Arial"/>
              </a:rPr>
              <a:t>--</a:t>
            </a:r>
            <a:r>
              <a:rPr lang="en-US" sz="1052" b="1" i="0" u="none" strike="noStrike" cap="none" dirty="0" err="1">
                <a:solidFill>
                  <a:srgbClr val="1A5FB4"/>
                </a:solidFill>
                <a:latin typeface="Arial"/>
                <a:ea typeface="Arial"/>
                <a:cs typeface="Arial"/>
                <a:sym typeface="Arial"/>
              </a:rPr>
              <a:t>Frühes</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Erwachsenenalter</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Melanom</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Hirntumoren</a:t>
            </a:r>
            <a:endParaRPr dirty="0"/>
          </a:p>
          <a:p>
            <a:pPr marL="0" marR="0" lvl="0" indent="0" algn="l" rtl="0">
              <a:spcBef>
                <a:spcPts val="0"/>
              </a:spcBef>
              <a:spcAft>
                <a:spcPts val="0"/>
              </a:spcAft>
              <a:buNone/>
            </a:pPr>
            <a:r>
              <a:rPr lang="en-US" sz="1052" b="0" i="0" u="none" strike="noStrike" cap="none" dirty="0">
                <a:solidFill>
                  <a:srgbClr val="9AA3AE"/>
                </a:solidFill>
                <a:latin typeface="Arial"/>
                <a:ea typeface="Arial"/>
                <a:cs typeface="Arial"/>
                <a:sym typeface="Arial"/>
              </a:rPr>
              <a:t>--</a:t>
            </a:r>
            <a:r>
              <a:rPr lang="en-US" sz="1052" b="0" i="0" u="none" strike="noStrike" cap="none" dirty="0" err="1">
                <a:solidFill>
                  <a:srgbClr val="9AA3AE"/>
                </a:solidFill>
                <a:latin typeface="Arial"/>
                <a:ea typeface="Arial"/>
                <a:cs typeface="Arial"/>
                <a:sym typeface="Arial"/>
              </a:rPr>
              <a:t>Spätes</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9AA3AE"/>
                </a:solidFill>
                <a:latin typeface="Arial"/>
                <a:ea typeface="Arial"/>
                <a:cs typeface="Arial"/>
                <a:sym typeface="Arial"/>
              </a:rPr>
              <a:t>Erwachsenenalter</a:t>
            </a:r>
            <a:r>
              <a:rPr lang="en-US" sz="1052" b="0" i="0" u="none" strike="noStrike" cap="none" dirty="0">
                <a:solidFill>
                  <a:srgbClr val="9AA3AE"/>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Lungenkrebs</a:t>
            </a:r>
            <a:r>
              <a:rPr lang="en-US" sz="1052" b="0" i="0" u="none" strike="noStrike" cap="none" dirty="0">
                <a:solidFill>
                  <a:srgbClr val="C6F0CF"/>
                </a:solidFill>
                <a:latin typeface="Arial"/>
                <a:ea typeface="Arial"/>
                <a:cs typeface="Arial"/>
                <a:sym typeface="Arial"/>
              </a:rPr>
              <a:t>; </a:t>
            </a:r>
            <a:r>
              <a:rPr lang="en-US" sz="1052" b="0" i="0" u="none" strike="noStrike" cap="none" dirty="0" err="1">
                <a:solidFill>
                  <a:srgbClr val="C6F0CF"/>
                </a:solidFill>
                <a:latin typeface="Arial"/>
                <a:ea typeface="Arial"/>
                <a:cs typeface="Arial"/>
                <a:sym typeface="Arial"/>
              </a:rPr>
              <a:t>Blasenkrebs</a:t>
            </a:r>
            <a:endParaRPr dirty="0"/>
          </a:p>
        </p:txBody>
      </p:sp>
      <p:sp>
        <p:nvSpPr>
          <p:cNvPr id="98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77" name="Google Shape;977;p7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984" name="Google Shape;984;p7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63</a:t>
            </a:fld>
            <a:endParaRPr lang="de-DE" sz="800">
              <a:latin typeface="Segoe UI"/>
            </a:endParaRPr>
          </a:p>
        </p:txBody>
      </p:sp>
      <p:cxnSp>
        <p:nvCxnSpPr>
          <p:cNvPr id="988" name="ZZ_Fusszeile_Linie"/>
          <p:cNvCxnSpPr/>
          <p:nvPr/>
        </p:nvCxnSpPr>
        <p:spPr>
          <a:xfrm>
            <a:off x="274320" y="6565392"/>
            <a:ext cx="11643360" cy="0"/>
          </a:xfrm>
          <a:prstGeom prst="line">
            <a:avLst/>
          </a:prstGeom>
          <a:ln w="6350">
            <a:solidFill>
              <a:srgbClr val="D7DBE0"/>
            </a:solidFill>
          </a:ln>
        </p:spPr>
      </p:cxnSp>
      <p:sp>
        <p:nvSpPr>
          <p:cNvPr id="98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2" name="Google Shape;992;p76"/>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993" name="Google Shape;993;p7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994" name="Google Shape;994;p7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995" name="Google Shape;995;p7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996" name="Google Shape;996;p7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997" name="Google Shape;997;p7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999" name="Google Shape;999;p76"/>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00" name="Google Shape;1000;p76"/>
          <p:cNvSpPr txBox="1"/>
          <p:nvPr/>
        </p:nvSpPr>
        <p:spPr>
          <a:xfrm>
            <a:off x="2288088" y="1358906"/>
            <a:ext cx="7592153"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a:p>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000000"/>
                </a:solidFill>
                <a:latin typeface="Arial"/>
                <a:ea typeface="Arial"/>
                <a:cs typeface="Arial"/>
                <a:sym typeface="Arial"/>
              </a:rPr>
              <a:t>Darüber hinaus sind sie stark prädisponiert, im Laufe ihres Lebens eine Vielzahl verschiedener primärer Krebserkrankungen zu entwickeln.</a:t>
            </a:r>
            <a:endParaRPr/>
          </a:p>
          <a:p>
            <a:pPr marL="0" marR="0" lvl="0" indent="0" algn="l" rtl="0">
              <a:spcBef>
                <a:spcPts val="0"/>
              </a:spcBef>
              <a:spcAft>
                <a:spcPts val="0"/>
              </a:spcAft>
              <a:buClr>
                <a:srgbClr val="000000"/>
              </a:buClr>
              <a:buSzPts val="1403"/>
              <a:buFont typeface="Noto Sans Symbols"/>
              <a:buNone/>
            </a:pPr>
            <a:endParaRPr sz="1403" b="1"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a:p>
          <a:p>
            <a:pPr marL="0" marR="0" lvl="0" indent="0" algn="l" rtl="0">
              <a:spcBef>
                <a:spcPts val="0"/>
              </a:spcBef>
              <a:spcAft>
                <a:spcPts val="0"/>
              </a:spcAft>
              <a:buClr>
                <a:srgbClr val="000000"/>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 Kindheit: Intrakranielle Tumoren der Mittellinie</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--Späte Kindheit – Teenageralter: Sarkome</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--Frühes Erwachsenenalter: Melanom; Hirntumoren</a:t>
            </a:r>
            <a:endParaRPr/>
          </a:p>
          <a:p>
            <a:pPr marL="0" marR="0" lvl="0" indent="0" algn="l" rtl="0">
              <a:spcBef>
                <a:spcPts val="0"/>
              </a:spcBef>
              <a:spcAft>
                <a:spcPts val="0"/>
              </a:spcAft>
              <a:buClr>
                <a:srgbClr val="1A5FB4"/>
              </a:buClr>
              <a:buSzPts val="1052"/>
              <a:buFont typeface="Noto Sans Symbols"/>
              <a:buNone/>
            </a:pPr>
            <a:r>
              <a:rPr lang="en-US" sz="1052" b="1" i="0" u="none" strike="noStrike" cap="none">
                <a:solidFill>
                  <a:srgbClr val="1A5FB4"/>
                </a:solidFill>
                <a:latin typeface="Arial"/>
                <a:ea typeface="Arial"/>
                <a:cs typeface="Arial"/>
                <a:sym typeface="Arial"/>
              </a:rPr>
              <a:t>--Spätes Erwachsenenalter: </a:t>
            </a:r>
            <a:r>
              <a:rPr lang="en-US" sz="1052" b="0" i="0" u="none" strike="noStrike" cap="none">
                <a:solidFill>
                  <a:srgbClr val="C6F0CF"/>
                </a:solidFill>
                <a:latin typeface="Arial"/>
                <a:ea typeface="Arial"/>
                <a:cs typeface="Arial"/>
                <a:sym typeface="Arial"/>
              </a:rPr>
              <a:t>Lungenkrebs; Blasenkrebs</a:t>
            </a:r>
            <a:endParaRPr/>
          </a:p>
        </p:txBody>
      </p:sp>
      <p:sp>
        <p:nvSpPr>
          <p:cNvPr id="100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991" name="Google Shape;991;p7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998" name="Google Shape;998;p7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64</a:t>
            </a:fld>
            <a:endParaRPr lang="de-DE" sz="800">
              <a:latin typeface="Segoe UI"/>
            </a:endParaRPr>
          </a:p>
        </p:txBody>
      </p:sp>
      <p:cxnSp>
        <p:nvCxnSpPr>
          <p:cNvPr id="1002" name="ZZ_Fusszeile_Linie"/>
          <p:cNvCxnSpPr/>
          <p:nvPr/>
        </p:nvCxnSpPr>
        <p:spPr>
          <a:xfrm>
            <a:off x="274320" y="6565392"/>
            <a:ext cx="11643360" cy="0"/>
          </a:xfrm>
          <a:prstGeom prst="line">
            <a:avLst/>
          </a:prstGeom>
          <a:ln w="6350">
            <a:solidFill>
              <a:srgbClr val="D7DBE0"/>
            </a:solidFill>
          </a:ln>
        </p:spPr>
      </p:cxnSp>
      <p:sp>
        <p:nvSpPr>
          <p:cNvPr id="100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6" name="Google Shape;1006;p77"/>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07" name="Google Shape;1007;p7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08" name="Google Shape;1008;p7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09" name="Google Shape;1009;p7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010" name="Google Shape;1010;p7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011" name="Google Shape;1011;p7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013" name="Google Shape;1013;p77"/>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14" name="Google Shape;1014;p77"/>
          <p:cNvSpPr txBox="1"/>
          <p:nvPr/>
        </p:nvSpPr>
        <p:spPr>
          <a:xfrm>
            <a:off x="2288088" y="1358906"/>
            <a:ext cx="7592153"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a:p>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a:t>
            </a:r>
            <a:r>
              <a:rPr lang="en-US" sz="1052" b="1" i="0" u="none" strike="noStrike" cap="none">
                <a:solidFill>
                  <a:srgbClr val="000000"/>
                </a:solidFill>
                <a:latin typeface="Arial"/>
                <a:ea typeface="Arial"/>
                <a:cs typeface="Arial"/>
                <a:sym typeface="Arial"/>
              </a:rPr>
              <a:t>Darüber hinaus sind sie stark prädisponiert, im Laufe ihres Lebens eine Vielzahl verschiedener primärer Krebserkrankungen zu entwickeln.</a:t>
            </a:r>
            <a:endParaRPr/>
          </a:p>
          <a:p>
            <a:pPr marL="0" marR="0" lvl="0" indent="0" algn="l" rtl="0">
              <a:spcBef>
                <a:spcPts val="0"/>
              </a:spcBef>
              <a:spcAft>
                <a:spcPts val="0"/>
              </a:spcAft>
              <a:buClr>
                <a:srgbClr val="000000"/>
              </a:buClr>
              <a:buSzPts val="1403"/>
              <a:buFont typeface="Noto Sans Symbols"/>
              <a:buNone/>
            </a:pPr>
            <a:endParaRPr sz="1403" b="0" i="0" u="none" strike="noStrike" cap="none">
              <a:solidFill>
                <a:srgbClr val="000000"/>
              </a:solidFill>
              <a:latin typeface="Arial"/>
              <a:ea typeface="Arial"/>
              <a:cs typeface="Arial"/>
              <a:sym typeface="Arial"/>
            </a:endParaRPr>
          </a:p>
          <a:p>
            <a:pPr marL="0" marR="0" lvl="0" indent="0" algn="l" rtl="0">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a:p>
          <a:p>
            <a:pPr marL="0" marR="0" lvl="0" indent="0" algn="l" rtl="0">
              <a:spcBef>
                <a:spcPts val="0"/>
              </a:spcBef>
              <a:spcAft>
                <a:spcPts val="0"/>
              </a:spcAft>
              <a:buClr>
                <a:srgbClr val="000000"/>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b="0" i="1" u="none" strike="noStrike" cap="none">
                <a:solidFill>
                  <a:srgbClr val="1A5FB4"/>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 Kindheit: Intrakranielle Tumoren der Mittellinie</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--Späte Kindheit – Teenageralter: Sarkome</a:t>
            </a:r>
            <a:endParaRPr/>
          </a:p>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--Frühes Erwachsenenalter: Melanom; Hirntumoren</a:t>
            </a:r>
            <a:endParaRPr/>
          </a:p>
          <a:p>
            <a:pPr marL="0" marR="0" lvl="0" indent="0" algn="l" rtl="0">
              <a:spcBef>
                <a:spcPts val="0"/>
              </a:spcBef>
              <a:spcAft>
                <a:spcPts val="0"/>
              </a:spcAft>
              <a:buClr>
                <a:srgbClr val="1A5FB4"/>
              </a:buClr>
              <a:buSzPts val="1052"/>
              <a:buFont typeface="Noto Sans Symbols"/>
              <a:buNone/>
            </a:pPr>
            <a:r>
              <a:rPr lang="en-US" sz="1052" b="1" i="0" u="none" strike="noStrike" cap="none">
                <a:solidFill>
                  <a:srgbClr val="1A5FB4"/>
                </a:solidFill>
                <a:latin typeface="Arial"/>
                <a:ea typeface="Arial"/>
                <a:cs typeface="Arial"/>
                <a:sym typeface="Arial"/>
              </a:rPr>
              <a:t>--Spätes Erwachsenenalter: Lungenkrebs; Blasenkrebs</a:t>
            </a:r>
            <a:endParaRPr/>
          </a:p>
        </p:txBody>
      </p:sp>
      <p:sp>
        <p:nvSpPr>
          <p:cNvPr id="10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05" name="Google Shape;1005;p7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012" name="Google Shape;1012;p7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65</a:t>
            </a:fld>
            <a:endParaRPr lang="de-DE" sz="800">
              <a:latin typeface="Segoe UI"/>
            </a:endParaRPr>
          </a:p>
        </p:txBody>
      </p:sp>
      <p:cxnSp>
        <p:nvCxnSpPr>
          <p:cNvPr id="1016" name="ZZ_Fusszeile_Linie"/>
          <p:cNvCxnSpPr/>
          <p:nvPr/>
        </p:nvCxnSpPr>
        <p:spPr>
          <a:xfrm>
            <a:off x="274320" y="6565392"/>
            <a:ext cx="11643360" cy="0"/>
          </a:xfrm>
          <a:prstGeom prst="line">
            <a:avLst/>
          </a:prstGeom>
          <a:ln w="6350">
            <a:solidFill>
              <a:srgbClr val="D7DBE0"/>
            </a:solidFill>
          </a:ln>
        </p:spPr>
      </p:cxnSp>
      <p:sp>
        <p:nvSpPr>
          <p:cNvPr id="10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20" name="Google Shape;1020;p78"/>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21" name="Google Shape;1021;p7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22" name="Google Shape;1022;p78"/>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23" name="Google Shape;1023;p7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024" name="Google Shape;1024;p7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025" name="Google Shape;1025;p7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027" name="Google Shape;1027;p78"/>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28" name="Google Shape;1028;p78"/>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330066"/>
                </a:solidFill>
                <a:latin typeface="Arial"/>
                <a:ea typeface="Arial"/>
                <a:cs typeface="Arial"/>
                <a:sym typeface="Arial"/>
              </a:rPr>
              <a:t>Okay, also </a:t>
            </a:r>
            <a:r>
              <a:rPr lang="en-US" sz="1052" b="0" i="1" u="none" strike="noStrike" cap="none" dirty="0" err="1">
                <a:solidFill>
                  <a:srgbClr val="330066"/>
                </a:solidFill>
                <a:latin typeface="Arial"/>
                <a:ea typeface="Arial"/>
                <a:cs typeface="Arial"/>
                <a:sym typeface="Arial"/>
              </a:rPr>
              <a:t>leiden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einige</a:t>
            </a:r>
            <a:r>
              <a:rPr lang="en-US" sz="1052" b="0" i="1" u="none" strike="noStrike" cap="none" dirty="0">
                <a:solidFill>
                  <a:srgbClr val="330066"/>
                </a:solidFill>
                <a:latin typeface="Arial"/>
                <a:ea typeface="Arial"/>
                <a:cs typeface="Arial"/>
                <a:sym typeface="Arial"/>
              </a:rPr>
              <a:t> Rb-</a:t>
            </a:r>
            <a:r>
              <a:rPr lang="en-US" sz="1052" b="0" i="1" u="none" strike="noStrike" cap="none" dirty="0" err="1">
                <a:solidFill>
                  <a:srgbClr val="330066"/>
                </a:solidFill>
                <a:latin typeface="Arial"/>
                <a:ea typeface="Arial"/>
                <a:cs typeface="Arial"/>
                <a:sym typeface="Arial"/>
              </a:rPr>
              <a:t>Patienten</a:t>
            </a:r>
            <a:r>
              <a:rPr lang="en-US" sz="1052" b="0" i="1" u="none" strike="noStrike" cap="none" dirty="0">
                <a:solidFill>
                  <a:srgbClr val="330066"/>
                </a:solidFill>
                <a:latin typeface="Arial"/>
                <a:ea typeface="Arial"/>
                <a:cs typeface="Arial"/>
                <a:sym typeface="Arial"/>
              </a:rPr>
              <a:t> an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vererbbaren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Erkrankung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andere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hingegen</a:t>
            </a:r>
            <a:r>
              <a:rPr lang="en-US" sz="1052" b="0" i="1" u="none" strike="noStrike" cap="none" dirty="0">
                <a:solidFill>
                  <a:srgbClr val="330066"/>
                </a:solidFill>
                <a:latin typeface="Arial"/>
                <a:ea typeface="Arial"/>
                <a:cs typeface="Arial"/>
                <a:sym typeface="Arial"/>
              </a:rPr>
              <a:t> nicht. Abgesehen von den </a:t>
            </a:r>
            <a:r>
              <a:rPr lang="en-US" sz="1052" b="0" i="1" u="none" strike="noStrike" cap="none" dirty="0" err="1">
                <a:solidFill>
                  <a:srgbClr val="330066"/>
                </a:solidFill>
                <a:latin typeface="Arial"/>
                <a:ea typeface="Arial"/>
                <a:cs typeface="Arial"/>
                <a:sym typeface="Arial"/>
              </a:rPr>
              <a:t>Auswirkungen</a:t>
            </a:r>
            <a:r>
              <a:rPr lang="en-US" sz="1052" b="0" i="1" u="none" strike="noStrike" cap="none" dirty="0">
                <a:solidFill>
                  <a:srgbClr val="330066"/>
                </a:solidFill>
                <a:latin typeface="Arial"/>
                <a:ea typeface="Arial"/>
                <a:cs typeface="Arial"/>
                <a:sym typeface="Arial"/>
              </a:rPr>
              <a:t> auf die </a:t>
            </a:r>
            <a:r>
              <a:rPr lang="en-US" sz="1052" b="0" i="1" u="none" strike="noStrike" cap="none" dirty="0" err="1">
                <a:solidFill>
                  <a:srgbClr val="330066"/>
                </a:solidFill>
                <a:latin typeface="Arial"/>
                <a:ea typeface="Arial"/>
                <a:cs typeface="Arial"/>
                <a:sym typeface="Arial"/>
              </a:rPr>
              <a:t>genetische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Beratung</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einer</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Familienplanung</a:t>
            </a:r>
            <a:r>
              <a:rPr lang="en-US" sz="1052" b="0" i="1" u="none" strike="noStrike" cap="none" dirty="0">
                <a:solidFill>
                  <a:srgbClr val="330066"/>
                </a:solidFill>
                <a:latin typeface="Arial"/>
                <a:ea typeface="Arial"/>
                <a:cs typeface="Arial"/>
                <a:sym typeface="Arial"/>
              </a:rPr>
              <a:t> – </a:t>
            </a:r>
            <a:r>
              <a:rPr lang="en-US" sz="1052" b="0" i="1" u="none" strike="noStrike" cap="none" dirty="0" err="1">
                <a:solidFill>
                  <a:srgbClr val="330066"/>
                </a:solidFill>
                <a:latin typeface="Arial"/>
                <a:ea typeface="Arial"/>
                <a:cs typeface="Arial"/>
                <a:sym typeface="Arial"/>
              </a:rPr>
              <a:t>spielt</a:t>
            </a:r>
            <a:r>
              <a:rPr lang="en-US" sz="1052" b="0" i="1" u="none" strike="noStrike" cap="none" dirty="0">
                <a:solidFill>
                  <a:srgbClr val="330066"/>
                </a:solidFill>
                <a:latin typeface="Arial"/>
                <a:ea typeface="Arial"/>
                <a:cs typeface="Arial"/>
                <a:sym typeface="Arial"/>
              </a:rPr>
              <a:t> das </a:t>
            </a:r>
            <a:r>
              <a:rPr lang="en-US" sz="1052" b="0" i="1" u="none" strike="noStrike" cap="none" dirty="0" err="1">
                <a:solidFill>
                  <a:srgbClr val="330066"/>
                </a:solidFill>
                <a:latin typeface="Arial"/>
                <a:ea typeface="Arial"/>
                <a:cs typeface="Arial"/>
                <a:sym typeface="Arial"/>
              </a:rPr>
              <a:t>wirklich</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eine</a:t>
            </a:r>
            <a:r>
              <a:rPr lang="en-US" sz="1052" b="0" i="1" u="none" strike="noStrike" cap="none" dirty="0">
                <a:solidFill>
                  <a:srgbClr val="330066"/>
                </a:solidFill>
                <a:latin typeface="Arial"/>
                <a:ea typeface="Arial"/>
                <a:cs typeface="Arial"/>
                <a:sym typeface="Arial"/>
              </a:rPr>
              <a:t> Rolle?</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669999"/>
                </a:solidFill>
                <a:latin typeface="Arial"/>
                <a:ea typeface="Arial"/>
                <a:cs typeface="Arial"/>
                <a:sym typeface="Arial"/>
              </a:rPr>
              <a:t>Ja, </a:t>
            </a:r>
            <a:r>
              <a:rPr lang="en-US" sz="1052" b="0" i="0" u="none" strike="noStrike" cap="none" dirty="0" err="1">
                <a:solidFill>
                  <a:srgbClr val="669999"/>
                </a:solidFill>
                <a:latin typeface="Arial"/>
                <a:ea typeface="Arial"/>
                <a:cs typeface="Arial"/>
                <a:sym typeface="Arial"/>
              </a:rPr>
              <a:t>sehr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sogar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nicht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t>
            </a:r>
            <a:r>
              <a:rPr lang="en-US" sz="1052" b="0" i="0" u="none" strike="noStrike" cap="none" dirty="0" err="1">
                <a:solidFill>
                  <a:srgbClr val="669999"/>
                </a:solidFill>
                <a:latin typeface="Arial"/>
                <a:ea typeface="Arial"/>
                <a:cs typeface="Arial"/>
                <a:sym typeface="Arial"/>
              </a:rPr>
              <a:t>weisen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einseitige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auf und </a:t>
            </a:r>
            <a:r>
              <a:rPr lang="en-US" sz="1052" b="0" i="0" u="none" strike="noStrike" cap="none" dirty="0" err="1">
                <a:solidFill>
                  <a:srgbClr val="669999"/>
                </a:solidFill>
                <a:latin typeface="Arial"/>
                <a:ea typeface="Arial"/>
                <a:cs typeface="Arial"/>
                <a:sym typeface="Arial"/>
              </a:rPr>
              <a:t>haben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nach</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Heilung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lebenslanges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Krebsrisiko</a:t>
            </a:r>
            <a:r>
              <a:rPr lang="en-US" sz="1052" b="0" i="0" u="none" strike="noStrike" cap="none" dirty="0">
                <a:solidFill>
                  <a:srgbClr val="669999"/>
                </a:solidFill>
                <a:latin typeface="Arial"/>
                <a:ea typeface="Arial"/>
                <a:cs typeface="Arial"/>
                <a:sym typeface="Arial"/>
              </a:rPr>
              <a:t>, das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Wesentlichen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dem </a:t>
            </a:r>
            <a:r>
              <a:rPr lang="en-US" sz="1052" b="0" i="0" u="none" strike="noStrike" cap="none" dirty="0" err="1">
                <a:solidFill>
                  <a:srgbClr val="669999"/>
                </a:solidFill>
                <a:latin typeface="Arial"/>
                <a:ea typeface="Arial"/>
                <a:cs typeface="Arial"/>
                <a:sym typeface="Arial"/>
              </a:rPr>
              <a:t>ihrer</a:t>
            </a:r>
            <a:r>
              <a:rPr lang="en-US" sz="1052" b="0" i="0" u="none" strike="noStrike" cap="none" dirty="0">
                <a:solidFill>
                  <a:srgbClr val="669999"/>
                </a:solidFill>
                <a:latin typeface="Arial"/>
                <a:ea typeface="Arial"/>
                <a:cs typeface="Arial"/>
                <a:sym typeface="Arial"/>
              </a:rPr>
              <a:t> Nicht-Rb-</a:t>
            </a:r>
            <a:r>
              <a:rPr lang="en-US" sz="1052" b="0" i="0" u="none" strike="noStrike" cap="none" dirty="0" err="1">
                <a:solidFill>
                  <a:srgbClr val="669999"/>
                </a:solidFill>
                <a:latin typeface="Arial"/>
                <a:ea typeface="Arial"/>
                <a:cs typeface="Arial"/>
                <a:sym typeface="Arial"/>
              </a:rPr>
              <a:t>Kohorte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identisch</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ist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Gegensatz</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leidet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große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Mehrheit</a:t>
            </a:r>
            <a:r>
              <a:rPr lang="en-US" sz="1052" b="0" i="0" u="none" strike="noStrike" cap="none" dirty="0">
                <a:solidFill>
                  <a:srgbClr val="669999"/>
                </a:solidFill>
                <a:latin typeface="Arial"/>
                <a:ea typeface="Arial"/>
                <a:cs typeface="Arial"/>
                <a:sym typeface="Arial"/>
              </a:rPr>
              <a:t> der </a:t>
            </a:r>
            <a:r>
              <a:rPr lang="en-US" sz="1052" b="0" i="0" u="none" strike="noStrike" cap="none" dirty="0" err="1">
                <a:solidFill>
                  <a:srgbClr val="669999"/>
                </a:solidFill>
                <a:latin typeface="Arial"/>
                <a:ea typeface="Arial"/>
                <a:cs typeface="Arial"/>
                <a:sym typeface="Arial"/>
              </a:rPr>
              <a:t>Patienten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mit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vererbbarem</a:t>
            </a:r>
            <a:r>
              <a:rPr lang="en-US" sz="1052" b="0" i="0" u="none" strike="noStrike" cap="none" dirty="0">
                <a:solidFill>
                  <a:srgbClr val="669999"/>
                </a:solidFill>
                <a:latin typeface="Arial"/>
                <a:ea typeface="Arial"/>
                <a:cs typeface="Arial"/>
                <a:sym typeface="Arial"/>
              </a:rPr>
              <a:t> Rb an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beidseitigen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Erkrankung</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Darüber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hinaus</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sind</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sie</a:t>
            </a:r>
            <a:r>
              <a:rPr lang="en-US" sz="1052" b="0" i="0" u="none" strike="noStrike" cap="none" dirty="0">
                <a:solidFill>
                  <a:srgbClr val="669999"/>
                </a:solidFill>
                <a:latin typeface="Arial"/>
                <a:ea typeface="Arial"/>
                <a:cs typeface="Arial"/>
                <a:sym typeface="Arial"/>
              </a:rPr>
              <a:t> stark </a:t>
            </a:r>
            <a:r>
              <a:rPr lang="en-US" sz="1052" b="0" i="0" u="none" strike="noStrike" cap="none" dirty="0" err="1">
                <a:solidFill>
                  <a:srgbClr val="669999"/>
                </a:solidFill>
                <a:latin typeface="Arial"/>
                <a:ea typeface="Arial"/>
                <a:cs typeface="Arial"/>
                <a:sym typeface="Arial"/>
              </a:rPr>
              <a:t>prädisponiert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im</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Laufe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ihres</a:t>
            </a:r>
            <a:r>
              <a:rPr lang="en-US" sz="1052" b="0" i="0" u="none" strike="noStrike" cap="none" dirty="0">
                <a:solidFill>
                  <a:srgbClr val="669999"/>
                </a:solidFill>
                <a:latin typeface="Arial"/>
                <a:ea typeface="Arial"/>
                <a:cs typeface="Arial"/>
                <a:sym typeface="Arial"/>
              </a:rPr>
              <a:t> Lebens </a:t>
            </a:r>
            <a:r>
              <a:rPr lang="en-US" sz="1052" b="0" i="0" u="none" strike="noStrike" cap="none" dirty="0" err="1">
                <a:solidFill>
                  <a:srgbClr val="669999"/>
                </a:solidFill>
                <a:latin typeface="Arial"/>
                <a:ea typeface="Arial"/>
                <a:cs typeface="Arial"/>
                <a:sym typeface="Arial"/>
              </a:rPr>
              <a:t>eine</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Vielzahl</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verschiedener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primärer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Krebserkrankungen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zu</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entwickeln</a:t>
            </a:r>
            <a:r>
              <a:rPr lang="en-US" sz="1052" b="0" i="0" u="none" strike="noStrike" cap="none" dirty="0">
                <a:solidFill>
                  <a:srgbClr val="669999"/>
                </a:solidFill>
                <a:latin typeface="Arial"/>
                <a:ea typeface="Arial"/>
                <a:cs typeface="Arial"/>
                <a:sym typeface="Arial"/>
              </a:rPr>
              <a:t>.</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9AA3AE"/>
                </a:solidFill>
                <a:latin typeface="Arial"/>
                <a:ea typeface="Arial"/>
                <a:cs typeface="Arial"/>
                <a:sym typeface="Arial"/>
              </a:rPr>
              <a:t>Wie </a:t>
            </a:r>
            <a:r>
              <a:rPr lang="en-US" sz="1052" b="0" i="1" u="none" strike="noStrike" cap="none" dirty="0" err="1">
                <a:solidFill>
                  <a:srgbClr val="9AA3AE"/>
                </a:solidFill>
                <a:latin typeface="Arial"/>
                <a:ea typeface="Arial"/>
                <a:cs typeface="Arial"/>
                <a:sym typeface="Arial"/>
              </a:rPr>
              <a:t>viel</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Prozent</a:t>
            </a:r>
            <a:r>
              <a:rPr lang="en-US" sz="1052" b="0" i="1" u="none" strike="noStrike" cap="none" dirty="0">
                <a:solidFill>
                  <a:srgbClr val="9AA3AE"/>
                </a:solidFill>
                <a:latin typeface="Arial"/>
                <a:ea typeface="Arial"/>
                <a:cs typeface="Arial"/>
                <a:sym typeface="Arial"/>
              </a:rPr>
              <a:t> der </a:t>
            </a:r>
            <a:r>
              <a:rPr lang="en-US" sz="1052" b="0" i="1" u="none" strike="noStrike" cap="none" dirty="0" err="1">
                <a:solidFill>
                  <a:srgbClr val="9AA3AE"/>
                </a:solidFill>
                <a:latin typeface="Arial"/>
                <a:ea typeface="Arial"/>
                <a:cs typeface="Arial"/>
                <a:sym typeface="Arial"/>
              </a:rPr>
              <a:t>Patienten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mit</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erblich</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bedingtem</a:t>
            </a:r>
            <a:r>
              <a:rPr lang="en-US" sz="1052" b="0" i="1" u="none" strike="noStrike" cap="none" dirty="0">
                <a:solidFill>
                  <a:srgbClr val="9AA3AE"/>
                </a:solidFill>
                <a:latin typeface="Arial"/>
                <a:ea typeface="Arial"/>
                <a:cs typeface="Arial"/>
                <a:sym typeface="Arial"/>
              </a:rPr>
              <a:t> Rb </a:t>
            </a:r>
            <a:r>
              <a:rPr lang="en-US" sz="1052" b="0" i="1" u="none" strike="noStrike" cap="none" dirty="0" err="1">
                <a:solidFill>
                  <a:srgbClr val="9AA3AE"/>
                </a:solidFill>
                <a:latin typeface="Arial"/>
                <a:ea typeface="Arial"/>
                <a:cs typeface="Arial"/>
                <a:sym typeface="Arial"/>
              </a:rPr>
              <a:t>entwickeln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eine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beidseitige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Erkrankung</a:t>
            </a:r>
            <a:r>
              <a:rPr lang="en-US" sz="1052" b="0" i="1" u="none" strike="noStrike" cap="none" dirty="0">
                <a:solidFill>
                  <a:srgbClr val="9AA3A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err="1">
                <a:solidFill>
                  <a:srgbClr val="9AA3AE"/>
                </a:solidFill>
                <a:latin typeface="Arial"/>
                <a:ea typeface="Arial"/>
                <a:cs typeface="Arial"/>
                <a:sym typeface="Arial"/>
              </a:rPr>
              <a:t>Etwa</a:t>
            </a:r>
            <a:r>
              <a:rPr lang="en-US" sz="1052" b="0" i="0" u="none" strike="noStrike" cap="none" dirty="0">
                <a:solidFill>
                  <a:srgbClr val="9AA3AE"/>
                </a:solidFill>
                <a:latin typeface="Arial"/>
                <a:ea typeface="Arial"/>
                <a:cs typeface="Arial"/>
                <a:sym typeface="Arial"/>
              </a:rPr>
              <a:t> 85 %!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dirty="0">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dirty="0">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dirty="0">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dirty="0">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dirty="0">
                <a:solidFill>
                  <a:srgbClr val="9AA3AE"/>
                </a:solidFill>
                <a:latin typeface="Arial"/>
                <a:ea typeface="Arial"/>
                <a:cs typeface="Arial"/>
                <a:sym typeface="Arial"/>
              </a:rPr>
              <a:t>Für </a:t>
            </a:r>
            <a:r>
              <a:rPr lang="en-US" sz="1052" b="0" i="1" u="none" strike="noStrike" cap="none" dirty="0" err="1">
                <a:solidFill>
                  <a:srgbClr val="9AA3AE"/>
                </a:solidFill>
                <a:latin typeface="Arial"/>
                <a:ea typeface="Arial"/>
                <a:cs typeface="Arial"/>
                <a:sym typeface="Arial"/>
              </a:rPr>
              <a:t>welche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anderen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Krebsarten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sind</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sie</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prädisponiert</a:t>
            </a:r>
            <a:r>
              <a:rPr lang="en-US" sz="1052" b="0" i="1" u="none" strike="noStrike" cap="none" dirty="0">
                <a:solidFill>
                  <a:srgbClr val="9AA3AE"/>
                </a:solidFill>
                <a:latin typeface="Arial"/>
                <a:ea typeface="Arial"/>
                <a:cs typeface="Arial"/>
                <a:sym typeface="Arial"/>
              </a:rPr>
              <a:t>, und in </a:t>
            </a:r>
            <a:r>
              <a:rPr lang="en-US" sz="1052" b="0" i="1" u="none" strike="noStrike" cap="none" dirty="0" err="1">
                <a:solidFill>
                  <a:srgbClr val="9AA3AE"/>
                </a:solidFill>
                <a:latin typeface="Arial"/>
                <a:ea typeface="Arial"/>
                <a:cs typeface="Arial"/>
                <a:sym typeface="Arial"/>
              </a:rPr>
              <a:t>welchem</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Lebensabschnitt</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treten</a:t>
            </a:r>
            <a:r>
              <a:rPr lang="en-US" sz="1052" b="0" i="1" u="none" strike="noStrike" cap="none" dirty="0">
                <a:solidFill>
                  <a:srgbClr val="9AA3AE"/>
                </a:solidFill>
                <a:latin typeface="Arial"/>
                <a:ea typeface="Arial"/>
                <a:cs typeface="Arial"/>
                <a:sym typeface="Arial"/>
              </a:rPr>
              <a:t> </a:t>
            </a:r>
            <a:r>
              <a:rPr lang="en-US" sz="1052" b="0" i="1" u="none" strike="noStrike" cap="none" dirty="0" err="1">
                <a:solidFill>
                  <a:srgbClr val="9AA3AE"/>
                </a:solidFill>
                <a:latin typeface="Arial"/>
                <a:ea typeface="Arial"/>
                <a:cs typeface="Arial"/>
                <a:sym typeface="Arial"/>
              </a:rPr>
              <a:t>diese</a:t>
            </a:r>
            <a:r>
              <a:rPr lang="en-US" sz="1052" b="0" i="1" u="none" strike="noStrike" cap="none" dirty="0">
                <a:solidFill>
                  <a:srgbClr val="9AA3AE"/>
                </a:solidFill>
                <a:latin typeface="Arial"/>
                <a:ea typeface="Arial"/>
                <a:cs typeface="Arial"/>
                <a:sym typeface="Arial"/>
              </a:rPr>
              <a:t> auf?</a:t>
            </a:r>
            <a:endParaRPr sz="1052" b="0" i="1" u="none" strike="noStrike" cap="none" dirty="0">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Frühe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Kindheit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Intrakranielle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Tumoren</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Mittellinie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Späte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Kindheit</a:t>
            </a:r>
            <a:r>
              <a:rPr lang="en-US" sz="1052" b="0" i="0" u="none" strike="noStrike" cap="none" dirty="0">
                <a:solidFill>
                  <a:srgbClr val="1A5FB4"/>
                </a:solidFill>
                <a:latin typeface="Arial"/>
                <a:ea typeface="Arial"/>
                <a:cs typeface="Arial"/>
                <a:sym typeface="Arial"/>
              </a:rPr>
              <a:t> – </a:t>
            </a:r>
            <a:r>
              <a:rPr lang="en-US" sz="1052" b="0" i="0" u="none" strike="noStrike" cap="none" dirty="0" err="1">
                <a:solidFill>
                  <a:srgbClr val="1A5FB4"/>
                </a:solidFill>
                <a:latin typeface="Arial"/>
                <a:ea typeface="Arial"/>
                <a:cs typeface="Arial"/>
                <a:sym typeface="Arial"/>
              </a:rPr>
              <a:t>Teenageralter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Sarkome</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Frühes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Erwachsenenalter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Melanom</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Hirntumoren</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1A5FB4"/>
                </a:solidFill>
                <a:latin typeface="Arial"/>
                <a:ea typeface="Arial"/>
                <a:cs typeface="Arial"/>
                <a:sym typeface="Arial"/>
              </a:rPr>
              <a:t>--</a:t>
            </a:r>
            <a:r>
              <a:rPr lang="en-US" sz="1052" b="0" i="0" u="none" strike="noStrike" cap="none" dirty="0" err="1">
                <a:solidFill>
                  <a:srgbClr val="1A5FB4"/>
                </a:solidFill>
                <a:latin typeface="Arial"/>
                <a:ea typeface="Arial"/>
                <a:cs typeface="Arial"/>
                <a:sym typeface="Arial"/>
              </a:rPr>
              <a:t>Spätes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Erwachsenenalter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Lungenkrebs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Blasenkrebs</a:t>
            </a:r>
            <a:endParaRPr sz="1227" b="0" i="0" u="none" strike="noStrike" cap="none" dirty="0">
              <a:solidFill>
                <a:srgbClr val="000000"/>
              </a:solidFill>
              <a:latin typeface="Arial"/>
              <a:ea typeface="Arial"/>
              <a:cs typeface="Arial"/>
              <a:sym typeface="Arial"/>
            </a:endParaRPr>
          </a:p>
        </p:txBody>
      </p:sp>
      <p:sp>
        <p:nvSpPr>
          <p:cNvPr id="1029" name="Google Shape;1029;p78"/>
          <p:cNvSpPr txBox="1"/>
          <p:nvPr/>
        </p:nvSpPr>
        <p:spPr>
          <a:xfrm>
            <a:off x="2057688" y="1784080"/>
            <a:ext cx="8076625" cy="1881074"/>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Wie lautet die Faustregel für die Wahrscheinlichkeit, mit der Patienten mit einer Keimbahn-Rb-Mutation eine weitere (d. h. nicht-Rb-bedingte) Krebserkrankung entwickeln?</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227"/>
              <a:buFont typeface="Arial"/>
              <a:buNone/>
            </a:pPr>
            <a:endParaRPr u="none" strike="noStrike" cap="none">
              <a:solidFill>
                <a:srgbClr val="EDE3B5"/>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Wie hoch ist das durchschnittliche Alter bei der Diagnose von…</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Pinealom? 2,7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Sarkom? 13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Melanom? 27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Karzinomen? 29 Jahre</a:t>
            </a:r>
            <a:endParaRPr u="none" strike="noStrike" cap="none">
              <a:solidFill>
                <a:srgbClr val="000000"/>
              </a:solidFill>
            </a:endParaRPr>
          </a:p>
        </p:txBody>
      </p:sp>
      <p:sp>
        <p:nvSpPr>
          <p:cNvPr id="103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19" name="Google Shape;1019;p7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026" name="Google Shape;1026;p7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66</a:t>
            </a:fld>
            <a:endParaRPr lang="de-DE" sz="800">
              <a:latin typeface="Segoe UI"/>
            </a:endParaRPr>
          </a:p>
        </p:txBody>
      </p:sp>
      <p:cxnSp>
        <p:nvCxnSpPr>
          <p:cNvPr id="1031" name="ZZ_Fusszeile_Linie"/>
          <p:cNvCxnSpPr/>
          <p:nvPr/>
        </p:nvCxnSpPr>
        <p:spPr>
          <a:xfrm>
            <a:off x="274320" y="6565392"/>
            <a:ext cx="11643360" cy="0"/>
          </a:xfrm>
          <a:prstGeom prst="line">
            <a:avLst/>
          </a:prstGeom>
          <a:ln w="6350">
            <a:solidFill>
              <a:srgbClr val="D7DBE0"/>
            </a:solidFill>
          </a:ln>
        </p:spPr>
      </p:cxnSp>
      <p:sp>
        <p:nvSpPr>
          <p:cNvPr id="10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6" name="Google Shape;1036;p79"/>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37" name="Google Shape;1037;p7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38" name="Google Shape;1038;p79"/>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39" name="Google Shape;1039;p7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040" name="Google Shape;1040;p79"/>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41" name="Google Shape;1041;p79"/>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052" b="0" i="1"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 Kindheit: Intrakranielle Tumoren der Mittellinie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--Späte Kindheit – Teenageralter: Sarkome</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--Frühes Erwachsenenalter: Melanom; Hirntumoren</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--Spätes Erwachsenenalter: Lungenkrebs; Blasenkrebs</a:t>
            </a:r>
            <a:endParaRPr sz="1227" b="0" i="0" u="none" strike="noStrike" cap="none">
              <a:solidFill>
                <a:srgbClr val="000000"/>
              </a:solidFill>
              <a:latin typeface="Arial"/>
              <a:ea typeface="Arial"/>
              <a:cs typeface="Arial"/>
              <a:sym typeface="Arial"/>
            </a:endParaRPr>
          </a:p>
        </p:txBody>
      </p:sp>
      <p:sp>
        <p:nvSpPr>
          <p:cNvPr id="1042" name="Google Shape;1042;p79"/>
          <p:cNvSpPr txBox="1"/>
          <p:nvPr/>
        </p:nvSpPr>
        <p:spPr>
          <a:xfrm>
            <a:off x="2057688" y="1784080"/>
            <a:ext cx="8076625" cy="1881074"/>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Wie lautet die Faustregel für die Wahrscheinlichkeit, mit der Patienten mit einer Keimbahn-Rb-Mutation eine weitere (d. h. nicht-Rb-bedingte) Krebserkrankung entwickeln?</a:t>
            </a:r>
            <a:endParaRPr u="none" strike="noStrike" cap="none">
              <a:solidFill>
                <a:srgbClr val="330066"/>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1A5FB4"/>
                </a:solidFill>
              </a:rPr>
              <a:t>1 % pro Jahr. Somit werden ~10 % bis zum Alter von 10 Jahren, 20 % bis zum Alter von 20 Jahren, 30 % bis zum Alter von 30 Jahren usw. eine zweite Krebserkrankung entwickelt haben.</a:t>
            </a:r>
            <a:endParaRPr u="none" strike="noStrike" cap="none">
              <a:solidFill>
                <a:srgbClr val="1A5FB4"/>
              </a:solidFill>
            </a:endParaRPr>
          </a:p>
          <a:p>
            <a:pPr marL="0" marR="0" lvl="0" indent="0" algn="l" rtl="0">
              <a:lnSpc>
                <a:spcPct val="100000"/>
              </a:lnSpc>
              <a:spcBef>
                <a:spcPts val="0"/>
              </a:spcBef>
              <a:spcAft>
                <a:spcPts val="0"/>
              </a:spcAft>
              <a:buClr>
                <a:srgbClr val="000000"/>
              </a:buClr>
              <a:buSzPts val="1227"/>
              <a:buFont typeface="Arial"/>
              <a:buNone/>
            </a:pPr>
            <a:endParaRPr u="none" strike="noStrike" cap="none">
              <a:solidFill>
                <a:srgbClr val="EDE3B5"/>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Wie hoch ist das durchschnittliche Alter bei der Diagnose von…</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Pinealom? 2,7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Sarkom? 13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Melanom? 27 Jahre</a:t>
            </a:r>
            <a:endParaRPr u="none" strike="noStrike" cap="none">
              <a:solidFill>
                <a:srgbClr val="000000"/>
              </a:solidFill>
            </a:endParaRPr>
          </a:p>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EDE3B5"/>
                </a:solidFill>
              </a:rPr>
              <a:t>Karzinomen? 29 Jahre</a:t>
            </a:r>
            <a:endParaRPr u="none" strike="noStrike" cap="none">
              <a:solidFill>
                <a:srgbClr val="000000"/>
              </a:solidFill>
            </a:endParaRPr>
          </a:p>
        </p:txBody>
      </p:sp>
      <p:sp>
        <p:nvSpPr>
          <p:cNvPr id="104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34" name="Google Shape;1034;p7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035" name="Google Shape;1035;p7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67</a:t>
            </a:fld>
            <a:endParaRPr lang="de-DE" sz="800">
              <a:latin typeface="Segoe UI"/>
            </a:endParaRPr>
          </a:p>
        </p:txBody>
      </p:sp>
      <p:cxnSp>
        <p:nvCxnSpPr>
          <p:cNvPr id="1044" name="ZZ_Fusszeile_Linie"/>
          <p:cNvCxnSpPr/>
          <p:nvPr/>
        </p:nvCxnSpPr>
        <p:spPr>
          <a:xfrm>
            <a:off x="274320" y="6565392"/>
            <a:ext cx="11643360" cy="0"/>
          </a:xfrm>
          <a:prstGeom prst="line">
            <a:avLst/>
          </a:prstGeom>
          <a:ln w="6350">
            <a:solidFill>
              <a:srgbClr val="D7DBE0"/>
            </a:solidFill>
          </a:ln>
        </p:spPr>
      </p:cxnSp>
      <p:sp>
        <p:nvSpPr>
          <p:cNvPr id="104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8" name="Google Shape;1048;p8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1050" name="Google Shape;1050;p80"/>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51" name="Google Shape;1051;p8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52" name="Google Shape;1052;p80"/>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53" name="Google Shape;1053;p8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054" name="Google Shape;1054;p80"/>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55" name="Google Shape;1055;p80"/>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Für welche anderen Krebsarten sind sie prädisponiert, und in welchem Lebensabschnitt treten diese auf?</a:t>
            </a:r>
            <a:endParaRPr sz="1052" b="0" i="1" u="none" strike="noStrike" cap="none">
              <a:solidFill>
                <a:srgbClr val="9AA3AE"/>
              </a:solidFill>
              <a:latin typeface="Arial"/>
              <a:ea typeface="Arial"/>
              <a:cs typeface="Arial"/>
              <a:sym typeface="Aria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 Kindheit – Teenageralter: Sarkome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b="1">
              <a:solidFill>
                <a:srgbClr val="1A5FB4"/>
              </a:solidFill>
            </a:endParaRPr>
          </a:p>
        </p:txBody>
      </p:sp>
      <p:sp>
        <p:nvSpPr>
          <p:cNvPr id="1056" name="Google Shape;1056;p80"/>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lautet die Faustregel für die Wahrscheinlichkeit, mit der Patienten mit einer Keimbahn-Rb-Mutation eine weitere (d. h. nicht-Rb-bedingte) Krebserkrankung entwickeln?</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1 % pro Jahr. Somit werden ~10 % bis zum Alter von 10 Jahren, 20 % bis zum Alter von 20 Jahren, 30 % bis zum Alter von 30 Jahren usw. eine zweite Krebserkrankung entwickelt haben.</a:t>
            </a:r>
            <a:endParaRPr/>
          </a:p>
          <a:p>
            <a:pPr marL="0" marR="0" lvl="0" indent="0" algn="l" rtl="0">
              <a:spcBef>
                <a:spcPts val="0"/>
              </a:spcBef>
              <a:spcAft>
                <a:spcPts val="0"/>
              </a:spcAft>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hoch ist das durchschnittliche Alter bei der Diagnose von…</a:t>
            </a:r>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Pinealom?</a:t>
            </a:r>
            <a:r>
              <a:rPr lang="en-US" sz="1052" b="0" i="0" u="none" strike="noStrike" cap="none">
                <a:solidFill>
                  <a:srgbClr val="EDE3B5"/>
                </a:solidFill>
                <a:latin typeface="Arial"/>
                <a:ea typeface="Arial"/>
                <a:cs typeface="Arial"/>
                <a:sym typeface="Arial"/>
              </a:rPr>
              <a:t> 2,7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Sarkom?</a:t>
            </a:r>
            <a:r>
              <a:rPr lang="en-US" sz="1052" b="0" i="0" u="none" strike="noStrike" cap="none">
                <a:solidFill>
                  <a:srgbClr val="EDE3B5"/>
                </a:solidFill>
                <a:latin typeface="Arial"/>
                <a:ea typeface="Arial"/>
                <a:cs typeface="Arial"/>
                <a:sym typeface="Arial"/>
              </a:rPr>
              <a:t> 13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Melanom?</a:t>
            </a:r>
            <a:r>
              <a:rPr lang="en-US" sz="1052" b="0" i="0" u="none" strike="noStrike" cap="none">
                <a:solidFill>
                  <a:srgbClr val="EDE3B5"/>
                </a:solidFill>
                <a:latin typeface="Arial"/>
                <a:ea typeface="Arial"/>
                <a:cs typeface="Arial"/>
                <a:sym typeface="Arial"/>
              </a:rPr>
              <a:t> 27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Karzinomen?</a:t>
            </a:r>
            <a:r>
              <a:rPr lang="en-US" sz="1052" b="0" i="0" u="none" strike="noStrike" cap="none">
                <a:solidFill>
                  <a:srgbClr val="EDE3B5"/>
                </a:solidFill>
                <a:latin typeface="Arial"/>
                <a:ea typeface="Arial"/>
                <a:cs typeface="Arial"/>
                <a:sym typeface="Arial"/>
              </a:rPr>
              <a:t> 29 Jahre</a:t>
            </a:r>
            <a:endParaRPr/>
          </a:p>
        </p:txBody>
      </p:sp>
      <p:sp>
        <p:nvSpPr>
          <p:cNvPr id="105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47" name="Google Shape;1047;p8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049" name="Google Shape;1049;p8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68</a:t>
            </a:fld>
            <a:endParaRPr lang="de-DE" sz="800">
              <a:latin typeface="Segoe UI"/>
            </a:endParaRPr>
          </a:p>
        </p:txBody>
      </p:sp>
      <p:cxnSp>
        <p:nvCxnSpPr>
          <p:cNvPr id="1058" name="ZZ_Fusszeile_Linie"/>
          <p:cNvCxnSpPr/>
          <p:nvPr/>
        </p:nvCxnSpPr>
        <p:spPr>
          <a:xfrm>
            <a:off x="274320" y="6565392"/>
            <a:ext cx="11643360" cy="0"/>
          </a:xfrm>
          <a:prstGeom prst="line">
            <a:avLst/>
          </a:prstGeom>
          <a:ln w="6350">
            <a:solidFill>
              <a:srgbClr val="D7DBE0"/>
            </a:solidFill>
          </a:ln>
        </p:spPr>
      </p:cxnSp>
      <p:sp>
        <p:nvSpPr>
          <p:cNvPr id="105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cxnSp>
        <p:nvCxnSpPr>
          <p:cNvPr id="1062" name="Google Shape;1062;p8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63" name="Google Shape;1063;p8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1065" name="Google Shape;1065;p8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sp>
        <p:nvSpPr>
          <p:cNvPr id="1066" name="Google Shape;1066;p81"/>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67" name="Google Shape;1067;p8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68" name="Google Shape;1068;p81"/>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69" name="Google Shape;1069;p8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070" name="Google Shape;1070;p81"/>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71" name="Google Shape;1071;p81"/>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 Kindheit – Teenageralter: Sarkome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i="1">
              <a:solidFill>
                <a:srgbClr val="9AA3AE"/>
              </a:solidFill>
            </a:endParaRPr>
          </a:p>
        </p:txBody>
      </p:sp>
      <p:sp>
        <p:nvSpPr>
          <p:cNvPr id="1072" name="Google Shape;1072;p81"/>
          <p:cNvSpPr txBox="1"/>
          <p:nvPr/>
        </p:nvSpPr>
        <p:spPr>
          <a:xfrm>
            <a:off x="2299923" y="1978642"/>
            <a:ext cx="7615825" cy="183083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lautet die Faustregel für die Wahrscheinlichkeit, mit der Patienten mit einer Keimbahn-Rb-Mutation eine weitere (d. h. nicht-Rb-bedingte) Krebserkrankung entwickeln?</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1 % pro Jahr. Somit werden ~10 % bis zum Alter von 10 Jahren, 20 % bis zum Alter von 20 Jahren, 30 % bis zum Alter von 30 Jahren usw. eine zweite Krebserkrankung entwickelt haben.</a:t>
            </a:r>
            <a:endParaRPr/>
          </a:p>
          <a:p>
            <a:pPr marL="0" marR="0" lvl="0" indent="0" algn="l" rtl="0">
              <a:spcBef>
                <a:spcPts val="0"/>
              </a:spcBef>
              <a:spcAft>
                <a:spcPts val="0"/>
              </a:spcAft>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hoch ist das durchschnittliche Alter bei der Diagnose von…</a:t>
            </a:r>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Pinealom?</a:t>
            </a:r>
            <a:r>
              <a:rPr lang="en-US" sz="1052" b="0" i="0" u="none" strike="noStrike" cap="none">
                <a:solidFill>
                  <a:srgbClr val="EDE3B5"/>
                </a:solidFill>
                <a:latin typeface="Arial"/>
                <a:ea typeface="Arial"/>
                <a:cs typeface="Arial"/>
                <a:sym typeface="Arial"/>
              </a:rPr>
              <a:t>2</a:t>
            </a:r>
            <a:r>
              <a:rPr lang="en-US" sz="1052">
                <a:solidFill>
                  <a:srgbClr val="1A5FB4"/>
                </a:solidFill>
              </a:rPr>
              <a:t>3 Jahre</a:t>
            </a:r>
            <a:endParaRPr>
              <a:solidFill>
                <a:schemeClr val="dk1"/>
              </a:solidFill>
            </a:endParaRPr>
          </a:p>
          <a:p>
            <a:pPr marL="0" marR="0" lvl="0" indent="0" algn="l" rtl="0">
              <a:spcBef>
                <a:spcPts val="0"/>
              </a:spcBef>
              <a:spcAft>
                <a:spcPts val="0"/>
              </a:spcAft>
              <a:buNone/>
            </a:pPr>
            <a:r>
              <a:rPr lang="en-US" sz="1052" b="0" i="0" u="none" strike="noStrike" cap="none">
                <a:solidFill>
                  <a:srgbClr val="EDE3B5"/>
                </a:solidFill>
                <a:latin typeface="Arial"/>
                <a:ea typeface="Arial"/>
                <a:cs typeface="Arial"/>
                <a:sym typeface="Arial"/>
              </a:rPr>
              <a:t>,7 Jahre</a:t>
            </a:r>
            <a:r>
              <a:rPr lang="en-US" sz="1052">
                <a:solidFill>
                  <a:srgbClr val="EDE3B5"/>
                </a:solidFill>
              </a:rPr>
              <a:t> </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Sarkom?</a:t>
            </a:r>
            <a:r>
              <a:rPr lang="en-US" sz="1052" b="0" i="0" u="none" strike="noStrike" cap="none">
                <a:solidFill>
                  <a:srgbClr val="EDE3B5"/>
                </a:solidFill>
                <a:latin typeface="Arial"/>
                <a:ea typeface="Arial"/>
                <a:cs typeface="Arial"/>
                <a:sym typeface="Arial"/>
              </a:rPr>
              <a:t> 13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Melanom?</a:t>
            </a:r>
            <a:r>
              <a:rPr lang="en-US" sz="1052" b="0" i="0" u="none" strike="noStrike" cap="none">
                <a:solidFill>
                  <a:srgbClr val="EDE3B5"/>
                </a:solidFill>
                <a:latin typeface="Arial"/>
                <a:ea typeface="Arial"/>
                <a:cs typeface="Arial"/>
                <a:sym typeface="Arial"/>
              </a:rPr>
              <a:t> 27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Karzinomen?</a:t>
            </a:r>
            <a:r>
              <a:rPr lang="en-US" sz="1052" b="0" i="0" u="none" strike="noStrike" cap="none">
                <a:solidFill>
                  <a:srgbClr val="EDE3B5"/>
                </a:solidFill>
                <a:latin typeface="Arial"/>
                <a:ea typeface="Arial"/>
                <a:cs typeface="Arial"/>
                <a:sym typeface="Arial"/>
              </a:rPr>
              <a:t> 29 Jahre</a:t>
            </a:r>
            <a:endParaRPr/>
          </a:p>
        </p:txBody>
      </p:sp>
      <p:sp>
        <p:nvSpPr>
          <p:cNvPr id="107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61" name="Google Shape;1061;p8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064" name="Google Shape;1064;p8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69</a:t>
            </a:fld>
            <a:endParaRPr lang="de-DE" sz="800">
              <a:latin typeface="Segoe UI"/>
            </a:endParaRPr>
          </a:p>
        </p:txBody>
      </p:sp>
      <p:cxnSp>
        <p:nvCxnSpPr>
          <p:cNvPr id="1074" name="ZZ_Fusszeile_Linie"/>
          <p:cNvCxnSpPr/>
          <p:nvPr/>
        </p:nvCxnSpPr>
        <p:spPr>
          <a:xfrm>
            <a:off x="274320" y="6565392"/>
            <a:ext cx="11643360" cy="0"/>
          </a:xfrm>
          <a:prstGeom prst="line">
            <a:avLst/>
          </a:prstGeom>
          <a:ln w="6350">
            <a:solidFill>
              <a:srgbClr val="D7DBE0"/>
            </a:solidFill>
          </a:ln>
        </p:spPr>
      </p:cxnSp>
      <p:sp>
        <p:nvSpPr>
          <p:cNvPr id="107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76"/>
        <p:cNvGrpSpPr/>
        <p:nvPr/>
      </p:nvGrpSpPr>
      <p:grpSpPr>
        <a:xfrm>
          <a:off x="0" y="0"/>
          <a:ext cx="0" cy="0"/>
          <a:chOff x="0" y="0"/>
          <a:chExt cx="0" cy="0"/>
        </a:xfrm>
      </p:grpSpPr>
      <p:cxnSp>
        <p:nvCxnSpPr>
          <p:cNvPr id="1078" name="Google Shape;1078;p8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79" name="Google Shape;1079;p82"/>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080" name="Google Shape;1080;p8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081" name="Google Shape;1081;p8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083" name="Google Shape;1083;p82"/>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84" name="Google Shape;1084;p8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085" name="Google Shape;1085;p82"/>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086" name="Google Shape;1086;p82"/>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--Späte Kindheit – Teenageralter: Sarkome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b="1">
              <a:solidFill>
                <a:srgbClr val="1A5FB4"/>
              </a:solidFill>
            </a:endParaRPr>
          </a:p>
        </p:txBody>
      </p:sp>
      <p:sp>
        <p:nvSpPr>
          <p:cNvPr id="1087" name="Google Shape;1087;p82"/>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lautet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Faustregel</a:t>
            </a:r>
            <a:r>
              <a:rPr lang="en-US" sz="1052" b="0" i="1" u="none" strike="noStrike" cap="none" dirty="0">
                <a:solidFill>
                  <a:srgbClr val="1A5FB4"/>
                </a:solidFill>
                <a:latin typeface="Arial"/>
                <a:ea typeface="Arial"/>
                <a:cs typeface="Arial"/>
                <a:sym typeface="Arial"/>
              </a:rPr>
              <a:t> für die </a:t>
            </a:r>
            <a:r>
              <a:rPr lang="en-US" sz="1052" b="0" i="1" u="none" strike="noStrike" cap="none" dirty="0" err="1">
                <a:solidFill>
                  <a:srgbClr val="1A5FB4"/>
                </a:solidFill>
                <a:latin typeface="Arial"/>
                <a:ea typeface="Arial"/>
                <a:cs typeface="Arial"/>
                <a:sym typeface="Arial"/>
              </a:rPr>
              <a:t>Wahrscheinlichkeit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de-DE" sz="1052" b="0" i="1" u="none" strike="noStrike" cap="none" dirty="0">
                <a:solidFill>
                  <a:srgbClr val="1A5FB4"/>
                </a:solidFill>
                <a:latin typeface="Arial"/>
                <a:ea typeface="Arial"/>
                <a:cs typeface="Arial"/>
                <a:sym typeface="Arial"/>
              </a:rPr>
              <a:t>mit einer Keimbahn-</a:t>
            </a:r>
            <a:r>
              <a:rPr lang="de-DE" sz="1052" b="0" i="1" u="none" strike="noStrike" cap="none" dirty="0" err="1">
                <a:solidFill>
                  <a:srgbClr val="1A5FB4"/>
                </a:solidFill>
                <a:latin typeface="Arial"/>
                <a:ea typeface="Arial"/>
                <a:cs typeface="Arial"/>
                <a:sym typeface="Arial"/>
              </a:rPr>
              <a:t>Rb</a:t>
            </a:r>
            <a:r>
              <a:rPr lang="de-DE" sz="1052" b="0" i="1" u="none" strike="noStrike" cap="none" dirty="0">
                <a:solidFill>
                  <a:srgbClr val="1A5FB4"/>
                </a:solidFill>
                <a:latin typeface="Arial"/>
                <a:ea typeface="Arial"/>
                <a:cs typeface="Arial"/>
                <a:sym typeface="Arial"/>
              </a:rPr>
              <a:t>-Mutation eine weitere </a:t>
            </a:r>
            <a:r>
              <a:rPr lang="en-US" sz="1052" b="0" i="1" u="none" strike="noStrike" cap="none" dirty="0">
                <a:solidFill>
                  <a:srgbClr val="1A5FB4"/>
                </a:solidFill>
                <a:latin typeface="Arial"/>
                <a:ea typeface="Arial"/>
                <a:cs typeface="Arial"/>
                <a:sym typeface="Arial"/>
              </a:rPr>
              <a:t>(d. h. nicht-Rb-</a:t>
            </a:r>
            <a:r>
              <a:rPr lang="en-US" sz="1052" b="0" i="1" u="none" strike="noStrike" cap="none" dirty="0" err="1">
                <a:solidFill>
                  <a:srgbClr val="1A5FB4"/>
                </a:solidFill>
                <a:latin typeface="Arial"/>
                <a:ea typeface="Arial"/>
                <a:cs typeface="Arial"/>
                <a:sym typeface="Arial"/>
              </a:rPr>
              <a:t>bedingte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entwickeln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1 % pro Jahr. Das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etwa</a:t>
            </a:r>
            <a:r>
              <a:rPr lang="en-US" sz="1052" b="0" i="0" u="none" strike="noStrike" cap="none" dirty="0">
                <a:solidFill>
                  <a:srgbClr val="1A5FB4"/>
                </a:solidFill>
                <a:latin typeface="Arial"/>
                <a:ea typeface="Arial"/>
                <a:cs typeface="Arial"/>
                <a:sym typeface="Arial"/>
              </a:rPr>
              <a:t> 10 %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10 Jahren, 20 %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20 Jahren, 30 %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30 Jahren </a:t>
            </a:r>
            <a:r>
              <a:rPr lang="en-US" sz="1052" b="0" i="0" u="none" strike="noStrike" cap="none" dirty="0" err="1">
                <a:solidFill>
                  <a:srgbClr val="1A5FB4"/>
                </a:solidFill>
                <a:latin typeface="Arial"/>
                <a:ea typeface="Arial"/>
                <a:cs typeface="Arial"/>
                <a:sym typeface="Arial"/>
              </a:rPr>
              <a:t>usw</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Krebserkrankung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werden</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hoch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das </a:t>
            </a:r>
            <a:r>
              <a:rPr lang="en-US" sz="1052" b="0" i="1" u="none" strike="noStrike" cap="none" dirty="0" err="1">
                <a:solidFill>
                  <a:srgbClr val="1A5FB4"/>
                </a:solidFill>
                <a:latin typeface="Arial"/>
                <a:ea typeface="Arial"/>
                <a:cs typeface="Arial"/>
                <a:sym typeface="Arial"/>
              </a:rPr>
              <a:t>durchschnittliche</a:t>
            </a:r>
            <a:r>
              <a:rPr lang="en-US" sz="1052" b="0" i="1" u="none" strike="noStrike" cap="none" dirty="0">
                <a:solidFill>
                  <a:srgbClr val="1A5FB4"/>
                </a:solidFill>
                <a:latin typeface="Arial"/>
                <a:ea typeface="Arial"/>
                <a:cs typeface="Arial"/>
                <a:sym typeface="Arial"/>
              </a:rPr>
              <a:t> Alter </a:t>
            </a:r>
            <a:r>
              <a:rPr lang="en-US" sz="1052" b="0" i="1" u="none" strike="noStrike" cap="none" dirty="0" err="1">
                <a:solidFill>
                  <a:srgbClr val="1A5FB4"/>
                </a:solidFill>
                <a:latin typeface="Arial"/>
                <a:ea typeface="Arial"/>
                <a:cs typeface="Arial"/>
                <a:sym typeface="Arial"/>
              </a:rPr>
              <a:t>bei</a:t>
            </a:r>
            <a:r>
              <a:rPr lang="en-US" sz="1052" b="0" i="1" u="none" strike="noStrike" cap="none" dirty="0">
                <a:solidFill>
                  <a:srgbClr val="1A5FB4"/>
                </a:solidFill>
                <a:latin typeface="Arial"/>
                <a:ea typeface="Arial"/>
                <a:cs typeface="Arial"/>
                <a:sym typeface="Arial"/>
              </a:rPr>
              <a:t> der Diagnose von…</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Sarkom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13 Jahre</a:t>
            </a:r>
            <a:endParaRPr dirty="0"/>
          </a:p>
          <a:p>
            <a:pPr marL="0" marR="0" lvl="0" indent="0" algn="l" rtl="0">
              <a:spcBef>
                <a:spcPts val="0"/>
              </a:spcBef>
              <a:spcAft>
                <a:spcPts val="0"/>
              </a:spcAft>
              <a:buNone/>
            </a:pPr>
            <a:r>
              <a:rPr lang="en-US" sz="1052" b="0" i="1" u="none" strike="noStrike" cap="none" dirty="0" err="1">
                <a:solidFill>
                  <a:srgbClr val="EDE3B5"/>
                </a:solidFill>
                <a:latin typeface="Arial"/>
                <a:ea typeface="Arial"/>
                <a:cs typeface="Arial"/>
                <a:sym typeface="Arial"/>
              </a:rPr>
              <a:t>Melanom</a:t>
            </a:r>
            <a:r>
              <a:rPr lang="en-US" sz="1052" b="0" i="1" u="none" strike="noStrike" cap="none" dirty="0">
                <a:solidFill>
                  <a:srgbClr val="EDE3B5"/>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27 Jahre</a:t>
            </a:r>
            <a:endParaRPr dirty="0"/>
          </a:p>
          <a:p>
            <a:pPr marL="0" marR="0" lvl="0" indent="0" algn="l" rtl="0">
              <a:spcBef>
                <a:spcPts val="0"/>
              </a:spcBef>
              <a:spcAft>
                <a:spcPts val="0"/>
              </a:spcAft>
              <a:buNone/>
            </a:pPr>
            <a:r>
              <a:rPr lang="en-US" sz="1052" b="0" i="1" u="none" strike="noStrike" cap="none" dirty="0" err="1">
                <a:solidFill>
                  <a:srgbClr val="EDE3B5"/>
                </a:solidFill>
                <a:latin typeface="Arial"/>
                <a:ea typeface="Arial"/>
                <a:cs typeface="Arial"/>
                <a:sym typeface="Arial"/>
              </a:rPr>
              <a:t>Karzinomen</a:t>
            </a:r>
            <a:r>
              <a:rPr lang="en-US" sz="1052" b="0" i="1" u="none" strike="noStrike" cap="none" dirty="0">
                <a:solidFill>
                  <a:srgbClr val="EDE3B5"/>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29 Jahre</a:t>
            </a:r>
            <a:endParaRPr dirty="0"/>
          </a:p>
        </p:txBody>
      </p:sp>
      <p:sp>
        <p:nvSpPr>
          <p:cNvPr id="10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77" name="Google Shape;1077;p8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082" name="Google Shape;1082;p8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70</a:t>
            </a:fld>
            <a:endParaRPr lang="de-DE" sz="800">
              <a:latin typeface="Segoe UI"/>
            </a:endParaRPr>
          </a:p>
        </p:txBody>
      </p:sp>
      <p:cxnSp>
        <p:nvCxnSpPr>
          <p:cNvPr id="1089" name="ZZ_Fusszeile_Linie"/>
          <p:cNvCxnSpPr/>
          <p:nvPr/>
        </p:nvCxnSpPr>
        <p:spPr>
          <a:xfrm>
            <a:off x="274320" y="6565392"/>
            <a:ext cx="11643360" cy="0"/>
          </a:xfrm>
          <a:prstGeom prst="line">
            <a:avLst/>
          </a:prstGeom>
          <a:ln w="6350">
            <a:solidFill>
              <a:srgbClr val="D7DBE0"/>
            </a:solidFill>
          </a:ln>
        </p:spPr>
      </p:cxnSp>
      <p:sp>
        <p:nvSpPr>
          <p:cNvPr id="10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cxnSp>
        <p:nvCxnSpPr>
          <p:cNvPr id="1093" name="Google Shape;1093;p8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094" name="Google Shape;1094;p8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cxnSp>
        <p:nvCxnSpPr>
          <p:cNvPr id="1096" name="Google Shape;1096;p8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097" name="Google Shape;1097;p83"/>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098" name="Google Shape;1098;p8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099" name="Google Shape;1099;p83"/>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00" name="Google Shape;1100;p83"/>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--Späte Kindheit – Teenageralter: Sarkome</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b="1">
              <a:solidFill>
                <a:srgbClr val="1A5FB4"/>
              </a:solidFill>
            </a:endParaRPr>
          </a:p>
        </p:txBody>
      </p:sp>
      <p:sp>
        <p:nvSpPr>
          <p:cNvPr id="1101" name="Google Shape;1101;p83"/>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lautet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Faustregel</a:t>
            </a:r>
            <a:r>
              <a:rPr lang="en-US" sz="1052" b="0" i="1" u="none" strike="noStrike" cap="none" dirty="0">
                <a:solidFill>
                  <a:srgbClr val="1A5FB4"/>
                </a:solidFill>
                <a:latin typeface="Arial"/>
                <a:ea typeface="Arial"/>
                <a:cs typeface="Arial"/>
                <a:sym typeface="Arial"/>
              </a:rPr>
              <a:t> für die </a:t>
            </a:r>
            <a:r>
              <a:rPr lang="en-US" sz="1052" b="0" i="1" u="none" strike="noStrike" cap="none" dirty="0" err="1">
                <a:solidFill>
                  <a:srgbClr val="1A5FB4"/>
                </a:solidFill>
                <a:latin typeface="Arial"/>
                <a:ea typeface="Arial"/>
                <a:cs typeface="Arial"/>
                <a:sym typeface="Arial"/>
              </a:rPr>
              <a:t>Wahrscheinlichkeit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de-DE" sz="1052" b="0" i="1" u="none" strike="noStrike" cap="none" dirty="0">
                <a:solidFill>
                  <a:srgbClr val="1A5FB4"/>
                </a:solidFill>
                <a:latin typeface="Arial"/>
                <a:ea typeface="Arial"/>
                <a:cs typeface="Arial"/>
                <a:sym typeface="Arial"/>
              </a:rPr>
              <a:t>mit einer Keimbahn-</a:t>
            </a:r>
            <a:r>
              <a:rPr lang="de-DE" sz="1052" b="0" i="1" u="none" strike="noStrike" cap="none" dirty="0" err="1">
                <a:solidFill>
                  <a:srgbClr val="1A5FB4"/>
                </a:solidFill>
                <a:latin typeface="Arial"/>
                <a:ea typeface="Arial"/>
                <a:cs typeface="Arial"/>
                <a:sym typeface="Arial"/>
              </a:rPr>
              <a:t>Rb</a:t>
            </a:r>
            <a:r>
              <a:rPr lang="de-DE" sz="1052" b="0" i="1" u="none" strike="noStrike" cap="none" dirty="0">
                <a:solidFill>
                  <a:srgbClr val="1A5FB4"/>
                </a:solidFill>
                <a:latin typeface="Arial"/>
                <a:ea typeface="Arial"/>
                <a:cs typeface="Arial"/>
                <a:sym typeface="Arial"/>
              </a:rPr>
              <a:t>-Mutation eine weitere </a:t>
            </a:r>
            <a:r>
              <a:rPr lang="en-US" sz="1052" b="0" i="1" u="none" strike="noStrike" cap="none" dirty="0">
                <a:solidFill>
                  <a:srgbClr val="1A5FB4"/>
                </a:solidFill>
                <a:latin typeface="Arial"/>
                <a:ea typeface="Arial"/>
                <a:cs typeface="Arial"/>
                <a:sym typeface="Arial"/>
              </a:rPr>
              <a:t>(d. h. nicht-Rb-</a:t>
            </a:r>
            <a:r>
              <a:rPr lang="en-US" sz="1052" b="0" i="1" u="none" strike="noStrike" cap="none" dirty="0" err="1">
                <a:solidFill>
                  <a:srgbClr val="1A5FB4"/>
                </a:solidFill>
                <a:latin typeface="Arial"/>
                <a:ea typeface="Arial"/>
                <a:cs typeface="Arial"/>
                <a:sym typeface="Arial"/>
              </a:rPr>
              <a:t>bedingte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entwickeln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1 % pro Jahr. Das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etwa</a:t>
            </a:r>
            <a:r>
              <a:rPr lang="en-US" sz="1052" b="0" i="0" u="none" strike="noStrike" cap="none" dirty="0">
                <a:solidFill>
                  <a:srgbClr val="1A5FB4"/>
                </a:solidFill>
                <a:latin typeface="Arial"/>
                <a:ea typeface="Arial"/>
                <a:cs typeface="Arial"/>
                <a:sym typeface="Arial"/>
              </a:rPr>
              <a:t> 10 %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10 Jahren, 20 %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20 Jahren, 30 %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30 Jahren </a:t>
            </a:r>
            <a:r>
              <a:rPr lang="en-US" sz="1052" b="0" i="0" u="none" strike="noStrike" cap="none" dirty="0" err="1">
                <a:solidFill>
                  <a:srgbClr val="1A5FB4"/>
                </a:solidFill>
                <a:latin typeface="Arial"/>
                <a:ea typeface="Arial"/>
                <a:cs typeface="Arial"/>
                <a:sym typeface="Arial"/>
              </a:rPr>
              <a:t>usw</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Krebserkrankung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werden</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hoch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das </a:t>
            </a:r>
            <a:r>
              <a:rPr lang="en-US" sz="1052" b="0" i="1" u="none" strike="noStrike" cap="none" dirty="0" err="1">
                <a:solidFill>
                  <a:srgbClr val="1A5FB4"/>
                </a:solidFill>
                <a:latin typeface="Arial"/>
                <a:ea typeface="Arial"/>
                <a:cs typeface="Arial"/>
                <a:sym typeface="Arial"/>
              </a:rPr>
              <a:t>durchschnittliche</a:t>
            </a:r>
            <a:r>
              <a:rPr lang="en-US" sz="1052" b="0" i="1" u="none" strike="noStrike" cap="none" dirty="0">
                <a:solidFill>
                  <a:srgbClr val="1A5FB4"/>
                </a:solidFill>
                <a:latin typeface="Arial"/>
                <a:ea typeface="Arial"/>
                <a:cs typeface="Arial"/>
                <a:sym typeface="Arial"/>
              </a:rPr>
              <a:t> Alter </a:t>
            </a:r>
            <a:r>
              <a:rPr lang="en-US" sz="1052" b="0" i="1" u="none" strike="noStrike" cap="none" dirty="0" err="1">
                <a:solidFill>
                  <a:srgbClr val="1A5FB4"/>
                </a:solidFill>
                <a:latin typeface="Arial"/>
                <a:ea typeface="Arial"/>
                <a:cs typeface="Arial"/>
                <a:sym typeface="Arial"/>
              </a:rPr>
              <a:t>bei</a:t>
            </a:r>
            <a:r>
              <a:rPr lang="en-US" sz="1052" b="0" i="1" u="none" strike="noStrike" cap="none" dirty="0">
                <a:solidFill>
                  <a:srgbClr val="1A5FB4"/>
                </a:solidFill>
                <a:latin typeface="Arial"/>
                <a:ea typeface="Arial"/>
                <a:cs typeface="Arial"/>
                <a:sym typeface="Arial"/>
              </a:rPr>
              <a:t> der Diagnose von…</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Sarkom</a:t>
            </a:r>
            <a:r>
              <a:rPr lang="en-US" sz="1052" b="0" i="1" u="none" strike="noStrike" cap="none" dirty="0">
                <a:solidFill>
                  <a:srgbClr val="1A5FB4"/>
                </a:solidFill>
                <a:latin typeface="Arial"/>
                <a:ea typeface="Arial"/>
                <a:cs typeface="Arial"/>
                <a:sym typeface="Arial"/>
              </a:rPr>
              <a:t>?</a:t>
            </a:r>
            <a:r>
              <a:rPr lang="en-US" sz="1052" dirty="0">
                <a:solidFill>
                  <a:srgbClr val="1A5FB4"/>
                </a:solidFill>
              </a:rPr>
              <a:t> 13 Jahre</a:t>
            </a:r>
            <a:r>
              <a:rPr lang="en-US" sz="1052" b="0" i="0" u="none" strike="noStrike" cap="none" dirty="0">
                <a:solidFill>
                  <a:srgbClr val="EDE3B5"/>
                </a:solidFill>
                <a:latin typeface="Arial"/>
                <a:ea typeface="Arial"/>
                <a:cs typeface="Arial"/>
                <a:sym typeface="Arial"/>
              </a:rPr>
              <a:t> 13 Jahre</a:t>
            </a:r>
            <a:endParaRPr dirty="0"/>
          </a:p>
          <a:p>
            <a:pPr marL="0" marR="0" lvl="0" indent="0" algn="l" rtl="0">
              <a:spcBef>
                <a:spcPts val="0"/>
              </a:spcBef>
              <a:spcAft>
                <a:spcPts val="0"/>
              </a:spcAft>
              <a:buNone/>
            </a:pPr>
            <a:r>
              <a:rPr lang="en-US" sz="1052" b="0" i="1" u="none" strike="noStrike" cap="none" dirty="0" err="1">
                <a:solidFill>
                  <a:srgbClr val="EDE3B5"/>
                </a:solidFill>
                <a:latin typeface="Arial"/>
                <a:ea typeface="Arial"/>
                <a:cs typeface="Arial"/>
                <a:sym typeface="Arial"/>
              </a:rPr>
              <a:t>Melanom</a:t>
            </a:r>
            <a:r>
              <a:rPr lang="en-US" sz="1052" b="0" i="1" u="none" strike="noStrike" cap="none" dirty="0">
                <a:solidFill>
                  <a:srgbClr val="EDE3B5"/>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27 Jahre</a:t>
            </a:r>
            <a:endParaRPr dirty="0"/>
          </a:p>
          <a:p>
            <a:pPr marL="0" marR="0" lvl="0" indent="0" algn="l" rtl="0">
              <a:spcBef>
                <a:spcPts val="0"/>
              </a:spcBef>
              <a:spcAft>
                <a:spcPts val="0"/>
              </a:spcAft>
              <a:buNone/>
            </a:pPr>
            <a:r>
              <a:rPr lang="en-US" sz="1052" b="0" i="1" u="none" strike="noStrike" cap="none" dirty="0" err="1">
                <a:solidFill>
                  <a:srgbClr val="EDE3B5"/>
                </a:solidFill>
                <a:latin typeface="Arial"/>
                <a:ea typeface="Arial"/>
                <a:cs typeface="Arial"/>
                <a:sym typeface="Arial"/>
              </a:rPr>
              <a:t>Karzinomen</a:t>
            </a:r>
            <a:r>
              <a:rPr lang="en-US" sz="1052" b="0" i="1" u="none" strike="noStrike" cap="none" dirty="0">
                <a:solidFill>
                  <a:srgbClr val="EDE3B5"/>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29 Jahre</a:t>
            </a:r>
            <a:endParaRPr dirty="0"/>
          </a:p>
        </p:txBody>
      </p:sp>
      <p:sp>
        <p:nvSpPr>
          <p:cNvPr id="110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092" name="Google Shape;1092;p8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095" name="Google Shape;1095;p8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71</a:t>
            </a:fld>
            <a:endParaRPr lang="de-DE" sz="800">
              <a:latin typeface="Segoe UI"/>
            </a:endParaRPr>
          </a:p>
        </p:txBody>
      </p:sp>
      <p:cxnSp>
        <p:nvCxnSpPr>
          <p:cNvPr id="1103" name="ZZ_Fusszeile_Linie"/>
          <p:cNvCxnSpPr/>
          <p:nvPr/>
        </p:nvCxnSpPr>
        <p:spPr>
          <a:xfrm>
            <a:off x="274320" y="6565392"/>
            <a:ext cx="11643360" cy="0"/>
          </a:xfrm>
          <a:prstGeom prst="line">
            <a:avLst/>
          </a:prstGeom>
          <a:ln w="6350">
            <a:solidFill>
              <a:srgbClr val="D7DBE0"/>
            </a:solidFill>
          </a:ln>
        </p:spPr>
      </p:cxnSp>
      <p:sp>
        <p:nvSpPr>
          <p:cNvPr id="110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7" name="Google Shape;1107;p84"/>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108" name="Google Shape;1108;p8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109" name="Google Shape;1109;p8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111" name="Google Shape;1111;p84"/>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112" name="Google Shape;1112;p8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113" name="Google Shape;1113;p84"/>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14" name="Google Shape;1114;p84"/>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--Späte Kindheit – Teenageralter: Sarkome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a:solidFill>
                <a:srgbClr val="1A5FB4"/>
              </a:solidFill>
            </a:endParaRPr>
          </a:p>
        </p:txBody>
      </p:sp>
      <p:sp>
        <p:nvSpPr>
          <p:cNvPr id="1115" name="Google Shape;1115;p84"/>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lautet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Faustregel</a:t>
            </a:r>
            <a:r>
              <a:rPr lang="en-US" sz="1052" b="0" i="1" u="none" strike="noStrike" cap="none" dirty="0">
                <a:solidFill>
                  <a:srgbClr val="1A5FB4"/>
                </a:solidFill>
                <a:latin typeface="Arial"/>
                <a:ea typeface="Arial"/>
                <a:cs typeface="Arial"/>
                <a:sym typeface="Arial"/>
              </a:rPr>
              <a:t> für die </a:t>
            </a:r>
            <a:r>
              <a:rPr lang="en-US" sz="1052" b="0" i="1" u="none" strike="noStrike" cap="none" dirty="0" err="1">
                <a:solidFill>
                  <a:srgbClr val="1A5FB4"/>
                </a:solidFill>
                <a:latin typeface="Arial"/>
                <a:ea typeface="Arial"/>
                <a:cs typeface="Arial"/>
                <a:sym typeface="Arial"/>
              </a:rPr>
              <a:t>Wahrscheinlichkeit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Keimbahn</a:t>
            </a:r>
            <a:r>
              <a:rPr lang="en-US" sz="1052" b="0" i="1" u="none" strike="noStrike" cap="none" dirty="0">
                <a:solidFill>
                  <a:srgbClr val="1A5FB4"/>
                </a:solidFill>
                <a:latin typeface="Arial"/>
                <a:ea typeface="Arial"/>
                <a:cs typeface="Arial"/>
                <a:sym typeface="Arial"/>
              </a:rPr>
              <a:t>-Rb-Mutation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weitere</a:t>
            </a:r>
            <a:r>
              <a:rPr lang="en-US" sz="1052" b="0" i="1" u="none" strike="noStrike" cap="none" dirty="0">
                <a:solidFill>
                  <a:srgbClr val="1A5FB4"/>
                </a:solidFill>
                <a:latin typeface="Arial"/>
                <a:ea typeface="Arial"/>
                <a:cs typeface="Arial"/>
                <a:sym typeface="Arial"/>
              </a:rPr>
              <a:t> (d. h. nicht-Rb-</a:t>
            </a:r>
            <a:r>
              <a:rPr lang="en-US" sz="1052" b="0" i="1" u="none" strike="noStrike" cap="none" dirty="0" err="1">
                <a:solidFill>
                  <a:srgbClr val="1A5FB4"/>
                </a:solidFill>
                <a:latin typeface="Arial"/>
                <a:ea typeface="Arial"/>
                <a:cs typeface="Arial"/>
                <a:sym typeface="Arial"/>
              </a:rPr>
              <a:t>bedingte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entwickeln</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1 % pro Jahr. Das </a:t>
            </a:r>
            <a:r>
              <a:rPr lang="en-US" sz="1052" b="0" i="0" u="none" strike="noStrike" cap="none" dirty="0" err="1">
                <a:solidFill>
                  <a:srgbClr val="1A5FB4"/>
                </a:solidFill>
                <a:latin typeface="Arial"/>
                <a:ea typeface="Arial"/>
                <a:cs typeface="Arial"/>
                <a:sym typeface="Arial"/>
              </a:rPr>
              <a:t>bedeutet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etwa</a:t>
            </a:r>
            <a:r>
              <a:rPr lang="en-US" sz="1052" b="0" i="0" u="none" strike="noStrike" cap="none" dirty="0">
                <a:solidFill>
                  <a:srgbClr val="1A5FB4"/>
                </a:solidFill>
                <a:latin typeface="Arial"/>
                <a:ea typeface="Arial"/>
                <a:cs typeface="Arial"/>
                <a:sym typeface="Arial"/>
              </a:rPr>
              <a:t> 10 %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10 Jahren, 20 %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20 Jahren, 30 % bis </a:t>
            </a:r>
            <a:r>
              <a:rPr lang="en-US" sz="1052" b="0" i="0" u="none" strike="noStrike" cap="none" dirty="0" err="1">
                <a:solidFill>
                  <a:srgbClr val="1A5FB4"/>
                </a:solidFill>
                <a:latin typeface="Arial"/>
                <a:ea typeface="Arial"/>
                <a:cs typeface="Arial"/>
                <a:sym typeface="Arial"/>
              </a:rPr>
              <a:t>zum</a:t>
            </a:r>
            <a:r>
              <a:rPr lang="en-US" sz="1052" b="0" i="0" u="none" strike="noStrike" cap="none" dirty="0">
                <a:solidFill>
                  <a:srgbClr val="1A5FB4"/>
                </a:solidFill>
                <a:latin typeface="Arial"/>
                <a:ea typeface="Arial"/>
                <a:cs typeface="Arial"/>
                <a:sym typeface="Arial"/>
              </a:rPr>
              <a:t> Alter von 30 Jahren </a:t>
            </a:r>
            <a:r>
              <a:rPr lang="en-US" sz="1052" b="0" i="0" u="none" strike="noStrike" cap="none" dirty="0" err="1">
                <a:solidFill>
                  <a:srgbClr val="1A5FB4"/>
                </a:solidFill>
                <a:latin typeface="Arial"/>
                <a:ea typeface="Arial"/>
                <a:cs typeface="Arial"/>
                <a:sym typeface="Arial"/>
              </a:rPr>
              <a:t>usw</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Krebserkrankung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haben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werden</a:t>
            </a:r>
            <a:r>
              <a:rPr lang="en-US" sz="1052" b="0" i="0"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hoch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das </a:t>
            </a:r>
            <a:r>
              <a:rPr lang="en-US" sz="1052" b="0" i="1" u="none" strike="noStrike" cap="none" dirty="0" err="1">
                <a:solidFill>
                  <a:srgbClr val="1A5FB4"/>
                </a:solidFill>
                <a:latin typeface="Arial"/>
                <a:ea typeface="Arial"/>
                <a:cs typeface="Arial"/>
                <a:sym typeface="Arial"/>
              </a:rPr>
              <a:t>durchschnittliche</a:t>
            </a:r>
            <a:r>
              <a:rPr lang="en-US" sz="1052" b="0" i="1" u="none" strike="noStrike" cap="none" dirty="0">
                <a:solidFill>
                  <a:srgbClr val="1A5FB4"/>
                </a:solidFill>
                <a:latin typeface="Arial"/>
                <a:ea typeface="Arial"/>
                <a:cs typeface="Arial"/>
                <a:sym typeface="Arial"/>
              </a:rPr>
              <a:t> Alter </a:t>
            </a:r>
            <a:r>
              <a:rPr lang="en-US" sz="1052" b="0" i="1" u="none" strike="noStrike" cap="none" dirty="0" err="1">
                <a:solidFill>
                  <a:srgbClr val="1A5FB4"/>
                </a:solidFill>
                <a:latin typeface="Arial"/>
                <a:ea typeface="Arial"/>
                <a:cs typeface="Arial"/>
                <a:sym typeface="Arial"/>
              </a:rPr>
              <a:t>bei</a:t>
            </a:r>
            <a:r>
              <a:rPr lang="en-US" sz="1052" b="0" i="1" u="none" strike="noStrike" cap="none" dirty="0">
                <a:solidFill>
                  <a:srgbClr val="1A5FB4"/>
                </a:solidFill>
                <a:latin typeface="Arial"/>
                <a:ea typeface="Arial"/>
                <a:cs typeface="Arial"/>
                <a:sym typeface="Arial"/>
              </a:rPr>
              <a:t> der Diagnose von…</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Sarkom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13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Melanom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27 Jahre</a:t>
            </a:r>
            <a:endParaRPr dirty="0"/>
          </a:p>
          <a:p>
            <a:pPr marL="0" marR="0" lvl="0" indent="0" algn="l" rtl="0">
              <a:spcBef>
                <a:spcPts val="0"/>
              </a:spcBef>
              <a:spcAft>
                <a:spcPts val="0"/>
              </a:spcAft>
              <a:buNone/>
            </a:pPr>
            <a:r>
              <a:rPr lang="en-US" sz="1052" b="0" i="1" u="none" strike="noStrike" cap="none" dirty="0" err="1">
                <a:solidFill>
                  <a:srgbClr val="EDE3B5"/>
                </a:solidFill>
                <a:latin typeface="Arial"/>
                <a:ea typeface="Arial"/>
                <a:cs typeface="Arial"/>
                <a:sym typeface="Arial"/>
              </a:rPr>
              <a:t>Karzinomen</a:t>
            </a:r>
            <a:r>
              <a:rPr lang="en-US" sz="1052" b="0" i="1" u="none" strike="noStrike" cap="none" dirty="0">
                <a:solidFill>
                  <a:srgbClr val="EDE3B5"/>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29 Jahre</a:t>
            </a:r>
            <a:endParaRPr dirty="0"/>
          </a:p>
        </p:txBody>
      </p:sp>
      <p:sp>
        <p:nvSpPr>
          <p:cNvPr id="111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06" name="Google Shape;1106;p8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110" name="Google Shape;1110;p8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72</a:t>
            </a:fld>
            <a:endParaRPr lang="de-DE" sz="800">
              <a:latin typeface="Segoe UI"/>
            </a:endParaRPr>
          </a:p>
        </p:txBody>
      </p:sp>
      <p:cxnSp>
        <p:nvCxnSpPr>
          <p:cNvPr id="1117" name="ZZ_Fusszeile_Linie"/>
          <p:cNvCxnSpPr/>
          <p:nvPr/>
        </p:nvCxnSpPr>
        <p:spPr>
          <a:xfrm>
            <a:off x="274320" y="6565392"/>
            <a:ext cx="11643360" cy="0"/>
          </a:xfrm>
          <a:prstGeom prst="line">
            <a:avLst/>
          </a:prstGeom>
          <a:ln w="6350">
            <a:solidFill>
              <a:srgbClr val="D7DBE0"/>
            </a:solidFill>
          </a:ln>
        </p:spPr>
      </p:cxnSp>
      <p:sp>
        <p:nvSpPr>
          <p:cNvPr id="111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cxnSp>
        <p:nvCxnSpPr>
          <p:cNvPr id="1121" name="Google Shape;1121;p8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22" name="Google Shape;1122;p85"/>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123" name="Google Shape;1123;p8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124" name="Google Shape;1124;p8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126" name="Google Shape;1126;p85"/>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127" name="Google Shape;1127;p8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128" name="Google Shape;1128;p85"/>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29" name="Google Shape;1129;p85"/>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--Späte Kindheit – Teenageralter: Sarkome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--Frühes Erwachsenenalter: Melanom; Hirntumoren</a:t>
            </a:r>
            <a:endParaRPr>
              <a:solidFill>
                <a:schemeClr val="dk1"/>
              </a:solidFill>
            </a:endParaRPr>
          </a:p>
          <a:p>
            <a:pPr marL="0" lvl="0" indent="0" algn="l" rtl="0">
              <a:spcBef>
                <a:spcPts val="0"/>
              </a:spcBef>
              <a:spcAft>
                <a:spcPts val="0"/>
              </a:spcAft>
              <a:buClr>
                <a:srgbClr val="9AA3AE"/>
              </a:buClr>
              <a:buSzPts val="1052"/>
              <a:buFont typeface="Noto Sans Symbols"/>
              <a:buNone/>
            </a:pPr>
            <a:r>
              <a:rPr lang="en-US" sz="1052">
                <a:solidFill>
                  <a:srgbClr val="9AA3AE"/>
                </a:solidFill>
              </a:rPr>
              <a:t>--Spätes Erwachsenenalter: Lungenkrebs; Blasenkrebs</a:t>
            </a:r>
            <a:endParaRPr sz="1052">
              <a:solidFill>
                <a:srgbClr val="1A5FB4"/>
              </a:solidFill>
            </a:endParaRPr>
          </a:p>
        </p:txBody>
      </p:sp>
      <p:sp>
        <p:nvSpPr>
          <p:cNvPr id="1130" name="Google Shape;1130;p85"/>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lautet die Faustregel für die Wahrscheinlichkeit, mit der Patienten mit einer Keimbahn-Rb-Mutation eine weitere (d. h. nicht-Rb-bedingte) Krebserkrankung entwickeln?</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1 % pro Jahr. Das bedeutet, dass etwa 10 % bis zum Alter von 10 Jahren, 20 % bis zum Alter von 20 Jahren, 30 % bis zum Alter von 30 Jahren usw. eine zweite Krebserkrankung entwickelt haben werden.</a:t>
            </a:r>
            <a:endParaRPr/>
          </a:p>
          <a:p>
            <a:pPr marL="0" marR="0" lvl="0" indent="0" algn="l" rtl="0">
              <a:spcBef>
                <a:spcPts val="0"/>
              </a:spcBef>
              <a:spcAft>
                <a:spcPts val="0"/>
              </a:spcAft>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hoch ist das durchschnittliche Alter bei der Diagnose von…</a:t>
            </a:r>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Pinealom?</a:t>
            </a:r>
            <a:r>
              <a:rPr lang="en-US" sz="1052" b="0" i="0" u="none" strike="noStrike" cap="none">
                <a:solidFill>
                  <a:srgbClr val="1A5FB4"/>
                </a:solidFill>
                <a:latin typeface="Arial"/>
                <a:ea typeface="Arial"/>
                <a:cs typeface="Arial"/>
                <a:sym typeface="Arial"/>
              </a:rPr>
              <a:t> 3 Jahre</a:t>
            </a:r>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Sarkom?</a:t>
            </a:r>
            <a:r>
              <a:rPr lang="en-US" sz="1052" b="0" i="0" u="none" strike="noStrike" cap="none">
                <a:solidFill>
                  <a:srgbClr val="1A5FB4"/>
                </a:solidFill>
                <a:latin typeface="Arial"/>
                <a:ea typeface="Arial"/>
                <a:cs typeface="Arial"/>
                <a:sym typeface="Arial"/>
              </a:rPr>
              <a:t> 13 Jahre</a:t>
            </a:r>
            <a:endParaRPr/>
          </a:p>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Melanom?</a:t>
            </a:r>
            <a:r>
              <a:rPr lang="en-US" sz="1052">
                <a:solidFill>
                  <a:srgbClr val="1A5FB4"/>
                </a:solidFill>
              </a:rPr>
              <a:t> 27 Jahre</a:t>
            </a:r>
            <a:r>
              <a:rPr lang="en-US" sz="1052" b="0" i="0" u="none" strike="noStrike" cap="none">
                <a:solidFill>
                  <a:srgbClr val="EDE3B5"/>
                </a:solidFill>
                <a:latin typeface="Arial"/>
                <a:ea typeface="Arial"/>
                <a:cs typeface="Arial"/>
                <a:sym typeface="Arial"/>
              </a:rPr>
              <a:t> 27 Jahre</a:t>
            </a:r>
            <a:endParaRPr/>
          </a:p>
          <a:p>
            <a:pPr marL="0" marR="0" lvl="0" indent="0" algn="l" rtl="0">
              <a:spcBef>
                <a:spcPts val="0"/>
              </a:spcBef>
              <a:spcAft>
                <a:spcPts val="0"/>
              </a:spcAft>
              <a:buNone/>
            </a:pPr>
            <a:r>
              <a:rPr lang="en-US" sz="1052" b="0" i="1" u="none" strike="noStrike" cap="none">
                <a:solidFill>
                  <a:srgbClr val="EDE3B5"/>
                </a:solidFill>
                <a:latin typeface="Arial"/>
                <a:ea typeface="Arial"/>
                <a:cs typeface="Arial"/>
                <a:sym typeface="Arial"/>
              </a:rPr>
              <a:t>Karzinomen?</a:t>
            </a:r>
            <a:r>
              <a:rPr lang="en-US" sz="1052" b="0" i="0" u="none" strike="noStrike" cap="none">
                <a:solidFill>
                  <a:srgbClr val="EDE3B5"/>
                </a:solidFill>
                <a:latin typeface="Arial"/>
                <a:ea typeface="Arial"/>
                <a:cs typeface="Arial"/>
                <a:sym typeface="Arial"/>
              </a:rPr>
              <a:t> 29 Jahre</a:t>
            </a:r>
            <a:endParaRPr/>
          </a:p>
        </p:txBody>
      </p:sp>
      <p:sp>
        <p:nvSpPr>
          <p:cNvPr id="113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20" name="Google Shape;1120;p8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125" name="Google Shape;1125;p8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73</a:t>
            </a:fld>
            <a:endParaRPr lang="de-DE" sz="800">
              <a:latin typeface="Segoe UI"/>
            </a:endParaRPr>
          </a:p>
        </p:txBody>
      </p:sp>
      <p:cxnSp>
        <p:nvCxnSpPr>
          <p:cNvPr id="1132" name="ZZ_Fusszeile_Linie"/>
          <p:cNvCxnSpPr/>
          <p:nvPr/>
        </p:nvCxnSpPr>
        <p:spPr>
          <a:xfrm>
            <a:off x="274320" y="6565392"/>
            <a:ext cx="11643360" cy="0"/>
          </a:xfrm>
          <a:prstGeom prst="line">
            <a:avLst/>
          </a:prstGeom>
          <a:ln w="6350">
            <a:solidFill>
              <a:srgbClr val="D7DBE0"/>
            </a:solidFill>
          </a:ln>
        </p:spPr>
      </p:cxnSp>
      <p:sp>
        <p:nvSpPr>
          <p:cNvPr id="113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34"/>
        <p:cNvGrpSpPr/>
        <p:nvPr/>
      </p:nvGrpSpPr>
      <p:grpSpPr>
        <a:xfrm>
          <a:off x="0" y="0"/>
          <a:ext cx="0" cy="0"/>
          <a:chOff x="0" y="0"/>
          <a:chExt cx="0" cy="0"/>
        </a:xfrm>
      </p:grpSpPr>
      <p:cxnSp>
        <p:nvCxnSpPr>
          <p:cNvPr id="1136" name="Google Shape;1136;p8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37" name="Google Shape;1137;p86"/>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138" name="Google Shape;1138;p8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139" name="Google Shape;1139;p8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141" name="Google Shape;1141;p86"/>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142" name="Google Shape;1142;p8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143" name="Google Shape;1143;p86"/>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44" name="Google Shape;1144;p86"/>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--Späte Kindheit – Teenageralter: Sarkome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--Frühes Erwachsenenalter: Melanom; Hirntumoren</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--Spätes Erwachsenenalter: Lungenkrebs; Blasenkrebs</a:t>
            </a:r>
            <a:endParaRPr>
              <a:solidFill>
                <a:schemeClr val="dk1"/>
              </a:solidFill>
            </a:endParaRPr>
          </a:p>
          <a:p>
            <a:pPr marL="0" lvl="0" indent="0" algn="l" rtl="0">
              <a:spcBef>
                <a:spcPts val="0"/>
              </a:spcBef>
              <a:spcAft>
                <a:spcPts val="0"/>
              </a:spcAft>
              <a:buClr>
                <a:srgbClr val="9AA3AE"/>
              </a:buClr>
              <a:buSzPts val="1052"/>
              <a:buFont typeface="Noto Sans Symbols"/>
              <a:buNone/>
            </a:pPr>
            <a:endParaRPr sz="1052">
              <a:solidFill>
                <a:srgbClr val="1A5FB4"/>
              </a:solidFill>
            </a:endParaRPr>
          </a:p>
        </p:txBody>
      </p:sp>
      <p:sp>
        <p:nvSpPr>
          <p:cNvPr id="1145" name="Google Shape;1145;p86"/>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lautet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Faustregel</a:t>
            </a:r>
            <a:r>
              <a:rPr lang="en-US" sz="1052" b="0" i="1" u="none" strike="noStrike" cap="none" dirty="0">
                <a:solidFill>
                  <a:srgbClr val="1A5FB4"/>
                </a:solidFill>
                <a:latin typeface="Arial"/>
                <a:ea typeface="Arial"/>
                <a:cs typeface="Arial"/>
                <a:sym typeface="Arial"/>
              </a:rPr>
              <a:t> für die </a:t>
            </a:r>
            <a:r>
              <a:rPr lang="en-US" sz="1052" b="0" i="1" u="none" strike="noStrike" cap="none" dirty="0" err="1">
                <a:solidFill>
                  <a:srgbClr val="1A5FB4"/>
                </a:solidFill>
                <a:latin typeface="Arial"/>
                <a:ea typeface="Arial"/>
                <a:cs typeface="Arial"/>
                <a:sym typeface="Arial"/>
              </a:rPr>
              <a:t>Wahrscheinlichkeit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Keimbahn</a:t>
            </a:r>
            <a:r>
              <a:rPr lang="en-US" sz="1052" b="0" i="1" u="none" strike="noStrike" cap="none" dirty="0">
                <a:solidFill>
                  <a:srgbClr val="1A5FB4"/>
                </a:solidFill>
                <a:latin typeface="Arial"/>
                <a:ea typeface="Arial"/>
                <a:cs typeface="Arial"/>
                <a:sym typeface="Arial"/>
              </a:rPr>
              <a:t>-Rb-Mutation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weitere</a:t>
            </a:r>
            <a:r>
              <a:rPr lang="en-US" sz="1052" b="0" i="1" u="none" strike="noStrike" cap="none" dirty="0">
                <a:solidFill>
                  <a:srgbClr val="1A5FB4"/>
                </a:solidFill>
                <a:latin typeface="Arial"/>
                <a:ea typeface="Arial"/>
                <a:cs typeface="Arial"/>
                <a:sym typeface="Arial"/>
              </a:rPr>
              <a:t> (d. h. nicht-Rb-</a:t>
            </a:r>
            <a:r>
              <a:rPr lang="en-US" sz="1052" b="0" i="1" u="none" strike="noStrike" cap="none" dirty="0" err="1">
                <a:solidFill>
                  <a:srgbClr val="1A5FB4"/>
                </a:solidFill>
                <a:latin typeface="Arial"/>
                <a:ea typeface="Arial"/>
                <a:cs typeface="Arial"/>
                <a:sym typeface="Arial"/>
              </a:rPr>
              <a:t>bedingte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entwickeln</a:t>
            </a:r>
            <a:r>
              <a:rPr lang="en-US" sz="1052" b="0" i="1" u="none" strike="noStrike" cap="none" dirty="0">
                <a:solidFill>
                  <a:srgbClr val="1A5FB4"/>
                </a:solidFill>
                <a:latin typeface="Arial"/>
                <a:ea typeface="Arial"/>
                <a:cs typeface="Arial"/>
                <a:sym typeface="Arial"/>
              </a:rPr>
              <a:t>?</a:t>
            </a:r>
            <a:endParaRPr dirty="0"/>
          </a:p>
          <a:p>
            <a:pPr lvl="0"/>
            <a:r>
              <a:rPr lang="de-DE" sz="1052" dirty="0">
                <a:solidFill>
                  <a:srgbClr val="1A5FB4"/>
                </a:solidFill>
              </a:rPr>
              <a:t>1 % pro Jahr. Das bedeutet, dass etwa 10 % bis zum Alter von 10 Jahren, 20 % bis zum Alter von 20 Jahren, 30 % bis zum Alter von 30 Jahren usw. eine zweite Krebserkrankung entwickelt haben werden.</a:t>
            </a:r>
            <a:endParaRPr lang="de-DE" sz="1050" dirty="0"/>
          </a:p>
          <a:p>
            <a:pPr marL="0" marR="0" lvl="0" indent="0" algn="l" rtl="0">
              <a:spcBef>
                <a:spcPts val="0"/>
              </a:spcBef>
              <a:spcAft>
                <a:spcPts val="0"/>
              </a:spcAft>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hoch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das </a:t>
            </a:r>
            <a:r>
              <a:rPr lang="en-US" sz="1052" b="0" i="1" u="none" strike="noStrike" cap="none" dirty="0" err="1">
                <a:solidFill>
                  <a:srgbClr val="1A5FB4"/>
                </a:solidFill>
                <a:latin typeface="Arial"/>
                <a:ea typeface="Arial"/>
                <a:cs typeface="Arial"/>
                <a:sym typeface="Arial"/>
              </a:rPr>
              <a:t>durchschnittliche</a:t>
            </a:r>
            <a:r>
              <a:rPr lang="en-US" sz="1052" b="0" i="1" u="none" strike="noStrike" cap="none" dirty="0">
                <a:solidFill>
                  <a:srgbClr val="1A5FB4"/>
                </a:solidFill>
                <a:latin typeface="Arial"/>
                <a:ea typeface="Arial"/>
                <a:cs typeface="Arial"/>
                <a:sym typeface="Arial"/>
              </a:rPr>
              <a:t> Alter </a:t>
            </a:r>
            <a:r>
              <a:rPr lang="en-US" sz="1052" b="0" i="1" u="none" strike="noStrike" cap="none" dirty="0" err="1">
                <a:solidFill>
                  <a:srgbClr val="1A5FB4"/>
                </a:solidFill>
                <a:latin typeface="Arial"/>
                <a:ea typeface="Arial"/>
                <a:cs typeface="Arial"/>
                <a:sym typeface="Arial"/>
              </a:rPr>
              <a:t>bei</a:t>
            </a:r>
            <a:r>
              <a:rPr lang="en-US" sz="1052" b="0" i="1" u="none" strike="noStrike" cap="none" dirty="0">
                <a:solidFill>
                  <a:srgbClr val="1A5FB4"/>
                </a:solidFill>
                <a:latin typeface="Arial"/>
                <a:ea typeface="Arial"/>
                <a:cs typeface="Arial"/>
                <a:sym typeface="Arial"/>
              </a:rPr>
              <a:t> der Diagnose von…</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Sarkom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13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Melanom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27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Karzinomen</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EDE3B5"/>
                </a:solidFill>
                <a:latin typeface="Arial"/>
                <a:ea typeface="Arial"/>
                <a:cs typeface="Arial"/>
                <a:sym typeface="Arial"/>
              </a:rPr>
              <a:t> 29 Jahre</a:t>
            </a:r>
            <a:endParaRPr dirty="0"/>
          </a:p>
        </p:txBody>
      </p:sp>
      <p:sp>
        <p:nvSpPr>
          <p:cNvPr id="114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35" name="Google Shape;1135;p8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140" name="Google Shape;1140;p8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74</a:t>
            </a:fld>
            <a:endParaRPr lang="de-DE" sz="800">
              <a:latin typeface="Segoe UI"/>
            </a:endParaRPr>
          </a:p>
        </p:txBody>
      </p:sp>
      <p:cxnSp>
        <p:nvCxnSpPr>
          <p:cNvPr id="1147" name="ZZ_Fusszeile_Linie"/>
          <p:cNvCxnSpPr/>
          <p:nvPr/>
        </p:nvCxnSpPr>
        <p:spPr>
          <a:xfrm>
            <a:off x="274320" y="6565392"/>
            <a:ext cx="11643360" cy="0"/>
          </a:xfrm>
          <a:prstGeom prst="line">
            <a:avLst/>
          </a:prstGeom>
          <a:ln w="6350">
            <a:solidFill>
              <a:srgbClr val="D7DBE0"/>
            </a:solidFill>
          </a:ln>
        </p:spPr>
      </p:cxnSp>
      <p:sp>
        <p:nvSpPr>
          <p:cNvPr id="114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cxnSp>
        <p:nvCxnSpPr>
          <p:cNvPr id="1151" name="Google Shape;1151;p8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52" name="Google Shape;1152;p8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153" name="Google Shape;1153;p8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154" name="Google Shape;1154;p8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156" name="Google Shape;1156;p87"/>
          <p:cNvSpPr/>
          <p:nvPr/>
        </p:nvSpPr>
        <p:spPr>
          <a:xfrm>
            <a:off x="2622115" y="3208584"/>
            <a:ext cx="334027" cy="2471803"/>
          </a:xfrm>
          <a:prstGeom prst="rect">
            <a:avLst/>
          </a:prstGeom>
          <a:solidFill>
            <a:schemeClr val="lt1"/>
          </a:solidFill>
          <a:ln w="8351" cap="flat" cmpd="sng">
            <a:solidFill>
              <a:schemeClr val="lt1"/>
            </a:solidFill>
            <a:prstDash val="solid"/>
            <a:miter lim="80"/>
            <a:headEnd type="none" w="sm" len="sm"/>
            <a:tailEnd type="none" w="sm" len="sm"/>
          </a:ln>
        </p:spPr>
        <p:txBody>
          <a:bodyPr spcFirstLastPara="1" wrap="square" lIns="80153" tIns="40066" rIns="80153" bIns="40066" anchor="ctr" anchorCtr="0">
            <a:noAutofit/>
          </a:bodyPr>
          <a:lstStyle/>
          <a:p>
            <a:pPr marL="0" marR="0" lvl="0" indent="0" algn="l" rtl="0">
              <a:lnSpc>
                <a:spcPct val="100000"/>
              </a:lnSpc>
              <a:spcBef>
                <a:spcPts val="0"/>
              </a:spcBef>
              <a:spcAft>
                <a:spcPts val="0"/>
              </a:spcAft>
              <a:buClr>
                <a:srgbClr val="000000"/>
              </a:buClr>
              <a:buSzPts val="1578"/>
              <a:buFont typeface="Arial"/>
              <a:buNone/>
            </a:pPr>
            <a:endParaRPr sz="1578" b="0" i="0" u="none" strike="noStrike" cap="none">
              <a:solidFill>
                <a:srgbClr val="7F7F7F"/>
              </a:solidFill>
              <a:latin typeface="Arial"/>
              <a:ea typeface="Arial"/>
              <a:cs typeface="Arial"/>
              <a:sym typeface="Arial"/>
            </a:endParaRPr>
          </a:p>
        </p:txBody>
      </p:sp>
      <p:cxnSp>
        <p:nvCxnSpPr>
          <p:cNvPr id="1157" name="Google Shape;1157;p8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sp>
        <p:nvSpPr>
          <p:cNvPr id="1158" name="Google Shape;1158;p87"/>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59" name="Google Shape;1159;p87"/>
          <p:cNvSpPr txBox="1"/>
          <p:nvPr/>
        </p:nvSpPr>
        <p:spPr>
          <a:xfrm>
            <a:off x="2290323" y="1459477"/>
            <a:ext cx="7635025" cy="3057534"/>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330066"/>
                </a:solidFill>
                <a:latin typeface="Arial"/>
                <a:ea typeface="Arial"/>
                <a:cs typeface="Arial"/>
                <a:sym typeface="Arial"/>
              </a:rPr>
              <a:t>Okay, also leiden einige Rb-Patienten an einer vererbbaren Erkrankung, andere hingegen nicht. Abgesehen von den Auswirkungen auf die genetische Beratung hinsichtlich einer Familienplanung – spielt das wirklich eine Rolle?</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669999"/>
                </a:solidFill>
                <a:latin typeface="Arial"/>
                <a:ea typeface="Arial"/>
                <a:cs typeface="Arial"/>
                <a:sym typeface="Arial"/>
              </a:rPr>
              <a:t>Ja, sehr sogar. Patienten mit nicht vererbbarem Rb weisen eine einseitige Erkrankung auf 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Wie viel Prozent der Patienten mit erblich bedingtem Rb entwickeln eine beidseitige 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Etwa 85 %!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3"/>
              <a:buFont typeface="Noto Sans Symbols"/>
              <a:buNone/>
            </a:pPr>
            <a:endParaRPr sz="1403"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marR="0" lvl="0" indent="0" algn="l" rtl="0">
              <a:lnSpc>
                <a:spcPct val="100000"/>
              </a:lnSpc>
              <a:spcBef>
                <a:spcPts val="0"/>
              </a:spcBef>
              <a:spcAft>
                <a:spcPts val="0"/>
              </a:spcAft>
              <a:buClr>
                <a:srgbClr val="9AA3AE"/>
              </a:buClr>
              <a:buSzPts val="1052"/>
              <a:buFont typeface="Noto Sans Symbols"/>
              <a:buNone/>
            </a:pPr>
            <a:endParaRPr sz="1052" i="1">
              <a:solidFill>
                <a:srgbClr val="9AA3AE"/>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 Kindheit: Intrakranielle Tumoren der Mittellinie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--Späte Kindheit – Teenageralter: Sarkome</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--Frühes Erwachsenenalter: Melanom; Hirntumoren</a:t>
            </a:r>
            <a:endParaRPr>
              <a:solidFill>
                <a:schemeClr val="dk1"/>
              </a:solidFill>
            </a:endParaRPr>
          </a:p>
          <a:p>
            <a:pPr marL="0" lvl="0" indent="0" algn="l" rtl="0">
              <a:spcBef>
                <a:spcPts val="0"/>
              </a:spcBef>
              <a:spcAft>
                <a:spcPts val="0"/>
              </a:spcAft>
              <a:buClr>
                <a:srgbClr val="1A5FB4"/>
              </a:buClr>
              <a:buSzPts val="1052"/>
              <a:buFont typeface="Noto Sans Symbols"/>
              <a:buNone/>
            </a:pPr>
            <a:r>
              <a:rPr lang="en-US" sz="1052" b="1">
                <a:solidFill>
                  <a:srgbClr val="1A5FB4"/>
                </a:solidFill>
              </a:rPr>
              <a:t>--Spätes Erwachsenenalter: Lungenkrebs; Blasenkrebs</a:t>
            </a:r>
            <a:endParaRPr>
              <a:solidFill>
                <a:schemeClr val="dk1"/>
              </a:solidFill>
            </a:endParaRPr>
          </a:p>
          <a:p>
            <a:pPr marL="0" lvl="0" indent="0" algn="l" rtl="0">
              <a:spcBef>
                <a:spcPts val="0"/>
              </a:spcBef>
              <a:spcAft>
                <a:spcPts val="0"/>
              </a:spcAft>
              <a:buClr>
                <a:srgbClr val="9AA3AE"/>
              </a:buClr>
              <a:buSzPts val="1052"/>
              <a:buFont typeface="Noto Sans Symbols"/>
              <a:buNone/>
            </a:pPr>
            <a:endParaRPr sz="1052">
              <a:solidFill>
                <a:srgbClr val="1A5FB4"/>
              </a:solidFill>
            </a:endParaRPr>
          </a:p>
        </p:txBody>
      </p:sp>
      <p:sp>
        <p:nvSpPr>
          <p:cNvPr id="1160" name="Google Shape;1160;p87"/>
          <p:cNvSpPr txBox="1"/>
          <p:nvPr/>
        </p:nvSpPr>
        <p:spPr>
          <a:xfrm>
            <a:off x="2288088" y="2121603"/>
            <a:ext cx="7615825" cy="1701041"/>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lautet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Faustregel</a:t>
            </a:r>
            <a:r>
              <a:rPr lang="en-US" sz="1052" b="0" i="1" u="none" strike="noStrike" cap="none" dirty="0">
                <a:solidFill>
                  <a:srgbClr val="1A5FB4"/>
                </a:solidFill>
                <a:latin typeface="Arial"/>
                <a:ea typeface="Arial"/>
                <a:cs typeface="Arial"/>
                <a:sym typeface="Arial"/>
              </a:rPr>
              <a:t> für die </a:t>
            </a:r>
            <a:r>
              <a:rPr lang="en-US" sz="1052" b="0" i="1" u="none" strike="noStrike" cap="none" dirty="0" err="1">
                <a:solidFill>
                  <a:srgbClr val="1A5FB4"/>
                </a:solidFill>
                <a:latin typeface="Arial"/>
                <a:ea typeface="Arial"/>
                <a:cs typeface="Arial"/>
                <a:sym typeface="Arial"/>
              </a:rPr>
              <a:t>Wahrscheinlichkeit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der </a:t>
            </a:r>
            <a:r>
              <a:rPr lang="en-US" sz="1052" b="0" i="1" u="none" strike="noStrike" cap="none" dirty="0" err="1">
                <a:solidFill>
                  <a:srgbClr val="1A5FB4"/>
                </a:solidFill>
                <a:latin typeface="Arial"/>
                <a:ea typeface="Arial"/>
                <a:cs typeface="Arial"/>
                <a:sym typeface="Arial"/>
              </a:rPr>
              <a:t>Patienten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einer</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Keimbahn</a:t>
            </a:r>
            <a:r>
              <a:rPr lang="en-US" sz="1052" b="0" i="1" u="none" strike="noStrike" cap="none" dirty="0">
                <a:solidFill>
                  <a:srgbClr val="1A5FB4"/>
                </a:solidFill>
                <a:latin typeface="Arial"/>
                <a:ea typeface="Arial"/>
                <a:cs typeface="Arial"/>
                <a:sym typeface="Arial"/>
              </a:rPr>
              <a:t>-Rb-Mutation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weitere</a:t>
            </a:r>
            <a:r>
              <a:rPr lang="en-US" sz="1052" b="0" i="1" u="none" strike="noStrike" cap="none" dirty="0">
                <a:solidFill>
                  <a:srgbClr val="1A5FB4"/>
                </a:solidFill>
                <a:latin typeface="Arial"/>
                <a:ea typeface="Arial"/>
                <a:cs typeface="Arial"/>
                <a:sym typeface="Arial"/>
              </a:rPr>
              <a:t> (d. h. nicht-Rb-</a:t>
            </a:r>
            <a:r>
              <a:rPr lang="en-US" sz="1052" b="0" i="1" u="none" strike="noStrike" cap="none" dirty="0" err="1">
                <a:solidFill>
                  <a:srgbClr val="1A5FB4"/>
                </a:solidFill>
                <a:latin typeface="Arial"/>
                <a:ea typeface="Arial"/>
                <a:cs typeface="Arial"/>
                <a:sym typeface="Arial"/>
              </a:rPr>
              <a:t>bedingte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Krebserkrankung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entwickeln</a:t>
            </a:r>
            <a:r>
              <a:rPr lang="en-US" sz="1052" b="0" i="1" u="none" strike="noStrike" cap="none" dirty="0">
                <a:solidFill>
                  <a:srgbClr val="1A5FB4"/>
                </a:solidFill>
                <a:latin typeface="Arial"/>
                <a:ea typeface="Arial"/>
                <a:cs typeface="Arial"/>
                <a:sym typeface="Arial"/>
              </a:rPr>
              <a:t>?</a:t>
            </a:r>
            <a:endParaRPr dirty="0"/>
          </a:p>
          <a:p>
            <a:pPr lvl="0"/>
            <a:r>
              <a:rPr lang="de-DE" sz="1052" dirty="0">
                <a:solidFill>
                  <a:srgbClr val="1A5FB4"/>
                </a:solidFill>
              </a:rPr>
              <a:t>1 % pro Jahr. Das bedeutet, dass etwa 10 % bis zum Alter von 10 Jahren, 20 % bis zum Alter von 20 Jahren, 30 % bis zum Alter von 30 Jahren usw. eine zweite Krebserkrankung entwickelt haben werden.</a:t>
            </a:r>
            <a:endParaRPr lang="de-DE" sz="1050" dirty="0"/>
          </a:p>
          <a:p>
            <a:pPr marL="0" marR="0" lvl="0" indent="0" algn="l" rtl="0">
              <a:spcBef>
                <a:spcPts val="0"/>
              </a:spcBef>
              <a:spcAft>
                <a:spcPts val="0"/>
              </a:spcAft>
              <a:buNone/>
            </a:pPr>
            <a:endParaRPr sz="1227"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Wie </a:t>
            </a:r>
            <a:r>
              <a:rPr lang="en-US" sz="1052" b="0" i="1" u="none" strike="noStrike" cap="none" dirty="0" err="1">
                <a:solidFill>
                  <a:srgbClr val="1A5FB4"/>
                </a:solidFill>
                <a:latin typeface="Arial"/>
                <a:ea typeface="Arial"/>
                <a:cs typeface="Arial"/>
                <a:sym typeface="Arial"/>
              </a:rPr>
              <a:t>hoch</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das </a:t>
            </a:r>
            <a:r>
              <a:rPr lang="en-US" sz="1052" b="0" i="1" u="none" strike="noStrike" cap="none" dirty="0" err="1">
                <a:solidFill>
                  <a:srgbClr val="1A5FB4"/>
                </a:solidFill>
                <a:latin typeface="Arial"/>
                <a:ea typeface="Arial"/>
                <a:cs typeface="Arial"/>
                <a:sym typeface="Arial"/>
              </a:rPr>
              <a:t>durchschnittliche</a:t>
            </a:r>
            <a:r>
              <a:rPr lang="en-US" sz="1052" b="0" i="1" u="none" strike="noStrike" cap="none" dirty="0">
                <a:solidFill>
                  <a:srgbClr val="1A5FB4"/>
                </a:solidFill>
                <a:latin typeface="Arial"/>
                <a:ea typeface="Arial"/>
                <a:cs typeface="Arial"/>
                <a:sym typeface="Arial"/>
              </a:rPr>
              <a:t> Alter </a:t>
            </a:r>
            <a:r>
              <a:rPr lang="en-US" sz="1052" b="0" i="1" u="none" strike="noStrike" cap="none" dirty="0" err="1">
                <a:solidFill>
                  <a:srgbClr val="1A5FB4"/>
                </a:solidFill>
                <a:latin typeface="Arial"/>
                <a:ea typeface="Arial"/>
                <a:cs typeface="Arial"/>
                <a:sym typeface="Arial"/>
              </a:rPr>
              <a:t>bei</a:t>
            </a:r>
            <a:r>
              <a:rPr lang="en-US" sz="1052" b="0" i="1" u="none" strike="noStrike" cap="none" dirty="0">
                <a:solidFill>
                  <a:srgbClr val="1A5FB4"/>
                </a:solidFill>
                <a:latin typeface="Arial"/>
                <a:ea typeface="Arial"/>
                <a:cs typeface="Arial"/>
                <a:sym typeface="Arial"/>
              </a:rPr>
              <a:t> der Diagnose von…</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Pinealom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Sarkom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13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Melanom</a:t>
            </a:r>
            <a:r>
              <a:rPr lang="en-US" sz="1052" b="0" i="1" u="none" strike="noStrike" cap="none" dirty="0">
                <a:solidFill>
                  <a:srgbClr val="1A5FB4"/>
                </a:solidFill>
                <a:latin typeface="Arial"/>
                <a:ea typeface="Arial"/>
                <a:cs typeface="Arial"/>
                <a:sym typeface="Arial"/>
              </a:rPr>
              <a:t>?</a:t>
            </a:r>
            <a:r>
              <a:rPr lang="en-US" sz="1052" b="0" i="0" u="none" strike="noStrike" cap="none" dirty="0">
                <a:solidFill>
                  <a:srgbClr val="1A5FB4"/>
                </a:solidFill>
                <a:latin typeface="Arial"/>
                <a:ea typeface="Arial"/>
                <a:cs typeface="Arial"/>
                <a:sym typeface="Arial"/>
              </a:rPr>
              <a:t> 27 Jahre</a:t>
            </a:r>
            <a:endParaRPr dirty="0"/>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Karzinomen</a:t>
            </a:r>
            <a:r>
              <a:rPr lang="en-US" sz="1052" b="0" i="1" u="none" strike="noStrike" cap="none" dirty="0">
                <a:solidFill>
                  <a:srgbClr val="1A5FB4"/>
                </a:solidFill>
                <a:latin typeface="Arial"/>
                <a:ea typeface="Arial"/>
                <a:cs typeface="Arial"/>
                <a:sym typeface="Arial"/>
              </a:rPr>
              <a:t>? 29 Jahre</a:t>
            </a:r>
            <a:r>
              <a:rPr lang="en-US" sz="1052" b="0" i="0" u="none" strike="noStrike" cap="none" dirty="0">
                <a:solidFill>
                  <a:srgbClr val="EDE3B5"/>
                </a:solidFill>
                <a:latin typeface="Arial"/>
                <a:ea typeface="Arial"/>
                <a:cs typeface="Arial"/>
                <a:sym typeface="Arial"/>
              </a:rPr>
              <a:t> 29 Jahre</a:t>
            </a:r>
            <a:endParaRPr dirty="0"/>
          </a:p>
        </p:txBody>
      </p:sp>
      <p:sp>
        <p:nvSpPr>
          <p:cNvPr id="11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50" name="Google Shape;1150;p8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155" name="Google Shape;1155;p8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75</a:t>
            </a:fld>
            <a:endParaRPr lang="de-DE" sz="800">
              <a:latin typeface="Segoe UI"/>
            </a:endParaRPr>
          </a:p>
        </p:txBody>
      </p:sp>
      <p:cxnSp>
        <p:nvCxnSpPr>
          <p:cNvPr id="1162" name="ZZ_Fusszeile_Linie"/>
          <p:cNvCxnSpPr/>
          <p:nvPr/>
        </p:nvCxnSpPr>
        <p:spPr>
          <a:xfrm>
            <a:off x="274320" y="6565392"/>
            <a:ext cx="11643360" cy="0"/>
          </a:xfrm>
          <a:prstGeom prst="line">
            <a:avLst/>
          </a:prstGeom>
          <a:ln w="6350">
            <a:solidFill>
              <a:srgbClr val="D7DBE0"/>
            </a:solidFill>
          </a:ln>
        </p:spPr>
      </p:cxnSp>
      <p:sp>
        <p:nvSpPr>
          <p:cNvPr id="11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cxnSp>
        <p:nvCxnSpPr>
          <p:cNvPr id="1166" name="Google Shape;1166;p8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67" name="Google Shape;1167;p88"/>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168" name="Google Shape;1168;p88"/>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169" name="Google Shape;1169;p88"/>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170" name="Google Shape;1170;p8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172" name="Google Shape;1172;p88"/>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73" name="Google Shape;1173;p88"/>
          <p:cNvSpPr txBox="1"/>
          <p:nvPr/>
        </p:nvSpPr>
        <p:spPr>
          <a:xfrm>
            <a:off x="2637651" y="669975"/>
            <a:ext cx="7089516"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Was </a:t>
            </a:r>
            <a:r>
              <a:rPr lang="en-US" sz="1052" b="0" i="1" u="none" strike="noStrike" cap="none" dirty="0" err="1">
                <a:solidFill>
                  <a:srgbClr val="1A5FB4"/>
                </a:solidFill>
                <a:latin typeface="Arial"/>
                <a:ea typeface="Arial"/>
                <a:cs typeface="Arial"/>
                <a:sym typeface="Arial"/>
              </a:rPr>
              <a:t>zeigt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Stammbaumanalyse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hinsichtlich</a:t>
            </a:r>
            <a:r>
              <a:rPr lang="en-US" sz="1052" b="0" i="1" u="none" strike="noStrike" cap="none" dirty="0">
                <a:solidFill>
                  <a:srgbClr val="1A5FB4"/>
                </a:solidFill>
                <a:latin typeface="Arial"/>
                <a:ea typeface="Arial"/>
                <a:cs typeface="Arial"/>
                <a:sym typeface="Arial"/>
              </a:rPr>
              <a:t> des </a:t>
            </a:r>
            <a:r>
              <a:rPr lang="en-US" sz="1052" b="0" i="1" u="none" strike="noStrike" cap="none" dirty="0" err="1">
                <a:solidFill>
                  <a:srgbClr val="1A5FB4"/>
                </a:solidFill>
                <a:latin typeface="Arial"/>
                <a:ea typeface="Arial"/>
                <a:cs typeface="Arial"/>
                <a:sym typeface="Arial"/>
              </a:rPr>
              <a:t>Vererbungsmusters</a:t>
            </a:r>
            <a:r>
              <a:rPr lang="en-US" sz="1052" b="0" i="1" u="none" strike="noStrike" cap="none" dirty="0">
                <a:solidFill>
                  <a:srgbClr val="1A5FB4"/>
                </a:solidFill>
                <a:latin typeface="Arial"/>
                <a:ea typeface="Arial"/>
                <a:cs typeface="Arial"/>
                <a:sym typeface="Arial"/>
              </a:rPr>
              <a:t> in </a:t>
            </a:r>
            <a:r>
              <a:rPr lang="en-US" sz="1052" b="0" i="1" u="none" strike="noStrike" cap="none" dirty="0" err="1">
                <a:solidFill>
                  <a:srgbClr val="1A5FB4"/>
                </a:solidFill>
                <a:latin typeface="Arial"/>
                <a:ea typeface="Arial"/>
                <a:cs typeface="Arial"/>
                <a:sym typeface="Arial"/>
              </a:rPr>
              <a:t>Familien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vererbbarem</a:t>
            </a:r>
            <a:r>
              <a:rPr lang="en-US" sz="1052" b="0" i="1" u="none" strike="noStrike" cap="none" dirty="0">
                <a:solidFill>
                  <a:srgbClr val="1A5FB4"/>
                </a:solidFill>
                <a:latin typeface="Arial"/>
                <a:ea typeface="Arial"/>
                <a:cs typeface="Arial"/>
                <a:sym typeface="Arial"/>
              </a:rPr>
              <a:t> Rb?</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Das </a:t>
            </a:r>
            <a:r>
              <a:rPr lang="en-US" sz="1052" b="0" i="0" u="none" strike="noStrike" cap="none" dirty="0" err="1">
                <a:solidFill>
                  <a:srgbClr val="F5F1DE"/>
                </a:solidFill>
                <a:latin typeface="Arial"/>
                <a:ea typeface="Arial"/>
                <a:cs typeface="Arial"/>
                <a:sym typeface="Arial"/>
              </a:rPr>
              <a:t>Vererbungsmuster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entspricht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autosomal-</a:t>
            </a:r>
            <a:r>
              <a:rPr lang="en-US" sz="1052" b="0" i="0" u="none" strike="noStrike" cap="none" dirty="0" err="1">
                <a:solidFill>
                  <a:srgbClr val="F5F1DE"/>
                </a:solidFill>
                <a:latin typeface="Arial"/>
                <a:ea typeface="Arial"/>
                <a:cs typeface="Arial"/>
                <a:sym typeface="Arial"/>
              </a:rPr>
              <a:t>dominanten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Vererbung</a:t>
            </a:r>
            <a:endParaRPr dirty="0"/>
          </a:p>
          <a:p>
            <a:pPr marL="0" marR="0" lvl="0" indent="0" algn="l" rtl="0">
              <a:spcBef>
                <a:spcPts val="0"/>
              </a:spcBef>
              <a:spcAft>
                <a:spcPts val="0"/>
              </a:spcAft>
              <a:buNone/>
            </a:pPr>
            <a:endParaRPr sz="1140" b="0" i="0" u="none" strike="noStrike" cap="none" dirty="0">
              <a:solidFill>
                <a:srgbClr val="F5F1DE"/>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Rb also </a:t>
            </a:r>
            <a:r>
              <a:rPr lang="en-US" sz="1052" b="0" i="1" u="none" strike="noStrike" cap="none" dirty="0" err="1">
                <a:solidFill>
                  <a:srgbClr val="F5F1DE"/>
                </a:solidFill>
                <a:latin typeface="Arial"/>
                <a:ea typeface="Arial"/>
                <a:cs typeface="Arial"/>
                <a:sym typeface="Arial"/>
              </a:rPr>
              <a:t>eine</a:t>
            </a:r>
            <a:r>
              <a:rPr lang="en-US" sz="1052" b="0" i="1" u="none" strike="noStrike" cap="none" dirty="0">
                <a:solidFill>
                  <a:srgbClr val="F5F1DE"/>
                </a:solidFill>
                <a:latin typeface="Arial"/>
                <a:ea typeface="Arial"/>
                <a:cs typeface="Arial"/>
                <a:sym typeface="Arial"/>
              </a:rPr>
              <a:t> AD-</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Nein, es </a:t>
            </a:r>
            <a:r>
              <a:rPr lang="en-US" sz="1052" b="0" i="0" u="none" strike="noStrike" cap="none" dirty="0" err="1">
                <a:solidFill>
                  <a:srgbClr val="F5F1DE"/>
                </a:solidFill>
                <a:latin typeface="Arial"/>
                <a:ea typeface="Arial"/>
                <a:cs typeface="Arial"/>
                <a:sym typeface="Arial"/>
              </a:rPr>
              <a:t>handelt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zweifellos</a:t>
            </a:r>
            <a:r>
              <a:rPr lang="en-US" sz="1052" b="0" i="0" u="none" strike="noStrike" cap="none" dirty="0">
                <a:solidFill>
                  <a:srgbClr val="F5F1DE"/>
                </a:solidFill>
                <a:latin typeface="Arial"/>
                <a:ea typeface="Arial"/>
                <a:cs typeface="Arial"/>
                <a:sym typeface="Arial"/>
              </a:rPr>
              <a:t> um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autosomal-</a:t>
            </a:r>
            <a:r>
              <a:rPr lang="en-US" sz="1052" b="0" i="0" u="none" strike="noStrike" cap="none" dirty="0" err="1">
                <a:solidFill>
                  <a:srgbClr val="F5F1DE"/>
                </a:solidFill>
                <a:latin typeface="Arial"/>
                <a:ea typeface="Arial"/>
                <a:cs typeface="Arial"/>
                <a:sym typeface="Arial"/>
              </a:rPr>
              <a:t>rezessive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1" i="0" u="none" strike="noStrike" cap="none" dirty="0" err="1">
                <a:solidFill>
                  <a:srgbClr val="F5F1DE"/>
                </a:solidFill>
                <a:latin typeface="Arial"/>
                <a:ea typeface="Arial"/>
                <a:cs typeface="Arial"/>
                <a:sym typeface="Arial"/>
              </a:rPr>
              <a:t>Beide</a:t>
            </a:r>
            <a:r>
              <a:rPr lang="en-US" sz="1052" b="1"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Kopien</a:t>
            </a:r>
            <a:r>
              <a:rPr lang="en-US" sz="1052" b="0" i="0" u="none" strike="noStrike" cap="none" dirty="0">
                <a:solidFill>
                  <a:srgbClr val="F5F1DE"/>
                </a:solidFill>
                <a:latin typeface="Arial"/>
                <a:ea typeface="Arial"/>
                <a:cs typeface="Arial"/>
                <a:sym typeface="Arial"/>
              </a:rPr>
              <a:t> des </a:t>
            </a:r>
            <a:r>
              <a:rPr lang="en-US" sz="1052" b="0" i="0" u="none" strike="noStrike" cap="none" dirty="0" err="1">
                <a:solidFill>
                  <a:srgbClr val="F5F1DE"/>
                </a:solidFill>
                <a:latin typeface="Arial"/>
                <a:ea typeface="Arial"/>
                <a:cs typeface="Arial"/>
                <a:sym typeface="Arial"/>
              </a:rPr>
              <a:t>verantwortlichen</a:t>
            </a:r>
            <a:r>
              <a:rPr lang="en-US" sz="1052" b="0" i="0" u="none" strike="noStrike" cap="none" dirty="0">
                <a:solidFill>
                  <a:srgbClr val="F5F1DE"/>
                </a:solidFill>
                <a:latin typeface="Arial"/>
                <a:ea typeface="Arial"/>
                <a:cs typeface="Arial"/>
                <a:sym typeface="Arial"/>
              </a:rPr>
              <a:t> Gens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müssen</a:t>
            </a:r>
            <a:r>
              <a:rPr lang="en-US" sz="1052" b="0" i="0" u="none" strike="noStrike" cap="none" dirty="0">
                <a:solidFill>
                  <a:srgbClr val="F5F1DE"/>
                </a:solidFill>
                <a:latin typeface="Arial"/>
                <a:ea typeface="Arial"/>
                <a:cs typeface="Arial"/>
                <a:sym typeface="Arial"/>
              </a:rPr>
              <a:t> in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bestimmten</a:t>
            </a:r>
            <a:r>
              <a:rPr lang="en-US" sz="1052" b="0" i="0" u="none" strike="noStrike" cap="none" dirty="0">
                <a:solidFill>
                  <a:srgbClr val="F5F1DE"/>
                </a:solidFill>
                <a:latin typeface="Arial"/>
                <a:ea typeface="Arial"/>
                <a:cs typeface="Arial"/>
                <a:sym typeface="Arial"/>
              </a:rPr>
              <a:t> Zelle </a:t>
            </a:r>
            <a:r>
              <a:rPr lang="en-US" sz="1052" b="0" i="0" u="none" strike="noStrike" cap="none" dirty="0" err="1">
                <a:solidFill>
                  <a:srgbClr val="F5F1DE"/>
                </a:solidFill>
                <a:latin typeface="Arial"/>
                <a:ea typeface="Arial"/>
                <a:cs typeface="Arial"/>
                <a:sym typeface="Arial"/>
              </a:rPr>
              <a:t>defekt</a:t>
            </a:r>
            <a:r>
              <a:rPr lang="en-US" sz="1052" b="0" i="0" u="none" strike="noStrike" cap="none" dirty="0">
                <a:solidFill>
                  <a:srgbClr val="F5F1DE"/>
                </a:solidFill>
                <a:latin typeface="Arial"/>
                <a:ea typeface="Arial"/>
                <a:cs typeface="Arial"/>
                <a:sym typeface="Arial"/>
              </a:rPr>
              <a:t> sein, bevor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abnormale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Replikation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beginnen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kann</a:t>
            </a:r>
            <a:r>
              <a:rPr lang="en-US" sz="1052" b="0" i="0" u="none" strike="noStrike" cap="none" dirty="0">
                <a:solidFill>
                  <a:srgbClr val="F5F1DE"/>
                </a:solidFill>
                <a:latin typeface="Arial"/>
                <a:ea typeface="Arial"/>
                <a:cs typeface="Arial"/>
                <a:sym typeface="Arial"/>
              </a:rPr>
              <a:t>. </a:t>
            </a:r>
            <a:endParaRPr dirty="0"/>
          </a:p>
          <a:p>
            <a:pPr marL="0" marR="0" lvl="0" indent="0" algn="l" rtl="0">
              <a:spcBef>
                <a:spcPts val="0"/>
              </a:spcBef>
              <a:spcAft>
                <a:spcPts val="0"/>
              </a:spcAft>
              <a:buNone/>
            </a:pPr>
            <a:endParaRPr sz="1140" b="0" i="0" u="none" strike="noStrike" cap="none" dirty="0">
              <a:solidFill>
                <a:srgbClr val="F5F1DE"/>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F5F1DE"/>
                </a:solidFill>
                <a:latin typeface="Arial"/>
                <a:ea typeface="Arial"/>
                <a:cs typeface="Arial"/>
                <a:sym typeface="Arial"/>
              </a:rPr>
              <a:t>Wenn Rb autosomal-</a:t>
            </a:r>
            <a:r>
              <a:rPr lang="en-US" sz="1052" b="0" i="1" u="none" strike="noStrike" cap="none" dirty="0" err="1">
                <a:solidFill>
                  <a:srgbClr val="F5F1DE"/>
                </a:solidFill>
                <a:latin typeface="Arial"/>
                <a:ea typeface="Arial"/>
                <a:cs typeface="Arial"/>
                <a:sym typeface="Arial"/>
              </a:rPr>
              <a:t>rezessiv</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warum</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zeigt</a:t>
            </a:r>
            <a:r>
              <a:rPr lang="en-US" sz="1052" b="0" i="1" u="none" strike="noStrike" cap="none" dirty="0">
                <a:solidFill>
                  <a:srgbClr val="F5F1DE"/>
                </a:solidFill>
                <a:latin typeface="Arial"/>
                <a:ea typeface="Arial"/>
                <a:cs typeface="Arial"/>
                <a:sym typeface="Arial"/>
              </a:rPr>
              <a:t> die </a:t>
            </a:r>
            <a:r>
              <a:rPr lang="en-US" sz="1052" b="0" i="1" u="none" strike="noStrike" cap="none" dirty="0" err="1">
                <a:solidFill>
                  <a:srgbClr val="F5F1DE"/>
                </a:solidFill>
                <a:latin typeface="Arial"/>
                <a:ea typeface="Arial"/>
                <a:cs typeface="Arial"/>
                <a:sym typeface="Arial"/>
              </a:rPr>
              <a:t>vererbte</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dann</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ein</a:t>
            </a:r>
            <a:r>
              <a:rPr lang="en-US" sz="1052" b="0" i="1" u="none" strike="noStrike" cap="none" dirty="0">
                <a:solidFill>
                  <a:srgbClr val="F5F1DE"/>
                </a:solidFill>
                <a:latin typeface="Arial"/>
                <a:ea typeface="Arial"/>
                <a:cs typeface="Arial"/>
                <a:sym typeface="Arial"/>
              </a:rPr>
              <a:t> autosomal-</a:t>
            </a:r>
            <a:r>
              <a:rPr lang="en-US" sz="1052" b="0" i="1" u="none" strike="noStrike" cap="none" dirty="0" err="1">
                <a:solidFill>
                  <a:srgbClr val="F5F1DE"/>
                </a:solidFill>
                <a:latin typeface="Arial"/>
                <a:ea typeface="Arial"/>
                <a:cs typeface="Arial"/>
                <a:sym typeface="Arial"/>
              </a:rPr>
              <a:t>dominantes</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Vererbungsmuster</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Bei </a:t>
            </a:r>
            <a:r>
              <a:rPr lang="en-US" sz="1052" b="0" i="0" u="none" strike="noStrike" cap="none" dirty="0" err="1">
                <a:solidFill>
                  <a:srgbClr val="F5F1DE"/>
                </a:solidFill>
                <a:latin typeface="Arial"/>
                <a:ea typeface="Arial"/>
                <a:cs typeface="Arial"/>
                <a:sym typeface="Arial"/>
              </a:rPr>
              <a:t>erblichen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enthalten</a:t>
            </a:r>
            <a:r>
              <a:rPr lang="en-US" sz="1052" b="0" i="0" u="none" strike="noStrike" cap="none" dirty="0">
                <a:solidFill>
                  <a:srgbClr val="F5F1DE"/>
                </a:solidFill>
                <a:latin typeface="Arial"/>
                <a:ea typeface="Arial"/>
                <a:cs typeface="Arial"/>
                <a:sym typeface="Arial"/>
              </a:rPr>
              <a:t> alle Zellen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defekte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des </a:t>
            </a:r>
            <a:r>
              <a:rPr lang="en-US" sz="1052" b="0" i="1" u="none" strike="noStrike" cap="none" dirty="0">
                <a:solidFill>
                  <a:srgbClr val="F5F1DE"/>
                </a:solidFill>
                <a:latin typeface="Arial"/>
                <a:ea typeface="Arial"/>
                <a:cs typeface="Arial"/>
                <a:sym typeface="Arial"/>
              </a:rPr>
              <a:t>RB1-Gens</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klinische</a:t>
            </a:r>
            <a:r>
              <a:rPr lang="en-US" sz="1052" b="0" i="0" u="none" strike="noStrike" cap="none" dirty="0">
                <a:solidFill>
                  <a:srgbClr val="F5F1DE"/>
                </a:solidFill>
                <a:latin typeface="Arial"/>
                <a:ea typeface="Arial"/>
                <a:cs typeface="Arial"/>
                <a:sym typeface="Arial"/>
              </a:rPr>
              <a:t> Rb-</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die </a:t>
            </a:r>
            <a:r>
              <a:rPr lang="en-US" sz="1052" b="0" i="0" u="none" strike="noStrike" cap="none" dirty="0" err="1">
                <a:solidFill>
                  <a:srgbClr val="F5F1DE"/>
                </a:solidFill>
                <a:latin typeface="Arial"/>
                <a:ea typeface="Arial"/>
                <a:cs typeface="Arial"/>
                <a:sym typeface="Arial"/>
              </a:rPr>
              <a:t>andere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inaktiviert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werden</a:t>
            </a:r>
            <a:r>
              <a:rPr lang="en-US" sz="1052" b="0" i="0" u="none" strike="noStrike" cap="none" dirty="0">
                <a:solidFill>
                  <a:srgbClr val="F5F1DE"/>
                </a:solidFill>
                <a:latin typeface="Arial"/>
                <a:ea typeface="Arial"/>
                <a:cs typeface="Arial"/>
                <a:sym typeface="Arial"/>
              </a:rPr>
              <a:t>. Leider </a:t>
            </a:r>
            <a:r>
              <a:rPr lang="en-US" sz="1052" b="0" i="0" u="none" strike="noStrike" cap="none" dirty="0" err="1">
                <a:solidFill>
                  <a:srgbClr val="F5F1DE"/>
                </a:solidFill>
                <a:latin typeface="Arial"/>
                <a:ea typeface="Arial"/>
                <a:cs typeface="Arial"/>
                <a:sym typeface="Arial"/>
              </a:rPr>
              <a:t>gibt</a:t>
            </a:r>
            <a:r>
              <a:rPr lang="en-US" sz="1052" b="0" i="0" u="none" strike="noStrike" cap="none" dirty="0">
                <a:solidFill>
                  <a:srgbClr val="F5F1DE"/>
                </a:solidFill>
                <a:latin typeface="Arial"/>
                <a:ea typeface="Arial"/>
                <a:cs typeface="Arial"/>
                <a:sym typeface="Arial"/>
              </a:rPr>
              <a:t> es </a:t>
            </a:r>
            <a:r>
              <a:rPr lang="en-US" sz="1052" b="0" i="0" u="none" strike="noStrike" cap="none" dirty="0" err="1">
                <a:solidFill>
                  <a:srgbClr val="F5F1DE"/>
                </a:solidFill>
                <a:latin typeface="Arial"/>
                <a:ea typeface="Arial"/>
                <a:cs typeface="Arial"/>
                <a:sym typeface="Arial"/>
              </a:rPr>
              <a:t>zwei</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Faktoren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dazu</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beitragen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dass</a:t>
            </a:r>
            <a:r>
              <a:rPr lang="en-US" sz="1052" b="0" i="0" u="none" strike="noStrike" cap="none" dirty="0">
                <a:solidFill>
                  <a:srgbClr val="F5F1DE"/>
                </a:solidFill>
                <a:latin typeface="Arial"/>
                <a:ea typeface="Arial"/>
                <a:cs typeface="Arial"/>
                <a:sym typeface="Arial"/>
              </a:rPr>
              <a:t> dies </a:t>
            </a:r>
            <a:r>
              <a:rPr lang="en-US" sz="1052" b="0" i="0" u="none" strike="noStrike" cap="none" dirty="0" err="1">
                <a:solidFill>
                  <a:srgbClr val="F5F1DE"/>
                </a:solidFill>
                <a:latin typeface="Arial"/>
                <a:ea typeface="Arial"/>
                <a:cs typeface="Arial"/>
                <a:sym typeface="Arial"/>
              </a:rPr>
              <a:t>mit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nahezu</a:t>
            </a:r>
            <a:r>
              <a:rPr lang="en-US" sz="1052" b="0" i="0" u="none" strike="noStrike" cap="none" dirty="0">
                <a:solidFill>
                  <a:srgbClr val="F5F1DE"/>
                </a:solidFill>
                <a:latin typeface="Arial"/>
                <a:ea typeface="Arial"/>
                <a:cs typeface="Arial"/>
                <a:sym typeface="Arial"/>
              </a:rPr>
              <a:t> absoluter Sicherheit </a:t>
            </a:r>
            <a:r>
              <a:rPr lang="en-US" sz="1052" b="0" i="0" u="none" strike="noStrike" cap="none" dirty="0" err="1">
                <a:solidFill>
                  <a:srgbClr val="F5F1DE"/>
                </a:solidFill>
                <a:latin typeface="Arial"/>
                <a:ea typeface="Arial"/>
                <a:cs typeface="Arial"/>
                <a:sym typeface="Arial"/>
              </a:rPr>
              <a:t>eintritt</a:t>
            </a:r>
            <a:r>
              <a:rPr lang="en-US" sz="1052" b="0" i="0"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1) 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Mutationen,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2) 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riesiges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dirty="0"/>
          </a:p>
        </p:txBody>
      </p:sp>
      <p:sp>
        <p:nvSpPr>
          <p:cNvPr id="117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65" name="Google Shape;1165;p8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171" name="Google Shape;1171;p8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76</a:t>
            </a:fld>
            <a:endParaRPr lang="de-DE" sz="800">
              <a:latin typeface="Segoe UI"/>
            </a:endParaRPr>
          </a:p>
        </p:txBody>
      </p:sp>
      <p:cxnSp>
        <p:nvCxnSpPr>
          <p:cNvPr id="1175" name="ZZ_Fusszeile_Linie"/>
          <p:cNvCxnSpPr/>
          <p:nvPr/>
        </p:nvCxnSpPr>
        <p:spPr>
          <a:xfrm>
            <a:off x="274320" y="6565392"/>
            <a:ext cx="11643360" cy="0"/>
          </a:xfrm>
          <a:prstGeom prst="line">
            <a:avLst/>
          </a:prstGeom>
          <a:ln w="6350">
            <a:solidFill>
              <a:srgbClr val="D7DBE0"/>
            </a:solidFill>
          </a:ln>
        </p:spPr>
      </p:cxnSp>
      <p:sp>
        <p:nvSpPr>
          <p:cNvPr id="117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cxnSp>
        <p:nvCxnSpPr>
          <p:cNvPr id="1179" name="Google Shape;1179;p8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80" name="Google Shape;1180;p8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181" name="Google Shape;1181;p89"/>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182" name="Google Shape;1182;p89"/>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183" name="Google Shape;1183;p8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185" name="Google Shape;1185;p89"/>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86" name="Google Shape;1186;p89"/>
          <p:cNvSpPr txBox="1"/>
          <p:nvPr/>
        </p:nvSpPr>
        <p:spPr>
          <a:xfrm>
            <a:off x="2674938" y="669975"/>
            <a:ext cx="7052229"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Was </a:t>
            </a:r>
            <a:r>
              <a:rPr lang="en-US" sz="1052" b="0" i="1" u="none" strike="noStrike" cap="none" dirty="0" err="1">
                <a:solidFill>
                  <a:srgbClr val="1A5FB4"/>
                </a:solidFill>
                <a:latin typeface="Arial"/>
                <a:ea typeface="Arial"/>
                <a:cs typeface="Arial"/>
                <a:sym typeface="Arial"/>
              </a:rPr>
              <a:t>zeigt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Stammbaumanalyse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hinsichtlich</a:t>
            </a:r>
            <a:r>
              <a:rPr lang="en-US" sz="1052" b="0" i="1" u="none" strike="noStrike" cap="none" dirty="0">
                <a:solidFill>
                  <a:srgbClr val="1A5FB4"/>
                </a:solidFill>
                <a:latin typeface="Arial"/>
                <a:ea typeface="Arial"/>
                <a:cs typeface="Arial"/>
                <a:sym typeface="Arial"/>
              </a:rPr>
              <a:t> des </a:t>
            </a:r>
            <a:r>
              <a:rPr lang="en-US" sz="1052" b="0" i="1" u="none" strike="noStrike" cap="none" dirty="0" err="1">
                <a:solidFill>
                  <a:srgbClr val="1A5FB4"/>
                </a:solidFill>
                <a:latin typeface="Arial"/>
                <a:ea typeface="Arial"/>
                <a:cs typeface="Arial"/>
                <a:sym typeface="Arial"/>
              </a:rPr>
              <a:t>Vererbungsmusters</a:t>
            </a:r>
            <a:r>
              <a:rPr lang="en-US" sz="1052" b="0" i="1" u="none" strike="noStrike" cap="none" dirty="0">
                <a:solidFill>
                  <a:srgbClr val="1A5FB4"/>
                </a:solidFill>
                <a:latin typeface="Arial"/>
                <a:ea typeface="Arial"/>
                <a:cs typeface="Arial"/>
                <a:sym typeface="Arial"/>
              </a:rPr>
              <a:t> in </a:t>
            </a:r>
            <a:r>
              <a:rPr lang="en-US" sz="1052" b="0" i="1" u="none" strike="noStrike" cap="none" dirty="0" err="1">
                <a:solidFill>
                  <a:srgbClr val="1A5FB4"/>
                </a:solidFill>
                <a:latin typeface="Arial"/>
                <a:ea typeface="Arial"/>
                <a:cs typeface="Arial"/>
                <a:sym typeface="Arial"/>
              </a:rPr>
              <a:t>Familien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vererbtem</a:t>
            </a:r>
            <a:r>
              <a:rPr lang="en-US" sz="1052" b="0" i="1" u="none" strike="noStrike" cap="none" dirty="0">
                <a:solidFill>
                  <a:srgbClr val="1A5FB4"/>
                </a:solidFill>
                <a:latin typeface="Arial"/>
                <a:ea typeface="Arial"/>
                <a:cs typeface="Arial"/>
                <a:sym typeface="Arial"/>
              </a:rPr>
              <a:t> Rb?</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Das </a:t>
            </a:r>
            <a:r>
              <a:rPr lang="en-US" sz="1052" b="0" i="0" u="none" strike="noStrike" cap="none" dirty="0" err="1">
                <a:solidFill>
                  <a:srgbClr val="1A5FB4"/>
                </a:solidFill>
                <a:latin typeface="Arial"/>
                <a:ea typeface="Arial"/>
                <a:cs typeface="Arial"/>
                <a:sym typeface="Arial"/>
              </a:rPr>
              <a:t>Vererbungsmuster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entspricht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autosomal-</a:t>
            </a:r>
            <a:r>
              <a:rPr lang="en-US" sz="1052" b="0" i="0" u="none" strike="noStrike" cap="none" dirty="0" err="1">
                <a:solidFill>
                  <a:srgbClr val="1A5FB4"/>
                </a:solidFill>
                <a:latin typeface="Arial"/>
                <a:ea typeface="Arial"/>
                <a:cs typeface="Arial"/>
                <a:sym typeface="Arial"/>
              </a:rPr>
              <a:t>dominanten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Vererbung</a:t>
            </a:r>
            <a:endParaRPr dirty="0"/>
          </a:p>
          <a:p>
            <a:pPr marL="0" marR="0" lvl="0" indent="0" algn="l" rtl="0">
              <a:spcBef>
                <a:spcPts val="0"/>
              </a:spcBef>
              <a:spcAft>
                <a:spcPts val="0"/>
              </a:spcAft>
              <a:buNone/>
            </a:pPr>
            <a:endParaRPr sz="1140"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Rb also </a:t>
            </a:r>
            <a:r>
              <a:rPr lang="en-US" sz="1052" b="0" i="1" u="none" strike="noStrike" cap="none" dirty="0" err="1">
                <a:solidFill>
                  <a:srgbClr val="F5F1DE"/>
                </a:solidFill>
                <a:latin typeface="Arial"/>
                <a:ea typeface="Arial"/>
                <a:cs typeface="Arial"/>
                <a:sym typeface="Arial"/>
              </a:rPr>
              <a:t>eine</a:t>
            </a:r>
            <a:r>
              <a:rPr lang="en-US" sz="1052" b="0" i="1" u="none" strike="noStrike" cap="none" dirty="0">
                <a:solidFill>
                  <a:srgbClr val="F5F1DE"/>
                </a:solidFill>
                <a:latin typeface="Arial"/>
                <a:ea typeface="Arial"/>
                <a:cs typeface="Arial"/>
                <a:sym typeface="Arial"/>
              </a:rPr>
              <a:t> AD-</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Nein, es </a:t>
            </a:r>
            <a:r>
              <a:rPr lang="en-US" sz="1052" b="0" i="0" u="none" strike="noStrike" cap="none" dirty="0" err="1">
                <a:solidFill>
                  <a:srgbClr val="F5F1DE"/>
                </a:solidFill>
                <a:latin typeface="Arial"/>
                <a:ea typeface="Arial"/>
                <a:cs typeface="Arial"/>
                <a:sym typeface="Arial"/>
              </a:rPr>
              <a:t>handelt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zweifellos</a:t>
            </a:r>
            <a:r>
              <a:rPr lang="en-US" sz="1052" b="0" i="0" u="none" strike="noStrike" cap="none" dirty="0">
                <a:solidFill>
                  <a:srgbClr val="F5F1DE"/>
                </a:solidFill>
                <a:latin typeface="Arial"/>
                <a:ea typeface="Arial"/>
                <a:cs typeface="Arial"/>
                <a:sym typeface="Arial"/>
              </a:rPr>
              <a:t> um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autosomal-</a:t>
            </a:r>
            <a:r>
              <a:rPr lang="en-US" sz="1052" b="0" i="0" u="none" strike="noStrike" cap="none" dirty="0" err="1">
                <a:solidFill>
                  <a:srgbClr val="F5F1DE"/>
                </a:solidFill>
                <a:latin typeface="Arial"/>
                <a:ea typeface="Arial"/>
                <a:cs typeface="Arial"/>
                <a:sym typeface="Arial"/>
              </a:rPr>
              <a:t>rezessive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1" i="0" u="none" strike="noStrike" cap="none" dirty="0" err="1">
                <a:solidFill>
                  <a:srgbClr val="F5F1DE"/>
                </a:solidFill>
                <a:latin typeface="Arial"/>
                <a:ea typeface="Arial"/>
                <a:cs typeface="Arial"/>
                <a:sym typeface="Arial"/>
              </a:rPr>
              <a:t>Beide</a:t>
            </a:r>
            <a:r>
              <a:rPr lang="en-US" sz="1052" b="1"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Kopien</a:t>
            </a:r>
            <a:r>
              <a:rPr lang="en-US" sz="1052" b="0" i="0" u="none" strike="noStrike" cap="none" dirty="0">
                <a:solidFill>
                  <a:srgbClr val="F5F1DE"/>
                </a:solidFill>
                <a:latin typeface="Arial"/>
                <a:ea typeface="Arial"/>
                <a:cs typeface="Arial"/>
                <a:sym typeface="Arial"/>
              </a:rPr>
              <a:t> des </a:t>
            </a:r>
            <a:r>
              <a:rPr lang="en-US" sz="1052" b="0" i="0" u="none" strike="noStrike" cap="none" dirty="0" err="1">
                <a:solidFill>
                  <a:srgbClr val="F5F1DE"/>
                </a:solidFill>
                <a:latin typeface="Arial"/>
                <a:ea typeface="Arial"/>
                <a:cs typeface="Arial"/>
                <a:sym typeface="Arial"/>
              </a:rPr>
              <a:t>verantwortlichen</a:t>
            </a:r>
            <a:r>
              <a:rPr lang="en-US" sz="1052" b="0" i="0" u="none" strike="noStrike" cap="none" dirty="0">
                <a:solidFill>
                  <a:srgbClr val="F5F1DE"/>
                </a:solidFill>
                <a:latin typeface="Arial"/>
                <a:ea typeface="Arial"/>
                <a:cs typeface="Arial"/>
                <a:sym typeface="Arial"/>
              </a:rPr>
              <a:t> Gens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müssen</a:t>
            </a:r>
            <a:r>
              <a:rPr lang="en-US" sz="1052" b="0" i="0" u="none" strike="noStrike" cap="none" dirty="0">
                <a:solidFill>
                  <a:srgbClr val="F5F1DE"/>
                </a:solidFill>
                <a:latin typeface="Arial"/>
                <a:ea typeface="Arial"/>
                <a:cs typeface="Arial"/>
                <a:sym typeface="Arial"/>
              </a:rPr>
              <a:t> in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bestimmten</a:t>
            </a:r>
            <a:r>
              <a:rPr lang="en-US" sz="1052" b="0" i="0" u="none" strike="noStrike" cap="none" dirty="0">
                <a:solidFill>
                  <a:srgbClr val="F5F1DE"/>
                </a:solidFill>
                <a:latin typeface="Arial"/>
                <a:ea typeface="Arial"/>
                <a:cs typeface="Arial"/>
                <a:sym typeface="Arial"/>
              </a:rPr>
              <a:t> Zelle </a:t>
            </a:r>
            <a:r>
              <a:rPr lang="en-US" sz="1052" b="0" i="0" u="none" strike="noStrike" cap="none" dirty="0" err="1">
                <a:solidFill>
                  <a:srgbClr val="F5F1DE"/>
                </a:solidFill>
                <a:latin typeface="Arial"/>
                <a:ea typeface="Arial"/>
                <a:cs typeface="Arial"/>
                <a:sym typeface="Arial"/>
              </a:rPr>
              <a:t>defekt</a:t>
            </a:r>
            <a:r>
              <a:rPr lang="en-US" sz="1052" b="0" i="0" u="none" strike="noStrike" cap="none" dirty="0">
                <a:solidFill>
                  <a:srgbClr val="F5F1DE"/>
                </a:solidFill>
                <a:latin typeface="Arial"/>
                <a:ea typeface="Arial"/>
                <a:cs typeface="Arial"/>
                <a:sym typeface="Arial"/>
              </a:rPr>
              <a:t> sein, bevor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abnormale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Replikation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beginnen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kann</a:t>
            </a:r>
            <a:r>
              <a:rPr lang="en-US" sz="1052" b="0" i="0" u="none" strike="noStrike" cap="none" dirty="0">
                <a:solidFill>
                  <a:srgbClr val="F5F1DE"/>
                </a:solidFill>
                <a:latin typeface="Arial"/>
                <a:ea typeface="Arial"/>
                <a:cs typeface="Arial"/>
                <a:sym typeface="Arial"/>
              </a:rPr>
              <a:t>. </a:t>
            </a:r>
            <a:endParaRPr dirty="0"/>
          </a:p>
          <a:p>
            <a:pPr marL="0" marR="0" lvl="0" indent="0" algn="l" rtl="0">
              <a:spcBef>
                <a:spcPts val="0"/>
              </a:spcBef>
              <a:spcAft>
                <a:spcPts val="0"/>
              </a:spcAft>
              <a:buNone/>
            </a:pPr>
            <a:endParaRPr sz="1140" b="0" i="0" u="none" strike="noStrike" cap="none" dirty="0">
              <a:solidFill>
                <a:srgbClr val="F5F1DE"/>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F5F1DE"/>
                </a:solidFill>
                <a:latin typeface="Arial"/>
                <a:ea typeface="Arial"/>
                <a:cs typeface="Arial"/>
                <a:sym typeface="Arial"/>
              </a:rPr>
              <a:t>Wenn Rb autosomal-</a:t>
            </a:r>
            <a:r>
              <a:rPr lang="en-US" sz="1052" b="0" i="1" u="none" strike="noStrike" cap="none" dirty="0" err="1">
                <a:solidFill>
                  <a:srgbClr val="F5F1DE"/>
                </a:solidFill>
                <a:latin typeface="Arial"/>
                <a:ea typeface="Arial"/>
                <a:cs typeface="Arial"/>
                <a:sym typeface="Arial"/>
              </a:rPr>
              <a:t>rezessiv</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warum</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zeigt</a:t>
            </a:r>
            <a:r>
              <a:rPr lang="en-US" sz="1052" b="0" i="1" u="none" strike="noStrike" cap="none" dirty="0">
                <a:solidFill>
                  <a:srgbClr val="F5F1DE"/>
                </a:solidFill>
                <a:latin typeface="Arial"/>
                <a:ea typeface="Arial"/>
                <a:cs typeface="Arial"/>
                <a:sym typeface="Arial"/>
              </a:rPr>
              <a:t> die </a:t>
            </a:r>
            <a:r>
              <a:rPr lang="en-US" sz="1052" b="0" i="1" u="none" strike="noStrike" cap="none" dirty="0" err="1">
                <a:solidFill>
                  <a:srgbClr val="F5F1DE"/>
                </a:solidFill>
                <a:latin typeface="Arial"/>
                <a:ea typeface="Arial"/>
                <a:cs typeface="Arial"/>
                <a:sym typeface="Arial"/>
              </a:rPr>
              <a:t>vererbte</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dann</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ein</a:t>
            </a:r>
            <a:r>
              <a:rPr lang="en-US" sz="1052" b="0" i="1" u="none" strike="noStrike" cap="none" dirty="0">
                <a:solidFill>
                  <a:srgbClr val="F5F1DE"/>
                </a:solidFill>
                <a:latin typeface="Arial"/>
                <a:ea typeface="Arial"/>
                <a:cs typeface="Arial"/>
                <a:sym typeface="Arial"/>
              </a:rPr>
              <a:t> autosomal-</a:t>
            </a:r>
            <a:r>
              <a:rPr lang="en-US" sz="1052" b="0" i="1" u="none" strike="noStrike" cap="none" dirty="0" err="1">
                <a:solidFill>
                  <a:srgbClr val="F5F1DE"/>
                </a:solidFill>
                <a:latin typeface="Arial"/>
                <a:ea typeface="Arial"/>
                <a:cs typeface="Arial"/>
                <a:sym typeface="Arial"/>
              </a:rPr>
              <a:t>dominantes</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Vererbungsmuster</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Bei der </a:t>
            </a:r>
            <a:r>
              <a:rPr lang="en-US" sz="1052" b="0" i="0" u="none" strike="noStrike" cap="none" dirty="0" err="1">
                <a:solidFill>
                  <a:srgbClr val="F5F1DE"/>
                </a:solidFill>
                <a:latin typeface="Arial"/>
                <a:ea typeface="Arial"/>
                <a:cs typeface="Arial"/>
                <a:sym typeface="Arial"/>
              </a:rPr>
              <a:t>vererbten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enthalten</a:t>
            </a:r>
            <a:r>
              <a:rPr lang="en-US" sz="1052" b="0" i="0" u="none" strike="noStrike" cap="none" dirty="0">
                <a:solidFill>
                  <a:srgbClr val="F5F1DE"/>
                </a:solidFill>
                <a:latin typeface="Arial"/>
                <a:ea typeface="Arial"/>
                <a:cs typeface="Arial"/>
                <a:sym typeface="Arial"/>
              </a:rPr>
              <a:t> alle Zellen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defekte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klinisches</a:t>
            </a:r>
            <a:r>
              <a:rPr lang="en-US" sz="1052" b="0" i="0" u="none" strike="noStrike" cap="none" dirty="0">
                <a:solidFill>
                  <a:srgbClr val="F5F1DE"/>
                </a:solidFill>
                <a:latin typeface="Arial"/>
                <a:ea typeface="Arial"/>
                <a:cs typeface="Arial"/>
                <a:sym typeface="Arial"/>
              </a:rPr>
              <a:t> Rb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die </a:t>
            </a:r>
            <a:r>
              <a:rPr lang="en-US" sz="1052" b="0" i="0" u="none" strike="noStrike" cap="none" dirty="0" err="1">
                <a:solidFill>
                  <a:srgbClr val="F5F1DE"/>
                </a:solidFill>
                <a:latin typeface="Arial"/>
                <a:ea typeface="Arial"/>
                <a:cs typeface="Arial"/>
                <a:sym typeface="Arial"/>
              </a:rPr>
              <a:t>andere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inaktiviert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werden</a:t>
            </a:r>
            <a:r>
              <a:rPr lang="en-US" sz="1052" b="0" i="0" u="none" strike="noStrike" cap="none" dirty="0">
                <a:solidFill>
                  <a:srgbClr val="F5F1DE"/>
                </a:solidFill>
                <a:latin typeface="Arial"/>
                <a:ea typeface="Arial"/>
                <a:cs typeface="Arial"/>
                <a:sym typeface="Arial"/>
              </a:rPr>
              <a:t>. Leider </a:t>
            </a:r>
            <a:r>
              <a:rPr lang="en-US" sz="1052" b="0" i="0" u="none" strike="noStrike" cap="none" dirty="0" err="1">
                <a:solidFill>
                  <a:srgbClr val="F5F1DE"/>
                </a:solidFill>
                <a:latin typeface="Arial"/>
                <a:ea typeface="Arial"/>
                <a:cs typeface="Arial"/>
                <a:sym typeface="Arial"/>
              </a:rPr>
              <a:t>gibt</a:t>
            </a:r>
            <a:r>
              <a:rPr lang="en-US" sz="1052" b="0" i="0" u="none" strike="noStrike" cap="none" dirty="0">
                <a:solidFill>
                  <a:srgbClr val="F5F1DE"/>
                </a:solidFill>
                <a:latin typeface="Arial"/>
                <a:ea typeface="Arial"/>
                <a:cs typeface="Arial"/>
                <a:sym typeface="Arial"/>
              </a:rPr>
              <a:t> es </a:t>
            </a:r>
            <a:r>
              <a:rPr lang="en-US" sz="1052" b="0" i="0" u="none" strike="noStrike" cap="none" dirty="0" err="1">
                <a:solidFill>
                  <a:srgbClr val="F5F1DE"/>
                </a:solidFill>
                <a:latin typeface="Arial"/>
                <a:ea typeface="Arial"/>
                <a:cs typeface="Arial"/>
                <a:sym typeface="Arial"/>
              </a:rPr>
              <a:t>zwei</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Faktoren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zusammenwirken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sodass</a:t>
            </a:r>
            <a:r>
              <a:rPr lang="en-US" sz="1052" b="0" i="0" u="none" strike="noStrike" cap="none" dirty="0">
                <a:solidFill>
                  <a:srgbClr val="F5F1DE"/>
                </a:solidFill>
                <a:latin typeface="Arial"/>
                <a:ea typeface="Arial"/>
                <a:cs typeface="Arial"/>
                <a:sym typeface="Arial"/>
              </a:rPr>
              <a:t> dies </a:t>
            </a:r>
            <a:r>
              <a:rPr lang="en-US" sz="1052" b="0" i="0" u="none" strike="noStrike" cap="none" dirty="0" err="1">
                <a:solidFill>
                  <a:srgbClr val="F5F1DE"/>
                </a:solidFill>
                <a:latin typeface="Arial"/>
                <a:ea typeface="Arial"/>
                <a:cs typeface="Arial"/>
                <a:sym typeface="Arial"/>
              </a:rPr>
              <a:t>mit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ziemlicher</a:t>
            </a:r>
            <a:r>
              <a:rPr lang="en-US" sz="1052" b="0" i="0" u="none" strike="noStrike" cap="none" dirty="0">
                <a:solidFill>
                  <a:srgbClr val="F5F1DE"/>
                </a:solidFill>
                <a:latin typeface="Arial"/>
                <a:ea typeface="Arial"/>
                <a:cs typeface="Arial"/>
                <a:sym typeface="Arial"/>
              </a:rPr>
              <a:t> Sicherheit </a:t>
            </a:r>
            <a:r>
              <a:rPr lang="en-US" sz="1052" b="0" i="0" u="none" strike="noStrike" cap="none" dirty="0" err="1">
                <a:solidFill>
                  <a:srgbClr val="F5F1DE"/>
                </a:solidFill>
                <a:latin typeface="Arial"/>
                <a:ea typeface="Arial"/>
                <a:cs typeface="Arial"/>
                <a:sym typeface="Arial"/>
              </a:rPr>
              <a:t>eintritt</a:t>
            </a:r>
            <a:r>
              <a:rPr lang="en-US" sz="1052" b="0" i="0"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1) 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Mutationen,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2) 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enormes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dirty="0"/>
          </a:p>
        </p:txBody>
      </p:sp>
      <p:sp>
        <p:nvSpPr>
          <p:cNvPr id="118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78" name="Google Shape;1178;p8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184" name="Google Shape;1184;p8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77</a:t>
            </a:fld>
            <a:endParaRPr lang="de-DE" sz="800">
              <a:latin typeface="Segoe UI"/>
            </a:endParaRPr>
          </a:p>
        </p:txBody>
      </p:sp>
      <p:cxnSp>
        <p:nvCxnSpPr>
          <p:cNvPr id="1188" name="ZZ_Fusszeile_Linie"/>
          <p:cNvCxnSpPr/>
          <p:nvPr/>
        </p:nvCxnSpPr>
        <p:spPr>
          <a:xfrm>
            <a:off x="274320" y="6565392"/>
            <a:ext cx="11643360" cy="0"/>
          </a:xfrm>
          <a:prstGeom prst="line">
            <a:avLst/>
          </a:prstGeom>
          <a:ln w="6350">
            <a:solidFill>
              <a:srgbClr val="D7DBE0"/>
            </a:solidFill>
          </a:ln>
        </p:spPr>
      </p:cxnSp>
      <p:sp>
        <p:nvSpPr>
          <p:cNvPr id="118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cxnSp>
        <p:nvCxnSpPr>
          <p:cNvPr id="1192" name="Google Shape;1192;p9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193" name="Google Shape;1193;p90"/>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194" name="Google Shape;1194;p9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195" name="Google Shape;1195;p9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196" name="Google Shape;1196;p9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198" name="Google Shape;1198;p90"/>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199" name="Google Shape;1199;p90"/>
          <p:cNvSpPr txBox="1"/>
          <p:nvPr/>
        </p:nvSpPr>
        <p:spPr>
          <a:xfrm>
            <a:off x="2646972" y="669975"/>
            <a:ext cx="708019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1A5FB4"/>
                </a:solidFill>
                <a:latin typeface="Arial"/>
                <a:ea typeface="Arial"/>
                <a:cs typeface="Arial"/>
                <a:sym typeface="Arial"/>
              </a:rPr>
              <a:t>Was </a:t>
            </a:r>
            <a:r>
              <a:rPr lang="en-US" sz="1052" b="0" i="1" u="none" strike="noStrike" cap="none" dirty="0" err="1">
                <a:solidFill>
                  <a:srgbClr val="1A5FB4"/>
                </a:solidFill>
                <a:latin typeface="Arial"/>
                <a:ea typeface="Arial"/>
                <a:cs typeface="Arial"/>
                <a:sym typeface="Arial"/>
              </a:rPr>
              <a:t>zeigt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Stammbaumanalyse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hinsichtlich</a:t>
            </a:r>
            <a:r>
              <a:rPr lang="en-US" sz="1052" b="0" i="1" u="none" strike="noStrike" cap="none" dirty="0">
                <a:solidFill>
                  <a:srgbClr val="1A5FB4"/>
                </a:solidFill>
                <a:latin typeface="Arial"/>
                <a:ea typeface="Arial"/>
                <a:cs typeface="Arial"/>
                <a:sym typeface="Arial"/>
              </a:rPr>
              <a:t> des </a:t>
            </a:r>
            <a:r>
              <a:rPr lang="en-US" sz="1052" b="0" i="1" u="none" strike="noStrike" cap="none" dirty="0" err="1">
                <a:solidFill>
                  <a:srgbClr val="1A5FB4"/>
                </a:solidFill>
                <a:latin typeface="Arial"/>
                <a:ea typeface="Arial"/>
                <a:cs typeface="Arial"/>
                <a:sym typeface="Arial"/>
              </a:rPr>
              <a:t>Vererbungsmusters</a:t>
            </a:r>
            <a:r>
              <a:rPr lang="en-US" sz="1052" b="0" i="1" u="none" strike="noStrike" cap="none" dirty="0">
                <a:solidFill>
                  <a:srgbClr val="1A5FB4"/>
                </a:solidFill>
                <a:latin typeface="Arial"/>
                <a:ea typeface="Arial"/>
                <a:cs typeface="Arial"/>
                <a:sym typeface="Arial"/>
              </a:rPr>
              <a:t> in </a:t>
            </a:r>
            <a:r>
              <a:rPr lang="en-US" sz="1052" b="0" i="1" u="none" strike="noStrike" cap="none" dirty="0" err="1">
                <a:solidFill>
                  <a:srgbClr val="1A5FB4"/>
                </a:solidFill>
                <a:latin typeface="Arial"/>
                <a:ea typeface="Arial"/>
                <a:cs typeface="Arial"/>
                <a:sym typeface="Arial"/>
              </a:rPr>
              <a:t>Familien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mit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vererbtem</a:t>
            </a:r>
            <a:r>
              <a:rPr lang="en-US" sz="1052" b="0" i="1" u="none" strike="noStrike" cap="none" dirty="0">
                <a:solidFill>
                  <a:srgbClr val="1A5FB4"/>
                </a:solidFill>
                <a:latin typeface="Arial"/>
                <a:ea typeface="Arial"/>
                <a:cs typeface="Arial"/>
                <a:sym typeface="Arial"/>
              </a:rPr>
              <a:t> Rb?</a:t>
            </a:r>
            <a:endParaRPr dirty="0"/>
          </a:p>
          <a:p>
            <a:pPr marL="0" marR="0" lvl="0" indent="0" algn="l" rtl="0">
              <a:spcBef>
                <a:spcPts val="0"/>
              </a:spcBef>
              <a:spcAft>
                <a:spcPts val="0"/>
              </a:spcAft>
              <a:buNone/>
            </a:pPr>
            <a:r>
              <a:rPr lang="en-US" sz="1052" b="0" i="0" u="none" strike="noStrike" cap="none" dirty="0">
                <a:solidFill>
                  <a:srgbClr val="1A5FB4"/>
                </a:solidFill>
                <a:latin typeface="Arial"/>
                <a:ea typeface="Arial"/>
                <a:cs typeface="Arial"/>
                <a:sym typeface="Arial"/>
              </a:rPr>
              <a:t>Das </a:t>
            </a:r>
            <a:r>
              <a:rPr lang="en-US" sz="1052" b="0" i="0" u="none" strike="noStrike" cap="none" dirty="0" err="1">
                <a:solidFill>
                  <a:srgbClr val="1A5FB4"/>
                </a:solidFill>
                <a:latin typeface="Arial"/>
                <a:ea typeface="Arial"/>
                <a:cs typeface="Arial"/>
                <a:sym typeface="Arial"/>
              </a:rPr>
              <a:t>Vererbungsmuster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entspricht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autosomal-</a:t>
            </a:r>
            <a:r>
              <a:rPr lang="en-US" sz="1052" b="0" i="0" u="none" strike="noStrike" cap="none" dirty="0" err="1">
                <a:solidFill>
                  <a:srgbClr val="1A5FB4"/>
                </a:solidFill>
                <a:latin typeface="Arial"/>
                <a:ea typeface="Arial"/>
                <a:cs typeface="Arial"/>
                <a:sym typeface="Arial"/>
              </a:rPr>
              <a:t>dominanten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Vererbung</a:t>
            </a:r>
            <a:endParaRPr dirty="0"/>
          </a:p>
          <a:p>
            <a:pPr marL="0" marR="0" lvl="0" indent="0" algn="l" rtl="0">
              <a:spcBef>
                <a:spcPts val="0"/>
              </a:spcBef>
              <a:spcAft>
                <a:spcPts val="0"/>
              </a:spcAft>
              <a:buNone/>
            </a:pPr>
            <a:endParaRPr sz="1140"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Rb also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AD-</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Nein, es </a:t>
            </a:r>
            <a:r>
              <a:rPr lang="en-US" sz="1052" b="0" i="0" u="none" strike="noStrike" cap="none" dirty="0" err="1">
                <a:solidFill>
                  <a:srgbClr val="F5F1DE"/>
                </a:solidFill>
                <a:latin typeface="Arial"/>
                <a:ea typeface="Arial"/>
                <a:cs typeface="Arial"/>
                <a:sym typeface="Arial"/>
              </a:rPr>
              <a:t>handelt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zweifellos</a:t>
            </a:r>
            <a:r>
              <a:rPr lang="en-US" sz="1052" b="0" i="0" u="none" strike="noStrike" cap="none" dirty="0">
                <a:solidFill>
                  <a:srgbClr val="F5F1DE"/>
                </a:solidFill>
                <a:latin typeface="Arial"/>
                <a:ea typeface="Arial"/>
                <a:cs typeface="Arial"/>
                <a:sym typeface="Arial"/>
              </a:rPr>
              <a:t> um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autosomal-</a:t>
            </a:r>
            <a:r>
              <a:rPr lang="en-US" sz="1052" b="0" i="0" u="none" strike="noStrike" cap="none" dirty="0" err="1">
                <a:solidFill>
                  <a:srgbClr val="F5F1DE"/>
                </a:solidFill>
                <a:latin typeface="Arial"/>
                <a:ea typeface="Arial"/>
                <a:cs typeface="Arial"/>
                <a:sym typeface="Arial"/>
              </a:rPr>
              <a:t>rezessive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1" i="0" u="none" strike="noStrike" cap="none" dirty="0" err="1">
                <a:solidFill>
                  <a:srgbClr val="F5F1DE"/>
                </a:solidFill>
                <a:latin typeface="Arial"/>
                <a:ea typeface="Arial"/>
                <a:cs typeface="Arial"/>
                <a:sym typeface="Arial"/>
              </a:rPr>
              <a:t>Beide</a:t>
            </a:r>
            <a:r>
              <a:rPr lang="en-US" sz="1052" b="1"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Kopien</a:t>
            </a:r>
            <a:r>
              <a:rPr lang="en-US" sz="1052" b="0" i="0" u="none" strike="noStrike" cap="none" dirty="0">
                <a:solidFill>
                  <a:srgbClr val="F5F1DE"/>
                </a:solidFill>
                <a:latin typeface="Arial"/>
                <a:ea typeface="Arial"/>
                <a:cs typeface="Arial"/>
                <a:sym typeface="Arial"/>
              </a:rPr>
              <a:t> des </a:t>
            </a:r>
            <a:r>
              <a:rPr lang="en-US" sz="1052" b="0" i="0" u="none" strike="noStrike" cap="none" dirty="0" err="1">
                <a:solidFill>
                  <a:srgbClr val="F5F1DE"/>
                </a:solidFill>
                <a:latin typeface="Arial"/>
                <a:ea typeface="Arial"/>
                <a:cs typeface="Arial"/>
                <a:sym typeface="Arial"/>
              </a:rPr>
              <a:t>verantwortlichen</a:t>
            </a:r>
            <a:r>
              <a:rPr lang="en-US" sz="1052" b="0" i="0" u="none" strike="noStrike" cap="none" dirty="0">
                <a:solidFill>
                  <a:srgbClr val="F5F1DE"/>
                </a:solidFill>
                <a:latin typeface="Arial"/>
                <a:ea typeface="Arial"/>
                <a:cs typeface="Arial"/>
                <a:sym typeface="Arial"/>
              </a:rPr>
              <a:t> Gens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müssen</a:t>
            </a:r>
            <a:r>
              <a:rPr lang="en-US" sz="1052" b="0" i="0" u="none" strike="noStrike" cap="none" dirty="0">
                <a:solidFill>
                  <a:srgbClr val="F5F1DE"/>
                </a:solidFill>
                <a:latin typeface="Arial"/>
                <a:ea typeface="Arial"/>
                <a:cs typeface="Arial"/>
                <a:sym typeface="Arial"/>
              </a:rPr>
              <a:t> in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bestimmten</a:t>
            </a:r>
            <a:r>
              <a:rPr lang="en-US" sz="1052" b="0" i="0" u="none" strike="noStrike" cap="none" dirty="0">
                <a:solidFill>
                  <a:srgbClr val="F5F1DE"/>
                </a:solidFill>
                <a:latin typeface="Arial"/>
                <a:ea typeface="Arial"/>
                <a:cs typeface="Arial"/>
                <a:sym typeface="Arial"/>
              </a:rPr>
              <a:t> Zelle </a:t>
            </a:r>
            <a:r>
              <a:rPr lang="en-US" sz="1052" b="0" i="0" u="none" strike="noStrike" cap="none" dirty="0" err="1">
                <a:solidFill>
                  <a:srgbClr val="F5F1DE"/>
                </a:solidFill>
                <a:latin typeface="Arial"/>
                <a:ea typeface="Arial"/>
                <a:cs typeface="Arial"/>
                <a:sym typeface="Arial"/>
              </a:rPr>
              <a:t>defekt</a:t>
            </a:r>
            <a:r>
              <a:rPr lang="en-US" sz="1052" b="0" i="0" u="none" strike="noStrike" cap="none" dirty="0">
                <a:solidFill>
                  <a:srgbClr val="F5F1DE"/>
                </a:solidFill>
                <a:latin typeface="Arial"/>
                <a:ea typeface="Arial"/>
                <a:cs typeface="Arial"/>
                <a:sym typeface="Arial"/>
              </a:rPr>
              <a:t> sein, bevor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abnormale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Replikation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beginnen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kann</a:t>
            </a:r>
            <a:r>
              <a:rPr lang="en-US" sz="1052" b="0" i="0" u="none" strike="noStrike" cap="none" dirty="0">
                <a:solidFill>
                  <a:srgbClr val="F5F1DE"/>
                </a:solidFill>
                <a:latin typeface="Arial"/>
                <a:ea typeface="Arial"/>
                <a:cs typeface="Arial"/>
                <a:sym typeface="Arial"/>
              </a:rPr>
              <a:t>. </a:t>
            </a:r>
            <a:endParaRPr dirty="0"/>
          </a:p>
          <a:p>
            <a:pPr marL="0" marR="0" lvl="0" indent="0" algn="l" rtl="0">
              <a:spcBef>
                <a:spcPts val="0"/>
              </a:spcBef>
              <a:spcAft>
                <a:spcPts val="0"/>
              </a:spcAft>
              <a:buNone/>
            </a:pPr>
            <a:endParaRPr sz="1140" b="0" i="0" u="none" strike="noStrike" cap="none" dirty="0">
              <a:solidFill>
                <a:srgbClr val="F5F1DE"/>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F5F1DE"/>
                </a:solidFill>
                <a:latin typeface="Arial"/>
                <a:ea typeface="Arial"/>
                <a:cs typeface="Arial"/>
                <a:sym typeface="Arial"/>
              </a:rPr>
              <a:t>Wenn Rb autosomal-</a:t>
            </a:r>
            <a:r>
              <a:rPr lang="en-US" sz="1052" b="0" i="1" u="none" strike="noStrike" cap="none" dirty="0" err="1">
                <a:solidFill>
                  <a:srgbClr val="F5F1DE"/>
                </a:solidFill>
                <a:latin typeface="Arial"/>
                <a:ea typeface="Arial"/>
                <a:cs typeface="Arial"/>
                <a:sym typeface="Arial"/>
              </a:rPr>
              <a:t>rezessiv</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warum</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zeigt</a:t>
            </a:r>
            <a:r>
              <a:rPr lang="en-US" sz="1052" b="0" i="1" u="none" strike="noStrike" cap="none" dirty="0">
                <a:solidFill>
                  <a:srgbClr val="F5F1DE"/>
                </a:solidFill>
                <a:latin typeface="Arial"/>
                <a:ea typeface="Arial"/>
                <a:cs typeface="Arial"/>
                <a:sym typeface="Arial"/>
              </a:rPr>
              <a:t> die </a:t>
            </a:r>
            <a:r>
              <a:rPr lang="en-US" sz="1052" b="0" i="1" u="none" strike="noStrike" cap="none" dirty="0" err="1">
                <a:solidFill>
                  <a:srgbClr val="F5F1DE"/>
                </a:solidFill>
                <a:latin typeface="Arial"/>
                <a:ea typeface="Arial"/>
                <a:cs typeface="Arial"/>
                <a:sym typeface="Arial"/>
              </a:rPr>
              <a:t>vererbte</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dann</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ein</a:t>
            </a:r>
            <a:r>
              <a:rPr lang="en-US" sz="1052" b="0" i="1" u="none" strike="noStrike" cap="none" dirty="0">
                <a:solidFill>
                  <a:srgbClr val="F5F1DE"/>
                </a:solidFill>
                <a:latin typeface="Arial"/>
                <a:ea typeface="Arial"/>
                <a:cs typeface="Arial"/>
                <a:sym typeface="Arial"/>
              </a:rPr>
              <a:t> autosomal-</a:t>
            </a:r>
            <a:r>
              <a:rPr lang="en-US" sz="1052" b="0" i="1" u="none" strike="noStrike" cap="none" dirty="0" err="1">
                <a:solidFill>
                  <a:srgbClr val="F5F1DE"/>
                </a:solidFill>
                <a:latin typeface="Arial"/>
                <a:ea typeface="Arial"/>
                <a:cs typeface="Arial"/>
                <a:sym typeface="Arial"/>
              </a:rPr>
              <a:t>dominantes</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Vererbungsmuster</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Bei der </a:t>
            </a:r>
            <a:r>
              <a:rPr lang="en-US" sz="1052" b="0" i="0" u="none" strike="noStrike" cap="none" dirty="0" err="1">
                <a:solidFill>
                  <a:srgbClr val="F5F1DE"/>
                </a:solidFill>
                <a:latin typeface="Arial"/>
                <a:ea typeface="Arial"/>
                <a:cs typeface="Arial"/>
                <a:sym typeface="Arial"/>
              </a:rPr>
              <a:t>vererbten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enthalten</a:t>
            </a:r>
            <a:r>
              <a:rPr lang="en-US" sz="1052" b="0" i="0" u="none" strike="noStrike" cap="none" dirty="0">
                <a:solidFill>
                  <a:srgbClr val="F5F1DE"/>
                </a:solidFill>
                <a:latin typeface="Arial"/>
                <a:ea typeface="Arial"/>
                <a:cs typeface="Arial"/>
                <a:sym typeface="Arial"/>
              </a:rPr>
              <a:t> alle Zellen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defekte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klinisches</a:t>
            </a:r>
            <a:r>
              <a:rPr lang="en-US" sz="1052" b="0" i="0" u="none" strike="noStrike" cap="none" dirty="0">
                <a:solidFill>
                  <a:srgbClr val="F5F1DE"/>
                </a:solidFill>
                <a:latin typeface="Arial"/>
                <a:ea typeface="Arial"/>
                <a:cs typeface="Arial"/>
                <a:sym typeface="Arial"/>
              </a:rPr>
              <a:t> Rb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die </a:t>
            </a:r>
            <a:r>
              <a:rPr lang="en-US" sz="1052" b="0" i="0" u="none" strike="noStrike" cap="none" dirty="0" err="1">
                <a:solidFill>
                  <a:srgbClr val="F5F1DE"/>
                </a:solidFill>
                <a:latin typeface="Arial"/>
                <a:ea typeface="Arial"/>
                <a:cs typeface="Arial"/>
                <a:sym typeface="Arial"/>
              </a:rPr>
              <a:t>andere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inaktiviert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werden</a:t>
            </a:r>
            <a:r>
              <a:rPr lang="en-US" sz="1052" b="0" i="0" u="none" strike="noStrike" cap="none" dirty="0">
                <a:solidFill>
                  <a:srgbClr val="F5F1DE"/>
                </a:solidFill>
                <a:latin typeface="Arial"/>
                <a:ea typeface="Arial"/>
                <a:cs typeface="Arial"/>
                <a:sym typeface="Arial"/>
              </a:rPr>
              <a:t>. Leider </a:t>
            </a:r>
            <a:r>
              <a:rPr lang="en-US" sz="1052" b="0" i="0" u="none" strike="noStrike" cap="none" dirty="0" err="1">
                <a:solidFill>
                  <a:srgbClr val="F5F1DE"/>
                </a:solidFill>
                <a:latin typeface="Arial"/>
                <a:ea typeface="Arial"/>
                <a:cs typeface="Arial"/>
                <a:sym typeface="Arial"/>
              </a:rPr>
              <a:t>gibt</a:t>
            </a:r>
            <a:r>
              <a:rPr lang="en-US" sz="1052" b="0" i="0" u="none" strike="noStrike" cap="none" dirty="0">
                <a:solidFill>
                  <a:srgbClr val="F5F1DE"/>
                </a:solidFill>
                <a:latin typeface="Arial"/>
                <a:ea typeface="Arial"/>
                <a:cs typeface="Arial"/>
                <a:sym typeface="Arial"/>
              </a:rPr>
              <a:t> es </a:t>
            </a:r>
            <a:r>
              <a:rPr lang="en-US" sz="1052" b="0" i="0" u="none" strike="noStrike" cap="none" dirty="0" err="1">
                <a:solidFill>
                  <a:srgbClr val="F5F1DE"/>
                </a:solidFill>
                <a:latin typeface="Arial"/>
                <a:ea typeface="Arial"/>
                <a:cs typeface="Arial"/>
                <a:sym typeface="Arial"/>
              </a:rPr>
              <a:t>zwei</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Faktoren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zusammenwirken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sodass</a:t>
            </a:r>
            <a:r>
              <a:rPr lang="en-US" sz="1052" b="0" i="0" u="none" strike="noStrike" cap="none" dirty="0">
                <a:solidFill>
                  <a:srgbClr val="F5F1DE"/>
                </a:solidFill>
                <a:latin typeface="Arial"/>
                <a:ea typeface="Arial"/>
                <a:cs typeface="Arial"/>
                <a:sym typeface="Arial"/>
              </a:rPr>
              <a:t> dies </a:t>
            </a:r>
            <a:r>
              <a:rPr lang="en-US" sz="1052" b="0" i="0" u="none" strike="noStrike" cap="none" dirty="0" err="1">
                <a:solidFill>
                  <a:srgbClr val="F5F1DE"/>
                </a:solidFill>
                <a:latin typeface="Arial"/>
                <a:ea typeface="Arial"/>
                <a:cs typeface="Arial"/>
                <a:sym typeface="Arial"/>
              </a:rPr>
              <a:t>mit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ziemlicher</a:t>
            </a:r>
            <a:r>
              <a:rPr lang="en-US" sz="1052" b="0" i="0" u="none" strike="noStrike" cap="none" dirty="0">
                <a:solidFill>
                  <a:srgbClr val="F5F1DE"/>
                </a:solidFill>
                <a:latin typeface="Arial"/>
                <a:ea typeface="Arial"/>
                <a:cs typeface="Arial"/>
                <a:sym typeface="Arial"/>
              </a:rPr>
              <a:t> Sicherheit </a:t>
            </a:r>
            <a:r>
              <a:rPr lang="en-US" sz="1052" b="0" i="0" u="none" strike="noStrike" cap="none" dirty="0" err="1">
                <a:solidFill>
                  <a:srgbClr val="F5F1DE"/>
                </a:solidFill>
                <a:latin typeface="Arial"/>
                <a:ea typeface="Arial"/>
                <a:cs typeface="Arial"/>
                <a:sym typeface="Arial"/>
              </a:rPr>
              <a:t>eintritt</a:t>
            </a:r>
            <a:r>
              <a:rPr lang="en-US" sz="1052" b="0" i="0"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1) 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Mutationen,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2) 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enormes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dirty="0"/>
          </a:p>
        </p:txBody>
      </p:sp>
      <p:sp>
        <p:nvSpPr>
          <p:cNvPr id="12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191" name="Google Shape;1191;p9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197" name="Google Shape;1197;p9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78</a:t>
            </a:fld>
            <a:endParaRPr lang="de-DE" sz="800">
              <a:latin typeface="Segoe UI"/>
            </a:endParaRPr>
          </a:p>
        </p:txBody>
      </p:sp>
      <p:cxnSp>
        <p:nvCxnSpPr>
          <p:cNvPr id="1201" name="ZZ_Fusszeile_Linie"/>
          <p:cNvCxnSpPr/>
          <p:nvPr/>
        </p:nvCxnSpPr>
        <p:spPr>
          <a:xfrm>
            <a:off x="274320" y="6565392"/>
            <a:ext cx="11643360" cy="0"/>
          </a:xfrm>
          <a:prstGeom prst="line">
            <a:avLst/>
          </a:prstGeom>
          <a:ln w="6350">
            <a:solidFill>
              <a:srgbClr val="D7DBE0"/>
            </a:solidFill>
          </a:ln>
        </p:spPr>
      </p:cxnSp>
      <p:sp>
        <p:nvSpPr>
          <p:cNvPr id="12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cxnSp>
        <p:nvCxnSpPr>
          <p:cNvPr id="1205" name="Google Shape;1205;p9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06" name="Google Shape;1206;p91"/>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07" name="Google Shape;1207;p91"/>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08" name="Google Shape;1208;p91"/>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09" name="Google Shape;1209;p9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11" name="Google Shape;1211;p91"/>
          <p:cNvSpPr txBox="1"/>
          <p:nvPr/>
        </p:nvSpPr>
        <p:spPr>
          <a:xfrm>
            <a:off x="2749512" y="669975"/>
            <a:ext cx="6977645" cy="2711189"/>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330066"/>
                </a:solidFill>
                <a:latin typeface="Arial"/>
                <a:ea typeface="Arial"/>
                <a:cs typeface="Arial"/>
                <a:sym typeface="Arial"/>
              </a:rPr>
              <a:t>Was </a:t>
            </a:r>
            <a:r>
              <a:rPr lang="en-US" sz="1052" b="0" i="1" u="none" strike="noStrike" cap="none" dirty="0" err="1">
                <a:solidFill>
                  <a:srgbClr val="330066"/>
                </a:solidFill>
                <a:latin typeface="Arial"/>
                <a:ea typeface="Arial"/>
                <a:cs typeface="Arial"/>
                <a:sym typeface="Arial"/>
              </a:rPr>
              <a:t>zeigt</a:t>
            </a:r>
            <a:r>
              <a:rPr lang="en-US" sz="1052" b="0" i="1" u="none" strike="noStrike" cap="none" dirty="0">
                <a:solidFill>
                  <a:srgbClr val="330066"/>
                </a:solidFill>
                <a:latin typeface="Arial"/>
                <a:ea typeface="Arial"/>
                <a:cs typeface="Arial"/>
                <a:sym typeface="Arial"/>
              </a:rPr>
              <a:t> die </a:t>
            </a:r>
            <a:r>
              <a:rPr lang="en-US" sz="1052" b="0" i="1" u="none" strike="noStrike" cap="none" dirty="0" err="1">
                <a:solidFill>
                  <a:srgbClr val="330066"/>
                </a:solidFill>
                <a:latin typeface="Arial"/>
                <a:ea typeface="Arial"/>
                <a:cs typeface="Arial"/>
                <a:sym typeface="Arial"/>
              </a:rPr>
              <a:t>Stammbaumanalyse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des </a:t>
            </a:r>
            <a:r>
              <a:rPr lang="en-US" sz="1052" b="0" i="1" u="none" strike="noStrike" cap="none" dirty="0" err="1">
                <a:solidFill>
                  <a:srgbClr val="330066"/>
                </a:solidFill>
                <a:latin typeface="Arial"/>
                <a:ea typeface="Arial"/>
                <a:cs typeface="Arial"/>
                <a:sym typeface="Arial"/>
              </a:rPr>
              <a:t>Vererbungsmusters</a:t>
            </a:r>
            <a:r>
              <a:rPr lang="en-US" sz="1052" b="0" i="1" u="none" strike="noStrike" cap="none" dirty="0">
                <a:solidFill>
                  <a:srgbClr val="330066"/>
                </a:solidFill>
                <a:latin typeface="Arial"/>
                <a:ea typeface="Arial"/>
                <a:cs typeface="Arial"/>
                <a:sym typeface="Arial"/>
              </a:rPr>
              <a:t> in </a:t>
            </a:r>
            <a:r>
              <a:rPr lang="en-US" sz="1052" b="0" i="1" u="none" strike="noStrike" cap="none" dirty="0" err="1">
                <a:solidFill>
                  <a:srgbClr val="330066"/>
                </a:solidFill>
                <a:latin typeface="Arial"/>
                <a:ea typeface="Arial"/>
                <a:cs typeface="Arial"/>
                <a:sym typeface="Arial"/>
              </a:rPr>
              <a:t>Familien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mit</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vererbtem</a:t>
            </a:r>
            <a:r>
              <a:rPr lang="en-US" sz="1052" b="0" i="1" u="none" strike="noStrike" cap="none" dirty="0">
                <a:solidFill>
                  <a:srgbClr val="330066"/>
                </a:solidFill>
                <a:latin typeface="Arial"/>
                <a:ea typeface="Arial"/>
                <a:cs typeface="Arial"/>
                <a:sym typeface="Arial"/>
              </a:rPr>
              <a:t> Rb?</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669999"/>
                </a:solidFill>
                <a:latin typeface="Arial"/>
                <a:ea typeface="Arial"/>
                <a:cs typeface="Arial"/>
                <a:sym typeface="Arial"/>
              </a:rPr>
              <a:t>Das </a:t>
            </a:r>
            <a:r>
              <a:rPr lang="en-US" sz="1052" b="0" i="0" u="none" strike="noStrike" cap="none" dirty="0" err="1">
                <a:solidFill>
                  <a:srgbClr val="669999"/>
                </a:solidFill>
                <a:latin typeface="Arial"/>
                <a:ea typeface="Arial"/>
                <a:cs typeface="Arial"/>
                <a:sym typeface="Arial"/>
              </a:rPr>
              <a:t>Vererbungsmuster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entspricht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autosomal-</a:t>
            </a:r>
            <a:r>
              <a:rPr lang="en-US" sz="1052" b="0" i="0" u="none" strike="noStrike" cap="none" dirty="0" err="1">
                <a:solidFill>
                  <a:srgbClr val="669999"/>
                </a:solidFill>
                <a:latin typeface="Arial"/>
                <a:ea typeface="Arial"/>
                <a:cs typeface="Arial"/>
                <a:sym typeface="Arial"/>
              </a:rPr>
              <a:t>dominanten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Vererbung</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Rb also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AD-</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handelt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zweifellos</a:t>
            </a:r>
            <a:r>
              <a:rPr lang="en-US" sz="1052" b="0" i="0" u="none" strike="noStrike" cap="none" dirty="0">
                <a:solidFill>
                  <a:srgbClr val="1A5FB4"/>
                </a:solidFill>
                <a:latin typeface="Arial"/>
                <a:ea typeface="Arial"/>
                <a:cs typeface="Arial"/>
                <a:sym typeface="Arial"/>
              </a:rPr>
              <a:t> um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autosomal-</a:t>
            </a:r>
            <a:r>
              <a:rPr lang="en-US" sz="1052" b="0" i="0" u="none" strike="noStrike" cap="none" dirty="0" err="1">
                <a:solidFill>
                  <a:srgbClr val="1A5FB4"/>
                </a:solidFill>
                <a:latin typeface="Arial"/>
                <a:ea typeface="Arial"/>
                <a:cs typeface="Arial"/>
                <a:sym typeface="Arial"/>
              </a:rPr>
              <a:t>rezessive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Beide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Kopien</a:t>
            </a:r>
            <a:r>
              <a:rPr lang="en-US" sz="1052" b="0" i="0" u="none" strike="noStrike" cap="none" dirty="0">
                <a:solidFill>
                  <a:srgbClr val="1A5FB4"/>
                </a:solidFill>
                <a:latin typeface="Arial"/>
                <a:ea typeface="Arial"/>
                <a:cs typeface="Arial"/>
                <a:sym typeface="Arial"/>
              </a:rPr>
              <a:t> des </a:t>
            </a:r>
            <a:r>
              <a:rPr lang="en-US" sz="1052" b="0" i="0" u="none" strike="noStrike" cap="none" dirty="0" err="1">
                <a:solidFill>
                  <a:srgbClr val="1A5FB4"/>
                </a:solidFill>
                <a:latin typeface="Arial"/>
                <a:ea typeface="Arial"/>
                <a:cs typeface="Arial"/>
                <a:sym typeface="Arial"/>
              </a:rPr>
              <a:t>verantwortlichen</a:t>
            </a:r>
            <a:r>
              <a:rPr lang="en-US" sz="1052" b="0" i="0" u="none" strike="noStrike" cap="none" dirty="0">
                <a:solidFill>
                  <a:srgbClr val="1A5FB4"/>
                </a:solidFill>
                <a:latin typeface="Arial"/>
                <a:ea typeface="Arial"/>
                <a:cs typeface="Arial"/>
                <a:sym typeface="Arial"/>
              </a:rPr>
              <a:t> Gens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müssen</a:t>
            </a:r>
            <a:r>
              <a:rPr lang="en-US" sz="1052" b="0" i="0" u="none" strike="noStrike" cap="none" dirty="0">
                <a:solidFill>
                  <a:srgbClr val="1A5FB4"/>
                </a:solidFill>
                <a:latin typeface="Arial"/>
                <a:ea typeface="Arial"/>
                <a:cs typeface="Arial"/>
                <a:sym typeface="Arial"/>
              </a:rPr>
              <a:t> in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bestimmten</a:t>
            </a:r>
            <a:r>
              <a:rPr lang="en-US" sz="1052" b="0" i="0" u="none" strike="noStrike" cap="none" dirty="0">
                <a:solidFill>
                  <a:srgbClr val="1A5FB4"/>
                </a:solidFill>
                <a:latin typeface="Arial"/>
                <a:ea typeface="Arial"/>
                <a:cs typeface="Arial"/>
                <a:sym typeface="Arial"/>
              </a:rPr>
              <a:t> Zelle </a:t>
            </a:r>
            <a:r>
              <a:rPr lang="en-US" sz="1052" b="0" i="0" u="none" strike="noStrike" cap="none" dirty="0" err="1">
                <a:solidFill>
                  <a:srgbClr val="1A5FB4"/>
                </a:solidFill>
                <a:latin typeface="Arial"/>
                <a:ea typeface="Arial"/>
                <a:cs typeface="Arial"/>
                <a:sym typeface="Arial"/>
              </a:rPr>
              <a:t>defekt</a:t>
            </a:r>
            <a:r>
              <a:rPr lang="en-US" sz="1052" b="0" i="0" u="none" strike="noStrike" cap="none" dirty="0">
                <a:solidFill>
                  <a:srgbClr val="1A5FB4"/>
                </a:solidFill>
                <a:latin typeface="Arial"/>
                <a:ea typeface="Arial"/>
                <a:cs typeface="Arial"/>
                <a:sym typeface="Arial"/>
              </a:rPr>
              <a:t> sein, bevor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abnormale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Replikation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beginnen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kann</a:t>
            </a:r>
            <a:r>
              <a:rPr lang="en-US" sz="1052" b="0" i="0" u="none" strike="noStrike" cap="none" dirty="0">
                <a:solidFill>
                  <a:srgbClr val="1A5FB4"/>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F5F1DE"/>
                </a:solidFill>
                <a:latin typeface="Arial"/>
                <a:ea typeface="Arial"/>
                <a:cs typeface="Arial"/>
                <a:sym typeface="Arial"/>
              </a:rPr>
              <a:t>Wenn Rb autosomal-</a:t>
            </a:r>
            <a:r>
              <a:rPr lang="en-US" sz="1052" b="0" i="1" u="none" strike="noStrike" cap="none" dirty="0" err="1">
                <a:solidFill>
                  <a:srgbClr val="F5F1DE"/>
                </a:solidFill>
                <a:latin typeface="Arial"/>
                <a:ea typeface="Arial"/>
                <a:cs typeface="Arial"/>
                <a:sym typeface="Arial"/>
              </a:rPr>
              <a:t>rezessiv</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warum</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zeigt</a:t>
            </a:r>
            <a:r>
              <a:rPr lang="en-US" sz="1052" b="0" i="1" u="none" strike="noStrike" cap="none" dirty="0">
                <a:solidFill>
                  <a:srgbClr val="F5F1DE"/>
                </a:solidFill>
                <a:latin typeface="Arial"/>
                <a:ea typeface="Arial"/>
                <a:cs typeface="Arial"/>
                <a:sym typeface="Arial"/>
              </a:rPr>
              <a:t> die </a:t>
            </a:r>
            <a:r>
              <a:rPr lang="en-US" sz="1052" b="0" i="1" u="none" strike="noStrike" cap="none" dirty="0" err="1">
                <a:solidFill>
                  <a:srgbClr val="F5F1DE"/>
                </a:solidFill>
                <a:latin typeface="Arial"/>
                <a:ea typeface="Arial"/>
                <a:cs typeface="Arial"/>
                <a:sym typeface="Arial"/>
              </a:rPr>
              <a:t>vererbte</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dann</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ein</a:t>
            </a:r>
            <a:r>
              <a:rPr lang="en-US" sz="1052" b="0" i="1" u="none" strike="noStrike" cap="none" dirty="0">
                <a:solidFill>
                  <a:srgbClr val="F5F1DE"/>
                </a:solidFill>
                <a:latin typeface="Arial"/>
                <a:ea typeface="Arial"/>
                <a:cs typeface="Arial"/>
                <a:sym typeface="Arial"/>
              </a:rPr>
              <a:t> autosomal-</a:t>
            </a:r>
            <a:r>
              <a:rPr lang="en-US" sz="1052" b="0" i="1" u="none" strike="noStrike" cap="none" dirty="0" err="1">
                <a:solidFill>
                  <a:srgbClr val="F5F1DE"/>
                </a:solidFill>
                <a:latin typeface="Arial"/>
                <a:ea typeface="Arial"/>
                <a:cs typeface="Arial"/>
                <a:sym typeface="Arial"/>
              </a:rPr>
              <a:t>dominantes</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Vererbungsmuster</a:t>
            </a:r>
            <a:r>
              <a:rPr lang="en-US" sz="1052" b="0" i="1" u="none" strike="noStrike" cap="none" dirty="0">
                <a:solidFill>
                  <a:srgbClr val="F5F1D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F5F1DE"/>
                </a:solidFill>
                <a:latin typeface="Arial"/>
                <a:ea typeface="Arial"/>
                <a:cs typeface="Arial"/>
                <a:sym typeface="Arial"/>
              </a:rPr>
              <a:t>Bei der </a:t>
            </a:r>
            <a:r>
              <a:rPr lang="en-US" sz="1052" b="0" i="0" u="none" strike="noStrike" cap="none" dirty="0" err="1">
                <a:solidFill>
                  <a:srgbClr val="F5F1DE"/>
                </a:solidFill>
                <a:latin typeface="Arial"/>
                <a:ea typeface="Arial"/>
                <a:cs typeface="Arial"/>
                <a:sym typeface="Arial"/>
              </a:rPr>
              <a:t>vererbten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enthalten</a:t>
            </a:r>
            <a:r>
              <a:rPr lang="en-US" sz="1052" b="0" i="0" u="none" strike="noStrike" cap="none" dirty="0">
                <a:solidFill>
                  <a:srgbClr val="F5F1DE"/>
                </a:solidFill>
                <a:latin typeface="Arial"/>
                <a:ea typeface="Arial"/>
                <a:cs typeface="Arial"/>
                <a:sym typeface="Arial"/>
              </a:rPr>
              <a:t> alle Zellen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defekte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klinisches</a:t>
            </a:r>
            <a:r>
              <a:rPr lang="en-US" sz="1052" b="0" i="0" u="none" strike="noStrike" cap="none" dirty="0">
                <a:solidFill>
                  <a:srgbClr val="F5F1DE"/>
                </a:solidFill>
                <a:latin typeface="Arial"/>
                <a:ea typeface="Arial"/>
                <a:cs typeface="Arial"/>
                <a:sym typeface="Arial"/>
              </a:rPr>
              <a:t> Rb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die </a:t>
            </a:r>
            <a:r>
              <a:rPr lang="en-US" sz="1052" b="0" i="0" u="none" strike="noStrike" cap="none" dirty="0" err="1">
                <a:solidFill>
                  <a:srgbClr val="F5F1DE"/>
                </a:solidFill>
                <a:latin typeface="Arial"/>
                <a:ea typeface="Arial"/>
                <a:cs typeface="Arial"/>
                <a:sym typeface="Arial"/>
              </a:rPr>
              <a:t>andere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inaktiviert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werden</a:t>
            </a:r>
            <a:r>
              <a:rPr lang="en-US" sz="1052" b="0" i="0" u="none" strike="noStrike" cap="none" dirty="0">
                <a:solidFill>
                  <a:srgbClr val="F5F1DE"/>
                </a:solidFill>
                <a:latin typeface="Arial"/>
                <a:ea typeface="Arial"/>
                <a:cs typeface="Arial"/>
                <a:sym typeface="Arial"/>
              </a:rPr>
              <a:t>. Leider </a:t>
            </a:r>
            <a:r>
              <a:rPr lang="en-US" sz="1052" b="0" i="0" u="none" strike="noStrike" cap="none" dirty="0" err="1">
                <a:solidFill>
                  <a:srgbClr val="F5F1DE"/>
                </a:solidFill>
                <a:latin typeface="Arial"/>
                <a:ea typeface="Arial"/>
                <a:cs typeface="Arial"/>
                <a:sym typeface="Arial"/>
              </a:rPr>
              <a:t>gibt</a:t>
            </a:r>
            <a:r>
              <a:rPr lang="en-US" sz="1052" b="0" i="0" u="none" strike="noStrike" cap="none" dirty="0">
                <a:solidFill>
                  <a:srgbClr val="F5F1DE"/>
                </a:solidFill>
                <a:latin typeface="Arial"/>
                <a:ea typeface="Arial"/>
                <a:cs typeface="Arial"/>
                <a:sym typeface="Arial"/>
              </a:rPr>
              <a:t> es </a:t>
            </a:r>
            <a:r>
              <a:rPr lang="en-US" sz="1052" b="0" i="0" u="none" strike="noStrike" cap="none" dirty="0" err="1">
                <a:solidFill>
                  <a:srgbClr val="F5F1DE"/>
                </a:solidFill>
                <a:latin typeface="Arial"/>
                <a:ea typeface="Arial"/>
                <a:cs typeface="Arial"/>
                <a:sym typeface="Arial"/>
              </a:rPr>
              <a:t>zwei</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Faktoren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zusammenwirken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sodass</a:t>
            </a:r>
            <a:r>
              <a:rPr lang="en-US" sz="1052" b="0" i="0" u="none" strike="noStrike" cap="none" dirty="0">
                <a:solidFill>
                  <a:srgbClr val="F5F1DE"/>
                </a:solidFill>
                <a:latin typeface="Arial"/>
                <a:ea typeface="Arial"/>
                <a:cs typeface="Arial"/>
                <a:sym typeface="Arial"/>
              </a:rPr>
              <a:t> dies </a:t>
            </a:r>
            <a:r>
              <a:rPr lang="en-US" sz="1052" b="0" i="0" u="none" strike="noStrike" cap="none" dirty="0" err="1">
                <a:solidFill>
                  <a:srgbClr val="F5F1DE"/>
                </a:solidFill>
                <a:latin typeface="Arial"/>
                <a:ea typeface="Arial"/>
                <a:cs typeface="Arial"/>
                <a:sym typeface="Arial"/>
              </a:rPr>
              <a:t>mit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ziemlicher</a:t>
            </a:r>
            <a:r>
              <a:rPr lang="en-US" sz="1052" b="0" i="0" u="none" strike="noStrike" cap="none" dirty="0">
                <a:solidFill>
                  <a:srgbClr val="F5F1DE"/>
                </a:solidFill>
                <a:latin typeface="Arial"/>
                <a:ea typeface="Arial"/>
                <a:cs typeface="Arial"/>
                <a:sym typeface="Arial"/>
              </a:rPr>
              <a:t> Sicherheit </a:t>
            </a:r>
            <a:r>
              <a:rPr lang="en-US" sz="1052" b="0" i="0" u="none" strike="noStrike" cap="none" dirty="0" err="1">
                <a:solidFill>
                  <a:srgbClr val="F5F1DE"/>
                </a:solidFill>
                <a:latin typeface="Arial"/>
                <a:ea typeface="Arial"/>
                <a:cs typeface="Arial"/>
                <a:sym typeface="Arial"/>
              </a:rPr>
              <a:t>eintritt</a:t>
            </a:r>
            <a:r>
              <a:rPr lang="en-US" sz="1052" b="0" i="0" u="none" strike="noStrike" cap="none" dirty="0">
                <a:solidFill>
                  <a:srgbClr val="F5F1D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F5F1DE"/>
                </a:solidFill>
                <a:latin typeface="Arial"/>
                <a:ea typeface="Arial"/>
                <a:cs typeface="Arial"/>
                <a:sym typeface="Arial"/>
              </a:rPr>
              <a:t>1) 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Mutationen,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F5F1DE"/>
                </a:solidFill>
                <a:latin typeface="Arial"/>
                <a:ea typeface="Arial"/>
                <a:cs typeface="Arial"/>
                <a:sym typeface="Arial"/>
              </a:rPr>
              <a:t>2) 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enormes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p:txBody>
      </p:sp>
      <p:sp>
        <p:nvSpPr>
          <p:cNvPr id="1212" name="Google Shape;1212;p91"/>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1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04" name="Google Shape;1204;p9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210" name="Google Shape;1210;p9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79</a:t>
            </a:fld>
            <a:endParaRPr lang="de-DE" sz="800">
              <a:latin typeface="Segoe UI"/>
            </a:endParaRPr>
          </a:p>
        </p:txBody>
      </p:sp>
      <p:cxnSp>
        <p:nvCxnSpPr>
          <p:cNvPr id="1214" name="ZZ_Fusszeile_Linie"/>
          <p:cNvCxnSpPr/>
          <p:nvPr/>
        </p:nvCxnSpPr>
        <p:spPr>
          <a:xfrm>
            <a:off x="274320" y="6565392"/>
            <a:ext cx="11643360" cy="0"/>
          </a:xfrm>
          <a:prstGeom prst="line">
            <a:avLst/>
          </a:prstGeom>
          <a:ln w="6350">
            <a:solidFill>
              <a:srgbClr val="D7DBE0"/>
            </a:solidFill>
          </a:ln>
        </p:spPr>
      </p:cxnSp>
      <p:sp>
        <p:nvSpPr>
          <p:cNvPr id="121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16"/>
        <p:cNvGrpSpPr/>
        <p:nvPr/>
      </p:nvGrpSpPr>
      <p:grpSpPr>
        <a:xfrm>
          <a:off x="0" y="0"/>
          <a:ext cx="0" cy="0"/>
          <a:chOff x="0" y="0"/>
          <a:chExt cx="0" cy="0"/>
        </a:xfrm>
      </p:grpSpPr>
      <p:cxnSp>
        <p:nvCxnSpPr>
          <p:cNvPr id="1218" name="Google Shape;1218;p9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19" name="Google Shape;1219;p9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20" name="Google Shape;1220;p92"/>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21" name="Google Shape;1221;p92"/>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22" name="Google Shape;1222;p9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24" name="Google Shape;1224;p92"/>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25" name="Google Shape;1225;p92"/>
          <p:cNvSpPr txBox="1"/>
          <p:nvPr/>
        </p:nvSpPr>
        <p:spPr>
          <a:xfrm>
            <a:off x="2768155" y="669975"/>
            <a:ext cx="6959012"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dirty="0">
                <a:solidFill>
                  <a:srgbClr val="C2C8D0"/>
                </a:solidFill>
                <a:latin typeface="Arial"/>
                <a:ea typeface="Arial"/>
                <a:cs typeface="Arial"/>
                <a:sym typeface="Arial"/>
              </a:rPr>
              <a:t>Was </a:t>
            </a:r>
            <a:r>
              <a:rPr lang="en-US" sz="1052" b="0" i="1" u="none" strike="noStrike" cap="none" dirty="0" err="1">
                <a:solidFill>
                  <a:srgbClr val="C2C8D0"/>
                </a:solidFill>
                <a:latin typeface="Arial"/>
                <a:ea typeface="Arial"/>
                <a:cs typeface="Arial"/>
                <a:sym typeface="Arial"/>
              </a:rPr>
              <a:t>zeigt</a:t>
            </a:r>
            <a:r>
              <a:rPr lang="en-US" sz="1052" b="0" i="1" u="none" strike="noStrike" cap="none" dirty="0">
                <a:solidFill>
                  <a:srgbClr val="C2C8D0"/>
                </a:solidFill>
                <a:latin typeface="Arial"/>
                <a:ea typeface="Arial"/>
                <a:cs typeface="Arial"/>
                <a:sym typeface="Arial"/>
              </a:rPr>
              <a:t> die </a:t>
            </a:r>
            <a:r>
              <a:rPr lang="en-US" sz="1052" b="0" i="1" u="none" strike="noStrike" cap="none" dirty="0" err="1">
                <a:solidFill>
                  <a:srgbClr val="C2C8D0"/>
                </a:solidFill>
                <a:latin typeface="Arial"/>
                <a:ea typeface="Arial"/>
                <a:cs typeface="Arial"/>
                <a:sym typeface="Arial"/>
              </a:rPr>
              <a:t>Stammbaumanalyse</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hinsichtlich</a:t>
            </a:r>
            <a:r>
              <a:rPr lang="en-US" sz="1052" b="0" i="1" u="none" strike="noStrike" cap="none" dirty="0">
                <a:solidFill>
                  <a:srgbClr val="C2C8D0"/>
                </a:solidFill>
                <a:latin typeface="Arial"/>
                <a:ea typeface="Arial"/>
                <a:cs typeface="Arial"/>
                <a:sym typeface="Arial"/>
              </a:rPr>
              <a:t> des </a:t>
            </a:r>
            <a:r>
              <a:rPr lang="en-US" sz="1052" b="0" i="1" u="none" strike="noStrike" cap="none" dirty="0" err="1">
                <a:solidFill>
                  <a:srgbClr val="C2C8D0"/>
                </a:solidFill>
                <a:latin typeface="Arial"/>
                <a:ea typeface="Arial"/>
                <a:cs typeface="Arial"/>
                <a:sym typeface="Arial"/>
              </a:rPr>
              <a:t>Vererbungsmusters</a:t>
            </a:r>
            <a:r>
              <a:rPr lang="en-US" sz="1052" b="0" i="1" u="none" strike="noStrike" cap="none" dirty="0">
                <a:solidFill>
                  <a:srgbClr val="C2C8D0"/>
                </a:solidFill>
                <a:latin typeface="Arial"/>
                <a:ea typeface="Arial"/>
                <a:cs typeface="Arial"/>
                <a:sym typeface="Arial"/>
              </a:rPr>
              <a:t> in </a:t>
            </a:r>
            <a:r>
              <a:rPr lang="en-US" sz="1052" b="0" i="1" u="none" strike="noStrike" cap="none" dirty="0" err="1">
                <a:solidFill>
                  <a:srgbClr val="C2C8D0"/>
                </a:solidFill>
                <a:latin typeface="Arial"/>
                <a:ea typeface="Arial"/>
                <a:cs typeface="Arial"/>
                <a:sym typeface="Arial"/>
              </a:rPr>
              <a:t>Familien</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mit</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vererbtem</a:t>
            </a:r>
            <a:r>
              <a:rPr lang="en-US" sz="1052" b="0" i="1" u="none" strike="noStrike" cap="none" dirty="0">
                <a:solidFill>
                  <a:srgbClr val="C2C8D0"/>
                </a:solidFill>
                <a:latin typeface="Arial"/>
                <a:ea typeface="Arial"/>
                <a:cs typeface="Arial"/>
                <a:sym typeface="Arial"/>
              </a:rPr>
              <a:t> Rb?</a:t>
            </a:r>
            <a:endParaRPr dirty="0"/>
          </a:p>
          <a:p>
            <a:pPr marL="0" marR="0" lvl="0" indent="0" algn="l" rtl="0">
              <a:spcBef>
                <a:spcPts val="0"/>
              </a:spcBef>
              <a:spcAft>
                <a:spcPts val="0"/>
              </a:spcAft>
              <a:buNone/>
            </a:pPr>
            <a:r>
              <a:rPr lang="en-US" sz="1052" b="0" i="0" u="none" strike="noStrike" cap="none" dirty="0">
                <a:solidFill>
                  <a:srgbClr val="C2C8D0"/>
                </a:solidFill>
                <a:latin typeface="Arial"/>
                <a:ea typeface="Arial"/>
                <a:cs typeface="Arial"/>
                <a:sym typeface="Arial"/>
              </a:rPr>
              <a:t>Das </a:t>
            </a:r>
            <a:r>
              <a:rPr lang="en-US" sz="1052" b="0" i="0" u="none" strike="noStrike" cap="none" dirty="0" err="1">
                <a:solidFill>
                  <a:srgbClr val="C2C8D0"/>
                </a:solidFill>
                <a:latin typeface="Arial"/>
                <a:ea typeface="Arial"/>
                <a:cs typeface="Arial"/>
                <a:sym typeface="Arial"/>
              </a:rPr>
              <a:t>Vererbungsmuster</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entspricht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einer</a:t>
            </a:r>
            <a:r>
              <a:rPr lang="en-US" sz="1052" b="0" i="0" u="none" strike="noStrike" cap="none" dirty="0">
                <a:solidFill>
                  <a:srgbClr val="C2C8D0"/>
                </a:solidFill>
                <a:latin typeface="Arial"/>
                <a:ea typeface="Arial"/>
                <a:cs typeface="Arial"/>
                <a:sym typeface="Arial"/>
              </a:rPr>
              <a:t> autosomal-</a:t>
            </a:r>
            <a:r>
              <a:rPr lang="en-US" sz="1052" b="0" i="0" u="none" strike="noStrike" cap="none" dirty="0" err="1">
                <a:solidFill>
                  <a:srgbClr val="C2C8D0"/>
                </a:solidFill>
                <a:latin typeface="Arial"/>
                <a:ea typeface="Arial"/>
                <a:cs typeface="Arial"/>
                <a:sym typeface="Arial"/>
              </a:rPr>
              <a:t>dominanten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Vererbung</a:t>
            </a:r>
            <a:endParaRPr dirty="0"/>
          </a:p>
          <a:p>
            <a:pPr marL="0" marR="0" lvl="0" indent="0" algn="l" rtl="0">
              <a:spcBef>
                <a:spcPts val="0"/>
              </a:spcBef>
              <a:spcAft>
                <a:spcPts val="0"/>
              </a:spcAft>
              <a:buNone/>
            </a:pPr>
            <a:endParaRPr sz="1140" b="0" i="0" u="none" strike="noStrike" cap="none" dirty="0">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err="1">
                <a:solidFill>
                  <a:srgbClr val="C2C8D0"/>
                </a:solidFill>
                <a:latin typeface="Arial"/>
                <a:ea typeface="Arial"/>
                <a:cs typeface="Arial"/>
                <a:sym typeface="Arial"/>
              </a:rPr>
              <a:t>Ist</a:t>
            </a:r>
            <a:r>
              <a:rPr lang="en-US" sz="1052" b="0" i="1" u="none" strike="noStrike" cap="none" dirty="0">
                <a:solidFill>
                  <a:srgbClr val="C2C8D0"/>
                </a:solidFill>
                <a:latin typeface="Arial"/>
                <a:ea typeface="Arial"/>
                <a:cs typeface="Arial"/>
                <a:sym typeface="Arial"/>
              </a:rPr>
              <a:t> Rb also </a:t>
            </a:r>
            <a:r>
              <a:rPr lang="en-US" sz="1052" b="0" i="1" u="none" strike="noStrike" cap="none" dirty="0" err="1">
                <a:solidFill>
                  <a:srgbClr val="C2C8D0"/>
                </a:solidFill>
                <a:latin typeface="Arial"/>
                <a:ea typeface="Arial"/>
                <a:cs typeface="Arial"/>
                <a:sym typeface="Arial"/>
              </a:rPr>
              <a:t>eine</a:t>
            </a:r>
            <a:r>
              <a:rPr lang="en-US" sz="1052" b="0" i="1" u="none" strike="noStrike" cap="none" dirty="0">
                <a:solidFill>
                  <a:srgbClr val="C2C8D0"/>
                </a:solidFill>
                <a:latin typeface="Arial"/>
                <a:ea typeface="Arial"/>
                <a:cs typeface="Arial"/>
                <a:sym typeface="Arial"/>
              </a:rPr>
              <a:t> AD-</a:t>
            </a:r>
            <a:r>
              <a:rPr lang="en-US" sz="1052" b="0" i="1" u="none" strike="noStrike" cap="none" dirty="0" err="1">
                <a:solidFill>
                  <a:srgbClr val="C2C8D0"/>
                </a:solidFill>
                <a:latin typeface="Arial"/>
                <a:ea typeface="Arial"/>
                <a:cs typeface="Arial"/>
                <a:sym typeface="Arial"/>
              </a:rPr>
              <a:t>Erkrankung</a:t>
            </a:r>
            <a:r>
              <a:rPr lang="en-US" sz="1052" b="0" i="1" u="none" strike="noStrike" cap="none" dirty="0">
                <a:solidFill>
                  <a:srgbClr val="C2C8D0"/>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C2C8D0"/>
                </a:solidFill>
                <a:latin typeface="Arial"/>
                <a:ea typeface="Arial"/>
                <a:cs typeface="Arial"/>
                <a:sym typeface="Arial"/>
              </a:rPr>
              <a:t>Nein, es </a:t>
            </a:r>
            <a:r>
              <a:rPr lang="en-US" sz="1052" b="0" i="0" u="none" strike="noStrike" cap="none" dirty="0" err="1">
                <a:solidFill>
                  <a:srgbClr val="C2C8D0"/>
                </a:solidFill>
                <a:latin typeface="Arial"/>
                <a:ea typeface="Arial"/>
                <a:cs typeface="Arial"/>
                <a:sym typeface="Arial"/>
              </a:rPr>
              <a:t>handelt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sich</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zweifellos</a:t>
            </a:r>
            <a:r>
              <a:rPr lang="en-US" sz="1052" b="0" i="0" u="none" strike="noStrike" cap="none" dirty="0">
                <a:solidFill>
                  <a:srgbClr val="C2C8D0"/>
                </a:solidFill>
                <a:latin typeface="Arial"/>
                <a:ea typeface="Arial"/>
                <a:cs typeface="Arial"/>
                <a:sym typeface="Arial"/>
              </a:rPr>
              <a:t> um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autosomal-</a:t>
            </a:r>
            <a:r>
              <a:rPr lang="en-US" sz="1052" b="0" i="0" u="none" strike="noStrike" cap="none" dirty="0" err="1">
                <a:solidFill>
                  <a:srgbClr val="C2C8D0"/>
                </a:solidFill>
                <a:latin typeface="Arial"/>
                <a:ea typeface="Arial"/>
                <a:cs typeface="Arial"/>
                <a:sym typeface="Arial"/>
              </a:rPr>
              <a:t>rezessive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Erkrankung</a:t>
            </a:r>
            <a:r>
              <a:rPr lang="en-US" sz="1052" b="0" i="0" u="none" strike="noStrike" cap="none" dirty="0">
                <a:solidFill>
                  <a:srgbClr val="C2C8D0"/>
                </a:solidFill>
                <a:latin typeface="Arial"/>
                <a:ea typeface="Arial"/>
                <a:cs typeface="Arial"/>
                <a:sym typeface="Arial"/>
              </a:rPr>
              <a:t>. </a:t>
            </a:r>
            <a:r>
              <a:rPr lang="en-US" sz="1052" b="1" i="0" u="none" strike="noStrike" cap="none" dirty="0" err="1">
                <a:solidFill>
                  <a:srgbClr val="C2C8D0"/>
                </a:solidFill>
                <a:latin typeface="Arial"/>
                <a:ea typeface="Arial"/>
                <a:cs typeface="Arial"/>
                <a:sym typeface="Arial"/>
              </a:rPr>
              <a:t>Beide</a:t>
            </a:r>
            <a:r>
              <a:rPr lang="en-US" sz="1052" b="1"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Kopien</a:t>
            </a:r>
            <a:r>
              <a:rPr lang="en-US" sz="1052" b="0" i="0" u="none" strike="noStrike" cap="none" dirty="0">
                <a:solidFill>
                  <a:srgbClr val="C2C8D0"/>
                </a:solidFill>
                <a:latin typeface="Arial"/>
                <a:ea typeface="Arial"/>
                <a:cs typeface="Arial"/>
                <a:sym typeface="Arial"/>
              </a:rPr>
              <a:t> des </a:t>
            </a:r>
            <a:r>
              <a:rPr lang="en-US" sz="1052" b="0" i="0" u="none" strike="noStrike" cap="none" dirty="0" err="1">
                <a:solidFill>
                  <a:srgbClr val="C2C8D0"/>
                </a:solidFill>
                <a:latin typeface="Arial"/>
                <a:ea typeface="Arial"/>
                <a:cs typeface="Arial"/>
                <a:sym typeface="Arial"/>
              </a:rPr>
              <a:t>verantwortlichen</a:t>
            </a:r>
            <a:r>
              <a:rPr lang="en-US" sz="1052" b="0" i="0" u="none" strike="noStrike" cap="none" dirty="0">
                <a:solidFill>
                  <a:srgbClr val="C2C8D0"/>
                </a:solidFill>
                <a:latin typeface="Arial"/>
                <a:ea typeface="Arial"/>
                <a:cs typeface="Arial"/>
                <a:sym typeface="Arial"/>
              </a:rPr>
              <a:t> Gens </a:t>
            </a:r>
            <a:r>
              <a:rPr lang="en-US" sz="1052" b="0" i="0" u="none" strike="noStrike" cap="none" dirty="0">
                <a:solidFill>
                  <a:srgbClr val="1A5FB4"/>
                </a:solidFill>
                <a:latin typeface="Arial"/>
                <a:ea typeface="Arial"/>
                <a:cs typeface="Arial"/>
                <a:sym typeface="Arial"/>
              </a:rPr>
              <a:t>(</a:t>
            </a:r>
            <a:r>
              <a:rPr lang="en-US" sz="1052" b="1"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müssen</a:t>
            </a:r>
            <a:r>
              <a:rPr lang="en-US" sz="1052" b="0" i="0" u="none" strike="noStrike" cap="none" dirty="0">
                <a:solidFill>
                  <a:srgbClr val="C2C8D0"/>
                </a:solidFill>
                <a:latin typeface="Arial"/>
                <a:ea typeface="Arial"/>
                <a:cs typeface="Arial"/>
                <a:sym typeface="Arial"/>
              </a:rPr>
              <a:t> in </a:t>
            </a:r>
            <a:r>
              <a:rPr lang="en-US" sz="1052" b="0" i="0" u="none" strike="noStrike" cap="none" dirty="0" err="1">
                <a:solidFill>
                  <a:srgbClr val="C2C8D0"/>
                </a:solidFill>
                <a:latin typeface="Arial"/>
                <a:ea typeface="Arial"/>
                <a:cs typeface="Arial"/>
                <a:sym typeface="Arial"/>
              </a:rPr>
              <a:t>einer</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bestimmten</a:t>
            </a:r>
            <a:r>
              <a:rPr lang="en-US" sz="1052" b="0" i="0" u="none" strike="noStrike" cap="none" dirty="0">
                <a:solidFill>
                  <a:srgbClr val="C2C8D0"/>
                </a:solidFill>
                <a:latin typeface="Arial"/>
                <a:ea typeface="Arial"/>
                <a:cs typeface="Arial"/>
                <a:sym typeface="Arial"/>
              </a:rPr>
              <a:t> Zelle </a:t>
            </a:r>
            <a:r>
              <a:rPr lang="en-US" sz="1052" b="0" i="0" u="none" strike="noStrike" cap="none" dirty="0" err="1">
                <a:solidFill>
                  <a:srgbClr val="C2C8D0"/>
                </a:solidFill>
                <a:latin typeface="Arial"/>
                <a:ea typeface="Arial"/>
                <a:cs typeface="Arial"/>
                <a:sym typeface="Arial"/>
              </a:rPr>
              <a:t>defekt</a:t>
            </a:r>
            <a:r>
              <a:rPr lang="en-US" sz="1052" b="0" i="0" u="none" strike="noStrike" cap="none" dirty="0">
                <a:solidFill>
                  <a:srgbClr val="C2C8D0"/>
                </a:solidFill>
                <a:latin typeface="Arial"/>
                <a:ea typeface="Arial"/>
                <a:cs typeface="Arial"/>
                <a:sym typeface="Arial"/>
              </a:rPr>
              <a:t> sein, bevor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abnormale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Replikation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beginnen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kann</a:t>
            </a:r>
            <a:r>
              <a:rPr lang="en-US" sz="1052" b="0" i="0" u="none" strike="noStrike" cap="none" dirty="0">
                <a:solidFill>
                  <a:srgbClr val="C2C8D0"/>
                </a:solidFill>
                <a:latin typeface="Arial"/>
                <a:ea typeface="Arial"/>
                <a:cs typeface="Arial"/>
                <a:sym typeface="Arial"/>
              </a:rPr>
              <a:t>. </a:t>
            </a:r>
            <a:endParaRPr dirty="0"/>
          </a:p>
          <a:p>
            <a:pPr marL="0" marR="0" lvl="0" indent="0" algn="l" rtl="0">
              <a:spcBef>
                <a:spcPts val="0"/>
              </a:spcBef>
              <a:spcAft>
                <a:spcPts val="0"/>
              </a:spcAft>
              <a:buNone/>
            </a:pPr>
            <a:endParaRPr sz="1140" b="0" i="0" u="none" strike="noStrike" cap="none" dirty="0">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dirty="0">
                <a:solidFill>
                  <a:srgbClr val="F5F1DE"/>
                </a:solidFill>
                <a:latin typeface="Arial"/>
                <a:ea typeface="Arial"/>
                <a:cs typeface="Arial"/>
                <a:sym typeface="Arial"/>
              </a:rPr>
              <a:t>Wenn Rb autosomal-</a:t>
            </a:r>
            <a:r>
              <a:rPr lang="en-US" sz="1052" b="0" i="1" u="none" strike="noStrike" cap="none" dirty="0" err="1">
                <a:solidFill>
                  <a:srgbClr val="F5F1DE"/>
                </a:solidFill>
                <a:latin typeface="Arial"/>
                <a:ea typeface="Arial"/>
                <a:cs typeface="Arial"/>
                <a:sym typeface="Arial"/>
              </a:rPr>
              <a:t>rezessiv</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ist</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warum</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zeigt</a:t>
            </a:r>
            <a:r>
              <a:rPr lang="en-US" sz="1052" b="0" i="1" u="none" strike="noStrike" cap="none" dirty="0">
                <a:solidFill>
                  <a:srgbClr val="F5F1DE"/>
                </a:solidFill>
                <a:latin typeface="Arial"/>
                <a:ea typeface="Arial"/>
                <a:cs typeface="Arial"/>
                <a:sym typeface="Arial"/>
              </a:rPr>
              <a:t> die </a:t>
            </a:r>
            <a:r>
              <a:rPr lang="en-US" sz="1052" b="0" i="1" u="none" strike="noStrike" cap="none" dirty="0" err="1">
                <a:solidFill>
                  <a:srgbClr val="F5F1DE"/>
                </a:solidFill>
                <a:latin typeface="Arial"/>
                <a:ea typeface="Arial"/>
                <a:cs typeface="Arial"/>
                <a:sym typeface="Arial"/>
              </a:rPr>
              <a:t>vererbte</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Erkrankung</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dann</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ein</a:t>
            </a:r>
            <a:r>
              <a:rPr lang="en-US" sz="1052" b="0" i="1" u="none" strike="noStrike" cap="none" dirty="0">
                <a:solidFill>
                  <a:srgbClr val="F5F1DE"/>
                </a:solidFill>
                <a:latin typeface="Arial"/>
                <a:ea typeface="Arial"/>
                <a:cs typeface="Arial"/>
                <a:sym typeface="Arial"/>
              </a:rPr>
              <a:t> autosomal-</a:t>
            </a:r>
            <a:r>
              <a:rPr lang="en-US" sz="1052" b="0" i="1" u="none" strike="noStrike" cap="none" dirty="0" err="1">
                <a:solidFill>
                  <a:srgbClr val="F5F1DE"/>
                </a:solidFill>
                <a:latin typeface="Arial"/>
                <a:ea typeface="Arial"/>
                <a:cs typeface="Arial"/>
                <a:sym typeface="Arial"/>
              </a:rPr>
              <a:t>dominantes</a:t>
            </a:r>
            <a:r>
              <a:rPr lang="en-US" sz="1052" b="0" i="1" u="none" strike="noStrike" cap="none" dirty="0">
                <a:solidFill>
                  <a:srgbClr val="F5F1DE"/>
                </a:solidFill>
                <a:latin typeface="Arial"/>
                <a:ea typeface="Arial"/>
                <a:cs typeface="Arial"/>
                <a:sym typeface="Arial"/>
              </a:rPr>
              <a:t> </a:t>
            </a:r>
            <a:r>
              <a:rPr lang="en-US" sz="1052" b="0" i="1" u="none" strike="noStrike" cap="none" dirty="0" err="1">
                <a:solidFill>
                  <a:srgbClr val="F5F1DE"/>
                </a:solidFill>
                <a:latin typeface="Arial"/>
                <a:ea typeface="Arial"/>
                <a:cs typeface="Arial"/>
                <a:sym typeface="Arial"/>
              </a:rPr>
              <a:t>Vererbungsmuster</a:t>
            </a:r>
            <a:r>
              <a:rPr lang="en-US" sz="1052" b="0" i="1"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Bei der </a:t>
            </a:r>
            <a:r>
              <a:rPr lang="en-US" sz="1052" b="0" i="0" u="none" strike="noStrike" cap="none" dirty="0" err="1">
                <a:solidFill>
                  <a:srgbClr val="F5F1DE"/>
                </a:solidFill>
                <a:latin typeface="Arial"/>
                <a:ea typeface="Arial"/>
                <a:cs typeface="Arial"/>
                <a:sym typeface="Arial"/>
              </a:rPr>
              <a:t>vererbten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Erkrankung</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enthalten</a:t>
            </a:r>
            <a:r>
              <a:rPr lang="en-US" sz="1052" b="0" i="0" u="none" strike="noStrike" cap="none" dirty="0">
                <a:solidFill>
                  <a:srgbClr val="F5F1DE"/>
                </a:solidFill>
                <a:latin typeface="Arial"/>
                <a:ea typeface="Arial"/>
                <a:cs typeface="Arial"/>
                <a:sym typeface="Arial"/>
              </a:rPr>
              <a:t> alle Zellen </a:t>
            </a:r>
            <a:r>
              <a:rPr lang="en-US" sz="1052" b="0" i="0" u="none" strike="noStrike" cap="none" dirty="0" err="1">
                <a:solidFill>
                  <a:srgbClr val="F5F1DE"/>
                </a:solidFill>
                <a:latin typeface="Arial"/>
                <a:ea typeface="Arial"/>
                <a:cs typeface="Arial"/>
                <a:sym typeface="Arial"/>
              </a:rPr>
              <a:t>eine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defekte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klinisches</a:t>
            </a:r>
            <a:r>
              <a:rPr lang="en-US" sz="1052" b="0" i="0" u="none" strike="noStrike" cap="none" dirty="0">
                <a:solidFill>
                  <a:srgbClr val="F5F1DE"/>
                </a:solidFill>
                <a:latin typeface="Arial"/>
                <a:ea typeface="Arial"/>
                <a:cs typeface="Arial"/>
                <a:sym typeface="Arial"/>
              </a:rPr>
              <a:t> Rb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die </a:t>
            </a:r>
            <a:r>
              <a:rPr lang="en-US" sz="1052" b="0" i="0" u="none" strike="noStrike" cap="none" dirty="0" err="1">
                <a:solidFill>
                  <a:srgbClr val="F5F1DE"/>
                </a:solidFill>
                <a:latin typeface="Arial"/>
                <a:ea typeface="Arial"/>
                <a:cs typeface="Arial"/>
                <a:sym typeface="Arial"/>
              </a:rPr>
              <a:t>andere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inaktiviert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werden</a:t>
            </a:r>
            <a:r>
              <a:rPr lang="en-US" sz="1052" b="0" i="0" u="none" strike="noStrike" cap="none" dirty="0">
                <a:solidFill>
                  <a:srgbClr val="F5F1DE"/>
                </a:solidFill>
                <a:latin typeface="Arial"/>
                <a:ea typeface="Arial"/>
                <a:cs typeface="Arial"/>
                <a:sym typeface="Arial"/>
              </a:rPr>
              <a:t>. Leider </a:t>
            </a:r>
            <a:r>
              <a:rPr lang="en-US" sz="1052" b="0" i="0" u="none" strike="noStrike" cap="none" dirty="0" err="1">
                <a:solidFill>
                  <a:srgbClr val="F5F1DE"/>
                </a:solidFill>
                <a:latin typeface="Arial"/>
                <a:ea typeface="Arial"/>
                <a:cs typeface="Arial"/>
                <a:sym typeface="Arial"/>
              </a:rPr>
              <a:t>gibt</a:t>
            </a:r>
            <a:r>
              <a:rPr lang="en-US" sz="1052" b="0" i="0" u="none" strike="noStrike" cap="none" dirty="0">
                <a:solidFill>
                  <a:srgbClr val="F5F1DE"/>
                </a:solidFill>
                <a:latin typeface="Arial"/>
                <a:ea typeface="Arial"/>
                <a:cs typeface="Arial"/>
                <a:sym typeface="Arial"/>
              </a:rPr>
              <a:t> es </a:t>
            </a:r>
            <a:r>
              <a:rPr lang="en-US" sz="1052" b="0" i="0" u="none" strike="noStrike" cap="none" dirty="0" err="1">
                <a:solidFill>
                  <a:srgbClr val="F5F1DE"/>
                </a:solidFill>
                <a:latin typeface="Arial"/>
                <a:ea typeface="Arial"/>
                <a:cs typeface="Arial"/>
                <a:sym typeface="Arial"/>
              </a:rPr>
              <a:t>zwei</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Faktoren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zusammenwirken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sodass</a:t>
            </a:r>
            <a:r>
              <a:rPr lang="en-US" sz="1052" b="0" i="0" u="none" strike="noStrike" cap="none" dirty="0">
                <a:solidFill>
                  <a:srgbClr val="F5F1DE"/>
                </a:solidFill>
                <a:latin typeface="Arial"/>
                <a:ea typeface="Arial"/>
                <a:cs typeface="Arial"/>
                <a:sym typeface="Arial"/>
              </a:rPr>
              <a:t> dies </a:t>
            </a:r>
            <a:r>
              <a:rPr lang="en-US" sz="1052" b="0" i="0" u="none" strike="noStrike" cap="none" dirty="0" err="1">
                <a:solidFill>
                  <a:srgbClr val="F5F1DE"/>
                </a:solidFill>
                <a:latin typeface="Arial"/>
                <a:ea typeface="Arial"/>
                <a:cs typeface="Arial"/>
                <a:sym typeface="Arial"/>
              </a:rPr>
              <a:t>mit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ziemlicher</a:t>
            </a:r>
            <a:r>
              <a:rPr lang="en-US" sz="1052" b="0" i="0" u="none" strike="noStrike" cap="none" dirty="0">
                <a:solidFill>
                  <a:srgbClr val="F5F1DE"/>
                </a:solidFill>
                <a:latin typeface="Arial"/>
                <a:ea typeface="Arial"/>
                <a:cs typeface="Arial"/>
                <a:sym typeface="Arial"/>
              </a:rPr>
              <a:t> Sicherheit </a:t>
            </a:r>
            <a:r>
              <a:rPr lang="en-US" sz="1052" b="0" i="0" u="none" strike="noStrike" cap="none" dirty="0" err="1">
                <a:solidFill>
                  <a:srgbClr val="F5F1DE"/>
                </a:solidFill>
                <a:latin typeface="Arial"/>
                <a:ea typeface="Arial"/>
                <a:cs typeface="Arial"/>
                <a:sym typeface="Arial"/>
              </a:rPr>
              <a:t>eintritt</a:t>
            </a:r>
            <a:r>
              <a:rPr lang="en-US" sz="1052" b="0" i="0" u="none" strike="noStrike" cap="none" dirty="0">
                <a:solidFill>
                  <a:srgbClr val="F5F1DE"/>
                </a:solidFill>
                <a:latin typeface="Arial"/>
                <a:ea typeface="Arial"/>
                <a:cs typeface="Arial"/>
                <a:sym typeface="Arial"/>
              </a:rPr>
              <a:t>:</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1) 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Mutationen,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dirty="0"/>
          </a:p>
          <a:p>
            <a:pPr marL="0" marR="0" lvl="0" indent="0" algn="l" rtl="0">
              <a:spcBef>
                <a:spcPts val="0"/>
              </a:spcBef>
              <a:spcAft>
                <a:spcPts val="0"/>
              </a:spcAft>
              <a:buNone/>
            </a:pPr>
            <a:r>
              <a:rPr lang="en-US" sz="1052" b="0" i="0" u="none" strike="noStrike" cap="none" dirty="0">
                <a:solidFill>
                  <a:srgbClr val="F5F1DE"/>
                </a:solidFill>
                <a:latin typeface="Arial"/>
                <a:ea typeface="Arial"/>
                <a:cs typeface="Arial"/>
                <a:sym typeface="Arial"/>
              </a:rPr>
              <a:t>2) 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enormes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dirty="0"/>
          </a:p>
        </p:txBody>
      </p:sp>
      <p:sp>
        <p:nvSpPr>
          <p:cNvPr id="1226" name="Google Shape;1226;p92"/>
          <p:cNvSpPr/>
          <p:nvPr/>
        </p:nvSpPr>
        <p:spPr>
          <a:xfrm>
            <a:off x="2680766" y="1441264"/>
            <a:ext cx="534444" cy="334027"/>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227" name="Google Shape;1227;p92"/>
          <p:cNvSpPr txBox="1"/>
          <p:nvPr/>
        </p:nvSpPr>
        <p:spPr>
          <a:xfrm>
            <a:off x="6229611" y="1818195"/>
            <a:ext cx="3782137" cy="34638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Wo befindet sich das RB1-Gen auf dem Chromosom?</a:t>
            </a:r>
            <a:endParaRPr/>
          </a:p>
          <a:p>
            <a:pPr marL="0" marR="0" lvl="0" indent="0" algn="l" rtl="0">
              <a:spcBef>
                <a:spcPts val="0"/>
              </a:spcBef>
              <a:spcAft>
                <a:spcPts val="0"/>
              </a:spcAft>
              <a:buNone/>
            </a:pPr>
            <a:r>
              <a:rPr lang="en-US" sz="1052" b="0" i="0" u="none" strike="noStrike" cap="none">
                <a:solidFill>
                  <a:srgbClr val="FFEC8F"/>
                </a:solidFill>
                <a:latin typeface="Arial"/>
                <a:ea typeface="Arial"/>
                <a:cs typeface="Arial"/>
                <a:sym typeface="Arial"/>
              </a:rPr>
              <a:t>13q14</a:t>
            </a:r>
            <a:endParaRPr/>
          </a:p>
        </p:txBody>
      </p:sp>
      <p:sp>
        <p:nvSpPr>
          <p:cNvPr id="122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17" name="Google Shape;1217;p9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223" name="Google Shape;1223;p9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80</a:t>
            </a:fld>
            <a:endParaRPr lang="de-DE" sz="800">
              <a:latin typeface="Segoe UI"/>
            </a:endParaRPr>
          </a:p>
        </p:txBody>
      </p:sp>
      <p:cxnSp>
        <p:nvCxnSpPr>
          <p:cNvPr id="1229" name="ZZ_Fusszeile_Linie"/>
          <p:cNvCxnSpPr/>
          <p:nvPr/>
        </p:nvCxnSpPr>
        <p:spPr>
          <a:xfrm>
            <a:off x="274320" y="6565392"/>
            <a:ext cx="11643360" cy="0"/>
          </a:xfrm>
          <a:prstGeom prst="line">
            <a:avLst/>
          </a:prstGeom>
          <a:ln w="6350">
            <a:solidFill>
              <a:srgbClr val="D7DBE0"/>
            </a:solidFill>
          </a:ln>
        </p:spPr>
      </p:cxnSp>
      <p:sp>
        <p:nvSpPr>
          <p:cNvPr id="123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cxnSp>
        <p:nvCxnSpPr>
          <p:cNvPr id="1233" name="Google Shape;1233;p9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34" name="Google Shape;1234;p9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35" name="Google Shape;1235;p9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36" name="Google Shape;1236;p9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37" name="Google Shape;1237;p9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39" name="Google Shape;1239;p93"/>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40" name="Google Shape;1240;p93"/>
          <p:cNvSpPr/>
          <p:nvPr/>
        </p:nvSpPr>
        <p:spPr>
          <a:xfrm>
            <a:off x="9035441" y="1338030"/>
            <a:ext cx="534444" cy="334027"/>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241" name="Google Shape;1241;p93"/>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vererbtem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C2C8D0"/>
                </a:solidFill>
                <a:latin typeface="Arial"/>
                <a:ea typeface="Arial"/>
                <a:cs typeface="Arial"/>
                <a:sym typeface="Arial"/>
              </a:rPr>
              <a:t>Beide </a:t>
            </a:r>
            <a:r>
              <a:rPr lang="en-US" sz="1052" b="0" i="0" u="none" strike="noStrike" cap="none">
                <a:solidFill>
                  <a:srgbClr val="C2C8D0"/>
                </a:solidFill>
                <a:latin typeface="Arial"/>
                <a:ea typeface="Arial"/>
                <a:cs typeface="Arial"/>
                <a:sym typeface="Arial"/>
              </a:rPr>
              <a:t>Kopien des verantwortlichen Gens </a:t>
            </a:r>
            <a:r>
              <a:rPr lang="en-US" sz="1052" b="0" i="0" u="none" strike="noStrike" cap="none">
                <a:solidFill>
                  <a:srgbClr val="1A5FB4"/>
                </a:solidFill>
                <a:latin typeface="Arial"/>
                <a:ea typeface="Arial"/>
                <a:cs typeface="Arial"/>
                <a:sym typeface="Arial"/>
              </a:rPr>
              <a:t>(</a:t>
            </a:r>
            <a:r>
              <a:rPr lang="en-US" sz="1052" b="1" i="1" u="none" strike="noStrike" cap="none">
                <a:solidFill>
                  <a:srgbClr val="1A5FB4"/>
                </a:solidFill>
                <a:latin typeface="Arial"/>
                <a:ea typeface="Arial"/>
                <a:cs typeface="Arial"/>
                <a:sym typeface="Arial"/>
              </a:rPr>
              <a:t>RB1</a:t>
            </a:r>
            <a:r>
              <a:rPr lang="en-US" sz="1052" b="0" i="0" u="none" strike="noStrike" cap="none">
                <a:solidFill>
                  <a:srgbClr val="1A5FB4"/>
                </a:solidFill>
                <a:latin typeface="Arial"/>
                <a:ea typeface="Arial"/>
                <a:cs typeface="Arial"/>
                <a:sym typeface="Arial"/>
              </a:rPr>
              <a:t>) </a:t>
            </a:r>
            <a:r>
              <a:rPr lang="en-US" sz="1052" b="0" i="0" u="none" strike="noStrike" cap="none">
                <a:solidFill>
                  <a:srgbClr val="C2C8D0"/>
                </a:solidFill>
                <a:latin typeface="Arial"/>
                <a:ea typeface="Arial"/>
                <a:cs typeface="Arial"/>
                <a:sym typeface="Arial"/>
              </a:rPr>
              <a:t>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F5F1DE"/>
                </a:solidFill>
                <a:latin typeface="Arial"/>
                <a:ea typeface="Arial"/>
                <a:cs typeface="Arial"/>
                <a:sym typeface="Arial"/>
              </a:rPr>
              <a:t>Wenn Rb autosomal-rezessiv ist, warum zeigt die vererbte Erkrankung dann ein autosomal-dominantes Vererbungsmuster?</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Bei der vererbten Erkrankung enthalten alle Zellen eine defekte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Damit sich klinisches Rb entwickelt, muss die andere Kopie inaktiviert werden. Leider gibt es zwei Faktoren, die zusammenwirken, sodass dies mit ziemlicher Sicherheit eintritt:</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2) die große Anzahl an Retinoblasten bietet ein enormes Potenzial für das Auftreten einer solchen Mutation (denken Sie daran: Damit sich ein Tumor entwickelt, muss lediglich EIN Retinoblast seine einzige funktionierende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verlieren).</a:t>
            </a:r>
            <a:endParaRPr/>
          </a:p>
        </p:txBody>
      </p:sp>
      <p:sp>
        <p:nvSpPr>
          <p:cNvPr id="1242" name="Google Shape;1242;p93"/>
          <p:cNvSpPr txBox="1"/>
          <p:nvPr/>
        </p:nvSpPr>
        <p:spPr>
          <a:xfrm>
            <a:off x="6229611" y="1818195"/>
            <a:ext cx="3782137" cy="34638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Wo befindet sich das RB1-Gen auf dem Chromosom?</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13q14</a:t>
            </a:r>
            <a:endParaRPr/>
          </a:p>
        </p:txBody>
      </p:sp>
      <p:sp>
        <p:nvSpPr>
          <p:cNvPr id="1243" name="Google Shape;1243;p93"/>
          <p:cNvSpPr/>
          <p:nvPr/>
        </p:nvSpPr>
        <p:spPr>
          <a:xfrm>
            <a:off x="3268033" y="1418249"/>
            <a:ext cx="534444" cy="334027"/>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2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32" name="Google Shape;1232;p9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238" name="Google Shape;1238;p9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81</a:t>
            </a:fld>
            <a:endParaRPr lang="de-DE" sz="800">
              <a:latin typeface="Segoe UI"/>
            </a:endParaRPr>
          </a:p>
        </p:txBody>
      </p:sp>
      <p:cxnSp>
        <p:nvCxnSpPr>
          <p:cNvPr id="1245" name="ZZ_Fusszeile_Linie"/>
          <p:cNvCxnSpPr/>
          <p:nvPr/>
        </p:nvCxnSpPr>
        <p:spPr>
          <a:xfrm>
            <a:off x="274320" y="6565392"/>
            <a:ext cx="11643360" cy="0"/>
          </a:xfrm>
          <a:prstGeom prst="line">
            <a:avLst/>
          </a:prstGeom>
          <a:ln w="6350">
            <a:solidFill>
              <a:srgbClr val="D7DBE0"/>
            </a:solidFill>
          </a:ln>
        </p:spPr>
      </p:cxnSp>
      <p:sp>
        <p:nvSpPr>
          <p:cNvPr id="12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47"/>
        <p:cNvGrpSpPr/>
        <p:nvPr/>
      </p:nvGrpSpPr>
      <p:grpSpPr>
        <a:xfrm>
          <a:off x="0" y="0"/>
          <a:ext cx="0" cy="0"/>
          <a:chOff x="0" y="0"/>
          <a:chExt cx="0" cy="0"/>
        </a:xfrm>
      </p:grpSpPr>
      <p:cxnSp>
        <p:nvCxnSpPr>
          <p:cNvPr id="1249" name="Google Shape;1249;p9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50" name="Google Shape;1250;p94"/>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51" name="Google Shape;1251;p94"/>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52" name="Google Shape;1252;p94"/>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53" name="Google Shape;1253;p9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55" name="Google Shape;1255;p94"/>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56" name="Google Shape;1256;p94"/>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vererbtem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1A5FB4"/>
                </a:solidFill>
                <a:latin typeface="Arial"/>
                <a:ea typeface="Arial"/>
                <a:cs typeface="Arial"/>
                <a:sym typeface="Arial"/>
              </a:rPr>
              <a:t>Beide </a:t>
            </a:r>
            <a:r>
              <a:rPr lang="en-US" sz="1052" b="0" i="0" u="none" strike="noStrike" cap="none">
                <a:solidFill>
                  <a:srgbClr val="1A5FB4"/>
                </a:solidFill>
                <a:latin typeface="Arial"/>
                <a:ea typeface="Arial"/>
                <a:cs typeface="Arial"/>
                <a:sym typeface="Arial"/>
              </a:rPr>
              <a:t>Kopien des verantwortlichen Gens (</a:t>
            </a:r>
            <a:r>
              <a:rPr lang="en-US" sz="1052" b="1" i="1" u="none" strike="noStrike" cap="none">
                <a:solidFill>
                  <a:srgbClr val="1A5FB4"/>
                </a:solidFill>
                <a:latin typeface="Arial"/>
                <a:ea typeface="Arial"/>
                <a:cs typeface="Arial"/>
                <a:sym typeface="Arial"/>
              </a:rPr>
              <a:t>RB1</a:t>
            </a:r>
            <a:r>
              <a:rPr lang="en-US" sz="1052" b="0" i="0" u="none" strike="noStrike" cap="none">
                <a:solidFill>
                  <a:srgbClr val="1A5FB4"/>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F5F1DE"/>
                </a:solidFill>
                <a:latin typeface="Arial"/>
                <a:ea typeface="Arial"/>
                <a:cs typeface="Arial"/>
                <a:sym typeface="Arial"/>
              </a:rPr>
              <a:t>Wenn Rb autosomal-rezessiv ist, warum zeigt die vererbte Erkrankung dann ein autosomal-dominantes Vererbungsmuster?</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Bei der vererbten Erkrankung enthalten alle Zellen eine defekte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Damit sich klinisches Rb entwickelt, muss die andere Kopie inaktiviert werden. Leider gibt es zwei Faktoren, die zusammenwirken, sodass dies mit ziemlicher Sicherheit eintritt:</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2) die große Anzahl an Retinoblasten bietet ein enormes Potenzial für das Auftreten einer solchen Mutation (denken Sie daran: Damit sich ein Tumor entwickelt, muss lediglich EIN Retinoblast seine einzige funktionierende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verlieren).</a:t>
            </a:r>
            <a:endParaRPr/>
          </a:p>
        </p:txBody>
      </p:sp>
      <p:sp>
        <p:nvSpPr>
          <p:cNvPr id="1257" name="Google Shape;1257;p94"/>
          <p:cNvSpPr txBox="1"/>
          <p:nvPr/>
        </p:nvSpPr>
        <p:spPr>
          <a:xfrm>
            <a:off x="3945003" y="1868368"/>
            <a:ext cx="4569337" cy="508405"/>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Was sagt die Tatsache, dass das </a:t>
            </a:r>
            <a:r>
              <a:rPr lang="en-US" sz="1052" b="0" i="0" u="none" strike="noStrike" cap="none">
                <a:solidFill>
                  <a:srgbClr val="FFFFFF"/>
                </a:solidFill>
                <a:latin typeface="Arial"/>
                <a:ea typeface="Arial"/>
                <a:cs typeface="Arial"/>
                <a:sym typeface="Arial"/>
              </a:rPr>
              <a:t>Fehlen </a:t>
            </a:r>
            <a:r>
              <a:rPr lang="en-US" sz="1052" b="0" i="1" u="none" strike="noStrike" cap="none">
                <a:solidFill>
                  <a:srgbClr val="FFFFFF"/>
                </a:solidFill>
                <a:latin typeface="Arial"/>
                <a:ea typeface="Arial"/>
                <a:cs typeface="Arial"/>
                <a:sym typeface="Arial"/>
              </a:rPr>
              <a:t>einer funktionsfähigen Kopie von RB1 zur Entstehung von RB führt, über dessen Natur aus?</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Dass es sich um ein </a:t>
            </a:r>
            <a:r>
              <a:rPr lang="en-US" sz="1052" b="1" i="0" u="none" strike="noStrike" cap="none">
                <a:solidFill>
                  <a:srgbClr val="1A5FB4"/>
                </a:solidFill>
                <a:latin typeface="Arial"/>
                <a:ea typeface="Arial"/>
                <a:cs typeface="Arial"/>
                <a:sym typeface="Arial"/>
              </a:rPr>
              <a:t>Tumorsuppressorgen</a:t>
            </a:r>
            <a:r>
              <a:rPr lang="en-US" sz="1052" b="0" i="0" u="none" strike="noStrike" cap="none">
                <a:solidFill>
                  <a:srgbClr val="1A5FB4"/>
                </a:solidFill>
                <a:latin typeface="Arial"/>
                <a:ea typeface="Arial"/>
                <a:cs typeface="Arial"/>
                <a:sym typeface="Arial"/>
              </a:rPr>
              <a:t> handelt</a:t>
            </a:r>
            <a:endParaRPr/>
          </a:p>
        </p:txBody>
      </p:sp>
      <p:sp>
        <p:nvSpPr>
          <p:cNvPr id="125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48" name="Google Shape;1248;p9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254" name="Google Shape;1254;p9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82</a:t>
            </a:fld>
            <a:endParaRPr lang="de-DE" sz="800">
              <a:latin typeface="Segoe UI"/>
            </a:endParaRPr>
          </a:p>
        </p:txBody>
      </p:sp>
      <p:cxnSp>
        <p:nvCxnSpPr>
          <p:cNvPr id="1259" name="ZZ_Fusszeile_Linie"/>
          <p:cNvCxnSpPr/>
          <p:nvPr/>
        </p:nvCxnSpPr>
        <p:spPr>
          <a:xfrm>
            <a:off x="274320" y="6565392"/>
            <a:ext cx="11643360" cy="0"/>
          </a:xfrm>
          <a:prstGeom prst="line">
            <a:avLst/>
          </a:prstGeom>
          <a:ln w="6350">
            <a:solidFill>
              <a:srgbClr val="D7DBE0"/>
            </a:solidFill>
          </a:ln>
        </p:spPr>
      </p:cxnSp>
      <p:sp>
        <p:nvSpPr>
          <p:cNvPr id="126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cxnSp>
        <p:nvCxnSpPr>
          <p:cNvPr id="1263" name="Google Shape;1263;p9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64" name="Google Shape;1264;p95"/>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65" name="Google Shape;1265;p95"/>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66" name="Google Shape;1266;p95"/>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67" name="Google Shape;1267;p9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69" name="Google Shape;1269;p95"/>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70" name="Google Shape;1270;p95"/>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vererbtem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1A5FB4"/>
                </a:solidFill>
                <a:latin typeface="Arial"/>
                <a:ea typeface="Arial"/>
                <a:cs typeface="Arial"/>
                <a:sym typeface="Arial"/>
              </a:rPr>
              <a:t>Beide </a:t>
            </a:r>
            <a:r>
              <a:rPr lang="en-US" sz="1052" b="0" i="0" u="none" strike="noStrike" cap="none">
                <a:solidFill>
                  <a:srgbClr val="1A5FB4"/>
                </a:solidFill>
                <a:latin typeface="Arial"/>
                <a:ea typeface="Arial"/>
                <a:cs typeface="Arial"/>
                <a:sym typeface="Arial"/>
              </a:rPr>
              <a:t>Kopien des verantwortlichen Gens (</a:t>
            </a:r>
            <a:r>
              <a:rPr lang="en-US" sz="1052" b="1" i="1" u="none" strike="noStrike" cap="none">
                <a:solidFill>
                  <a:srgbClr val="1A5FB4"/>
                </a:solidFill>
                <a:latin typeface="Arial"/>
                <a:ea typeface="Arial"/>
                <a:cs typeface="Arial"/>
                <a:sym typeface="Arial"/>
              </a:rPr>
              <a:t>RB1</a:t>
            </a:r>
            <a:r>
              <a:rPr lang="en-US" sz="1052" b="0" i="0" u="none" strike="noStrike" cap="none">
                <a:solidFill>
                  <a:srgbClr val="1A5FB4"/>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F5F1DE"/>
                </a:solidFill>
                <a:latin typeface="Arial"/>
                <a:ea typeface="Arial"/>
                <a:cs typeface="Arial"/>
                <a:sym typeface="Arial"/>
              </a:rPr>
              <a:t>Wenn Rb autosomal-rezessiv ist, warum zeigt die vererbte Erkrankung dann ein autosomal-dominantes Vererbungsmuster?</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Bei der vererbten Erkrankung enthalten alle Zellen eine defekte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Damit sich klinisches Rb entwickelt, muss die andere Kopie inaktiviert werden. Leider gibt es zwei Faktoren, die zusammenwirken, sodass dies mit ziemlicher Sicherheit eintritt:</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0" i="0" u="none" strike="noStrike" cap="none">
                <a:solidFill>
                  <a:srgbClr val="F5F1DE"/>
                </a:solidFill>
                <a:latin typeface="Arial"/>
                <a:ea typeface="Arial"/>
                <a:cs typeface="Arial"/>
                <a:sym typeface="Arial"/>
              </a:rPr>
              <a:t>2) die große Anzahl an Retinoblasten bietet ein enormes Potenzial für das Auftreten einer solchen Mutation (denken Sie daran: Damit sich ein Tumor entwickelt, muss lediglich EIN Retinoblast seine einzige funktionierende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verlieren).</a:t>
            </a:r>
            <a:endParaRPr/>
          </a:p>
        </p:txBody>
      </p:sp>
      <p:sp>
        <p:nvSpPr>
          <p:cNvPr id="1271" name="Google Shape;1271;p95"/>
          <p:cNvSpPr txBox="1"/>
          <p:nvPr/>
        </p:nvSpPr>
        <p:spPr>
          <a:xfrm>
            <a:off x="3945003" y="1868368"/>
            <a:ext cx="4569337" cy="508405"/>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Was sagt die Tatsache, dass das </a:t>
            </a:r>
            <a:r>
              <a:rPr lang="en-US" sz="1052" b="0" i="0" u="none" strike="noStrike" cap="none">
                <a:solidFill>
                  <a:srgbClr val="FFFFFF"/>
                </a:solidFill>
                <a:latin typeface="Arial"/>
                <a:ea typeface="Arial"/>
                <a:cs typeface="Arial"/>
                <a:sym typeface="Arial"/>
              </a:rPr>
              <a:t>Fehlen </a:t>
            </a:r>
            <a:r>
              <a:rPr lang="en-US" sz="1052" b="0" i="1" u="none" strike="noStrike" cap="none">
                <a:solidFill>
                  <a:srgbClr val="FFFFFF"/>
                </a:solidFill>
                <a:latin typeface="Arial"/>
                <a:ea typeface="Arial"/>
                <a:cs typeface="Arial"/>
                <a:sym typeface="Arial"/>
              </a:rPr>
              <a:t>einer funktionsfähigen Kopie von RB1 zur Entstehung von RB führt, über dessen Natur aus?</a:t>
            </a:r>
            <a:endParaRPr/>
          </a:p>
          <a:p>
            <a:pPr marL="0" marR="0" lvl="0" indent="0" algn="l" rtl="0">
              <a:spcBef>
                <a:spcPts val="0"/>
              </a:spcBef>
              <a:spcAft>
                <a:spcPts val="0"/>
              </a:spcAft>
              <a:buNone/>
            </a:pPr>
            <a:r>
              <a:rPr lang="en-US" sz="1052" b="0" i="0" u="none" strike="noStrike" cap="none">
                <a:solidFill>
                  <a:srgbClr val="FFFFFF"/>
                </a:solidFill>
                <a:latin typeface="Arial"/>
                <a:ea typeface="Arial"/>
                <a:cs typeface="Arial"/>
                <a:sym typeface="Arial"/>
              </a:rPr>
              <a:t>Dass es sich um ein </a:t>
            </a:r>
            <a:r>
              <a:rPr lang="en-US" sz="1052" b="1" i="0" u="none" strike="noStrike" cap="none">
                <a:solidFill>
                  <a:srgbClr val="FFFFFF"/>
                </a:solidFill>
                <a:latin typeface="Arial"/>
                <a:ea typeface="Arial"/>
                <a:cs typeface="Arial"/>
                <a:sym typeface="Arial"/>
              </a:rPr>
              <a:t>Tumorsuppressorgen</a:t>
            </a:r>
            <a:r>
              <a:rPr lang="en-US" sz="1052" b="0" i="0" u="none" strike="noStrike" cap="none">
                <a:solidFill>
                  <a:srgbClr val="FFFFFF"/>
                </a:solidFill>
                <a:latin typeface="Arial"/>
                <a:ea typeface="Arial"/>
                <a:cs typeface="Arial"/>
                <a:sym typeface="Arial"/>
              </a:rPr>
              <a:t> handelt</a:t>
            </a:r>
            <a:endParaRPr sz="1227" b="0" i="0" u="none" strike="noStrike" cap="none">
              <a:solidFill>
                <a:srgbClr val="FFFFFF"/>
              </a:solidFill>
              <a:latin typeface="Arial"/>
              <a:ea typeface="Arial"/>
              <a:cs typeface="Arial"/>
              <a:sym typeface="Arial"/>
            </a:endParaRPr>
          </a:p>
        </p:txBody>
      </p:sp>
      <p:sp>
        <p:nvSpPr>
          <p:cNvPr id="127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62" name="Google Shape;1262;p9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268" name="Google Shape;1268;p9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83</a:t>
            </a:fld>
            <a:endParaRPr lang="de-DE" sz="800">
              <a:latin typeface="Segoe UI"/>
            </a:endParaRPr>
          </a:p>
        </p:txBody>
      </p:sp>
      <p:cxnSp>
        <p:nvCxnSpPr>
          <p:cNvPr id="1273" name="ZZ_Fusszeile_Linie"/>
          <p:cNvCxnSpPr/>
          <p:nvPr/>
        </p:nvCxnSpPr>
        <p:spPr>
          <a:xfrm>
            <a:off x="274320" y="6565392"/>
            <a:ext cx="11643360" cy="0"/>
          </a:xfrm>
          <a:prstGeom prst="line">
            <a:avLst/>
          </a:prstGeom>
          <a:ln w="6350">
            <a:solidFill>
              <a:srgbClr val="D7DBE0"/>
            </a:solidFill>
          </a:ln>
        </p:spPr>
      </p:cxnSp>
      <p:sp>
        <p:nvSpPr>
          <p:cNvPr id="127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cxnSp>
        <p:nvCxnSpPr>
          <p:cNvPr id="1277" name="Google Shape;1277;p9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78" name="Google Shape;1278;p9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279" name="Google Shape;1279;p96"/>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80" name="Google Shape;1280;p96"/>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81" name="Google Shape;1281;p9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283" name="Google Shape;1283;p96"/>
          <p:cNvSpPr txBox="1"/>
          <p:nvPr/>
        </p:nvSpPr>
        <p:spPr>
          <a:xfrm>
            <a:off x="2956142" y="669975"/>
            <a:ext cx="6771014" cy="2711189"/>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Was zeigt die Stammbaumanalyse hinsichtlich des Vererbungsmusters in Familien mit vererbtem Rb?</a:t>
            </a:r>
            <a:endParaRPr sz="1227"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669999"/>
                </a:solidFill>
                <a:latin typeface="Arial"/>
                <a:ea typeface="Arial"/>
                <a:cs typeface="Arial"/>
                <a:sym typeface="Arial"/>
              </a:rPr>
              <a:t>Das Vererbungsmuster entspricht einer autosomal-dominanten Vererbung</a:t>
            </a:r>
            <a:endParaRPr sz="1227"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1A5FB4"/>
                </a:solidFill>
                <a:latin typeface="Arial"/>
                <a:ea typeface="Arial"/>
                <a:cs typeface="Arial"/>
                <a:sym typeface="Arial"/>
              </a:rPr>
              <a:t>Ist Rb also eine AD-Erkrankung?</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1A5FB4"/>
                </a:solidFill>
                <a:latin typeface="Arial"/>
                <a:ea typeface="Arial"/>
                <a:cs typeface="Arial"/>
                <a:sym typeface="Arial"/>
              </a:rPr>
              <a:t>Nein, es handelt sich zweifellos um eine autosomal-rezessive Erkrankung. </a:t>
            </a:r>
            <a:r>
              <a:rPr lang="en-US" sz="1052" b="1" i="0" u="none" strike="noStrike" cap="none">
                <a:solidFill>
                  <a:srgbClr val="1A5FB4"/>
                </a:solidFill>
                <a:latin typeface="Arial"/>
                <a:ea typeface="Arial"/>
                <a:cs typeface="Arial"/>
                <a:sym typeface="Arial"/>
              </a:rPr>
              <a:t>Beide </a:t>
            </a:r>
            <a:r>
              <a:rPr lang="en-US" sz="1052" b="0" i="0" u="none" strike="noStrike" cap="none">
                <a:solidFill>
                  <a:srgbClr val="1A5FB4"/>
                </a:solidFill>
                <a:latin typeface="Arial"/>
                <a:ea typeface="Arial"/>
                <a:cs typeface="Arial"/>
                <a:sym typeface="Arial"/>
              </a:rPr>
              <a:t>Kopien des verantwortlichen Gens (</a:t>
            </a:r>
            <a:r>
              <a:rPr lang="en-US" sz="1052" b="0" i="1" u="none" strike="noStrike" cap="none">
                <a:solidFill>
                  <a:srgbClr val="1A5FB4"/>
                </a:solidFill>
                <a:latin typeface="Arial"/>
                <a:ea typeface="Arial"/>
                <a:cs typeface="Arial"/>
                <a:sym typeface="Arial"/>
              </a:rPr>
              <a:t>RB1</a:t>
            </a:r>
            <a:r>
              <a:rPr lang="en-US" sz="1052" b="0" i="0" u="none" strike="noStrike" cap="none">
                <a:solidFill>
                  <a:srgbClr val="1A5FB4"/>
                </a:solidFill>
                <a:latin typeface="Arial"/>
                <a:ea typeface="Arial"/>
                <a:cs typeface="Arial"/>
                <a:sym typeface="Arial"/>
              </a:rPr>
              <a:t>) müssen in einer bestimmten Zelle defekt sein, bevor eine abnormale Replikation beginnen kann.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1A5FB4"/>
                </a:solidFill>
                <a:latin typeface="Arial"/>
                <a:ea typeface="Arial"/>
                <a:cs typeface="Arial"/>
                <a:sym typeface="Arial"/>
              </a:rPr>
              <a:t>Wenn Rb autosomal-rezessiv ist, warum zeigt die vererbte Erkrankung dann ein autosomal-dominantes Vererbungsmuster?</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F5F1DE"/>
                </a:solidFill>
                <a:latin typeface="Arial"/>
                <a:ea typeface="Arial"/>
                <a:cs typeface="Arial"/>
                <a:sym typeface="Arial"/>
              </a:rPr>
              <a:t>Bei der vererbten Erkrankung enthalten alle Zellen eine defekte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Damit sich klinisches Rb entwickelt, muss die andere Kopie inaktiviert werden. Leider gibt es zwei Faktoren, die zusammenwirken, sodass dies mit ziemlicher Sicherheit eintritt:</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F5F1DE"/>
                </a:solidFill>
                <a:latin typeface="Arial"/>
                <a:ea typeface="Arial"/>
                <a:cs typeface="Arial"/>
                <a:sym typeface="Arial"/>
              </a:rPr>
              <a:t>1) Die Anzahl der verschiedenen Mutationen, die auftreten können, ist beträchtlich, und </a:t>
            </a:r>
            <a:endParaRPr sz="122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F5F1DE"/>
                </a:solidFill>
                <a:latin typeface="Arial"/>
                <a:ea typeface="Arial"/>
                <a:cs typeface="Arial"/>
                <a:sym typeface="Arial"/>
              </a:rPr>
              <a:t>2) die große Anzahl an Retinoblasten bietet ein enormes Potenzial für das Auftreten einer solchen Mutation (denken Sie daran: Damit sich ein Tumor entwickelt, muss lediglich EIN Retinoblast seine einzige funktionierende Kopie von </a:t>
            </a:r>
            <a:r>
              <a:rPr lang="en-US" sz="1052" b="0" i="1" u="none" strike="noStrike" cap="none">
                <a:solidFill>
                  <a:srgbClr val="F5F1DE"/>
                </a:solidFill>
                <a:latin typeface="Arial"/>
                <a:ea typeface="Arial"/>
                <a:cs typeface="Arial"/>
                <a:sym typeface="Arial"/>
              </a:rPr>
              <a:t>RB1</a:t>
            </a:r>
            <a:r>
              <a:rPr lang="en-US" sz="1052" b="0" i="0" u="none" strike="noStrike" cap="none">
                <a:solidFill>
                  <a:srgbClr val="F5F1DE"/>
                </a:solidFill>
                <a:latin typeface="Arial"/>
                <a:ea typeface="Arial"/>
                <a:cs typeface="Arial"/>
                <a:sym typeface="Arial"/>
              </a:rPr>
              <a:t> verlieren).</a:t>
            </a:r>
            <a:endParaRPr sz="1227" b="0" i="0" u="none" strike="noStrike" cap="none">
              <a:solidFill>
                <a:srgbClr val="000000"/>
              </a:solidFill>
              <a:latin typeface="Arial"/>
              <a:ea typeface="Arial"/>
              <a:cs typeface="Arial"/>
              <a:sym typeface="Arial"/>
            </a:endParaRPr>
          </a:p>
        </p:txBody>
      </p:sp>
      <p:sp>
        <p:nvSpPr>
          <p:cNvPr id="1284" name="Google Shape;1284;p96"/>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8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76" name="Google Shape;1276;p9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282" name="Google Shape;1282;p9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84</a:t>
            </a:fld>
            <a:endParaRPr lang="de-DE" sz="800">
              <a:latin typeface="Segoe UI"/>
            </a:endParaRPr>
          </a:p>
        </p:txBody>
      </p:sp>
      <p:cxnSp>
        <p:nvCxnSpPr>
          <p:cNvPr id="1286" name="ZZ_Fusszeile_Linie"/>
          <p:cNvCxnSpPr/>
          <p:nvPr/>
        </p:nvCxnSpPr>
        <p:spPr>
          <a:xfrm>
            <a:off x="274320" y="6565392"/>
            <a:ext cx="11643360" cy="0"/>
          </a:xfrm>
          <a:prstGeom prst="line">
            <a:avLst/>
          </a:prstGeom>
          <a:ln w="6350">
            <a:solidFill>
              <a:srgbClr val="D7DBE0"/>
            </a:solidFill>
          </a:ln>
        </p:spPr>
      </p:cxnSp>
      <p:sp>
        <p:nvSpPr>
          <p:cNvPr id="128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cxnSp>
        <p:nvCxnSpPr>
          <p:cNvPr id="1289" name="Google Shape;1289;p9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290" name="Google Shape;1290;p97"/>
          <p:cNvSpPr txBox="1"/>
          <p:nvPr/>
        </p:nvSpPr>
        <p:spPr>
          <a:xfrm>
            <a:off x="5462684" y="1738863"/>
            <a:ext cx="1559145" cy="28063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666" u="none" strike="noStrike" cap="none">
                <a:solidFill>
                  <a:srgbClr val="330066"/>
                </a:solidFill>
                <a:latin typeface="Caveat"/>
                <a:ea typeface="Caveat"/>
                <a:cs typeface="Caveat"/>
                <a:sym typeface="Caveat"/>
              </a:rPr>
              <a:t>14.000 – 20.000</a:t>
            </a:r>
            <a:endParaRPr sz="1666" u="none" strike="noStrike" cap="none">
              <a:solidFill>
                <a:srgbClr val="330066"/>
              </a:solidFill>
              <a:latin typeface="Caveat"/>
              <a:ea typeface="Caveat"/>
              <a:cs typeface="Caveat"/>
              <a:sym typeface="Caveat"/>
            </a:endParaRPr>
          </a:p>
        </p:txBody>
      </p:sp>
      <p:cxnSp>
        <p:nvCxnSpPr>
          <p:cNvPr id="1291" name="Google Shape;1291;p97"/>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292" name="Google Shape;1292;p97"/>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293" name="Google Shape;1293;p9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nicht erforderlich</a:t>
            </a:r>
            <a:endParaRPr sz="1227" b="0" i="0" u="none" strike="noStrike" cap="none">
              <a:solidFill>
                <a:srgbClr val="330066"/>
              </a:solidFill>
              <a:latin typeface="Arial"/>
              <a:ea typeface="Arial"/>
              <a:cs typeface="Arial"/>
              <a:sym typeface="Arial"/>
            </a:endParaRPr>
          </a:p>
        </p:txBody>
      </p:sp>
      <p:sp>
        <p:nvSpPr>
          <p:cNvPr id="1295" name="Google Shape;1295;p97"/>
          <p:cNvSpPr txBox="1"/>
          <p:nvPr/>
        </p:nvSpPr>
        <p:spPr>
          <a:xfrm>
            <a:off x="2956142" y="669975"/>
            <a:ext cx="6771014" cy="2711189"/>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330066"/>
                </a:solidFill>
                <a:latin typeface="Arial"/>
                <a:ea typeface="Arial"/>
                <a:cs typeface="Arial"/>
                <a:sym typeface="Arial"/>
              </a:rPr>
              <a:t>Was </a:t>
            </a:r>
            <a:r>
              <a:rPr lang="en-US" sz="1052" b="0" i="1" u="none" strike="noStrike" cap="none" dirty="0" err="1">
                <a:solidFill>
                  <a:srgbClr val="330066"/>
                </a:solidFill>
                <a:latin typeface="Arial"/>
                <a:ea typeface="Arial"/>
                <a:cs typeface="Arial"/>
                <a:sym typeface="Arial"/>
              </a:rPr>
              <a:t>zeigt</a:t>
            </a:r>
            <a:r>
              <a:rPr lang="en-US" sz="1052" b="0" i="1" u="none" strike="noStrike" cap="none" dirty="0">
                <a:solidFill>
                  <a:srgbClr val="330066"/>
                </a:solidFill>
                <a:latin typeface="Arial"/>
                <a:ea typeface="Arial"/>
                <a:cs typeface="Arial"/>
                <a:sym typeface="Arial"/>
              </a:rPr>
              <a:t> die </a:t>
            </a:r>
            <a:r>
              <a:rPr lang="en-US" sz="1052" b="0" i="1" u="none" strike="noStrike" cap="none" dirty="0" err="1">
                <a:solidFill>
                  <a:srgbClr val="330066"/>
                </a:solidFill>
                <a:latin typeface="Arial"/>
                <a:ea typeface="Arial"/>
                <a:cs typeface="Arial"/>
                <a:sym typeface="Arial"/>
              </a:rPr>
              <a:t>Stammbaumanalyse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des </a:t>
            </a:r>
            <a:r>
              <a:rPr lang="en-US" sz="1052" b="0" i="1" u="none" strike="noStrike" cap="none" dirty="0" err="1">
                <a:solidFill>
                  <a:srgbClr val="330066"/>
                </a:solidFill>
                <a:latin typeface="Arial"/>
                <a:ea typeface="Arial"/>
                <a:cs typeface="Arial"/>
                <a:sym typeface="Arial"/>
              </a:rPr>
              <a:t>Vererbungsmusters</a:t>
            </a:r>
            <a:r>
              <a:rPr lang="en-US" sz="1052" b="0" i="1" u="none" strike="noStrike" cap="none" dirty="0">
                <a:solidFill>
                  <a:srgbClr val="330066"/>
                </a:solidFill>
                <a:latin typeface="Arial"/>
                <a:ea typeface="Arial"/>
                <a:cs typeface="Arial"/>
                <a:sym typeface="Arial"/>
              </a:rPr>
              <a:t> in </a:t>
            </a:r>
            <a:r>
              <a:rPr lang="en-US" sz="1052" b="0" i="1" u="none" strike="noStrike" cap="none" dirty="0" err="1">
                <a:solidFill>
                  <a:srgbClr val="330066"/>
                </a:solidFill>
                <a:latin typeface="Arial"/>
                <a:ea typeface="Arial"/>
                <a:cs typeface="Arial"/>
                <a:sym typeface="Arial"/>
              </a:rPr>
              <a:t>Familien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mit</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vererbtem</a:t>
            </a:r>
            <a:r>
              <a:rPr lang="en-US" sz="1052" b="0" i="1" u="none" strike="noStrike" cap="none" dirty="0">
                <a:solidFill>
                  <a:srgbClr val="330066"/>
                </a:solidFill>
                <a:latin typeface="Arial"/>
                <a:ea typeface="Arial"/>
                <a:cs typeface="Arial"/>
                <a:sym typeface="Arial"/>
              </a:rPr>
              <a:t> Rb?</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669999"/>
                </a:solidFill>
                <a:latin typeface="Arial"/>
                <a:ea typeface="Arial"/>
                <a:cs typeface="Arial"/>
                <a:sym typeface="Arial"/>
              </a:rPr>
              <a:t>Das </a:t>
            </a:r>
            <a:r>
              <a:rPr lang="en-US" sz="1052" b="0" i="0" u="none" strike="noStrike" cap="none" dirty="0" err="1">
                <a:solidFill>
                  <a:srgbClr val="669999"/>
                </a:solidFill>
                <a:latin typeface="Arial"/>
                <a:ea typeface="Arial"/>
                <a:cs typeface="Arial"/>
                <a:sym typeface="Arial"/>
              </a:rPr>
              <a:t>Vererbungsmuster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entspricht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autosomal-</a:t>
            </a:r>
            <a:r>
              <a:rPr lang="en-US" sz="1052" b="0" i="0" u="none" strike="noStrike" cap="none" dirty="0" err="1">
                <a:solidFill>
                  <a:srgbClr val="669999"/>
                </a:solidFill>
                <a:latin typeface="Arial"/>
                <a:ea typeface="Arial"/>
                <a:cs typeface="Arial"/>
                <a:sym typeface="Arial"/>
              </a:rPr>
              <a:t>dominanten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Vererbung</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Rb also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AD-</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handelt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zweifellos</a:t>
            </a:r>
            <a:r>
              <a:rPr lang="en-US" sz="1052" b="0" i="0" u="none" strike="noStrike" cap="none" dirty="0">
                <a:solidFill>
                  <a:srgbClr val="1A5FB4"/>
                </a:solidFill>
                <a:latin typeface="Arial"/>
                <a:ea typeface="Arial"/>
                <a:cs typeface="Arial"/>
                <a:sym typeface="Arial"/>
              </a:rPr>
              <a:t> um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autosomal-</a:t>
            </a:r>
            <a:r>
              <a:rPr lang="en-US" sz="1052" b="0" i="0" u="none" strike="noStrike" cap="none" dirty="0" err="1">
                <a:solidFill>
                  <a:srgbClr val="1A5FB4"/>
                </a:solidFill>
                <a:latin typeface="Arial"/>
                <a:ea typeface="Arial"/>
                <a:cs typeface="Arial"/>
                <a:sym typeface="Arial"/>
              </a:rPr>
              <a:t>rezessive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Beide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Kopien</a:t>
            </a:r>
            <a:r>
              <a:rPr lang="en-US" sz="1052" b="0" i="0" u="none" strike="noStrike" cap="none" dirty="0">
                <a:solidFill>
                  <a:srgbClr val="1A5FB4"/>
                </a:solidFill>
                <a:latin typeface="Arial"/>
                <a:ea typeface="Arial"/>
                <a:cs typeface="Arial"/>
                <a:sym typeface="Arial"/>
              </a:rPr>
              <a:t> des </a:t>
            </a:r>
            <a:r>
              <a:rPr lang="en-US" sz="1052" b="0" i="0" u="none" strike="noStrike" cap="none" dirty="0" err="1">
                <a:solidFill>
                  <a:srgbClr val="1A5FB4"/>
                </a:solidFill>
                <a:latin typeface="Arial"/>
                <a:ea typeface="Arial"/>
                <a:cs typeface="Arial"/>
                <a:sym typeface="Arial"/>
              </a:rPr>
              <a:t>verantwortlichen</a:t>
            </a:r>
            <a:r>
              <a:rPr lang="en-US" sz="1052" b="0" i="0" u="none" strike="noStrike" cap="none" dirty="0">
                <a:solidFill>
                  <a:srgbClr val="1A5FB4"/>
                </a:solidFill>
                <a:latin typeface="Arial"/>
                <a:ea typeface="Arial"/>
                <a:cs typeface="Arial"/>
                <a:sym typeface="Arial"/>
              </a:rPr>
              <a:t> Gens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müssen</a:t>
            </a:r>
            <a:r>
              <a:rPr lang="en-US" sz="1052" b="0" i="0" u="none" strike="noStrike" cap="none" dirty="0">
                <a:solidFill>
                  <a:srgbClr val="1A5FB4"/>
                </a:solidFill>
                <a:latin typeface="Arial"/>
                <a:ea typeface="Arial"/>
                <a:cs typeface="Arial"/>
                <a:sym typeface="Arial"/>
              </a:rPr>
              <a:t> in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bestimmten</a:t>
            </a:r>
            <a:r>
              <a:rPr lang="en-US" sz="1052" b="0" i="0" u="none" strike="noStrike" cap="none" dirty="0">
                <a:solidFill>
                  <a:srgbClr val="1A5FB4"/>
                </a:solidFill>
                <a:latin typeface="Arial"/>
                <a:ea typeface="Arial"/>
                <a:cs typeface="Arial"/>
                <a:sym typeface="Arial"/>
              </a:rPr>
              <a:t> Zelle </a:t>
            </a:r>
            <a:r>
              <a:rPr lang="en-US" sz="1052" b="0" i="0" u="none" strike="noStrike" cap="none" dirty="0" err="1">
                <a:solidFill>
                  <a:srgbClr val="1A5FB4"/>
                </a:solidFill>
                <a:latin typeface="Arial"/>
                <a:ea typeface="Arial"/>
                <a:cs typeface="Arial"/>
                <a:sym typeface="Arial"/>
              </a:rPr>
              <a:t>defekt</a:t>
            </a:r>
            <a:r>
              <a:rPr lang="en-US" sz="1052" b="0" i="0" u="none" strike="noStrike" cap="none" dirty="0">
                <a:solidFill>
                  <a:srgbClr val="1A5FB4"/>
                </a:solidFill>
                <a:latin typeface="Arial"/>
                <a:ea typeface="Arial"/>
                <a:cs typeface="Arial"/>
                <a:sym typeface="Arial"/>
              </a:rPr>
              <a:t> sein, bevor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abnormale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Replikation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beginnen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kann</a:t>
            </a:r>
            <a:r>
              <a:rPr lang="en-US" sz="1052" b="0" i="0" u="none" strike="noStrike" cap="none" dirty="0">
                <a:solidFill>
                  <a:srgbClr val="1A5FB4"/>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1A5FB4"/>
                </a:solidFill>
                <a:latin typeface="Arial"/>
                <a:ea typeface="Arial"/>
                <a:cs typeface="Arial"/>
                <a:sym typeface="Arial"/>
              </a:rPr>
              <a:t>Wenn Rb autosomal-</a:t>
            </a:r>
            <a:r>
              <a:rPr lang="en-US" sz="1052" b="0" i="1" u="none" strike="noStrike" cap="none" dirty="0" err="1">
                <a:solidFill>
                  <a:srgbClr val="1A5FB4"/>
                </a:solidFill>
                <a:latin typeface="Arial"/>
                <a:ea typeface="Arial"/>
                <a:cs typeface="Arial"/>
                <a:sym typeface="Arial"/>
              </a:rPr>
              <a:t>rezessiv</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warum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zeigt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vererbte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dann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a:t>
            </a:r>
            <a:r>
              <a:rPr lang="en-US" sz="1052" b="0" i="1" u="none" strike="noStrike" cap="none" dirty="0">
                <a:solidFill>
                  <a:srgbClr val="1A5FB4"/>
                </a:solidFill>
                <a:latin typeface="Arial"/>
                <a:ea typeface="Arial"/>
                <a:cs typeface="Arial"/>
                <a:sym typeface="Arial"/>
              </a:rPr>
              <a:t> autosomal-</a:t>
            </a:r>
            <a:r>
              <a:rPr lang="en-US" sz="1052" b="0" i="1" u="none" strike="noStrike" cap="none" dirty="0" err="1">
                <a:solidFill>
                  <a:srgbClr val="1A5FB4"/>
                </a:solidFill>
                <a:latin typeface="Arial"/>
                <a:ea typeface="Arial"/>
                <a:cs typeface="Arial"/>
                <a:sym typeface="Arial"/>
              </a:rPr>
              <a:t>dominantes</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Vererbungsmuster</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Bei der </a:t>
            </a:r>
            <a:r>
              <a:rPr lang="en-US" sz="1052" b="0" i="0" u="none" strike="noStrike" cap="none" dirty="0" err="1">
                <a:solidFill>
                  <a:srgbClr val="1A5FB4"/>
                </a:solidFill>
                <a:latin typeface="Arial"/>
                <a:ea typeface="Arial"/>
                <a:cs typeface="Arial"/>
                <a:sym typeface="Arial"/>
              </a:rPr>
              <a:t>vererbten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enthalten</a:t>
            </a:r>
            <a:r>
              <a:rPr lang="en-US" sz="1052" b="0" i="0" u="none" strike="noStrike" cap="none" dirty="0">
                <a:solidFill>
                  <a:srgbClr val="1A5FB4"/>
                </a:solidFill>
                <a:latin typeface="Arial"/>
                <a:ea typeface="Arial"/>
                <a:cs typeface="Arial"/>
                <a:sym typeface="Arial"/>
              </a:rPr>
              <a:t> alle Zellen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defekte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a:t>
            </a:r>
            <a:r>
              <a:rPr lang="en-US" sz="1052" b="0" i="0" u="none" strike="noStrike" cap="none" dirty="0">
                <a:solidFill>
                  <a:srgbClr val="1A5FB4"/>
                </a:solidFill>
                <a:latin typeface="Arial"/>
                <a:ea typeface="Arial"/>
                <a:cs typeface="Arial"/>
                <a:sym typeface="Arial"/>
              </a:rPr>
              <a:t> von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Damit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klinisches</a:t>
            </a:r>
            <a:r>
              <a:rPr lang="en-US" sz="1052" b="0" i="0" u="none" strike="noStrike" cap="none" dirty="0">
                <a:solidFill>
                  <a:srgbClr val="1A5FB4"/>
                </a:solidFill>
                <a:latin typeface="Arial"/>
                <a:ea typeface="Arial"/>
                <a:cs typeface="Arial"/>
                <a:sym typeface="Arial"/>
              </a:rPr>
              <a:t> Rb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muss die </a:t>
            </a:r>
            <a:r>
              <a:rPr lang="en-US" sz="1052" b="0" i="0" u="none" strike="noStrike" cap="none" dirty="0" err="1">
                <a:solidFill>
                  <a:srgbClr val="1A5FB4"/>
                </a:solidFill>
                <a:latin typeface="Arial"/>
                <a:ea typeface="Arial"/>
                <a:cs typeface="Arial"/>
                <a:sym typeface="Arial"/>
              </a:rPr>
              <a:t>andere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inaktiviert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werden</a:t>
            </a:r>
            <a:r>
              <a:rPr lang="en-US" sz="1052" b="0" i="0" u="none" strike="noStrike" cap="none" dirty="0">
                <a:solidFill>
                  <a:srgbClr val="1A5FB4"/>
                </a:solidFill>
                <a:latin typeface="Arial"/>
                <a:ea typeface="Arial"/>
                <a:cs typeface="Arial"/>
                <a:sym typeface="Arial"/>
              </a:rPr>
              <a:t>. Leider </a:t>
            </a:r>
            <a:r>
              <a:rPr lang="en-US" sz="1052" b="0" i="0" u="none" strike="noStrike" cap="none" dirty="0" err="1">
                <a:solidFill>
                  <a:srgbClr val="1A5FB4"/>
                </a:solidFill>
                <a:latin typeface="Arial"/>
                <a:ea typeface="Arial"/>
                <a:cs typeface="Arial"/>
                <a:sym typeface="Arial"/>
              </a:rPr>
              <a:t>gibt</a:t>
            </a:r>
            <a:r>
              <a:rPr lang="en-US" sz="1052" b="0" i="0" u="none" strike="noStrike" cap="none" dirty="0">
                <a:solidFill>
                  <a:srgbClr val="1A5FB4"/>
                </a:solidFill>
                <a:latin typeface="Arial"/>
                <a:ea typeface="Arial"/>
                <a:cs typeface="Arial"/>
                <a:sym typeface="Arial"/>
              </a:rPr>
              <a:t> es </a:t>
            </a:r>
            <a:r>
              <a:rPr lang="en-US" sz="1052" b="0" i="0" u="none" strike="noStrike" cap="none" dirty="0" err="1">
                <a:solidFill>
                  <a:srgbClr val="1A5FB4"/>
                </a:solidFill>
                <a:latin typeface="Arial"/>
                <a:ea typeface="Arial"/>
                <a:cs typeface="Arial"/>
                <a:sym typeface="Arial"/>
              </a:rPr>
              <a:t>zwei</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Faktoren</a:t>
            </a:r>
            <a:r>
              <a:rPr lang="en-US" sz="1052" b="0" i="0" u="none" strike="noStrike" cap="none" dirty="0">
                <a:solidFill>
                  <a:srgbClr val="1A5FB4"/>
                </a:solidFill>
                <a:latin typeface="Arial"/>
                <a:ea typeface="Arial"/>
                <a:cs typeface="Arial"/>
                <a:sym typeface="Arial"/>
              </a:rPr>
              <a:t>, die </a:t>
            </a:r>
            <a:r>
              <a:rPr lang="en-US" sz="1052" b="0" i="0" u="none" strike="noStrike" cap="none" dirty="0" err="1">
                <a:solidFill>
                  <a:srgbClr val="1A5FB4"/>
                </a:solidFill>
                <a:latin typeface="Arial"/>
                <a:ea typeface="Arial"/>
                <a:cs typeface="Arial"/>
                <a:sym typeface="Arial"/>
              </a:rPr>
              <a:t>dazu</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führen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dies </a:t>
            </a:r>
            <a:r>
              <a:rPr lang="en-US" sz="1052" b="0" i="0" u="none" strike="noStrike" cap="none" dirty="0" err="1">
                <a:solidFill>
                  <a:srgbClr val="1A5FB4"/>
                </a:solidFill>
                <a:latin typeface="Arial"/>
                <a:ea typeface="Arial"/>
                <a:cs typeface="Arial"/>
                <a:sym typeface="Arial"/>
              </a:rPr>
              <a:t>mit</a:t>
            </a:r>
            <a:r>
              <a:rPr lang="en-US" sz="1052" b="0" i="0" u="none" strike="noStrike" cap="none" dirty="0">
                <a:solidFill>
                  <a:srgbClr val="1A5FB4"/>
                </a:solidFill>
                <a:latin typeface="Arial"/>
                <a:ea typeface="Arial"/>
                <a:cs typeface="Arial"/>
                <a:sym typeface="Arial"/>
              </a:rPr>
              <a:t> fast absoluter Sicherheit in </a:t>
            </a:r>
            <a:r>
              <a:rPr lang="en-US" sz="1052" b="0" i="0" u="none" strike="noStrike" cap="none" dirty="0" err="1">
                <a:solidFill>
                  <a:srgbClr val="1A5FB4"/>
                </a:solidFill>
                <a:latin typeface="Arial"/>
                <a:ea typeface="Arial"/>
                <a:cs typeface="Arial"/>
                <a:sym typeface="Arial"/>
              </a:rPr>
              <a:t>mindestens</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einem</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Retinoblasten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geschieht</a:t>
            </a:r>
            <a:r>
              <a:rPr lang="en-US" sz="1052" b="0" i="0"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1) </a:t>
            </a:r>
            <a:r>
              <a:rPr lang="en-US" sz="1052" b="0" i="0" u="none" strike="noStrike" cap="none" dirty="0">
                <a:solidFill>
                  <a:srgbClr val="F5F1DE"/>
                </a:solidFill>
                <a:latin typeface="Arial"/>
                <a:ea typeface="Arial"/>
                <a:cs typeface="Arial"/>
                <a:sym typeface="Arial"/>
              </a:rPr>
              <a:t>Die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der </a:t>
            </a:r>
            <a:r>
              <a:rPr lang="en-US" sz="1052" b="0" i="0" u="none" strike="noStrike" cap="none" dirty="0" err="1">
                <a:solidFill>
                  <a:srgbClr val="F5F1DE"/>
                </a:solidFill>
                <a:latin typeface="Arial"/>
                <a:ea typeface="Arial"/>
                <a:cs typeface="Arial"/>
                <a:sym typeface="Arial"/>
              </a:rPr>
              <a:t>verschiedenen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Mutationen</a:t>
            </a:r>
            <a:r>
              <a:rPr lang="en-US" sz="1052" b="0" i="0" u="none" strike="noStrike" cap="none" dirty="0">
                <a:solidFill>
                  <a:srgbClr val="F5F1DE"/>
                </a:solidFill>
                <a:latin typeface="Arial"/>
                <a:ea typeface="Arial"/>
                <a:cs typeface="Arial"/>
                <a:sym typeface="Arial"/>
              </a:rPr>
              <a:t>, die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können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ist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beträchtlich</a:t>
            </a:r>
            <a:r>
              <a:rPr lang="en-US" sz="1052" b="0" i="0" u="none" strike="noStrike" cap="none" dirty="0">
                <a:solidFill>
                  <a:srgbClr val="F5F1DE"/>
                </a:solidFill>
                <a:latin typeface="Arial"/>
                <a:ea typeface="Arial"/>
                <a:cs typeface="Arial"/>
                <a:sym typeface="Arial"/>
              </a:rPr>
              <a:t>, und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2) </a:t>
            </a:r>
            <a:r>
              <a:rPr lang="en-US" sz="1052" b="0" i="0" u="none" strike="noStrike" cap="none" dirty="0">
                <a:solidFill>
                  <a:srgbClr val="F5F1DE"/>
                </a:solidFill>
                <a:latin typeface="Arial"/>
                <a:ea typeface="Arial"/>
                <a:cs typeface="Arial"/>
                <a:sym typeface="Arial"/>
              </a:rPr>
              <a:t>die </a:t>
            </a:r>
            <a:r>
              <a:rPr lang="en-US" sz="1052" b="0" i="0" u="none" strike="noStrike" cap="none" dirty="0" err="1">
                <a:solidFill>
                  <a:srgbClr val="F5F1DE"/>
                </a:solidFill>
                <a:latin typeface="Arial"/>
                <a:ea typeface="Arial"/>
                <a:cs typeface="Arial"/>
                <a:sym typeface="Arial"/>
              </a:rPr>
              <a:t>große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Anzahl</a:t>
            </a:r>
            <a:r>
              <a:rPr lang="en-US" sz="1052" b="0" i="0" u="none" strike="noStrike" cap="none" dirty="0">
                <a:solidFill>
                  <a:srgbClr val="F5F1DE"/>
                </a:solidFill>
                <a:latin typeface="Arial"/>
                <a:ea typeface="Arial"/>
                <a:cs typeface="Arial"/>
                <a:sym typeface="Arial"/>
              </a:rPr>
              <a:t> an </a:t>
            </a:r>
            <a:r>
              <a:rPr lang="en-US" sz="1052" b="0" i="0" u="none" strike="noStrike" cap="none" dirty="0" err="1">
                <a:solidFill>
                  <a:srgbClr val="F5F1DE"/>
                </a:solidFill>
                <a:latin typeface="Arial"/>
                <a:ea typeface="Arial"/>
                <a:cs typeface="Arial"/>
                <a:sym typeface="Arial"/>
              </a:rPr>
              <a:t>Retinoblasten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bietet</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enormes</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Potenzial</a:t>
            </a:r>
            <a:r>
              <a:rPr lang="en-US" sz="1052" b="0" i="0" u="none" strike="noStrike" cap="none" dirty="0">
                <a:solidFill>
                  <a:srgbClr val="F5F1DE"/>
                </a:solidFill>
                <a:latin typeface="Arial"/>
                <a:ea typeface="Arial"/>
                <a:cs typeface="Arial"/>
                <a:sym typeface="Arial"/>
              </a:rPr>
              <a:t> für das </a:t>
            </a:r>
            <a:r>
              <a:rPr lang="en-US" sz="1052" b="0" i="0" u="none" strike="noStrike" cap="none" dirty="0" err="1">
                <a:solidFill>
                  <a:srgbClr val="F5F1DE"/>
                </a:solidFill>
                <a:latin typeface="Arial"/>
                <a:ea typeface="Arial"/>
                <a:cs typeface="Arial"/>
                <a:sym typeface="Arial"/>
              </a:rPr>
              <a:t>Auftreten</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einer</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solchen</a:t>
            </a:r>
            <a:r>
              <a:rPr lang="en-US" sz="1052" b="0" i="0" u="none" strike="noStrike" cap="none" dirty="0">
                <a:solidFill>
                  <a:srgbClr val="F5F1DE"/>
                </a:solidFill>
                <a:latin typeface="Arial"/>
                <a:ea typeface="Arial"/>
                <a:cs typeface="Arial"/>
                <a:sym typeface="Arial"/>
              </a:rPr>
              <a:t> Mutation (</a:t>
            </a:r>
            <a:r>
              <a:rPr lang="en-US" sz="1052" b="0" i="0" u="none" strike="noStrike" cap="none" dirty="0" err="1">
                <a:solidFill>
                  <a:srgbClr val="F5F1DE"/>
                </a:solidFill>
                <a:latin typeface="Arial"/>
                <a:ea typeface="Arial"/>
                <a:cs typeface="Arial"/>
                <a:sym typeface="Arial"/>
              </a:rPr>
              <a:t>denken</a:t>
            </a:r>
            <a:r>
              <a:rPr lang="en-US" sz="1052" b="0" i="0" u="none" strike="noStrike" cap="none" dirty="0">
                <a:solidFill>
                  <a:srgbClr val="F5F1DE"/>
                </a:solidFill>
                <a:latin typeface="Arial"/>
                <a:ea typeface="Arial"/>
                <a:cs typeface="Arial"/>
                <a:sym typeface="Arial"/>
              </a:rPr>
              <a:t> Sie </a:t>
            </a:r>
            <a:r>
              <a:rPr lang="en-US" sz="1052" b="0" i="0" u="none" strike="noStrike" cap="none" dirty="0" err="1">
                <a:solidFill>
                  <a:srgbClr val="F5F1DE"/>
                </a:solidFill>
                <a:latin typeface="Arial"/>
                <a:ea typeface="Arial"/>
                <a:cs typeface="Arial"/>
                <a:sym typeface="Arial"/>
              </a:rPr>
              <a:t>daran</a:t>
            </a:r>
            <a:r>
              <a:rPr lang="en-US" sz="1052" b="0" i="0" u="none" strike="noStrike" cap="none" dirty="0">
                <a:solidFill>
                  <a:srgbClr val="F5F1DE"/>
                </a:solidFill>
                <a:latin typeface="Arial"/>
                <a:ea typeface="Arial"/>
                <a:cs typeface="Arial"/>
                <a:sym typeface="Arial"/>
              </a:rPr>
              <a:t>: Damit </a:t>
            </a:r>
            <a:r>
              <a:rPr lang="en-US" sz="1052" b="0" i="0" u="none" strike="noStrike" cap="none" dirty="0" err="1">
                <a:solidFill>
                  <a:srgbClr val="F5F1DE"/>
                </a:solidFill>
                <a:latin typeface="Arial"/>
                <a:ea typeface="Arial"/>
                <a:cs typeface="Arial"/>
                <a:sym typeface="Arial"/>
              </a:rPr>
              <a:t>sich</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ein</a:t>
            </a:r>
            <a:r>
              <a:rPr lang="en-US" sz="1052" b="0" i="0" u="none" strike="noStrike" cap="none" dirty="0">
                <a:solidFill>
                  <a:srgbClr val="F5F1DE"/>
                </a:solidFill>
                <a:latin typeface="Arial"/>
                <a:ea typeface="Arial"/>
                <a:cs typeface="Arial"/>
                <a:sym typeface="Arial"/>
              </a:rPr>
              <a:t> Tumor </a:t>
            </a:r>
            <a:r>
              <a:rPr lang="en-US" sz="1052" b="0" i="0" u="none" strike="noStrike" cap="none" dirty="0" err="1">
                <a:solidFill>
                  <a:srgbClr val="F5F1DE"/>
                </a:solidFill>
                <a:latin typeface="Arial"/>
                <a:ea typeface="Arial"/>
                <a:cs typeface="Arial"/>
                <a:sym typeface="Arial"/>
              </a:rPr>
              <a:t>entwickelt</a:t>
            </a:r>
            <a:r>
              <a:rPr lang="en-US" sz="1052" b="0" i="0" u="none" strike="noStrike" cap="none" dirty="0">
                <a:solidFill>
                  <a:srgbClr val="F5F1DE"/>
                </a:solidFill>
                <a:latin typeface="Arial"/>
                <a:ea typeface="Arial"/>
                <a:cs typeface="Arial"/>
                <a:sym typeface="Arial"/>
              </a:rPr>
              <a:t>, muss </a:t>
            </a:r>
            <a:r>
              <a:rPr lang="en-US" sz="1052" b="0" i="0" u="none" strike="noStrike" cap="none" dirty="0" err="1">
                <a:solidFill>
                  <a:srgbClr val="F5F1DE"/>
                </a:solidFill>
                <a:latin typeface="Arial"/>
                <a:ea typeface="Arial"/>
                <a:cs typeface="Arial"/>
                <a:sym typeface="Arial"/>
              </a:rPr>
              <a:t>lediglich</a:t>
            </a:r>
            <a:r>
              <a:rPr lang="en-US" sz="1052" b="0" i="0" u="none" strike="noStrike" cap="none" dirty="0">
                <a:solidFill>
                  <a:srgbClr val="F5F1DE"/>
                </a:solidFill>
                <a:latin typeface="Arial"/>
                <a:ea typeface="Arial"/>
                <a:cs typeface="Arial"/>
                <a:sym typeface="Arial"/>
              </a:rPr>
              <a:t> EIN </a:t>
            </a:r>
            <a:r>
              <a:rPr lang="en-US" sz="1052" b="0" i="0" u="none" strike="noStrike" cap="none" dirty="0" err="1">
                <a:solidFill>
                  <a:srgbClr val="F5F1DE"/>
                </a:solidFill>
                <a:latin typeface="Arial"/>
                <a:ea typeface="Arial"/>
                <a:cs typeface="Arial"/>
                <a:sym typeface="Arial"/>
              </a:rPr>
              <a:t>Retinoblast</a:t>
            </a:r>
            <a:r>
              <a:rPr lang="en-US" sz="1052" b="0" i="0" u="none" strike="noStrike" cap="none" dirty="0">
                <a:solidFill>
                  <a:srgbClr val="F5F1DE"/>
                </a:solidFill>
                <a:latin typeface="Arial"/>
                <a:ea typeface="Arial"/>
                <a:cs typeface="Arial"/>
                <a:sym typeface="Arial"/>
              </a:rPr>
              <a:t> seine </a:t>
            </a:r>
            <a:r>
              <a:rPr lang="en-US" sz="1052" b="0" i="0" u="none" strike="noStrike" cap="none" dirty="0" err="1">
                <a:solidFill>
                  <a:srgbClr val="F5F1DE"/>
                </a:solidFill>
                <a:latin typeface="Arial"/>
                <a:ea typeface="Arial"/>
                <a:cs typeface="Arial"/>
                <a:sym typeface="Arial"/>
              </a:rPr>
              <a:t>einzige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funktionierende</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Kopie</a:t>
            </a:r>
            <a:r>
              <a:rPr lang="en-US" sz="1052" b="0" i="0" u="none" strike="noStrike" cap="none" dirty="0">
                <a:solidFill>
                  <a:srgbClr val="F5F1DE"/>
                </a:solidFill>
                <a:latin typeface="Arial"/>
                <a:ea typeface="Arial"/>
                <a:cs typeface="Arial"/>
                <a:sym typeface="Arial"/>
              </a:rPr>
              <a:t> von </a:t>
            </a:r>
            <a:r>
              <a:rPr lang="en-US" sz="1052" b="0" i="1" u="none" strike="noStrike" cap="none" dirty="0">
                <a:solidFill>
                  <a:srgbClr val="F5F1DE"/>
                </a:solidFill>
                <a:latin typeface="Arial"/>
                <a:ea typeface="Arial"/>
                <a:cs typeface="Arial"/>
                <a:sym typeface="Arial"/>
              </a:rPr>
              <a:t>RB1</a:t>
            </a:r>
            <a:r>
              <a:rPr lang="en-US" sz="1052" b="0" i="0" u="none" strike="noStrike" cap="none" dirty="0">
                <a:solidFill>
                  <a:srgbClr val="F5F1DE"/>
                </a:solidFill>
                <a:latin typeface="Arial"/>
                <a:ea typeface="Arial"/>
                <a:cs typeface="Arial"/>
                <a:sym typeface="Arial"/>
              </a:rPr>
              <a:t> </a:t>
            </a:r>
            <a:r>
              <a:rPr lang="en-US" sz="1052" b="0" i="0" u="none" strike="noStrike" cap="none" dirty="0" err="1">
                <a:solidFill>
                  <a:srgbClr val="F5F1DE"/>
                </a:solidFill>
                <a:latin typeface="Arial"/>
                <a:ea typeface="Arial"/>
                <a:cs typeface="Arial"/>
                <a:sym typeface="Arial"/>
              </a:rPr>
              <a:t>verlieren</a:t>
            </a:r>
            <a:r>
              <a:rPr lang="en-US" sz="1052" b="0" i="0" u="none" strike="noStrike" cap="none" dirty="0">
                <a:solidFill>
                  <a:srgbClr val="F5F1DE"/>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p:txBody>
      </p:sp>
      <p:sp>
        <p:nvSpPr>
          <p:cNvPr id="1296" name="Google Shape;1296;p97"/>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29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297" name="Google Shape;1297;p97"/>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1294" name="Google Shape;1294;p9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85</a:t>
            </a:fld>
            <a:endParaRPr lang="de-DE" sz="800">
              <a:latin typeface="Segoe UI"/>
            </a:endParaRPr>
          </a:p>
        </p:txBody>
      </p:sp>
      <p:cxnSp>
        <p:nvCxnSpPr>
          <p:cNvPr id="1299" name="ZZ_Fusszeile_Linie"/>
          <p:cNvCxnSpPr/>
          <p:nvPr/>
        </p:nvCxnSpPr>
        <p:spPr>
          <a:xfrm>
            <a:off x="274320" y="6565392"/>
            <a:ext cx="11643360" cy="0"/>
          </a:xfrm>
          <a:prstGeom prst="line">
            <a:avLst/>
          </a:prstGeom>
          <a:ln w="6350">
            <a:solidFill>
              <a:srgbClr val="D7DBE0"/>
            </a:solidFill>
          </a:ln>
        </p:spPr>
      </p:cxnSp>
      <p:sp>
        <p:nvSpPr>
          <p:cNvPr id="130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cxnSp>
        <p:nvCxnSpPr>
          <p:cNvPr id="1303" name="Google Shape;1303;p9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04" name="Google Shape;1304;p98"/>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05" name="Google Shape;1305;p98"/>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06" name="Google Shape;1306;p98"/>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07" name="Google Shape;1307;p9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309" name="Google Shape;1309;p98"/>
          <p:cNvSpPr txBox="1"/>
          <p:nvPr/>
        </p:nvSpPr>
        <p:spPr>
          <a:xfrm>
            <a:off x="2956142" y="669975"/>
            <a:ext cx="6771014" cy="2711189"/>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330066"/>
                </a:solidFill>
                <a:latin typeface="Arial"/>
                <a:ea typeface="Arial"/>
                <a:cs typeface="Arial"/>
                <a:sym typeface="Arial"/>
              </a:rPr>
              <a:t>Was </a:t>
            </a:r>
            <a:r>
              <a:rPr lang="en-US" sz="1052" b="0" i="1" u="none" strike="noStrike" cap="none" dirty="0" err="1">
                <a:solidFill>
                  <a:srgbClr val="330066"/>
                </a:solidFill>
                <a:latin typeface="Arial"/>
                <a:ea typeface="Arial"/>
                <a:cs typeface="Arial"/>
                <a:sym typeface="Arial"/>
              </a:rPr>
              <a:t>zeigt</a:t>
            </a:r>
            <a:r>
              <a:rPr lang="en-US" sz="1052" b="0" i="1" u="none" strike="noStrike" cap="none" dirty="0">
                <a:solidFill>
                  <a:srgbClr val="330066"/>
                </a:solidFill>
                <a:latin typeface="Arial"/>
                <a:ea typeface="Arial"/>
                <a:cs typeface="Arial"/>
                <a:sym typeface="Arial"/>
              </a:rPr>
              <a:t> die </a:t>
            </a:r>
            <a:r>
              <a:rPr lang="en-US" sz="1052" b="0" i="1" u="none" strike="noStrike" cap="none" dirty="0" err="1">
                <a:solidFill>
                  <a:srgbClr val="330066"/>
                </a:solidFill>
                <a:latin typeface="Arial"/>
                <a:ea typeface="Arial"/>
                <a:cs typeface="Arial"/>
                <a:sym typeface="Arial"/>
              </a:rPr>
              <a:t>Stammbaumanalyse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des </a:t>
            </a:r>
            <a:r>
              <a:rPr lang="en-US" sz="1052" b="0" i="1" u="none" strike="noStrike" cap="none" dirty="0" err="1">
                <a:solidFill>
                  <a:srgbClr val="330066"/>
                </a:solidFill>
                <a:latin typeface="Arial"/>
                <a:ea typeface="Arial"/>
                <a:cs typeface="Arial"/>
                <a:sym typeface="Arial"/>
              </a:rPr>
              <a:t>Vererbungsmusters</a:t>
            </a:r>
            <a:r>
              <a:rPr lang="en-US" sz="1052" b="0" i="1" u="none" strike="noStrike" cap="none" dirty="0">
                <a:solidFill>
                  <a:srgbClr val="330066"/>
                </a:solidFill>
                <a:latin typeface="Arial"/>
                <a:ea typeface="Arial"/>
                <a:cs typeface="Arial"/>
                <a:sym typeface="Arial"/>
              </a:rPr>
              <a:t> in </a:t>
            </a:r>
            <a:r>
              <a:rPr lang="en-US" sz="1052" b="0" i="1" u="none" strike="noStrike" cap="none" dirty="0" err="1">
                <a:solidFill>
                  <a:srgbClr val="330066"/>
                </a:solidFill>
                <a:latin typeface="Arial"/>
                <a:ea typeface="Arial"/>
                <a:cs typeface="Arial"/>
                <a:sym typeface="Arial"/>
              </a:rPr>
              <a:t>Familien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mit</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vererbtem</a:t>
            </a:r>
            <a:r>
              <a:rPr lang="en-US" sz="1052" b="0" i="1" u="none" strike="noStrike" cap="none" dirty="0">
                <a:solidFill>
                  <a:srgbClr val="330066"/>
                </a:solidFill>
                <a:latin typeface="Arial"/>
                <a:ea typeface="Arial"/>
                <a:cs typeface="Arial"/>
                <a:sym typeface="Arial"/>
              </a:rPr>
              <a:t> Rb?</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669999"/>
                </a:solidFill>
                <a:latin typeface="Arial"/>
                <a:ea typeface="Arial"/>
                <a:cs typeface="Arial"/>
                <a:sym typeface="Arial"/>
              </a:rPr>
              <a:t>Das </a:t>
            </a:r>
            <a:r>
              <a:rPr lang="en-US" sz="1052" b="0" i="0" u="none" strike="noStrike" cap="none" dirty="0" err="1">
                <a:solidFill>
                  <a:srgbClr val="669999"/>
                </a:solidFill>
                <a:latin typeface="Arial"/>
                <a:ea typeface="Arial"/>
                <a:cs typeface="Arial"/>
                <a:sym typeface="Arial"/>
              </a:rPr>
              <a:t>Vererbungsmuster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entspricht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autosomal-</a:t>
            </a:r>
            <a:r>
              <a:rPr lang="en-US" sz="1052" b="0" i="0" u="none" strike="noStrike" cap="none" dirty="0" err="1">
                <a:solidFill>
                  <a:srgbClr val="669999"/>
                </a:solidFill>
                <a:latin typeface="Arial"/>
                <a:ea typeface="Arial"/>
                <a:cs typeface="Arial"/>
                <a:sym typeface="Arial"/>
              </a:rPr>
              <a:t>dominanten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Vererbung</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Rb also </a:t>
            </a:r>
            <a:r>
              <a:rPr lang="en-US" sz="1052" b="0" i="1" u="none" strike="noStrike" cap="none" dirty="0" err="1">
                <a:solidFill>
                  <a:srgbClr val="1A5FB4"/>
                </a:solidFill>
                <a:latin typeface="Arial"/>
                <a:ea typeface="Arial"/>
                <a:cs typeface="Arial"/>
                <a:sym typeface="Arial"/>
              </a:rPr>
              <a:t>eine</a:t>
            </a:r>
            <a:r>
              <a:rPr lang="en-US" sz="1052" b="0" i="1" u="none" strike="noStrike" cap="none" dirty="0">
                <a:solidFill>
                  <a:srgbClr val="1A5FB4"/>
                </a:solidFill>
                <a:latin typeface="Arial"/>
                <a:ea typeface="Arial"/>
                <a:cs typeface="Arial"/>
                <a:sym typeface="Arial"/>
              </a:rPr>
              <a:t> AD-</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Nein, es </a:t>
            </a:r>
            <a:r>
              <a:rPr lang="en-US" sz="1052" b="0" i="0" u="none" strike="noStrike" cap="none" dirty="0" err="1">
                <a:solidFill>
                  <a:srgbClr val="1A5FB4"/>
                </a:solidFill>
                <a:latin typeface="Arial"/>
                <a:ea typeface="Arial"/>
                <a:cs typeface="Arial"/>
                <a:sym typeface="Arial"/>
              </a:rPr>
              <a:t>handelt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zweifellos</a:t>
            </a:r>
            <a:r>
              <a:rPr lang="en-US" sz="1052" b="0" i="0" u="none" strike="noStrike" cap="none" dirty="0">
                <a:solidFill>
                  <a:srgbClr val="1A5FB4"/>
                </a:solidFill>
                <a:latin typeface="Arial"/>
                <a:ea typeface="Arial"/>
                <a:cs typeface="Arial"/>
                <a:sym typeface="Arial"/>
              </a:rPr>
              <a:t> um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autosomal-</a:t>
            </a:r>
            <a:r>
              <a:rPr lang="en-US" sz="1052" b="0" i="0" u="none" strike="noStrike" cap="none" dirty="0" err="1">
                <a:solidFill>
                  <a:srgbClr val="1A5FB4"/>
                </a:solidFill>
                <a:latin typeface="Arial"/>
                <a:ea typeface="Arial"/>
                <a:cs typeface="Arial"/>
                <a:sym typeface="Arial"/>
              </a:rPr>
              <a:t>rezessive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Beide</a:t>
            </a:r>
            <a:r>
              <a:rPr lang="en-US" sz="1052" b="1"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Kopien</a:t>
            </a:r>
            <a:r>
              <a:rPr lang="en-US" sz="1052" b="0" i="0" u="none" strike="noStrike" cap="none" dirty="0">
                <a:solidFill>
                  <a:srgbClr val="1A5FB4"/>
                </a:solidFill>
                <a:latin typeface="Arial"/>
                <a:ea typeface="Arial"/>
                <a:cs typeface="Arial"/>
                <a:sym typeface="Arial"/>
              </a:rPr>
              <a:t> des </a:t>
            </a:r>
            <a:r>
              <a:rPr lang="en-US" sz="1052" b="0" i="0" u="none" strike="noStrike" cap="none" dirty="0" err="1">
                <a:solidFill>
                  <a:srgbClr val="1A5FB4"/>
                </a:solidFill>
                <a:latin typeface="Arial"/>
                <a:ea typeface="Arial"/>
                <a:cs typeface="Arial"/>
                <a:sym typeface="Arial"/>
              </a:rPr>
              <a:t>verantwortlichen</a:t>
            </a:r>
            <a:r>
              <a:rPr lang="en-US" sz="1052" b="0" i="0" u="none" strike="noStrike" cap="none" dirty="0">
                <a:solidFill>
                  <a:srgbClr val="1A5FB4"/>
                </a:solidFill>
                <a:latin typeface="Arial"/>
                <a:ea typeface="Arial"/>
                <a:cs typeface="Arial"/>
                <a:sym typeface="Arial"/>
              </a:rPr>
              <a:t> Gens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müssen</a:t>
            </a:r>
            <a:r>
              <a:rPr lang="en-US" sz="1052" b="0" i="0" u="none" strike="noStrike" cap="none" dirty="0">
                <a:solidFill>
                  <a:srgbClr val="1A5FB4"/>
                </a:solidFill>
                <a:latin typeface="Arial"/>
                <a:ea typeface="Arial"/>
                <a:cs typeface="Arial"/>
                <a:sym typeface="Arial"/>
              </a:rPr>
              <a:t> in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bestimmten</a:t>
            </a:r>
            <a:r>
              <a:rPr lang="en-US" sz="1052" b="0" i="0" u="none" strike="noStrike" cap="none" dirty="0">
                <a:solidFill>
                  <a:srgbClr val="1A5FB4"/>
                </a:solidFill>
                <a:latin typeface="Arial"/>
                <a:ea typeface="Arial"/>
                <a:cs typeface="Arial"/>
                <a:sym typeface="Arial"/>
              </a:rPr>
              <a:t> Zelle </a:t>
            </a:r>
            <a:r>
              <a:rPr lang="en-US" sz="1052" b="0" i="0" u="none" strike="noStrike" cap="none" dirty="0" err="1">
                <a:solidFill>
                  <a:srgbClr val="1A5FB4"/>
                </a:solidFill>
                <a:latin typeface="Arial"/>
                <a:ea typeface="Arial"/>
                <a:cs typeface="Arial"/>
                <a:sym typeface="Arial"/>
              </a:rPr>
              <a:t>defekt</a:t>
            </a:r>
            <a:r>
              <a:rPr lang="en-US" sz="1052" b="0" i="0" u="none" strike="noStrike" cap="none" dirty="0">
                <a:solidFill>
                  <a:srgbClr val="1A5FB4"/>
                </a:solidFill>
                <a:latin typeface="Arial"/>
                <a:ea typeface="Arial"/>
                <a:cs typeface="Arial"/>
                <a:sym typeface="Arial"/>
              </a:rPr>
              <a:t> sein, bevor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abnormale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Replikation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beginnen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kann</a:t>
            </a:r>
            <a:r>
              <a:rPr lang="en-US" sz="1052" b="0" i="0" u="none" strike="noStrike" cap="none" dirty="0">
                <a:solidFill>
                  <a:srgbClr val="1A5FB4"/>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1A5FB4"/>
                </a:solidFill>
                <a:latin typeface="Arial"/>
                <a:ea typeface="Arial"/>
                <a:cs typeface="Arial"/>
                <a:sym typeface="Arial"/>
              </a:rPr>
              <a:t>Wenn Rb autosomal-</a:t>
            </a:r>
            <a:r>
              <a:rPr lang="en-US" sz="1052" b="0" i="1" u="none" strike="noStrike" cap="none" dirty="0" err="1">
                <a:solidFill>
                  <a:srgbClr val="1A5FB4"/>
                </a:solidFill>
                <a:latin typeface="Arial"/>
                <a:ea typeface="Arial"/>
                <a:cs typeface="Arial"/>
                <a:sym typeface="Arial"/>
              </a:rPr>
              <a:t>rezessiv</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ist</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warum</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zeigt</a:t>
            </a:r>
            <a:r>
              <a:rPr lang="en-US" sz="1052" b="0" i="1" u="none" strike="noStrike" cap="none" dirty="0">
                <a:solidFill>
                  <a:srgbClr val="1A5FB4"/>
                </a:solidFill>
                <a:latin typeface="Arial"/>
                <a:ea typeface="Arial"/>
                <a:cs typeface="Arial"/>
                <a:sym typeface="Arial"/>
              </a:rPr>
              <a:t> die </a:t>
            </a:r>
            <a:r>
              <a:rPr lang="en-US" sz="1052" b="0" i="1" u="none" strike="noStrike" cap="none" dirty="0" err="1">
                <a:solidFill>
                  <a:srgbClr val="1A5FB4"/>
                </a:solidFill>
                <a:latin typeface="Arial"/>
                <a:ea typeface="Arial"/>
                <a:cs typeface="Arial"/>
                <a:sym typeface="Arial"/>
              </a:rPr>
              <a:t>vererbte</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Erkrankung</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dann</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ein</a:t>
            </a:r>
            <a:r>
              <a:rPr lang="en-US" sz="1052" b="0" i="1" u="none" strike="noStrike" cap="none" dirty="0">
                <a:solidFill>
                  <a:srgbClr val="1A5FB4"/>
                </a:solidFill>
                <a:latin typeface="Arial"/>
                <a:ea typeface="Arial"/>
                <a:cs typeface="Arial"/>
                <a:sym typeface="Arial"/>
              </a:rPr>
              <a:t> autosomal-</a:t>
            </a:r>
            <a:r>
              <a:rPr lang="en-US" sz="1052" b="0" i="1" u="none" strike="noStrike" cap="none" dirty="0" err="1">
                <a:solidFill>
                  <a:srgbClr val="1A5FB4"/>
                </a:solidFill>
                <a:latin typeface="Arial"/>
                <a:ea typeface="Arial"/>
                <a:cs typeface="Arial"/>
                <a:sym typeface="Arial"/>
              </a:rPr>
              <a:t>dominantes</a:t>
            </a:r>
            <a:r>
              <a:rPr lang="en-US" sz="1052" b="0" i="1" u="none" strike="noStrike" cap="none" dirty="0">
                <a:solidFill>
                  <a:srgbClr val="1A5FB4"/>
                </a:solidFill>
                <a:latin typeface="Arial"/>
                <a:ea typeface="Arial"/>
                <a:cs typeface="Arial"/>
                <a:sym typeface="Arial"/>
              </a:rPr>
              <a:t> </a:t>
            </a:r>
            <a:r>
              <a:rPr lang="en-US" sz="1052" b="0" i="1" u="none" strike="noStrike" cap="none" dirty="0" err="1">
                <a:solidFill>
                  <a:srgbClr val="1A5FB4"/>
                </a:solidFill>
                <a:latin typeface="Arial"/>
                <a:ea typeface="Arial"/>
                <a:cs typeface="Arial"/>
                <a:sym typeface="Arial"/>
              </a:rPr>
              <a:t>Vererbungsmuster</a:t>
            </a:r>
            <a:r>
              <a:rPr lang="en-US" sz="1052" b="0" i="1"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Bei der </a:t>
            </a:r>
            <a:r>
              <a:rPr lang="en-US" sz="1052" b="0" i="0" u="none" strike="noStrike" cap="none" dirty="0" err="1">
                <a:solidFill>
                  <a:srgbClr val="1A5FB4"/>
                </a:solidFill>
                <a:latin typeface="Arial"/>
                <a:ea typeface="Arial"/>
                <a:cs typeface="Arial"/>
                <a:sym typeface="Arial"/>
              </a:rPr>
              <a:t>vererbten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Erkrankung</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enthalten</a:t>
            </a:r>
            <a:r>
              <a:rPr lang="en-US" sz="1052" b="0" i="0" u="none" strike="noStrike" cap="none" dirty="0">
                <a:solidFill>
                  <a:srgbClr val="1A5FB4"/>
                </a:solidFill>
                <a:latin typeface="Arial"/>
                <a:ea typeface="Arial"/>
                <a:cs typeface="Arial"/>
                <a:sym typeface="Arial"/>
              </a:rPr>
              <a:t> alle Zellen </a:t>
            </a:r>
            <a:r>
              <a:rPr lang="en-US" sz="1052" b="0" i="0" u="none" strike="noStrike" cap="none" dirty="0" err="1">
                <a:solidFill>
                  <a:srgbClr val="1A5FB4"/>
                </a:solidFill>
                <a:latin typeface="Arial"/>
                <a:ea typeface="Arial"/>
                <a:cs typeface="Arial"/>
                <a:sym typeface="Arial"/>
              </a:rPr>
              <a:t>eine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defekte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a:t>
            </a:r>
            <a:r>
              <a:rPr lang="en-US" sz="1052" b="0" i="0" u="none" strike="noStrike" cap="none" dirty="0">
                <a:solidFill>
                  <a:srgbClr val="1A5FB4"/>
                </a:solidFill>
                <a:latin typeface="Arial"/>
                <a:ea typeface="Arial"/>
                <a:cs typeface="Arial"/>
                <a:sym typeface="Arial"/>
              </a:rPr>
              <a:t> von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Damit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klinisches</a:t>
            </a:r>
            <a:r>
              <a:rPr lang="en-US" sz="1052" b="0" i="0" u="none" strike="noStrike" cap="none" dirty="0">
                <a:solidFill>
                  <a:srgbClr val="1A5FB4"/>
                </a:solidFill>
                <a:latin typeface="Arial"/>
                <a:ea typeface="Arial"/>
                <a:cs typeface="Arial"/>
                <a:sym typeface="Arial"/>
              </a:rPr>
              <a:t> Rb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muss die </a:t>
            </a:r>
            <a:r>
              <a:rPr lang="en-US" sz="1052" b="0" i="0" u="none" strike="noStrike" cap="none" dirty="0" err="1">
                <a:solidFill>
                  <a:srgbClr val="1A5FB4"/>
                </a:solidFill>
                <a:latin typeface="Arial"/>
                <a:ea typeface="Arial"/>
                <a:cs typeface="Arial"/>
                <a:sym typeface="Arial"/>
              </a:rPr>
              <a:t>andere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inaktiviert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werden</a:t>
            </a:r>
            <a:r>
              <a:rPr lang="en-US" sz="1052" b="0" i="0" u="none" strike="noStrike" cap="none" dirty="0">
                <a:solidFill>
                  <a:srgbClr val="1A5FB4"/>
                </a:solidFill>
                <a:latin typeface="Arial"/>
                <a:ea typeface="Arial"/>
                <a:cs typeface="Arial"/>
                <a:sym typeface="Arial"/>
              </a:rPr>
              <a:t>. Leider </a:t>
            </a:r>
            <a:r>
              <a:rPr lang="en-US" sz="1052" b="0" i="0" u="none" strike="noStrike" cap="none" dirty="0" err="1">
                <a:solidFill>
                  <a:srgbClr val="1A5FB4"/>
                </a:solidFill>
                <a:latin typeface="Arial"/>
                <a:ea typeface="Arial"/>
                <a:cs typeface="Arial"/>
                <a:sym typeface="Arial"/>
              </a:rPr>
              <a:t>gibt</a:t>
            </a:r>
            <a:r>
              <a:rPr lang="en-US" sz="1052" b="0" i="0" u="none" strike="noStrike" cap="none" dirty="0">
                <a:solidFill>
                  <a:srgbClr val="1A5FB4"/>
                </a:solidFill>
                <a:latin typeface="Arial"/>
                <a:ea typeface="Arial"/>
                <a:cs typeface="Arial"/>
                <a:sym typeface="Arial"/>
              </a:rPr>
              <a:t> es </a:t>
            </a:r>
            <a:r>
              <a:rPr lang="en-US" sz="1052" b="0" i="0" u="none" strike="noStrike" cap="none" dirty="0" err="1">
                <a:solidFill>
                  <a:srgbClr val="1A5FB4"/>
                </a:solidFill>
                <a:latin typeface="Arial"/>
                <a:ea typeface="Arial"/>
                <a:cs typeface="Arial"/>
                <a:sym typeface="Arial"/>
              </a:rPr>
              <a:t>zwei</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Faktoren</a:t>
            </a:r>
            <a:r>
              <a:rPr lang="en-US" sz="1052" b="0" i="0" u="none" strike="noStrike" cap="none" dirty="0">
                <a:solidFill>
                  <a:srgbClr val="1A5FB4"/>
                </a:solidFill>
                <a:latin typeface="Arial"/>
                <a:ea typeface="Arial"/>
                <a:cs typeface="Arial"/>
                <a:sym typeface="Arial"/>
              </a:rPr>
              <a:t>, die </a:t>
            </a:r>
            <a:r>
              <a:rPr lang="en-US" sz="1052" b="0" i="0" u="none" strike="noStrike" cap="none" dirty="0" err="1">
                <a:solidFill>
                  <a:srgbClr val="1A5FB4"/>
                </a:solidFill>
                <a:latin typeface="Arial"/>
                <a:ea typeface="Arial"/>
                <a:cs typeface="Arial"/>
                <a:sym typeface="Arial"/>
              </a:rPr>
              <a:t>dazu</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führen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dass</a:t>
            </a:r>
            <a:r>
              <a:rPr lang="en-US" sz="1052" b="0" i="0" u="none" strike="noStrike" cap="none" dirty="0">
                <a:solidFill>
                  <a:srgbClr val="1A5FB4"/>
                </a:solidFill>
                <a:latin typeface="Arial"/>
                <a:ea typeface="Arial"/>
                <a:cs typeface="Arial"/>
                <a:sym typeface="Arial"/>
              </a:rPr>
              <a:t> dies </a:t>
            </a:r>
            <a:r>
              <a:rPr lang="en-US" sz="1052" b="0" i="0" u="none" strike="noStrike" cap="none" dirty="0" err="1">
                <a:solidFill>
                  <a:srgbClr val="1A5FB4"/>
                </a:solidFill>
                <a:latin typeface="Arial"/>
                <a:ea typeface="Arial"/>
                <a:cs typeface="Arial"/>
                <a:sym typeface="Arial"/>
              </a:rPr>
              <a:t>mit</a:t>
            </a:r>
            <a:r>
              <a:rPr lang="en-US" sz="1052" b="0" i="0" u="none" strike="noStrike" cap="none" dirty="0">
                <a:solidFill>
                  <a:srgbClr val="1A5FB4"/>
                </a:solidFill>
                <a:latin typeface="Arial"/>
                <a:ea typeface="Arial"/>
                <a:cs typeface="Arial"/>
                <a:sym typeface="Arial"/>
              </a:rPr>
              <a:t> </a:t>
            </a:r>
            <a:r>
              <a:rPr lang="de-DE" sz="1052" b="0" i="0" u="none" strike="noStrike" cap="none" dirty="0">
                <a:solidFill>
                  <a:srgbClr val="1A5FB4"/>
                </a:solidFill>
                <a:latin typeface="Arial"/>
                <a:ea typeface="Arial"/>
                <a:cs typeface="Arial"/>
                <a:sym typeface="Arial"/>
              </a:rPr>
              <a:t>fast absoluter Sicherheit in mindestens einem </a:t>
            </a:r>
            <a:r>
              <a:rPr lang="de-DE" sz="1052" b="0" i="0" u="none" strike="noStrike" cap="none" dirty="0" err="1">
                <a:solidFill>
                  <a:srgbClr val="1A5FB4"/>
                </a:solidFill>
                <a:latin typeface="Arial"/>
                <a:ea typeface="Arial"/>
                <a:cs typeface="Arial"/>
                <a:sym typeface="Arial"/>
              </a:rPr>
              <a:t>Retinoblasten</a:t>
            </a:r>
            <a:r>
              <a:rPr lang="de-DE" sz="1052" b="0" i="0" u="none" strike="noStrike" cap="none" dirty="0">
                <a:solidFill>
                  <a:srgbClr val="1A5FB4"/>
                </a:solidFill>
                <a:latin typeface="Arial"/>
                <a:ea typeface="Arial"/>
                <a:cs typeface="Arial"/>
                <a:sym typeface="Arial"/>
              </a:rPr>
              <a:t> geschieht: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1) Die </a:t>
            </a:r>
            <a:r>
              <a:rPr lang="en-US" sz="1052" b="0" i="0" u="none" strike="noStrike" cap="none" dirty="0" err="1">
                <a:solidFill>
                  <a:srgbClr val="1A5FB4"/>
                </a:solidFill>
                <a:latin typeface="Arial"/>
                <a:ea typeface="Arial"/>
                <a:cs typeface="Arial"/>
                <a:sym typeface="Arial"/>
              </a:rPr>
              <a:t>Anzahl</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verschiedenen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Mutationen</a:t>
            </a:r>
            <a:r>
              <a:rPr lang="en-US" sz="1052" b="0" i="0" u="none" strike="noStrike" cap="none" dirty="0">
                <a:solidFill>
                  <a:srgbClr val="1A5FB4"/>
                </a:solidFill>
                <a:latin typeface="Arial"/>
                <a:ea typeface="Arial"/>
                <a:cs typeface="Arial"/>
                <a:sym typeface="Arial"/>
              </a:rPr>
              <a:t>, die </a:t>
            </a:r>
            <a:r>
              <a:rPr lang="en-US" sz="1052" b="0" i="0" u="none" strike="noStrike" cap="none" dirty="0" err="1">
                <a:solidFill>
                  <a:srgbClr val="1A5FB4"/>
                </a:solidFill>
                <a:latin typeface="Arial"/>
                <a:ea typeface="Arial"/>
                <a:cs typeface="Arial"/>
                <a:sym typeface="Arial"/>
              </a:rPr>
              <a:t>auftreten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können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ist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beträchtlich</a:t>
            </a:r>
            <a:r>
              <a:rPr lang="en-US" sz="1052" b="0" i="0" u="none" strike="noStrike" cap="none" dirty="0">
                <a:solidFill>
                  <a:srgbClr val="1A5FB4"/>
                </a:solidFill>
                <a:latin typeface="Arial"/>
                <a:ea typeface="Arial"/>
                <a:cs typeface="Arial"/>
                <a:sym typeface="Arial"/>
              </a:rPr>
              <a:t>, und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1A5FB4"/>
                </a:solidFill>
                <a:latin typeface="Arial"/>
                <a:ea typeface="Arial"/>
                <a:cs typeface="Arial"/>
                <a:sym typeface="Arial"/>
              </a:rPr>
              <a:t>2) die </a:t>
            </a:r>
            <a:r>
              <a:rPr lang="en-US" sz="1052" b="0" i="0" u="none" strike="noStrike" cap="none" dirty="0" err="1">
                <a:solidFill>
                  <a:srgbClr val="1A5FB4"/>
                </a:solidFill>
                <a:latin typeface="Arial"/>
                <a:ea typeface="Arial"/>
                <a:cs typeface="Arial"/>
                <a:sym typeface="Arial"/>
              </a:rPr>
              <a:t>schiere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Anzahl</a:t>
            </a:r>
            <a:r>
              <a:rPr lang="en-US" sz="1052" b="0" i="0" u="none" strike="noStrike" cap="none" dirty="0">
                <a:solidFill>
                  <a:srgbClr val="1A5FB4"/>
                </a:solidFill>
                <a:latin typeface="Arial"/>
                <a:ea typeface="Arial"/>
                <a:cs typeface="Arial"/>
                <a:sym typeface="Arial"/>
              </a:rPr>
              <a:t> der </a:t>
            </a:r>
            <a:r>
              <a:rPr lang="en-US" sz="1052" b="0" i="0" u="none" strike="noStrike" cap="none" dirty="0" err="1">
                <a:solidFill>
                  <a:srgbClr val="1A5FB4"/>
                </a:solidFill>
                <a:latin typeface="Arial"/>
                <a:ea typeface="Arial"/>
                <a:cs typeface="Arial"/>
                <a:sym typeface="Arial"/>
              </a:rPr>
              <a:t>Retinoblasten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bietet</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viele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Gelegenheiten</a:t>
            </a:r>
            <a:r>
              <a:rPr lang="en-US" sz="1052" b="0" i="0" u="none" strike="noStrike" cap="none" dirty="0">
                <a:solidFill>
                  <a:srgbClr val="1A5FB4"/>
                </a:solidFill>
                <a:latin typeface="Arial"/>
                <a:ea typeface="Arial"/>
                <a:cs typeface="Arial"/>
                <a:sym typeface="Arial"/>
              </a:rPr>
              <a:t> für das </a:t>
            </a:r>
            <a:r>
              <a:rPr lang="en-US" sz="1052" b="0" i="0" u="none" strike="noStrike" cap="none" dirty="0" err="1">
                <a:solidFill>
                  <a:srgbClr val="1A5FB4"/>
                </a:solidFill>
                <a:latin typeface="Arial"/>
                <a:ea typeface="Arial"/>
                <a:cs typeface="Arial"/>
                <a:sym typeface="Arial"/>
              </a:rPr>
              <a:t>Auftreten</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einer</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solchen</a:t>
            </a:r>
            <a:r>
              <a:rPr lang="en-US" sz="1052" b="0" i="0" u="none" strike="noStrike" cap="none" dirty="0">
                <a:solidFill>
                  <a:srgbClr val="1A5FB4"/>
                </a:solidFill>
                <a:latin typeface="Arial"/>
                <a:ea typeface="Arial"/>
                <a:cs typeface="Arial"/>
                <a:sym typeface="Arial"/>
              </a:rPr>
              <a:t> Mutation (</a:t>
            </a:r>
            <a:r>
              <a:rPr lang="en-US" sz="1052" b="0" i="0" u="none" strike="noStrike" cap="none" dirty="0" err="1">
                <a:solidFill>
                  <a:srgbClr val="1A5FB4"/>
                </a:solidFill>
                <a:latin typeface="Arial"/>
                <a:ea typeface="Arial"/>
                <a:cs typeface="Arial"/>
                <a:sym typeface="Arial"/>
              </a:rPr>
              <a:t>denken</a:t>
            </a:r>
            <a:r>
              <a:rPr lang="en-US" sz="1052" b="0" i="0" u="none" strike="noStrike" cap="none" dirty="0">
                <a:solidFill>
                  <a:srgbClr val="1A5FB4"/>
                </a:solidFill>
                <a:latin typeface="Arial"/>
                <a:ea typeface="Arial"/>
                <a:cs typeface="Arial"/>
                <a:sym typeface="Arial"/>
              </a:rPr>
              <a:t> Sie </a:t>
            </a:r>
            <a:r>
              <a:rPr lang="en-US" sz="1052" b="0" i="0" u="none" strike="noStrike" cap="none" dirty="0" err="1">
                <a:solidFill>
                  <a:srgbClr val="1A5FB4"/>
                </a:solidFill>
                <a:latin typeface="Arial"/>
                <a:ea typeface="Arial"/>
                <a:cs typeface="Arial"/>
                <a:sym typeface="Arial"/>
              </a:rPr>
              <a:t>daran</a:t>
            </a:r>
            <a:r>
              <a:rPr lang="en-US" sz="1052" b="0" i="0" u="none" strike="noStrike" cap="none" dirty="0">
                <a:solidFill>
                  <a:srgbClr val="1A5FB4"/>
                </a:solidFill>
                <a:latin typeface="Arial"/>
                <a:ea typeface="Arial"/>
                <a:cs typeface="Arial"/>
                <a:sym typeface="Arial"/>
              </a:rPr>
              <a:t>: Damit </a:t>
            </a:r>
            <a:r>
              <a:rPr lang="en-US" sz="1052" b="0" i="0" u="none" strike="noStrike" cap="none" dirty="0" err="1">
                <a:solidFill>
                  <a:srgbClr val="1A5FB4"/>
                </a:solidFill>
                <a:latin typeface="Arial"/>
                <a:ea typeface="Arial"/>
                <a:cs typeface="Arial"/>
                <a:sym typeface="Arial"/>
              </a:rPr>
              <a:t>sich</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ein</a:t>
            </a:r>
            <a:r>
              <a:rPr lang="en-US" sz="1052" b="0" i="0" u="none" strike="noStrike" cap="none" dirty="0">
                <a:solidFill>
                  <a:srgbClr val="1A5FB4"/>
                </a:solidFill>
                <a:latin typeface="Arial"/>
                <a:ea typeface="Arial"/>
                <a:cs typeface="Arial"/>
                <a:sym typeface="Arial"/>
              </a:rPr>
              <a:t> Tumor </a:t>
            </a:r>
            <a:r>
              <a:rPr lang="en-US" sz="1052" b="0" i="0" u="none" strike="noStrike" cap="none" dirty="0" err="1">
                <a:solidFill>
                  <a:srgbClr val="1A5FB4"/>
                </a:solidFill>
                <a:latin typeface="Arial"/>
                <a:ea typeface="Arial"/>
                <a:cs typeface="Arial"/>
                <a:sym typeface="Arial"/>
              </a:rPr>
              <a:t>entwickelt</a:t>
            </a:r>
            <a:r>
              <a:rPr lang="en-US" sz="1052" b="0" i="0" u="none" strike="noStrike" cap="none" dirty="0">
                <a:solidFill>
                  <a:srgbClr val="1A5FB4"/>
                </a:solidFill>
                <a:latin typeface="Arial"/>
                <a:ea typeface="Arial"/>
                <a:cs typeface="Arial"/>
                <a:sym typeface="Arial"/>
              </a:rPr>
              <a:t>, muss </a:t>
            </a:r>
            <a:r>
              <a:rPr lang="en-US" sz="1052" b="0" i="0" u="none" strike="noStrike" cap="none" dirty="0" err="1">
                <a:solidFill>
                  <a:srgbClr val="1A5FB4"/>
                </a:solidFill>
                <a:latin typeface="Arial"/>
                <a:ea typeface="Arial"/>
                <a:cs typeface="Arial"/>
                <a:sym typeface="Arial"/>
              </a:rPr>
              <a:t>lediglich</a:t>
            </a:r>
            <a:r>
              <a:rPr lang="en-US" sz="1052" b="0" i="0" u="none" strike="noStrike" cap="none" dirty="0">
                <a:solidFill>
                  <a:srgbClr val="1A5FB4"/>
                </a:solidFill>
                <a:latin typeface="Arial"/>
                <a:ea typeface="Arial"/>
                <a:cs typeface="Arial"/>
                <a:sym typeface="Arial"/>
              </a:rPr>
              <a:t> </a:t>
            </a:r>
            <a:r>
              <a:rPr lang="en-US" sz="1052" b="1" i="0" u="none" strike="noStrike" cap="none" dirty="0">
                <a:solidFill>
                  <a:srgbClr val="1A5FB4"/>
                </a:solidFill>
                <a:latin typeface="Arial"/>
                <a:ea typeface="Arial"/>
                <a:cs typeface="Arial"/>
                <a:sym typeface="Arial"/>
              </a:rPr>
              <a:t>EIN </a:t>
            </a:r>
            <a:r>
              <a:rPr lang="en-US" sz="1052" b="0" i="0" u="none" strike="noStrike" cap="none" dirty="0" err="1">
                <a:solidFill>
                  <a:srgbClr val="1A5FB4"/>
                </a:solidFill>
                <a:latin typeface="Arial"/>
                <a:ea typeface="Arial"/>
                <a:cs typeface="Arial"/>
                <a:sym typeface="Arial"/>
              </a:rPr>
              <a:t>Retinoblast</a:t>
            </a:r>
            <a:r>
              <a:rPr lang="en-US" sz="1052" b="0" i="0" u="none" strike="noStrike" cap="none" dirty="0">
                <a:solidFill>
                  <a:srgbClr val="1A5FB4"/>
                </a:solidFill>
                <a:latin typeface="Arial"/>
                <a:ea typeface="Arial"/>
                <a:cs typeface="Arial"/>
                <a:sym typeface="Arial"/>
              </a:rPr>
              <a:t> seine </a:t>
            </a:r>
            <a:r>
              <a:rPr lang="en-US" sz="1052" b="0" i="0" u="none" strike="noStrike" cap="none" dirty="0" err="1">
                <a:solidFill>
                  <a:srgbClr val="1A5FB4"/>
                </a:solidFill>
                <a:latin typeface="Arial"/>
                <a:ea typeface="Arial"/>
                <a:cs typeface="Arial"/>
                <a:sym typeface="Arial"/>
              </a:rPr>
              <a:t>einzige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funktionierende</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Kopie</a:t>
            </a:r>
            <a:r>
              <a:rPr lang="en-US" sz="1052" b="0" i="0" u="none" strike="noStrike" cap="none" dirty="0">
                <a:solidFill>
                  <a:srgbClr val="1A5FB4"/>
                </a:solidFill>
                <a:latin typeface="Arial"/>
                <a:ea typeface="Arial"/>
                <a:cs typeface="Arial"/>
                <a:sym typeface="Arial"/>
              </a:rPr>
              <a:t> von </a:t>
            </a:r>
            <a:r>
              <a:rPr lang="en-US" sz="1052" b="0" i="1" u="none" strike="noStrike" cap="none" dirty="0">
                <a:solidFill>
                  <a:srgbClr val="1A5FB4"/>
                </a:solidFill>
                <a:latin typeface="Arial"/>
                <a:ea typeface="Arial"/>
                <a:cs typeface="Arial"/>
                <a:sym typeface="Arial"/>
              </a:rPr>
              <a:t>RB1</a:t>
            </a:r>
            <a:r>
              <a:rPr lang="en-US" sz="1052" b="0" i="0" u="none" strike="noStrike" cap="none" dirty="0">
                <a:solidFill>
                  <a:srgbClr val="1A5FB4"/>
                </a:solidFill>
                <a:latin typeface="Arial"/>
                <a:ea typeface="Arial"/>
                <a:cs typeface="Arial"/>
                <a:sym typeface="Arial"/>
              </a:rPr>
              <a:t> </a:t>
            </a:r>
            <a:r>
              <a:rPr lang="en-US" sz="1052" b="0" i="0" u="none" strike="noStrike" cap="none" dirty="0" err="1">
                <a:solidFill>
                  <a:srgbClr val="1A5FB4"/>
                </a:solidFill>
                <a:latin typeface="Arial"/>
                <a:ea typeface="Arial"/>
                <a:cs typeface="Arial"/>
                <a:sym typeface="Arial"/>
              </a:rPr>
              <a:t>verlieren</a:t>
            </a:r>
            <a:r>
              <a:rPr lang="en-US" sz="1052" b="0" i="0"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p:txBody>
      </p:sp>
      <p:sp>
        <p:nvSpPr>
          <p:cNvPr id="1310" name="Google Shape;1310;p98"/>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3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02" name="Google Shape;1302;p9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308" name="Google Shape;1308;p9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86</a:t>
            </a:fld>
            <a:endParaRPr lang="de-DE" sz="800">
              <a:latin typeface="Segoe UI"/>
            </a:endParaRPr>
          </a:p>
        </p:txBody>
      </p:sp>
      <p:cxnSp>
        <p:nvCxnSpPr>
          <p:cNvPr id="1312" name="ZZ_Fusszeile_Linie"/>
          <p:cNvCxnSpPr/>
          <p:nvPr/>
        </p:nvCxnSpPr>
        <p:spPr>
          <a:xfrm>
            <a:off x="274320" y="6565392"/>
            <a:ext cx="11643360" cy="0"/>
          </a:xfrm>
          <a:prstGeom prst="line">
            <a:avLst/>
          </a:prstGeom>
          <a:ln w="6350">
            <a:solidFill>
              <a:srgbClr val="D7DBE0"/>
            </a:solidFill>
          </a:ln>
        </p:spPr>
      </p:cxnSp>
      <p:sp>
        <p:nvSpPr>
          <p:cNvPr id="13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cxnSp>
        <p:nvCxnSpPr>
          <p:cNvPr id="1316" name="Google Shape;1316;p9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17" name="Google Shape;1317;p9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18" name="Google Shape;1318;p99"/>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19" name="Google Shape;1319;p99"/>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20" name="Google Shape;1320;p9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322" name="Google Shape;1322;p99"/>
          <p:cNvSpPr txBox="1"/>
          <p:nvPr/>
        </p:nvSpPr>
        <p:spPr>
          <a:xfrm>
            <a:off x="2956142" y="669975"/>
            <a:ext cx="6771014" cy="2711189"/>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330066"/>
                </a:solidFill>
                <a:latin typeface="Arial"/>
                <a:ea typeface="Arial"/>
                <a:cs typeface="Arial"/>
                <a:sym typeface="Arial"/>
              </a:rPr>
              <a:t>Was </a:t>
            </a:r>
            <a:r>
              <a:rPr lang="en-US" sz="1052" b="0" i="1" u="none" strike="noStrike" cap="none" dirty="0" err="1">
                <a:solidFill>
                  <a:srgbClr val="330066"/>
                </a:solidFill>
                <a:latin typeface="Arial"/>
                <a:ea typeface="Arial"/>
                <a:cs typeface="Arial"/>
                <a:sym typeface="Arial"/>
              </a:rPr>
              <a:t>zeigt</a:t>
            </a:r>
            <a:r>
              <a:rPr lang="en-US" sz="1052" b="0" i="1" u="none" strike="noStrike" cap="none" dirty="0">
                <a:solidFill>
                  <a:srgbClr val="330066"/>
                </a:solidFill>
                <a:latin typeface="Arial"/>
                <a:ea typeface="Arial"/>
                <a:cs typeface="Arial"/>
                <a:sym typeface="Arial"/>
              </a:rPr>
              <a:t> die </a:t>
            </a:r>
            <a:r>
              <a:rPr lang="en-US" sz="1052" b="0" i="1" u="none" strike="noStrike" cap="none" dirty="0" err="1">
                <a:solidFill>
                  <a:srgbClr val="330066"/>
                </a:solidFill>
                <a:latin typeface="Arial"/>
                <a:ea typeface="Arial"/>
                <a:cs typeface="Arial"/>
                <a:sym typeface="Arial"/>
              </a:rPr>
              <a:t>Stammbaumanalyse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des </a:t>
            </a:r>
            <a:r>
              <a:rPr lang="en-US" sz="1052" b="0" i="1" u="none" strike="noStrike" cap="none" dirty="0" err="1">
                <a:solidFill>
                  <a:srgbClr val="330066"/>
                </a:solidFill>
                <a:latin typeface="Arial"/>
                <a:ea typeface="Arial"/>
                <a:cs typeface="Arial"/>
                <a:sym typeface="Arial"/>
              </a:rPr>
              <a:t>Vererbungsmusters</a:t>
            </a:r>
            <a:r>
              <a:rPr lang="en-US" sz="1052" b="0" i="1" u="none" strike="noStrike" cap="none" dirty="0">
                <a:solidFill>
                  <a:srgbClr val="330066"/>
                </a:solidFill>
                <a:latin typeface="Arial"/>
                <a:ea typeface="Arial"/>
                <a:cs typeface="Arial"/>
                <a:sym typeface="Arial"/>
              </a:rPr>
              <a:t> in </a:t>
            </a:r>
            <a:r>
              <a:rPr lang="en-US" sz="1052" b="0" i="1" u="none" strike="noStrike" cap="none" dirty="0" err="1">
                <a:solidFill>
                  <a:srgbClr val="330066"/>
                </a:solidFill>
                <a:latin typeface="Arial"/>
                <a:ea typeface="Arial"/>
                <a:cs typeface="Arial"/>
                <a:sym typeface="Arial"/>
              </a:rPr>
              <a:t>Familien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mit</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vererbtem</a:t>
            </a:r>
            <a:r>
              <a:rPr lang="en-US" sz="1052" b="0" i="1" u="none" strike="noStrike" cap="none" dirty="0">
                <a:solidFill>
                  <a:srgbClr val="330066"/>
                </a:solidFill>
                <a:latin typeface="Arial"/>
                <a:ea typeface="Arial"/>
                <a:cs typeface="Arial"/>
                <a:sym typeface="Arial"/>
              </a:rPr>
              <a:t> Rb?</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669999"/>
                </a:solidFill>
                <a:latin typeface="Arial"/>
                <a:ea typeface="Arial"/>
                <a:cs typeface="Arial"/>
                <a:sym typeface="Arial"/>
              </a:rPr>
              <a:t>Das </a:t>
            </a:r>
            <a:r>
              <a:rPr lang="en-US" sz="1052" b="0" i="0" u="none" strike="noStrike" cap="none" dirty="0" err="1">
                <a:solidFill>
                  <a:srgbClr val="669999"/>
                </a:solidFill>
                <a:latin typeface="Arial"/>
                <a:ea typeface="Arial"/>
                <a:cs typeface="Arial"/>
                <a:sym typeface="Arial"/>
              </a:rPr>
              <a:t>Vererbungsmuster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entspricht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autosomal-</a:t>
            </a:r>
            <a:r>
              <a:rPr lang="en-US" sz="1052" b="0" i="0" u="none" strike="noStrike" cap="none" dirty="0" err="1">
                <a:solidFill>
                  <a:srgbClr val="669999"/>
                </a:solidFill>
                <a:latin typeface="Arial"/>
                <a:ea typeface="Arial"/>
                <a:cs typeface="Arial"/>
                <a:sym typeface="Arial"/>
              </a:rPr>
              <a:t>dominanten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Vererbung</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C2C8D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err="1">
                <a:solidFill>
                  <a:srgbClr val="C2C8D0"/>
                </a:solidFill>
                <a:latin typeface="Arial"/>
                <a:ea typeface="Arial"/>
                <a:cs typeface="Arial"/>
                <a:sym typeface="Arial"/>
              </a:rPr>
              <a:t>Ist</a:t>
            </a:r>
            <a:r>
              <a:rPr lang="en-US" sz="1052" b="0" i="1" u="none" strike="noStrike" cap="none" dirty="0">
                <a:solidFill>
                  <a:srgbClr val="C2C8D0"/>
                </a:solidFill>
                <a:latin typeface="Arial"/>
                <a:ea typeface="Arial"/>
                <a:cs typeface="Arial"/>
                <a:sym typeface="Arial"/>
              </a:rPr>
              <a:t> Rb also </a:t>
            </a:r>
            <a:r>
              <a:rPr lang="en-US" sz="1052" b="0" i="1" u="none" strike="noStrike" cap="none" dirty="0" err="1">
                <a:solidFill>
                  <a:srgbClr val="C2C8D0"/>
                </a:solidFill>
                <a:latin typeface="Arial"/>
                <a:ea typeface="Arial"/>
                <a:cs typeface="Arial"/>
                <a:sym typeface="Arial"/>
              </a:rPr>
              <a:t>eine</a:t>
            </a:r>
            <a:r>
              <a:rPr lang="en-US" sz="1052" b="0" i="1" u="none" strike="noStrike" cap="none" dirty="0">
                <a:solidFill>
                  <a:srgbClr val="C2C8D0"/>
                </a:solidFill>
                <a:latin typeface="Arial"/>
                <a:ea typeface="Arial"/>
                <a:cs typeface="Arial"/>
                <a:sym typeface="Arial"/>
              </a:rPr>
              <a:t> AD-</a:t>
            </a:r>
            <a:r>
              <a:rPr lang="en-US" sz="1052" b="0" i="1" u="none" strike="noStrike" cap="none" dirty="0" err="1">
                <a:solidFill>
                  <a:srgbClr val="C2C8D0"/>
                </a:solidFill>
                <a:latin typeface="Arial"/>
                <a:ea typeface="Arial"/>
                <a:cs typeface="Arial"/>
                <a:sym typeface="Arial"/>
              </a:rPr>
              <a:t>Erkrankung</a:t>
            </a:r>
            <a:r>
              <a:rPr lang="en-US" sz="1052" b="0" i="1" u="none" strike="noStrike" cap="none" dirty="0">
                <a:solidFill>
                  <a:srgbClr val="C2C8D0"/>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C2C8D0"/>
                </a:solidFill>
                <a:latin typeface="Arial"/>
                <a:ea typeface="Arial"/>
                <a:cs typeface="Arial"/>
                <a:sym typeface="Arial"/>
              </a:rPr>
              <a:t>Nein, es </a:t>
            </a:r>
            <a:r>
              <a:rPr lang="en-US" sz="1052" b="0" i="0" u="none" strike="noStrike" cap="none" dirty="0" err="1">
                <a:solidFill>
                  <a:srgbClr val="C2C8D0"/>
                </a:solidFill>
                <a:latin typeface="Arial"/>
                <a:ea typeface="Arial"/>
                <a:cs typeface="Arial"/>
                <a:sym typeface="Arial"/>
              </a:rPr>
              <a:t>handelt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sich</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zweifellos</a:t>
            </a:r>
            <a:r>
              <a:rPr lang="en-US" sz="1052" b="0" i="0" u="none" strike="noStrike" cap="none" dirty="0">
                <a:solidFill>
                  <a:srgbClr val="C2C8D0"/>
                </a:solidFill>
                <a:latin typeface="Arial"/>
                <a:ea typeface="Arial"/>
                <a:cs typeface="Arial"/>
                <a:sym typeface="Arial"/>
              </a:rPr>
              <a:t> um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autosomal-</a:t>
            </a:r>
            <a:r>
              <a:rPr lang="en-US" sz="1052" b="0" i="0" u="none" strike="noStrike" cap="none" dirty="0" err="1">
                <a:solidFill>
                  <a:srgbClr val="C2C8D0"/>
                </a:solidFill>
                <a:latin typeface="Arial"/>
                <a:ea typeface="Arial"/>
                <a:cs typeface="Arial"/>
                <a:sym typeface="Arial"/>
              </a:rPr>
              <a:t>rezessive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Erkrankung</a:t>
            </a:r>
            <a:r>
              <a:rPr lang="en-US" sz="1052" b="0" i="0" u="none" strike="noStrike" cap="none" dirty="0">
                <a:solidFill>
                  <a:srgbClr val="C2C8D0"/>
                </a:solidFill>
                <a:latin typeface="Arial"/>
                <a:ea typeface="Arial"/>
                <a:cs typeface="Arial"/>
                <a:sym typeface="Arial"/>
              </a:rPr>
              <a:t>. </a:t>
            </a:r>
            <a:r>
              <a:rPr lang="en-US" sz="1052" b="1" i="0" u="none" strike="noStrike" cap="none" dirty="0" err="1">
                <a:solidFill>
                  <a:srgbClr val="C2C8D0"/>
                </a:solidFill>
                <a:latin typeface="Arial"/>
                <a:ea typeface="Arial"/>
                <a:cs typeface="Arial"/>
                <a:sym typeface="Arial"/>
              </a:rPr>
              <a:t>Beide</a:t>
            </a:r>
            <a:r>
              <a:rPr lang="en-US" sz="1052" b="1"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Kopien</a:t>
            </a:r>
            <a:r>
              <a:rPr lang="en-US" sz="1052" b="0" i="0" u="none" strike="noStrike" cap="none" dirty="0">
                <a:solidFill>
                  <a:srgbClr val="C2C8D0"/>
                </a:solidFill>
                <a:latin typeface="Arial"/>
                <a:ea typeface="Arial"/>
                <a:cs typeface="Arial"/>
                <a:sym typeface="Arial"/>
              </a:rPr>
              <a:t> des </a:t>
            </a:r>
            <a:r>
              <a:rPr lang="en-US" sz="1052" b="0" i="0" u="none" strike="noStrike" cap="none" dirty="0" err="1">
                <a:solidFill>
                  <a:srgbClr val="C2C8D0"/>
                </a:solidFill>
                <a:latin typeface="Arial"/>
                <a:ea typeface="Arial"/>
                <a:cs typeface="Arial"/>
                <a:sym typeface="Arial"/>
              </a:rPr>
              <a:t>verantwortlichen</a:t>
            </a:r>
            <a:r>
              <a:rPr lang="en-US" sz="1052" b="0" i="0" u="none" strike="noStrike" cap="none" dirty="0">
                <a:solidFill>
                  <a:srgbClr val="C2C8D0"/>
                </a:solidFill>
                <a:latin typeface="Arial"/>
                <a:ea typeface="Arial"/>
                <a:cs typeface="Arial"/>
                <a:sym typeface="Arial"/>
              </a:rPr>
              <a:t> Gens (</a:t>
            </a:r>
            <a:r>
              <a:rPr lang="en-US" sz="1052" b="0" i="1" u="none" strike="noStrike" cap="none" dirty="0">
                <a:solidFill>
                  <a:srgbClr val="C2C8D0"/>
                </a:solidFill>
                <a:latin typeface="Arial"/>
                <a:ea typeface="Arial"/>
                <a:cs typeface="Arial"/>
                <a:sym typeface="Arial"/>
              </a:rPr>
              <a:t>RB1</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müssen</a:t>
            </a:r>
            <a:r>
              <a:rPr lang="en-US" sz="1052" b="0" i="0" u="none" strike="noStrike" cap="none" dirty="0">
                <a:solidFill>
                  <a:srgbClr val="C2C8D0"/>
                </a:solidFill>
                <a:latin typeface="Arial"/>
                <a:ea typeface="Arial"/>
                <a:cs typeface="Arial"/>
                <a:sym typeface="Arial"/>
              </a:rPr>
              <a:t> in </a:t>
            </a:r>
            <a:r>
              <a:rPr lang="en-US" sz="1052" b="0" i="0" u="none" strike="noStrike" cap="none" dirty="0" err="1">
                <a:solidFill>
                  <a:srgbClr val="C2C8D0"/>
                </a:solidFill>
                <a:latin typeface="Arial"/>
                <a:ea typeface="Arial"/>
                <a:cs typeface="Arial"/>
                <a:sym typeface="Arial"/>
              </a:rPr>
              <a:t>einer</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bestimmten</a:t>
            </a:r>
            <a:r>
              <a:rPr lang="en-US" sz="1052" b="0" i="0" u="none" strike="noStrike" cap="none" dirty="0">
                <a:solidFill>
                  <a:srgbClr val="C2C8D0"/>
                </a:solidFill>
                <a:latin typeface="Arial"/>
                <a:ea typeface="Arial"/>
                <a:cs typeface="Arial"/>
                <a:sym typeface="Arial"/>
              </a:rPr>
              <a:t> Zelle </a:t>
            </a:r>
            <a:r>
              <a:rPr lang="en-US" sz="1052" b="0" i="0" u="none" strike="noStrike" cap="none" dirty="0" err="1">
                <a:solidFill>
                  <a:srgbClr val="C2C8D0"/>
                </a:solidFill>
                <a:latin typeface="Arial"/>
                <a:ea typeface="Arial"/>
                <a:cs typeface="Arial"/>
                <a:sym typeface="Arial"/>
              </a:rPr>
              <a:t>defekt</a:t>
            </a:r>
            <a:r>
              <a:rPr lang="en-US" sz="1052" b="0" i="0" u="none" strike="noStrike" cap="none" dirty="0">
                <a:solidFill>
                  <a:srgbClr val="C2C8D0"/>
                </a:solidFill>
                <a:latin typeface="Arial"/>
                <a:ea typeface="Arial"/>
                <a:cs typeface="Arial"/>
                <a:sym typeface="Arial"/>
              </a:rPr>
              <a:t> sein, bevor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abnormale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Replikation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beginnen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kann</a:t>
            </a:r>
            <a:r>
              <a:rPr lang="en-US" sz="1052" b="0" i="0" u="none" strike="noStrike" cap="none" dirty="0">
                <a:solidFill>
                  <a:srgbClr val="C2C8D0"/>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C2C8D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C2C8D0"/>
                </a:solidFill>
                <a:latin typeface="Arial"/>
                <a:ea typeface="Arial"/>
                <a:cs typeface="Arial"/>
                <a:sym typeface="Arial"/>
              </a:rPr>
              <a:t>Wenn Rb autosomal-</a:t>
            </a:r>
            <a:r>
              <a:rPr lang="en-US" sz="1052" b="0" i="1" u="none" strike="noStrike" cap="none" dirty="0" err="1">
                <a:solidFill>
                  <a:srgbClr val="C2C8D0"/>
                </a:solidFill>
                <a:latin typeface="Arial"/>
                <a:ea typeface="Arial"/>
                <a:cs typeface="Arial"/>
                <a:sym typeface="Arial"/>
              </a:rPr>
              <a:t>rezessiv</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ist</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warum</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zeigt</a:t>
            </a:r>
            <a:r>
              <a:rPr lang="en-US" sz="1052" b="0" i="1" u="none" strike="noStrike" cap="none" dirty="0">
                <a:solidFill>
                  <a:srgbClr val="C2C8D0"/>
                </a:solidFill>
                <a:latin typeface="Arial"/>
                <a:ea typeface="Arial"/>
                <a:cs typeface="Arial"/>
                <a:sym typeface="Arial"/>
              </a:rPr>
              <a:t> die </a:t>
            </a:r>
            <a:r>
              <a:rPr lang="en-US" sz="1052" b="0" i="1" u="none" strike="noStrike" cap="none" dirty="0" err="1">
                <a:solidFill>
                  <a:srgbClr val="C2C8D0"/>
                </a:solidFill>
                <a:latin typeface="Arial"/>
                <a:ea typeface="Arial"/>
                <a:cs typeface="Arial"/>
                <a:sym typeface="Arial"/>
              </a:rPr>
              <a:t>vererbte</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Erkrankung</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dann</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ein</a:t>
            </a:r>
            <a:r>
              <a:rPr lang="en-US" sz="1052" b="0" i="1" u="none" strike="noStrike" cap="none" dirty="0">
                <a:solidFill>
                  <a:srgbClr val="C2C8D0"/>
                </a:solidFill>
                <a:latin typeface="Arial"/>
                <a:ea typeface="Arial"/>
                <a:cs typeface="Arial"/>
                <a:sym typeface="Arial"/>
              </a:rPr>
              <a:t> autosomal-</a:t>
            </a:r>
            <a:r>
              <a:rPr lang="en-US" sz="1052" b="0" i="1" u="none" strike="noStrike" cap="none" dirty="0" err="1">
                <a:solidFill>
                  <a:srgbClr val="C2C8D0"/>
                </a:solidFill>
                <a:latin typeface="Arial"/>
                <a:ea typeface="Arial"/>
                <a:cs typeface="Arial"/>
                <a:sym typeface="Arial"/>
              </a:rPr>
              <a:t>dominantes</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Vererbungsmuster</a:t>
            </a:r>
            <a:r>
              <a:rPr lang="en-US" sz="1052" b="0" i="1" u="none" strike="noStrike" cap="none" dirty="0">
                <a:solidFill>
                  <a:srgbClr val="C2C8D0"/>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C2C8D0"/>
                </a:solidFill>
                <a:latin typeface="Arial"/>
                <a:ea typeface="Arial"/>
                <a:cs typeface="Arial"/>
                <a:sym typeface="Arial"/>
              </a:rPr>
              <a:t>Bei der </a:t>
            </a:r>
            <a:r>
              <a:rPr lang="en-US" sz="1052" b="0" i="0" u="none" strike="noStrike" cap="none" dirty="0" err="1">
                <a:solidFill>
                  <a:srgbClr val="C2C8D0"/>
                </a:solidFill>
                <a:latin typeface="Arial"/>
                <a:ea typeface="Arial"/>
                <a:cs typeface="Arial"/>
                <a:sym typeface="Arial"/>
              </a:rPr>
              <a:t>vererbten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Erkrankung</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enthalten</a:t>
            </a:r>
            <a:r>
              <a:rPr lang="en-US" sz="1052" b="0" i="0" u="none" strike="noStrike" cap="none" dirty="0">
                <a:solidFill>
                  <a:srgbClr val="C2C8D0"/>
                </a:solidFill>
                <a:latin typeface="Arial"/>
                <a:ea typeface="Arial"/>
                <a:cs typeface="Arial"/>
                <a:sym typeface="Arial"/>
              </a:rPr>
              <a:t> alle Zellen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defekte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a:t>
            </a:r>
            <a:r>
              <a:rPr lang="en-US" sz="1052" b="0" i="0" u="none" strike="noStrike" cap="none" dirty="0">
                <a:solidFill>
                  <a:srgbClr val="C2C8D0"/>
                </a:solidFill>
                <a:latin typeface="Arial"/>
                <a:ea typeface="Arial"/>
                <a:cs typeface="Arial"/>
                <a:sym typeface="Arial"/>
              </a:rPr>
              <a:t> von </a:t>
            </a:r>
            <a:r>
              <a:rPr lang="en-US" sz="1052" b="0" i="1" u="none" strike="noStrike" cap="none" dirty="0">
                <a:solidFill>
                  <a:srgbClr val="C2C8D0"/>
                </a:solidFill>
                <a:latin typeface="Arial"/>
                <a:ea typeface="Arial"/>
                <a:cs typeface="Arial"/>
                <a:sym typeface="Arial"/>
              </a:rPr>
              <a:t>RB1</a:t>
            </a:r>
            <a:r>
              <a:rPr lang="en-US" sz="1052" b="0" i="0" u="none" strike="noStrike" cap="none" dirty="0">
                <a:solidFill>
                  <a:srgbClr val="C2C8D0"/>
                </a:solidFill>
                <a:latin typeface="Arial"/>
                <a:ea typeface="Arial"/>
                <a:cs typeface="Arial"/>
                <a:sym typeface="Arial"/>
              </a:rPr>
              <a:t>. Damit </a:t>
            </a:r>
            <a:r>
              <a:rPr lang="en-US" sz="1052" b="0" i="0" u="none" strike="noStrike" cap="none" dirty="0" err="1">
                <a:solidFill>
                  <a:srgbClr val="C2C8D0"/>
                </a:solidFill>
                <a:latin typeface="Arial"/>
                <a:ea typeface="Arial"/>
                <a:cs typeface="Arial"/>
                <a:sym typeface="Arial"/>
              </a:rPr>
              <a:t>sich</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klinisches</a:t>
            </a:r>
            <a:r>
              <a:rPr lang="en-US" sz="1052" b="0" i="0" u="none" strike="noStrike" cap="none" dirty="0">
                <a:solidFill>
                  <a:srgbClr val="C2C8D0"/>
                </a:solidFill>
                <a:latin typeface="Arial"/>
                <a:ea typeface="Arial"/>
                <a:cs typeface="Arial"/>
                <a:sym typeface="Arial"/>
              </a:rPr>
              <a:t> Rb </a:t>
            </a:r>
            <a:r>
              <a:rPr lang="en-US" sz="1052" b="0" i="0" u="none" strike="noStrike" cap="none" dirty="0" err="1">
                <a:solidFill>
                  <a:srgbClr val="C2C8D0"/>
                </a:solidFill>
                <a:latin typeface="Arial"/>
                <a:ea typeface="Arial"/>
                <a:cs typeface="Arial"/>
                <a:sym typeface="Arial"/>
              </a:rPr>
              <a:t>entwickelt</a:t>
            </a:r>
            <a:r>
              <a:rPr lang="en-US" sz="1052" b="0" i="0" u="none" strike="noStrike" cap="none" dirty="0">
                <a:solidFill>
                  <a:srgbClr val="C2C8D0"/>
                </a:solidFill>
                <a:latin typeface="Arial"/>
                <a:ea typeface="Arial"/>
                <a:cs typeface="Arial"/>
                <a:sym typeface="Arial"/>
              </a:rPr>
              <a:t>, muss die </a:t>
            </a:r>
            <a:r>
              <a:rPr lang="en-US" sz="1052" b="0" i="0" u="none" strike="noStrike" cap="none" dirty="0" err="1">
                <a:solidFill>
                  <a:srgbClr val="C2C8D0"/>
                </a:solidFill>
                <a:latin typeface="Arial"/>
                <a:ea typeface="Arial"/>
                <a:cs typeface="Arial"/>
                <a:sym typeface="Arial"/>
              </a:rPr>
              <a:t>andere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inaktiviert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werden</a:t>
            </a:r>
            <a:r>
              <a:rPr lang="en-US" sz="1052" b="0" i="0" u="none" strike="noStrike" cap="none" dirty="0">
                <a:solidFill>
                  <a:srgbClr val="C2C8D0"/>
                </a:solidFill>
                <a:latin typeface="Arial"/>
                <a:ea typeface="Arial"/>
                <a:cs typeface="Arial"/>
                <a:sym typeface="Arial"/>
              </a:rPr>
              <a:t>. Leider </a:t>
            </a:r>
            <a:r>
              <a:rPr lang="en-US" sz="1052" b="0" i="0" u="none" strike="noStrike" cap="none" dirty="0" err="1">
                <a:solidFill>
                  <a:srgbClr val="C2C8D0"/>
                </a:solidFill>
                <a:latin typeface="Arial"/>
                <a:ea typeface="Arial"/>
                <a:cs typeface="Arial"/>
                <a:sym typeface="Arial"/>
              </a:rPr>
              <a:t>gibt</a:t>
            </a:r>
            <a:r>
              <a:rPr lang="en-US" sz="1052" b="0" i="0" u="none" strike="noStrike" cap="none" dirty="0">
                <a:solidFill>
                  <a:srgbClr val="C2C8D0"/>
                </a:solidFill>
                <a:latin typeface="Arial"/>
                <a:ea typeface="Arial"/>
                <a:cs typeface="Arial"/>
                <a:sym typeface="Arial"/>
              </a:rPr>
              <a:t> es </a:t>
            </a:r>
            <a:r>
              <a:rPr lang="en-US" sz="1052" b="0" i="0" u="none" strike="noStrike" cap="none" dirty="0" err="1">
                <a:solidFill>
                  <a:srgbClr val="C2C8D0"/>
                </a:solidFill>
                <a:latin typeface="Arial"/>
                <a:ea typeface="Arial"/>
                <a:cs typeface="Arial"/>
                <a:sym typeface="Arial"/>
              </a:rPr>
              <a:t>zwei</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Faktoren</a:t>
            </a:r>
            <a:r>
              <a:rPr lang="en-US" sz="1052" b="0" i="0" u="none" strike="noStrike" cap="none" dirty="0">
                <a:solidFill>
                  <a:srgbClr val="C2C8D0"/>
                </a:solidFill>
                <a:latin typeface="Arial"/>
                <a:ea typeface="Arial"/>
                <a:cs typeface="Arial"/>
                <a:sym typeface="Arial"/>
              </a:rPr>
              <a:t>, die </a:t>
            </a:r>
            <a:r>
              <a:rPr lang="en-US" sz="1052" b="0" i="0" u="none" strike="noStrike" cap="none" dirty="0" err="1">
                <a:solidFill>
                  <a:srgbClr val="C2C8D0"/>
                </a:solidFill>
                <a:latin typeface="Arial"/>
                <a:ea typeface="Arial"/>
                <a:cs typeface="Arial"/>
                <a:sym typeface="Arial"/>
              </a:rPr>
              <a:t>dazu</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führen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dass</a:t>
            </a:r>
            <a:r>
              <a:rPr lang="en-US" sz="1052" b="0" i="0" u="none" strike="noStrike" cap="none" dirty="0">
                <a:solidFill>
                  <a:srgbClr val="C2C8D0"/>
                </a:solidFill>
                <a:latin typeface="Arial"/>
                <a:ea typeface="Arial"/>
                <a:cs typeface="Arial"/>
                <a:sym typeface="Arial"/>
              </a:rPr>
              <a:t> dies </a:t>
            </a:r>
            <a:r>
              <a:rPr lang="en-US" sz="1052" b="0" i="0" u="none" strike="noStrike" cap="none" dirty="0" err="1">
                <a:solidFill>
                  <a:srgbClr val="C2C8D0"/>
                </a:solidFill>
                <a:latin typeface="Arial"/>
                <a:ea typeface="Arial"/>
                <a:cs typeface="Arial"/>
                <a:sym typeface="Arial"/>
              </a:rPr>
              <a:t>mit</a:t>
            </a:r>
            <a:r>
              <a:rPr lang="en-US" sz="1052" b="0" i="0" u="none" strike="noStrike" cap="none" dirty="0">
                <a:solidFill>
                  <a:srgbClr val="C2C8D0"/>
                </a:solidFill>
                <a:latin typeface="Arial"/>
                <a:ea typeface="Arial"/>
                <a:cs typeface="Arial"/>
                <a:sym typeface="Arial"/>
              </a:rPr>
              <a:t> </a:t>
            </a:r>
            <a:r>
              <a:rPr lang="de-DE" sz="1052" b="0" i="0" u="none" strike="noStrike" cap="none" dirty="0">
                <a:solidFill>
                  <a:srgbClr val="C2C8D0"/>
                </a:solidFill>
                <a:latin typeface="Arial"/>
                <a:ea typeface="Arial"/>
                <a:cs typeface="Arial"/>
                <a:sym typeface="Arial"/>
              </a:rPr>
              <a:t>fast absoluter Sicherheit in mindestens einem </a:t>
            </a:r>
            <a:r>
              <a:rPr lang="de-DE" sz="1052" b="0" i="0" u="none" strike="noStrike" cap="none" dirty="0" err="1">
                <a:solidFill>
                  <a:srgbClr val="C2C8D0"/>
                </a:solidFill>
                <a:latin typeface="Arial"/>
                <a:ea typeface="Arial"/>
                <a:cs typeface="Arial"/>
                <a:sym typeface="Arial"/>
              </a:rPr>
              <a:t>Retinoblasten</a:t>
            </a:r>
            <a:r>
              <a:rPr lang="de-DE" sz="1052" b="0" i="0" u="none" strike="noStrike" cap="none" dirty="0">
                <a:solidFill>
                  <a:srgbClr val="C2C8D0"/>
                </a:solidFill>
                <a:latin typeface="Arial"/>
                <a:ea typeface="Arial"/>
                <a:cs typeface="Arial"/>
                <a:sym typeface="Arial"/>
              </a:rPr>
              <a:t> geschieht: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0" u="none" strike="noStrike" cap="none" dirty="0">
                <a:solidFill>
                  <a:srgbClr val="1A5FB4"/>
                </a:solidFill>
                <a:latin typeface="Arial"/>
                <a:ea typeface="Arial"/>
                <a:cs typeface="Arial"/>
                <a:sym typeface="Arial"/>
              </a:rPr>
              <a:t>1) Die </a:t>
            </a:r>
            <a:r>
              <a:rPr lang="en-US" sz="1052" b="1" i="0" u="none" strike="noStrike" cap="none" dirty="0" err="1">
                <a:solidFill>
                  <a:srgbClr val="1A5FB4"/>
                </a:solidFill>
                <a:latin typeface="Arial"/>
                <a:ea typeface="Arial"/>
                <a:cs typeface="Arial"/>
                <a:sym typeface="Arial"/>
              </a:rPr>
              <a:t>Anzahl</a:t>
            </a:r>
            <a:r>
              <a:rPr lang="en-US" sz="1052" b="1" i="0" u="none" strike="noStrike" cap="none" dirty="0">
                <a:solidFill>
                  <a:srgbClr val="1A5FB4"/>
                </a:solidFill>
                <a:latin typeface="Arial"/>
                <a:ea typeface="Arial"/>
                <a:cs typeface="Arial"/>
                <a:sym typeface="Arial"/>
              </a:rPr>
              <a:t> der </a:t>
            </a:r>
            <a:r>
              <a:rPr lang="en-US" sz="1052" b="1" i="0" u="none" strike="noStrike" cap="none" dirty="0" err="1">
                <a:solidFill>
                  <a:srgbClr val="1A5FB4"/>
                </a:solidFill>
                <a:latin typeface="Arial"/>
                <a:ea typeface="Arial"/>
                <a:cs typeface="Arial"/>
                <a:sym typeface="Arial"/>
              </a:rPr>
              <a:t>verschiedenen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Mutationen</a:t>
            </a:r>
            <a:r>
              <a:rPr lang="en-US" sz="1052" b="1" i="0" u="none" strike="noStrike" cap="none" dirty="0">
                <a:solidFill>
                  <a:srgbClr val="1A5FB4"/>
                </a:solidFill>
                <a:latin typeface="Arial"/>
                <a:ea typeface="Arial"/>
                <a:cs typeface="Arial"/>
                <a:sym typeface="Arial"/>
              </a:rPr>
              <a:t>, die </a:t>
            </a:r>
            <a:r>
              <a:rPr lang="en-US" sz="1052" b="1" i="0" u="none" strike="noStrike" cap="none" dirty="0" err="1">
                <a:solidFill>
                  <a:srgbClr val="1A5FB4"/>
                </a:solidFill>
                <a:latin typeface="Arial"/>
                <a:ea typeface="Arial"/>
                <a:cs typeface="Arial"/>
                <a:sym typeface="Arial"/>
              </a:rPr>
              <a:t>auftreten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können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ist</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beträchtlich</a:t>
            </a:r>
            <a:r>
              <a:rPr lang="en-US" sz="1052" b="1" i="0" u="none" strike="noStrike" cap="none" dirty="0">
                <a:solidFill>
                  <a:srgbClr val="1A5FB4"/>
                </a:solidFill>
                <a:latin typeface="Arial"/>
                <a:ea typeface="Arial"/>
                <a:cs typeface="Arial"/>
                <a:sym typeface="Arial"/>
              </a:rPr>
              <a:t>, und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0" u="none" strike="noStrike" cap="none" dirty="0">
                <a:solidFill>
                  <a:srgbClr val="1A5FB4"/>
                </a:solidFill>
                <a:latin typeface="Arial"/>
                <a:ea typeface="Arial"/>
                <a:cs typeface="Arial"/>
                <a:sym typeface="Arial"/>
              </a:rPr>
              <a:t>2) die </a:t>
            </a:r>
            <a:r>
              <a:rPr lang="en-US" sz="1052" b="1" i="0" u="none" strike="noStrike" cap="none" dirty="0" err="1">
                <a:solidFill>
                  <a:srgbClr val="1A5FB4"/>
                </a:solidFill>
                <a:latin typeface="Arial"/>
                <a:ea typeface="Arial"/>
                <a:cs typeface="Arial"/>
                <a:sym typeface="Arial"/>
              </a:rPr>
              <a:t>schiere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Anzahl</a:t>
            </a:r>
            <a:r>
              <a:rPr lang="en-US" sz="1052" b="1" i="0" u="none" strike="noStrike" cap="none" dirty="0">
                <a:solidFill>
                  <a:srgbClr val="1A5FB4"/>
                </a:solidFill>
                <a:latin typeface="Arial"/>
                <a:ea typeface="Arial"/>
                <a:cs typeface="Arial"/>
                <a:sym typeface="Arial"/>
              </a:rPr>
              <a:t> der </a:t>
            </a:r>
            <a:r>
              <a:rPr lang="en-US" sz="1052" b="1" i="0" u="none" strike="noStrike" cap="none" dirty="0" err="1">
                <a:solidFill>
                  <a:srgbClr val="1A5FB4"/>
                </a:solidFill>
                <a:latin typeface="Arial"/>
                <a:ea typeface="Arial"/>
                <a:cs typeface="Arial"/>
                <a:sym typeface="Arial"/>
              </a:rPr>
              <a:t>Retinoblasten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bietet</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viele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Gelegenheiten</a:t>
            </a:r>
            <a:r>
              <a:rPr lang="en-US" sz="1052" b="1" i="0" u="none" strike="noStrike" cap="none" dirty="0">
                <a:solidFill>
                  <a:srgbClr val="1A5FB4"/>
                </a:solidFill>
                <a:latin typeface="Arial"/>
                <a:ea typeface="Arial"/>
                <a:cs typeface="Arial"/>
                <a:sym typeface="Arial"/>
              </a:rPr>
              <a:t> für das </a:t>
            </a:r>
            <a:r>
              <a:rPr lang="en-US" sz="1052" b="1" i="0" u="none" strike="noStrike" cap="none" dirty="0" err="1">
                <a:solidFill>
                  <a:srgbClr val="1A5FB4"/>
                </a:solidFill>
                <a:latin typeface="Arial"/>
                <a:ea typeface="Arial"/>
                <a:cs typeface="Arial"/>
                <a:sym typeface="Arial"/>
              </a:rPr>
              <a:t>Auftreten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einer</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solchen</a:t>
            </a:r>
            <a:r>
              <a:rPr lang="en-US" sz="1052" b="1" i="0" u="none" strike="noStrike" cap="none" dirty="0">
                <a:solidFill>
                  <a:srgbClr val="1A5FB4"/>
                </a:solidFill>
                <a:latin typeface="Arial"/>
                <a:ea typeface="Arial"/>
                <a:cs typeface="Arial"/>
                <a:sym typeface="Arial"/>
              </a:rPr>
              <a:t> Mutation (</a:t>
            </a:r>
            <a:r>
              <a:rPr lang="en-US" sz="1052" b="1" i="0" u="none" strike="noStrike" cap="none" dirty="0" err="1">
                <a:solidFill>
                  <a:srgbClr val="1A5FB4"/>
                </a:solidFill>
                <a:latin typeface="Arial"/>
                <a:ea typeface="Arial"/>
                <a:cs typeface="Arial"/>
                <a:sym typeface="Arial"/>
              </a:rPr>
              <a:t>denken</a:t>
            </a:r>
            <a:r>
              <a:rPr lang="en-US" sz="1052" b="1" i="0" u="none" strike="noStrike" cap="none" dirty="0">
                <a:solidFill>
                  <a:srgbClr val="1A5FB4"/>
                </a:solidFill>
                <a:latin typeface="Arial"/>
                <a:ea typeface="Arial"/>
                <a:cs typeface="Arial"/>
                <a:sym typeface="Arial"/>
              </a:rPr>
              <a:t> Sie </a:t>
            </a:r>
            <a:r>
              <a:rPr lang="en-US" sz="1052" b="1" i="0" u="none" strike="noStrike" cap="none" dirty="0" err="1">
                <a:solidFill>
                  <a:srgbClr val="1A5FB4"/>
                </a:solidFill>
                <a:latin typeface="Arial"/>
                <a:ea typeface="Arial"/>
                <a:cs typeface="Arial"/>
                <a:sym typeface="Arial"/>
              </a:rPr>
              <a:t>daran</a:t>
            </a:r>
            <a:r>
              <a:rPr lang="en-US" sz="1052" b="1" i="0" u="none" strike="noStrike" cap="none" dirty="0">
                <a:solidFill>
                  <a:srgbClr val="1A5FB4"/>
                </a:solidFill>
                <a:latin typeface="Arial"/>
                <a:ea typeface="Arial"/>
                <a:cs typeface="Arial"/>
                <a:sym typeface="Arial"/>
              </a:rPr>
              <a:t>: Damit </a:t>
            </a:r>
            <a:r>
              <a:rPr lang="en-US" sz="1052" b="1" i="0" u="none" strike="noStrike" cap="none" dirty="0" err="1">
                <a:solidFill>
                  <a:srgbClr val="1A5FB4"/>
                </a:solidFill>
                <a:latin typeface="Arial"/>
                <a:ea typeface="Arial"/>
                <a:cs typeface="Arial"/>
                <a:sym typeface="Arial"/>
              </a:rPr>
              <a:t>sich</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ein</a:t>
            </a:r>
            <a:r>
              <a:rPr lang="en-US" sz="1052" b="1" i="0" u="none" strike="noStrike" cap="none" dirty="0">
                <a:solidFill>
                  <a:srgbClr val="1A5FB4"/>
                </a:solidFill>
                <a:latin typeface="Arial"/>
                <a:ea typeface="Arial"/>
                <a:cs typeface="Arial"/>
                <a:sym typeface="Arial"/>
              </a:rPr>
              <a:t> Tumor </a:t>
            </a:r>
            <a:r>
              <a:rPr lang="en-US" sz="1052" b="1" i="0" u="none" strike="noStrike" cap="none" dirty="0" err="1">
                <a:solidFill>
                  <a:srgbClr val="1A5FB4"/>
                </a:solidFill>
                <a:latin typeface="Arial"/>
                <a:ea typeface="Arial"/>
                <a:cs typeface="Arial"/>
                <a:sym typeface="Arial"/>
              </a:rPr>
              <a:t>entwickelt</a:t>
            </a:r>
            <a:r>
              <a:rPr lang="en-US" sz="1052" b="1" i="0" u="none" strike="noStrike" cap="none" dirty="0">
                <a:solidFill>
                  <a:srgbClr val="1A5FB4"/>
                </a:solidFill>
                <a:latin typeface="Arial"/>
                <a:ea typeface="Arial"/>
                <a:cs typeface="Arial"/>
                <a:sym typeface="Arial"/>
              </a:rPr>
              <a:t>, muss </a:t>
            </a:r>
            <a:r>
              <a:rPr lang="en-US" sz="1052" b="1" i="0" u="none" strike="noStrike" cap="none" dirty="0" err="1">
                <a:solidFill>
                  <a:srgbClr val="1A5FB4"/>
                </a:solidFill>
                <a:latin typeface="Arial"/>
                <a:ea typeface="Arial"/>
                <a:cs typeface="Arial"/>
                <a:sym typeface="Arial"/>
              </a:rPr>
              <a:t>lediglich</a:t>
            </a:r>
            <a:r>
              <a:rPr lang="en-US" sz="1052" b="1" i="0" u="none" strike="noStrike" cap="none" dirty="0">
                <a:solidFill>
                  <a:srgbClr val="1A5FB4"/>
                </a:solidFill>
                <a:latin typeface="Arial"/>
                <a:ea typeface="Arial"/>
                <a:cs typeface="Arial"/>
                <a:sym typeface="Arial"/>
              </a:rPr>
              <a:t> EIN </a:t>
            </a:r>
            <a:r>
              <a:rPr lang="en-US" sz="1052" b="1" i="0" u="none" strike="noStrike" cap="none" dirty="0" err="1">
                <a:solidFill>
                  <a:srgbClr val="1A5FB4"/>
                </a:solidFill>
                <a:latin typeface="Arial"/>
                <a:ea typeface="Arial"/>
                <a:cs typeface="Arial"/>
                <a:sym typeface="Arial"/>
              </a:rPr>
              <a:t>Retinoblast</a:t>
            </a:r>
            <a:r>
              <a:rPr lang="en-US" sz="1052" b="1" i="0" u="none" strike="noStrike" cap="none" dirty="0">
                <a:solidFill>
                  <a:srgbClr val="1A5FB4"/>
                </a:solidFill>
                <a:latin typeface="Arial"/>
                <a:ea typeface="Arial"/>
                <a:cs typeface="Arial"/>
                <a:sym typeface="Arial"/>
              </a:rPr>
              <a:t> seine </a:t>
            </a:r>
            <a:r>
              <a:rPr lang="en-US" sz="1052" b="1" i="0" u="none" strike="noStrike" cap="none" dirty="0" err="1">
                <a:solidFill>
                  <a:srgbClr val="1A5FB4"/>
                </a:solidFill>
                <a:latin typeface="Arial"/>
                <a:ea typeface="Arial"/>
                <a:cs typeface="Arial"/>
                <a:sym typeface="Arial"/>
              </a:rPr>
              <a:t>einzige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funktionierende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Kopie</a:t>
            </a:r>
            <a:r>
              <a:rPr lang="en-US" sz="1052" b="1" i="0" u="none" strike="noStrike" cap="none" dirty="0">
                <a:solidFill>
                  <a:srgbClr val="1A5FB4"/>
                </a:solidFill>
                <a:latin typeface="Arial"/>
                <a:ea typeface="Arial"/>
                <a:cs typeface="Arial"/>
                <a:sym typeface="Arial"/>
              </a:rPr>
              <a:t> von </a:t>
            </a:r>
            <a:r>
              <a:rPr lang="en-US" sz="1052" b="1" i="1" u="none" strike="noStrike" cap="none" dirty="0">
                <a:solidFill>
                  <a:srgbClr val="1A5FB4"/>
                </a:solidFill>
                <a:latin typeface="Arial"/>
                <a:ea typeface="Arial"/>
                <a:cs typeface="Arial"/>
                <a:sym typeface="Arial"/>
              </a:rPr>
              <a:t>RB1</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verlieren</a:t>
            </a:r>
            <a:r>
              <a:rPr lang="en-US" sz="1052" b="1" i="0"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p:txBody>
      </p:sp>
      <p:sp>
        <p:nvSpPr>
          <p:cNvPr id="1323" name="Google Shape;1323;p99"/>
          <p:cNvSpPr txBox="1"/>
          <p:nvPr/>
        </p:nvSpPr>
        <p:spPr>
          <a:xfrm>
            <a:off x="2354893" y="3475806"/>
            <a:ext cx="7505874" cy="2725107"/>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324" name="Google Shape;1324;p99"/>
          <p:cNvSpPr txBox="1"/>
          <p:nvPr/>
        </p:nvSpPr>
        <p:spPr>
          <a:xfrm>
            <a:off x="3087781" y="1216145"/>
            <a:ext cx="6283660" cy="1117545"/>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50000"/>
              </a:lnSpc>
              <a:spcBef>
                <a:spcPts val="0"/>
              </a:spcBef>
              <a:spcAft>
                <a:spcPts val="0"/>
              </a:spcAft>
              <a:buClr>
                <a:srgbClr val="1A5FB4"/>
              </a:buClr>
              <a:buSzPts val="1052"/>
              <a:buFont typeface="Noto Sans Symbols"/>
              <a:buNone/>
            </a:pPr>
            <a:r>
              <a:rPr lang="en-US" i="1" u="none" strike="noStrike" cap="none">
                <a:solidFill>
                  <a:srgbClr val="330066"/>
                </a:solidFil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i="0" u="none" strike="noStrike" cap="none">
              <a:solidFill>
                <a:srgbClr val="330066"/>
              </a:solidFill>
            </a:endParaRPr>
          </a:p>
          <a:p>
            <a:pPr marL="0" marR="0" lvl="0" indent="0" algn="l" rtl="0">
              <a:lnSpc>
                <a:spcPct val="150000"/>
              </a:lnSpc>
              <a:spcBef>
                <a:spcPts val="0"/>
              </a:spcBef>
              <a:spcAft>
                <a:spcPts val="0"/>
              </a:spcAft>
              <a:buClr>
                <a:srgbClr val="FFEC8F"/>
              </a:buClr>
              <a:buSzPts val="1052"/>
              <a:buFont typeface="Noto Sans Symbols"/>
              <a:buNone/>
            </a:pPr>
            <a:endParaRPr i="0" u="none" strike="noStrike" cap="none">
              <a:solidFill>
                <a:srgbClr val="669999"/>
              </a:solidFill>
            </a:endParaRPr>
          </a:p>
        </p:txBody>
      </p:sp>
      <p:sp>
        <p:nvSpPr>
          <p:cNvPr id="132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15" name="Google Shape;1315;p9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321" name="Google Shape;1321;p9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87</a:t>
            </a:fld>
            <a:endParaRPr lang="de-DE" sz="800">
              <a:latin typeface="Segoe UI"/>
            </a:endParaRPr>
          </a:p>
        </p:txBody>
      </p:sp>
      <p:cxnSp>
        <p:nvCxnSpPr>
          <p:cNvPr id="1326" name="ZZ_Fusszeile_Linie"/>
          <p:cNvCxnSpPr/>
          <p:nvPr/>
        </p:nvCxnSpPr>
        <p:spPr>
          <a:xfrm>
            <a:off x="274320" y="6565392"/>
            <a:ext cx="11643360" cy="0"/>
          </a:xfrm>
          <a:prstGeom prst="line">
            <a:avLst/>
          </a:prstGeom>
          <a:ln w="6350">
            <a:solidFill>
              <a:srgbClr val="D7DBE0"/>
            </a:solidFill>
          </a:ln>
        </p:spPr>
      </p:cxnSp>
      <p:sp>
        <p:nvSpPr>
          <p:cNvPr id="13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cxnSp>
        <p:nvCxnSpPr>
          <p:cNvPr id="1330" name="Google Shape;1330;p10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31" name="Google Shape;1331;p100"/>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32" name="Google Shape;1332;p10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33" name="Google Shape;1333;p10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34" name="Google Shape;1334;p10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cxnSp>
        <p:nvCxnSpPr>
          <p:cNvPr id="1336" name="Google Shape;1336;p10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37" name="Google Shape;1337;p10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38" name="Google Shape;1338;p10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39" name="Google Shape;1339;p100"/>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40" name="Google Shape;1340;p100"/>
          <p:cNvSpPr txBox="1"/>
          <p:nvPr/>
        </p:nvSpPr>
        <p:spPr>
          <a:xfrm>
            <a:off x="2956142" y="669975"/>
            <a:ext cx="6771025" cy="2711145"/>
          </a:xfrm>
          <a:prstGeom prst="rect">
            <a:avLst/>
          </a:prstGeom>
          <a:solidFill>
            <a:srgbClr val="F5F1DE"/>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330066"/>
                </a:solidFill>
                <a:latin typeface="Arial"/>
                <a:ea typeface="Arial"/>
                <a:cs typeface="Arial"/>
                <a:sym typeface="Arial"/>
              </a:rPr>
              <a:t>Was </a:t>
            </a:r>
            <a:r>
              <a:rPr lang="en-US" sz="1052" b="0" i="1" u="none" strike="noStrike" cap="none" dirty="0" err="1">
                <a:solidFill>
                  <a:srgbClr val="330066"/>
                </a:solidFill>
                <a:latin typeface="Arial"/>
                <a:ea typeface="Arial"/>
                <a:cs typeface="Arial"/>
                <a:sym typeface="Arial"/>
              </a:rPr>
              <a:t>zeigt</a:t>
            </a:r>
            <a:r>
              <a:rPr lang="en-US" sz="1052" b="0" i="1" u="none" strike="noStrike" cap="none" dirty="0">
                <a:solidFill>
                  <a:srgbClr val="330066"/>
                </a:solidFill>
                <a:latin typeface="Arial"/>
                <a:ea typeface="Arial"/>
                <a:cs typeface="Arial"/>
                <a:sym typeface="Arial"/>
              </a:rPr>
              <a:t> die </a:t>
            </a:r>
            <a:r>
              <a:rPr lang="en-US" sz="1052" b="0" i="1" u="none" strike="noStrike" cap="none" dirty="0" err="1">
                <a:solidFill>
                  <a:srgbClr val="330066"/>
                </a:solidFill>
                <a:latin typeface="Arial"/>
                <a:ea typeface="Arial"/>
                <a:cs typeface="Arial"/>
                <a:sym typeface="Arial"/>
              </a:rPr>
              <a:t>Stammbaumanalyse</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hinsichtlich</a:t>
            </a:r>
            <a:r>
              <a:rPr lang="en-US" sz="1052" b="0" i="1" u="none" strike="noStrike" cap="none" dirty="0">
                <a:solidFill>
                  <a:srgbClr val="330066"/>
                </a:solidFill>
                <a:latin typeface="Arial"/>
                <a:ea typeface="Arial"/>
                <a:cs typeface="Arial"/>
                <a:sym typeface="Arial"/>
              </a:rPr>
              <a:t> des </a:t>
            </a:r>
            <a:r>
              <a:rPr lang="en-US" sz="1052" b="0" i="1" u="none" strike="noStrike" cap="none" dirty="0" err="1">
                <a:solidFill>
                  <a:srgbClr val="330066"/>
                </a:solidFill>
                <a:latin typeface="Arial"/>
                <a:ea typeface="Arial"/>
                <a:cs typeface="Arial"/>
                <a:sym typeface="Arial"/>
              </a:rPr>
              <a:t>Vererbungsmusters</a:t>
            </a:r>
            <a:r>
              <a:rPr lang="en-US" sz="1052" b="0" i="1" u="none" strike="noStrike" cap="none" dirty="0">
                <a:solidFill>
                  <a:srgbClr val="330066"/>
                </a:solidFill>
                <a:latin typeface="Arial"/>
                <a:ea typeface="Arial"/>
                <a:cs typeface="Arial"/>
                <a:sym typeface="Arial"/>
              </a:rPr>
              <a:t> in </a:t>
            </a:r>
            <a:r>
              <a:rPr lang="en-US" sz="1052" b="0" i="1" u="none" strike="noStrike" cap="none" dirty="0" err="1">
                <a:solidFill>
                  <a:srgbClr val="330066"/>
                </a:solidFill>
                <a:latin typeface="Arial"/>
                <a:ea typeface="Arial"/>
                <a:cs typeface="Arial"/>
                <a:sym typeface="Arial"/>
              </a:rPr>
              <a:t>Familien</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mit</a:t>
            </a:r>
            <a:r>
              <a:rPr lang="en-US" sz="1052" b="0" i="1" u="none" strike="noStrike" cap="none" dirty="0">
                <a:solidFill>
                  <a:srgbClr val="330066"/>
                </a:solidFill>
                <a:latin typeface="Arial"/>
                <a:ea typeface="Arial"/>
                <a:cs typeface="Arial"/>
                <a:sym typeface="Arial"/>
              </a:rPr>
              <a:t> </a:t>
            </a:r>
            <a:r>
              <a:rPr lang="en-US" sz="1052" b="0" i="1" u="none" strike="noStrike" cap="none" dirty="0" err="1">
                <a:solidFill>
                  <a:srgbClr val="330066"/>
                </a:solidFill>
                <a:latin typeface="Arial"/>
                <a:ea typeface="Arial"/>
                <a:cs typeface="Arial"/>
                <a:sym typeface="Arial"/>
              </a:rPr>
              <a:t>vererbtem</a:t>
            </a:r>
            <a:r>
              <a:rPr lang="en-US" sz="1052" b="0" i="1" u="none" strike="noStrike" cap="none" dirty="0">
                <a:solidFill>
                  <a:srgbClr val="330066"/>
                </a:solidFill>
                <a:latin typeface="Arial"/>
                <a:ea typeface="Arial"/>
                <a:cs typeface="Arial"/>
                <a:sym typeface="Arial"/>
              </a:rPr>
              <a:t> Rb?</a:t>
            </a:r>
            <a:endParaRPr sz="1227" b="0" i="0" u="none" strike="noStrike" cap="none" dirty="0">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669999"/>
                </a:solidFill>
                <a:latin typeface="Arial"/>
                <a:ea typeface="Arial"/>
                <a:cs typeface="Arial"/>
                <a:sym typeface="Arial"/>
              </a:rPr>
              <a:t>Das </a:t>
            </a:r>
            <a:r>
              <a:rPr lang="en-US" sz="1052" b="0" i="0" u="none" strike="noStrike" cap="none" dirty="0" err="1">
                <a:solidFill>
                  <a:srgbClr val="669999"/>
                </a:solidFill>
                <a:latin typeface="Arial"/>
                <a:ea typeface="Arial"/>
                <a:cs typeface="Arial"/>
                <a:sym typeface="Arial"/>
              </a:rPr>
              <a:t>Vererbungsmuster</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entspricht</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einer</a:t>
            </a:r>
            <a:r>
              <a:rPr lang="en-US" sz="1052" b="0" i="0" u="none" strike="noStrike" cap="none" dirty="0">
                <a:solidFill>
                  <a:srgbClr val="669999"/>
                </a:solidFill>
                <a:latin typeface="Arial"/>
                <a:ea typeface="Arial"/>
                <a:cs typeface="Arial"/>
                <a:sym typeface="Arial"/>
              </a:rPr>
              <a:t> autosomal-</a:t>
            </a:r>
            <a:r>
              <a:rPr lang="en-US" sz="1052" b="0" i="0" u="none" strike="noStrike" cap="none" dirty="0" err="1">
                <a:solidFill>
                  <a:srgbClr val="669999"/>
                </a:solidFill>
                <a:latin typeface="Arial"/>
                <a:ea typeface="Arial"/>
                <a:cs typeface="Arial"/>
                <a:sym typeface="Arial"/>
              </a:rPr>
              <a:t>dominanten</a:t>
            </a:r>
            <a:r>
              <a:rPr lang="en-US" sz="1052" b="0" i="0" u="none" strike="noStrike" cap="none" dirty="0">
                <a:solidFill>
                  <a:srgbClr val="669999"/>
                </a:solidFill>
                <a:latin typeface="Arial"/>
                <a:ea typeface="Arial"/>
                <a:cs typeface="Arial"/>
                <a:sym typeface="Arial"/>
              </a:rPr>
              <a:t> </a:t>
            </a:r>
            <a:r>
              <a:rPr lang="en-US" sz="1052" b="0" i="0" u="none" strike="noStrike" cap="none" dirty="0" err="1">
                <a:solidFill>
                  <a:srgbClr val="669999"/>
                </a:solidFill>
                <a:latin typeface="Arial"/>
                <a:ea typeface="Arial"/>
                <a:cs typeface="Arial"/>
                <a:sym typeface="Arial"/>
              </a:rPr>
              <a:t>Vererbung</a:t>
            </a:r>
            <a:endParaRPr sz="1227" b="0" i="0" u="none" strike="noStrike" cap="none" dirty="0">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C2C8D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err="1">
                <a:solidFill>
                  <a:srgbClr val="C2C8D0"/>
                </a:solidFill>
                <a:latin typeface="Arial"/>
                <a:ea typeface="Arial"/>
                <a:cs typeface="Arial"/>
                <a:sym typeface="Arial"/>
              </a:rPr>
              <a:t>Ist</a:t>
            </a:r>
            <a:r>
              <a:rPr lang="en-US" sz="1052" b="0" i="1" u="none" strike="noStrike" cap="none" dirty="0">
                <a:solidFill>
                  <a:srgbClr val="C2C8D0"/>
                </a:solidFill>
                <a:latin typeface="Arial"/>
                <a:ea typeface="Arial"/>
                <a:cs typeface="Arial"/>
                <a:sym typeface="Arial"/>
              </a:rPr>
              <a:t> Rb also </a:t>
            </a:r>
            <a:r>
              <a:rPr lang="en-US" sz="1052" b="0" i="1" u="none" strike="noStrike" cap="none" dirty="0" err="1">
                <a:solidFill>
                  <a:srgbClr val="C2C8D0"/>
                </a:solidFill>
                <a:latin typeface="Arial"/>
                <a:ea typeface="Arial"/>
                <a:cs typeface="Arial"/>
                <a:sym typeface="Arial"/>
              </a:rPr>
              <a:t>eine</a:t>
            </a:r>
            <a:r>
              <a:rPr lang="en-US" sz="1052" b="0" i="1" u="none" strike="noStrike" cap="none" dirty="0">
                <a:solidFill>
                  <a:srgbClr val="C2C8D0"/>
                </a:solidFill>
                <a:latin typeface="Arial"/>
                <a:ea typeface="Arial"/>
                <a:cs typeface="Arial"/>
                <a:sym typeface="Arial"/>
              </a:rPr>
              <a:t> AD-</a:t>
            </a:r>
            <a:r>
              <a:rPr lang="en-US" sz="1052" b="0" i="1" u="none" strike="noStrike" cap="none" dirty="0" err="1">
                <a:solidFill>
                  <a:srgbClr val="C2C8D0"/>
                </a:solidFill>
                <a:latin typeface="Arial"/>
                <a:ea typeface="Arial"/>
                <a:cs typeface="Arial"/>
                <a:sym typeface="Arial"/>
              </a:rPr>
              <a:t>Erkrankung</a:t>
            </a:r>
            <a:r>
              <a:rPr lang="en-US" sz="1052" b="0" i="1" u="none" strike="noStrike" cap="none" dirty="0">
                <a:solidFill>
                  <a:srgbClr val="C2C8D0"/>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C2C8D0"/>
                </a:solidFill>
                <a:latin typeface="Arial"/>
                <a:ea typeface="Arial"/>
                <a:cs typeface="Arial"/>
                <a:sym typeface="Arial"/>
              </a:rPr>
              <a:t>Nein, es </a:t>
            </a:r>
            <a:r>
              <a:rPr lang="en-US" sz="1052" b="0" i="0" u="none" strike="noStrike" cap="none" dirty="0" err="1">
                <a:solidFill>
                  <a:srgbClr val="C2C8D0"/>
                </a:solidFill>
                <a:latin typeface="Arial"/>
                <a:ea typeface="Arial"/>
                <a:cs typeface="Arial"/>
                <a:sym typeface="Arial"/>
              </a:rPr>
              <a:t>handelt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sich</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zweifellos</a:t>
            </a:r>
            <a:r>
              <a:rPr lang="en-US" sz="1052" b="0" i="0" u="none" strike="noStrike" cap="none" dirty="0">
                <a:solidFill>
                  <a:srgbClr val="C2C8D0"/>
                </a:solidFill>
                <a:latin typeface="Arial"/>
                <a:ea typeface="Arial"/>
                <a:cs typeface="Arial"/>
                <a:sym typeface="Arial"/>
              </a:rPr>
              <a:t> um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autosomal-</a:t>
            </a:r>
            <a:r>
              <a:rPr lang="en-US" sz="1052" b="0" i="0" u="none" strike="noStrike" cap="none" dirty="0" err="1">
                <a:solidFill>
                  <a:srgbClr val="C2C8D0"/>
                </a:solidFill>
                <a:latin typeface="Arial"/>
                <a:ea typeface="Arial"/>
                <a:cs typeface="Arial"/>
                <a:sym typeface="Arial"/>
              </a:rPr>
              <a:t>rezessive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Erkrankung</a:t>
            </a:r>
            <a:r>
              <a:rPr lang="en-US" sz="1052" b="0" i="0" u="none" strike="noStrike" cap="none" dirty="0">
                <a:solidFill>
                  <a:srgbClr val="C2C8D0"/>
                </a:solidFill>
                <a:latin typeface="Arial"/>
                <a:ea typeface="Arial"/>
                <a:cs typeface="Arial"/>
                <a:sym typeface="Arial"/>
              </a:rPr>
              <a:t>. </a:t>
            </a:r>
            <a:r>
              <a:rPr lang="en-US" sz="1052" b="1" i="0" u="none" strike="noStrike" cap="none" dirty="0" err="1">
                <a:solidFill>
                  <a:srgbClr val="C2C8D0"/>
                </a:solidFill>
                <a:latin typeface="Arial"/>
                <a:ea typeface="Arial"/>
                <a:cs typeface="Arial"/>
                <a:sym typeface="Arial"/>
              </a:rPr>
              <a:t>Beide</a:t>
            </a:r>
            <a:r>
              <a:rPr lang="en-US" sz="1052" b="1"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Kopien</a:t>
            </a:r>
            <a:r>
              <a:rPr lang="en-US" sz="1052" b="0" i="0" u="none" strike="noStrike" cap="none" dirty="0">
                <a:solidFill>
                  <a:srgbClr val="C2C8D0"/>
                </a:solidFill>
                <a:latin typeface="Arial"/>
                <a:ea typeface="Arial"/>
                <a:cs typeface="Arial"/>
                <a:sym typeface="Arial"/>
              </a:rPr>
              <a:t> des </a:t>
            </a:r>
            <a:r>
              <a:rPr lang="en-US" sz="1052" b="0" i="0" u="none" strike="noStrike" cap="none" dirty="0" err="1">
                <a:solidFill>
                  <a:srgbClr val="C2C8D0"/>
                </a:solidFill>
                <a:latin typeface="Arial"/>
                <a:ea typeface="Arial"/>
                <a:cs typeface="Arial"/>
                <a:sym typeface="Arial"/>
              </a:rPr>
              <a:t>verantwortlichen</a:t>
            </a:r>
            <a:r>
              <a:rPr lang="en-US" sz="1052" b="0" i="0" u="none" strike="noStrike" cap="none" dirty="0">
                <a:solidFill>
                  <a:srgbClr val="C2C8D0"/>
                </a:solidFill>
                <a:latin typeface="Arial"/>
                <a:ea typeface="Arial"/>
                <a:cs typeface="Arial"/>
                <a:sym typeface="Arial"/>
              </a:rPr>
              <a:t> Gens (</a:t>
            </a:r>
            <a:r>
              <a:rPr lang="en-US" sz="1052" b="0" i="1" u="none" strike="noStrike" cap="none" dirty="0">
                <a:solidFill>
                  <a:srgbClr val="C2C8D0"/>
                </a:solidFill>
                <a:latin typeface="Arial"/>
                <a:ea typeface="Arial"/>
                <a:cs typeface="Arial"/>
                <a:sym typeface="Arial"/>
              </a:rPr>
              <a:t>RB1</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müssen</a:t>
            </a:r>
            <a:r>
              <a:rPr lang="en-US" sz="1052" b="0" i="0" u="none" strike="noStrike" cap="none" dirty="0">
                <a:solidFill>
                  <a:srgbClr val="C2C8D0"/>
                </a:solidFill>
                <a:latin typeface="Arial"/>
                <a:ea typeface="Arial"/>
                <a:cs typeface="Arial"/>
                <a:sym typeface="Arial"/>
              </a:rPr>
              <a:t> in </a:t>
            </a:r>
            <a:r>
              <a:rPr lang="en-US" sz="1052" b="0" i="0" u="none" strike="noStrike" cap="none" dirty="0" err="1">
                <a:solidFill>
                  <a:srgbClr val="C2C8D0"/>
                </a:solidFill>
                <a:latin typeface="Arial"/>
                <a:ea typeface="Arial"/>
                <a:cs typeface="Arial"/>
                <a:sym typeface="Arial"/>
              </a:rPr>
              <a:t>einer</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bestimmten</a:t>
            </a:r>
            <a:r>
              <a:rPr lang="en-US" sz="1052" b="0" i="0" u="none" strike="noStrike" cap="none" dirty="0">
                <a:solidFill>
                  <a:srgbClr val="C2C8D0"/>
                </a:solidFill>
                <a:latin typeface="Arial"/>
                <a:ea typeface="Arial"/>
                <a:cs typeface="Arial"/>
                <a:sym typeface="Arial"/>
              </a:rPr>
              <a:t> Zelle </a:t>
            </a:r>
            <a:r>
              <a:rPr lang="en-US" sz="1052" b="0" i="0" u="none" strike="noStrike" cap="none" dirty="0" err="1">
                <a:solidFill>
                  <a:srgbClr val="C2C8D0"/>
                </a:solidFill>
                <a:latin typeface="Arial"/>
                <a:ea typeface="Arial"/>
                <a:cs typeface="Arial"/>
                <a:sym typeface="Arial"/>
              </a:rPr>
              <a:t>defekt</a:t>
            </a:r>
            <a:r>
              <a:rPr lang="en-US" sz="1052" b="0" i="0" u="none" strike="noStrike" cap="none" dirty="0">
                <a:solidFill>
                  <a:srgbClr val="C2C8D0"/>
                </a:solidFill>
                <a:latin typeface="Arial"/>
                <a:ea typeface="Arial"/>
                <a:cs typeface="Arial"/>
                <a:sym typeface="Arial"/>
              </a:rPr>
              <a:t> sein, bevor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abnormale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Replikation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beginnen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kann</a:t>
            </a:r>
            <a:r>
              <a:rPr lang="en-US" sz="1052" b="0" i="0" u="none" strike="noStrike" cap="none" dirty="0">
                <a:solidFill>
                  <a:srgbClr val="C2C8D0"/>
                </a:solidFill>
                <a:latin typeface="Arial"/>
                <a:ea typeface="Arial"/>
                <a:cs typeface="Arial"/>
                <a:sym typeface="Arial"/>
              </a:rPr>
              <a:t>.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40"/>
              <a:buFont typeface="Arial"/>
              <a:buNone/>
            </a:pPr>
            <a:endParaRPr sz="1140" b="0" i="0" u="none" strike="noStrike" cap="none" dirty="0">
              <a:solidFill>
                <a:srgbClr val="C2C8D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1" u="none" strike="noStrike" cap="none" dirty="0">
                <a:solidFill>
                  <a:srgbClr val="C2C8D0"/>
                </a:solidFill>
                <a:latin typeface="Arial"/>
                <a:ea typeface="Arial"/>
                <a:cs typeface="Arial"/>
                <a:sym typeface="Arial"/>
              </a:rPr>
              <a:t>Wenn Rb autosomal-</a:t>
            </a:r>
            <a:r>
              <a:rPr lang="en-US" sz="1052" b="0" i="1" u="none" strike="noStrike" cap="none" dirty="0" err="1">
                <a:solidFill>
                  <a:srgbClr val="C2C8D0"/>
                </a:solidFill>
                <a:latin typeface="Arial"/>
                <a:ea typeface="Arial"/>
                <a:cs typeface="Arial"/>
                <a:sym typeface="Arial"/>
              </a:rPr>
              <a:t>rezessiv</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ist</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warum</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zeigt</a:t>
            </a:r>
            <a:r>
              <a:rPr lang="en-US" sz="1052" b="0" i="1" u="none" strike="noStrike" cap="none" dirty="0">
                <a:solidFill>
                  <a:srgbClr val="C2C8D0"/>
                </a:solidFill>
                <a:latin typeface="Arial"/>
                <a:ea typeface="Arial"/>
                <a:cs typeface="Arial"/>
                <a:sym typeface="Arial"/>
              </a:rPr>
              <a:t> die </a:t>
            </a:r>
            <a:r>
              <a:rPr lang="en-US" sz="1052" b="0" i="1" u="none" strike="noStrike" cap="none" dirty="0" err="1">
                <a:solidFill>
                  <a:srgbClr val="C2C8D0"/>
                </a:solidFill>
                <a:latin typeface="Arial"/>
                <a:ea typeface="Arial"/>
                <a:cs typeface="Arial"/>
                <a:sym typeface="Arial"/>
              </a:rPr>
              <a:t>vererbte</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Erkrankung</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dann</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ein</a:t>
            </a:r>
            <a:r>
              <a:rPr lang="en-US" sz="1052" b="0" i="1" u="none" strike="noStrike" cap="none" dirty="0">
                <a:solidFill>
                  <a:srgbClr val="C2C8D0"/>
                </a:solidFill>
                <a:latin typeface="Arial"/>
                <a:ea typeface="Arial"/>
                <a:cs typeface="Arial"/>
                <a:sym typeface="Arial"/>
              </a:rPr>
              <a:t> autosomal-</a:t>
            </a:r>
            <a:r>
              <a:rPr lang="en-US" sz="1052" b="0" i="1" u="none" strike="noStrike" cap="none" dirty="0" err="1">
                <a:solidFill>
                  <a:srgbClr val="C2C8D0"/>
                </a:solidFill>
                <a:latin typeface="Arial"/>
                <a:ea typeface="Arial"/>
                <a:cs typeface="Arial"/>
                <a:sym typeface="Arial"/>
              </a:rPr>
              <a:t>dominantes</a:t>
            </a:r>
            <a:r>
              <a:rPr lang="en-US" sz="1052" b="0" i="1" u="none" strike="noStrike" cap="none" dirty="0">
                <a:solidFill>
                  <a:srgbClr val="C2C8D0"/>
                </a:solidFill>
                <a:latin typeface="Arial"/>
                <a:ea typeface="Arial"/>
                <a:cs typeface="Arial"/>
                <a:sym typeface="Arial"/>
              </a:rPr>
              <a:t> </a:t>
            </a:r>
            <a:r>
              <a:rPr lang="en-US" sz="1052" b="0" i="1" u="none" strike="noStrike" cap="none" dirty="0" err="1">
                <a:solidFill>
                  <a:srgbClr val="C2C8D0"/>
                </a:solidFill>
                <a:latin typeface="Arial"/>
                <a:ea typeface="Arial"/>
                <a:cs typeface="Arial"/>
                <a:sym typeface="Arial"/>
              </a:rPr>
              <a:t>Vererbungsmuster</a:t>
            </a:r>
            <a:r>
              <a:rPr lang="en-US" sz="1052" b="0" i="1" u="none" strike="noStrike" cap="none" dirty="0">
                <a:solidFill>
                  <a:srgbClr val="C2C8D0"/>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C2C8D0"/>
                </a:solidFill>
                <a:latin typeface="Arial"/>
                <a:ea typeface="Arial"/>
                <a:cs typeface="Arial"/>
                <a:sym typeface="Arial"/>
              </a:rPr>
              <a:t>Bei der </a:t>
            </a:r>
            <a:r>
              <a:rPr lang="en-US" sz="1052" b="0" i="0" u="none" strike="noStrike" cap="none" dirty="0" err="1">
                <a:solidFill>
                  <a:srgbClr val="C2C8D0"/>
                </a:solidFill>
                <a:latin typeface="Arial"/>
                <a:ea typeface="Arial"/>
                <a:cs typeface="Arial"/>
                <a:sym typeface="Arial"/>
              </a:rPr>
              <a:t>vererbten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Erkrankung</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enthalten</a:t>
            </a:r>
            <a:r>
              <a:rPr lang="en-US" sz="1052" b="0" i="0" u="none" strike="noStrike" cap="none" dirty="0">
                <a:solidFill>
                  <a:srgbClr val="C2C8D0"/>
                </a:solidFill>
                <a:latin typeface="Arial"/>
                <a:ea typeface="Arial"/>
                <a:cs typeface="Arial"/>
                <a:sym typeface="Arial"/>
              </a:rPr>
              <a:t> alle Zellen </a:t>
            </a:r>
            <a:r>
              <a:rPr lang="en-US" sz="1052" b="0" i="0" u="none" strike="noStrike" cap="none" dirty="0" err="1">
                <a:solidFill>
                  <a:srgbClr val="C2C8D0"/>
                </a:solidFill>
                <a:latin typeface="Arial"/>
                <a:ea typeface="Arial"/>
                <a:cs typeface="Arial"/>
                <a:sym typeface="Arial"/>
              </a:rPr>
              <a:t>eine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defekte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a:t>
            </a:r>
            <a:r>
              <a:rPr lang="en-US" sz="1052" b="0" i="0" u="none" strike="noStrike" cap="none" dirty="0">
                <a:solidFill>
                  <a:srgbClr val="C2C8D0"/>
                </a:solidFill>
                <a:latin typeface="Arial"/>
                <a:ea typeface="Arial"/>
                <a:cs typeface="Arial"/>
                <a:sym typeface="Arial"/>
              </a:rPr>
              <a:t> von </a:t>
            </a:r>
            <a:r>
              <a:rPr lang="en-US" sz="1052" b="0" i="1" u="none" strike="noStrike" cap="none" dirty="0">
                <a:solidFill>
                  <a:srgbClr val="C2C8D0"/>
                </a:solidFill>
                <a:latin typeface="Arial"/>
                <a:ea typeface="Arial"/>
                <a:cs typeface="Arial"/>
                <a:sym typeface="Arial"/>
              </a:rPr>
              <a:t>RB1</a:t>
            </a:r>
            <a:r>
              <a:rPr lang="en-US" sz="1052" b="0" i="0" u="none" strike="noStrike" cap="none" dirty="0">
                <a:solidFill>
                  <a:srgbClr val="C2C8D0"/>
                </a:solidFill>
                <a:latin typeface="Arial"/>
                <a:ea typeface="Arial"/>
                <a:cs typeface="Arial"/>
                <a:sym typeface="Arial"/>
              </a:rPr>
              <a:t>. Damit </a:t>
            </a:r>
            <a:r>
              <a:rPr lang="en-US" sz="1052" b="0" i="0" u="none" strike="noStrike" cap="none" dirty="0" err="1">
                <a:solidFill>
                  <a:srgbClr val="C2C8D0"/>
                </a:solidFill>
                <a:latin typeface="Arial"/>
                <a:ea typeface="Arial"/>
                <a:cs typeface="Arial"/>
                <a:sym typeface="Arial"/>
              </a:rPr>
              <a:t>sich</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klinisches</a:t>
            </a:r>
            <a:r>
              <a:rPr lang="en-US" sz="1052" b="0" i="0" u="none" strike="noStrike" cap="none" dirty="0">
                <a:solidFill>
                  <a:srgbClr val="C2C8D0"/>
                </a:solidFill>
                <a:latin typeface="Arial"/>
                <a:ea typeface="Arial"/>
                <a:cs typeface="Arial"/>
                <a:sym typeface="Arial"/>
              </a:rPr>
              <a:t> Rb </a:t>
            </a:r>
            <a:r>
              <a:rPr lang="en-US" sz="1052" b="0" i="0" u="none" strike="noStrike" cap="none" dirty="0" err="1">
                <a:solidFill>
                  <a:srgbClr val="C2C8D0"/>
                </a:solidFill>
                <a:latin typeface="Arial"/>
                <a:ea typeface="Arial"/>
                <a:cs typeface="Arial"/>
                <a:sym typeface="Arial"/>
              </a:rPr>
              <a:t>entwickelt</a:t>
            </a:r>
            <a:r>
              <a:rPr lang="en-US" sz="1052" b="0" i="0" u="none" strike="noStrike" cap="none" dirty="0">
                <a:solidFill>
                  <a:srgbClr val="C2C8D0"/>
                </a:solidFill>
                <a:latin typeface="Arial"/>
                <a:ea typeface="Arial"/>
                <a:cs typeface="Arial"/>
                <a:sym typeface="Arial"/>
              </a:rPr>
              <a:t>, muss die </a:t>
            </a:r>
            <a:r>
              <a:rPr lang="en-US" sz="1052" b="0" i="0" u="none" strike="noStrike" cap="none" dirty="0" err="1">
                <a:solidFill>
                  <a:srgbClr val="C2C8D0"/>
                </a:solidFill>
                <a:latin typeface="Arial"/>
                <a:ea typeface="Arial"/>
                <a:cs typeface="Arial"/>
                <a:sym typeface="Arial"/>
              </a:rPr>
              <a:t>andere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Kopie</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inaktiviert</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werden</a:t>
            </a:r>
            <a:r>
              <a:rPr lang="en-US" sz="1052" b="0" i="0" u="none" strike="noStrike" cap="none" dirty="0">
                <a:solidFill>
                  <a:srgbClr val="C2C8D0"/>
                </a:solidFill>
                <a:latin typeface="Arial"/>
                <a:ea typeface="Arial"/>
                <a:cs typeface="Arial"/>
                <a:sym typeface="Arial"/>
              </a:rPr>
              <a:t>. Leider </a:t>
            </a:r>
            <a:r>
              <a:rPr lang="en-US" sz="1052" b="0" i="0" u="none" strike="noStrike" cap="none" dirty="0" err="1">
                <a:solidFill>
                  <a:srgbClr val="C2C8D0"/>
                </a:solidFill>
                <a:latin typeface="Arial"/>
                <a:ea typeface="Arial"/>
                <a:cs typeface="Arial"/>
                <a:sym typeface="Arial"/>
              </a:rPr>
              <a:t>gibt</a:t>
            </a:r>
            <a:r>
              <a:rPr lang="en-US" sz="1052" b="0" i="0" u="none" strike="noStrike" cap="none" dirty="0">
                <a:solidFill>
                  <a:srgbClr val="C2C8D0"/>
                </a:solidFill>
                <a:latin typeface="Arial"/>
                <a:ea typeface="Arial"/>
                <a:cs typeface="Arial"/>
                <a:sym typeface="Arial"/>
              </a:rPr>
              <a:t> es </a:t>
            </a:r>
            <a:r>
              <a:rPr lang="en-US" sz="1052" b="0" i="0" u="none" strike="noStrike" cap="none" dirty="0" err="1">
                <a:solidFill>
                  <a:srgbClr val="C2C8D0"/>
                </a:solidFill>
                <a:latin typeface="Arial"/>
                <a:ea typeface="Arial"/>
                <a:cs typeface="Arial"/>
                <a:sym typeface="Arial"/>
              </a:rPr>
              <a:t>zwei</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Faktoren</a:t>
            </a:r>
            <a:r>
              <a:rPr lang="en-US" sz="1052" b="0" i="0" u="none" strike="noStrike" cap="none" dirty="0">
                <a:solidFill>
                  <a:srgbClr val="C2C8D0"/>
                </a:solidFill>
                <a:latin typeface="Arial"/>
                <a:ea typeface="Arial"/>
                <a:cs typeface="Arial"/>
                <a:sym typeface="Arial"/>
              </a:rPr>
              <a:t>, die </a:t>
            </a:r>
            <a:r>
              <a:rPr lang="en-US" sz="1052" b="0" i="0" u="none" strike="noStrike" cap="none" dirty="0" err="1">
                <a:solidFill>
                  <a:srgbClr val="C2C8D0"/>
                </a:solidFill>
                <a:latin typeface="Arial"/>
                <a:ea typeface="Arial"/>
                <a:cs typeface="Arial"/>
                <a:sym typeface="Arial"/>
              </a:rPr>
              <a:t>dazu</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führen</a:t>
            </a:r>
            <a:r>
              <a:rPr lang="en-US" sz="1052" b="0" i="0" u="none" strike="noStrike" cap="none" dirty="0">
                <a:solidFill>
                  <a:srgbClr val="C2C8D0"/>
                </a:solidFill>
                <a:latin typeface="Arial"/>
                <a:ea typeface="Arial"/>
                <a:cs typeface="Arial"/>
                <a:sym typeface="Arial"/>
              </a:rPr>
              <a:t>, </a:t>
            </a:r>
            <a:r>
              <a:rPr lang="en-US" sz="1052" b="0" i="0" u="none" strike="noStrike" cap="none" dirty="0" err="1">
                <a:solidFill>
                  <a:srgbClr val="C2C8D0"/>
                </a:solidFill>
                <a:latin typeface="Arial"/>
                <a:ea typeface="Arial"/>
                <a:cs typeface="Arial"/>
                <a:sym typeface="Arial"/>
              </a:rPr>
              <a:t>dass</a:t>
            </a:r>
            <a:r>
              <a:rPr lang="en-US" sz="1052" b="0" i="0" u="none" strike="noStrike" cap="none" dirty="0">
                <a:solidFill>
                  <a:srgbClr val="C2C8D0"/>
                </a:solidFill>
                <a:latin typeface="Arial"/>
                <a:ea typeface="Arial"/>
                <a:cs typeface="Arial"/>
                <a:sym typeface="Arial"/>
              </a:rPr>
              <a:t> dies </a:t>
            </a:r>
            <a:r>
              <a:rPr lang="en-US" sz="1052" b="0" i="0" u="none" strike="noStrike" cap="none" dirty="0" err="1">
                <a:solidFill>
                  <a:srgbClr val="C2C8D0"/>
                </a:solidFill>
                <a:latin typeface="Arial"/>
                <a:ea typeface="Arial"/>
                <a:cs typeface="Arial"/>
                <a:sym typeface="Arial"/>
              </a:rPr>
              <a:t>mit</a:t>
            </a:r>
            <a:r>
              <a:rPr lang="en-US" sz="1052" b="0" i="0" u="none" strike="noStrike" cap="none" dirty="0">
                <a:solidFill>
                  <a:srgbClr val="C2C8D0"/>
                </a:solidFill>
                <a:latin typeface="Arial"/>
                <a:ea typeface="Arial"/>
                <a:cs typeface="Arial"/>
                <a:sym typeface="Arial"/>
              </a:rPr>
              <a:t> </a:t>
            </a:r>
            <a:r>
              <a:rPr lang="de-DE" sz="1052" b="0" i="0" u="none" strike="noStrike" cap="none" dirty="0">
                <a:solidFill>
                  <a:srgbClr val="C2C8D0"/>
                </a:solidFill>
                <a:latin typeface="Arial"/>
                <a:ea typeface="Arial"/>
                <a:cs typeface="Arial"/>
                <a:sym typeface="Arial"/>
              </a:rPr>
              <a:t>fast absoluter Sicherheit in mindestens einem </a:t>
            </a:r>
            <a:r>
              <a:rPr lang="de-DE" sz="1052" b="0" i="0" u="none" strike="noStrike" cap="none" dirty="0" err="1">
                <a:solidFill>
                  <a:srgbClr val="C2C8D0"/>
                </a:solidFill>
                <a:latin typeface="Arial"/>
                <a:ea typeface="Arial"/>
                <a:cs typeface="Arial"/>
                <a:sym typeface="Arial"/>
              </a:rPr>
              <a:t>Retinoblasten</a:t>
            </a:r>
            <a:r>
              <a:rPr lang="de-DE" sz="1052" b="0" i="0" u="none" strike="noStrike" cap="none" dirty="0">
                <a:solidFill>
                  <a:srgbClr val="C2C8D0"/>
                </a:solidFill>
                <a:latin typeface="Arial"/>
                <a:ea typeface="Arial"/>
                <a:cs typeface="Arial"/>
                <a:sym typeface="Arial"/>
              </a:rPr>
              <a:t> geschieht:</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0" u="none" strike="noStrike" cap="none" dirty="0">
                <a:solidFill>
                  <a:srgbClr val="1A5FB4"/>
                </a:solidFill>
                <a:latin typeface="Arial"/>
                <a:ea typeface="Arial"/>
                <a:cs typeface="Arial"/>
                <a:sym typeface="Arial"/>
              </a:rPr>
              <a:t>1) Die </a:t>
            </a:r>
            <a:r>
              <a:rPr lang="en-US" sz="1052" b="1" i="0" u="none" strike="noStrike" cap="none" dirty="0" err="1">
                <a:solidFill>
                  <a:srgbClr val="1A5FB4"/>
                </a:solidFill>
                <a:latin typeface="Arial"/>
                <a:ea typeface="Arial"/>
                <a:cs typeface="Arial"/>
                <a:sym typeface="Arial"/>
              </a:rPr>
              <a:t>Anzahl</a:t>
            </a:r>
            <a:r>
              <a:rPr lang="en-US" sz="1052" b="1" i="0" u="none" strike="noStrike" cap="none" dirty="0">
                <a:solidFill>
                  <a:srgbClr val="1A5FB4"/>
                </a:solidFill>
                <a:latin typeface="Arial"/>
                <a:ea typeface="Arial"/>
                <a:cs typeface="Arial"/>
                <a:sym typeface="Arial"/>
              </a:rPr>
              <a:t> der </a:t>
            </a:r>
            <a:r>
              <a:rPr lang="en-US" sz="1052" b="1" i="0" u="none" strike="noStrike" cap="none" dirty="0" err="1">
                <a:solidFill>
                  <a:srgbClr val="1A5FB4"/>
                </a:solidFill>
                <a:latin typeface="Arial"/>
                <a:ea typeface="Arial"/>
                <a:cs typeface="Arial"/>
                <a:sym typeface="Arial"/>
              </a:rPr>
              <a:t>verschiedenen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Mutationen</a:t>
            </a:r>
            <a:r>
              <a:rPr lang="en-US" sz="1052" b="1" i="0" u="none" strike="noStrike" cap="none" dirty="0">
                <a:solidFill>
                  <a:srgbClr val="1A5FB4"/>
                </a:solidFill>
                <a:latin typeface="Arial"/>
                <a:ea typeface="Arial"/>
                <a:cs typeface="Arial"/>
                <a:sym typeface="Arial"/>
              </a:rPr>
              <a:t>, die </a:t>
            </a:r>
            <a:r>
              <a:rPr lang="en-US" sz="1052" b="1" i="0" u="none" strike="noStrike" cap="none" dirty="0" err="1">
                <a:solidFill>
                  <a:srgbClr val="1A5FB4"/>
                </a:solidFill>
                <a:latin typeface="Arial"/>
                <a:ea typeface="Arial"/>
                <a:cs typeface="Arial"/>
                <a:sym typeface="Arial"/>
              </a:rPr>
              <a:t>auftreten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können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ist</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beträchtlich</a:t>
            </a:r>
            <a:r>
              <a:rPr lang="en-US" sz="1052" b="1" i="0" u="none" strike="noStrike" cap="none" dirty="0">
                <a:solidFill>
                  <a:srgbClr val="1A5FB4"/>
                </a:solidFill>
                <a:latin typeface="Arial"/>
                <a:ea typeface="Arial"/>
                <a:cs typeface="Arial"/>
                <a:sym typeface="Arial"/>
              </a:rPr>
              <a:t>, und </a:t>
            </a:r>
            <a:endParaRPr sz="1227"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sz="1052" b="1" i="0" u="none" strike="noStrike" cap="none" dirty="0">
                <a:solidFill>
                  <a:srgbClr val="1A5FB4"/>
                </a:solidFill>
                <a:latin typeface="Arial"/>
                <a:ea typeface="Arial"/>
                <a:cs typeface="Arial"/>
                <a:sym typeface="Arial"/>
              </a:rPr>
              <a:t>2) die </a:t>
            </a:r>
            <a:r>
              <a:rPr lang="en-US" sz="1052" b="1" i="0" u="none" strike="noStrike" cap="none" dirty="0" err="1">
                <a:solidFill>
                  <a:srgbClr val="1A5FB4"/>
                </a:solidFill>
                <a:latin typeface="Arial"/>
                <a:ea typeface="Arial"/>
                <a:cs typeface="Arial"/>
                <a:sym typeface="Arial"/>
              </a:rPr>
              <a:t>schiere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Anzahl</a:t>
            </a:r>
            <a:r>
              <a:rPr lang="en-US" sz="1052" b="1" i="0" u="none" strike="noStrike" cap="none" dirty="0">
                <a:solidFill>
                  <a:srgbClr val="1A5FB4"/>
                </a:solidFill>
                <a:latin typeface="Arial"/>
                <a:ea typeface="Arial"/>
                <a:cs typeface="Arial"/>
                <a:sym typeface="Arial"/>
              </a:rPr>
              <a:t> der </a:t>
            </a:r>
            <a:r>
              <a:rPr lang="en-US" sz="1052" b="1" i="0" u="none" strike="noStrike" cap="none" dirty="0" err="1">
                <a:solidFill>
                  <a:srgbClr val="1A5FB4"/>
                </a:solidFill>
                <a:latin typeface="Arial"/>
                <a:ea typeface="Arial"/>
                <a:cs typeface="Arial"/>
                <a:sym typeface="Arial"/>
              </a:rPr>
              <a:t>Retinoblasten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bietet</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viele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Gelegenheiten</a:t>
            </a:r>
            <a:r>
              <a:rPr lang="en-US" sz="1052" b="1" i="0" u="none" strike="noStrike" cap="none" dirty="0">
                <a:solidFill>
                  <a:srgbClr val="1A5FB4"/>
                </a:solidFill>
                <a:latin typeface="Arial"/>
                <a:ea typeface="Arial"/>
                <a:cs typeface="Arial"/>
                <a:sym typeface="Arial"/>
              </a:rPr>
              <a:t> für das </a:t>
            </a:r>
            <a:r>
              <a:rPr lang="en-US" sz="1052" b="1" i="0" u="none" strike="noStrike" cap="none" dirty="0" err="1">
                <a:solidFill>
                  <a:srgbClr val="1A5FB4"/>
                </a:solidFill>
                <a:latin typeface="Arial"/>
                <a:ea typeface="Arial"/>
                <a:cs typeface="Arial"/>
                <a:sym typeface="Arial"/>
              </a:rPr>
              <a:t>Auftreten</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einer</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solchen</a:t>
            </a:r>
            <a:r>
              <a:rPr lang="en-US" sz="1052" b="1" i="0" u="none" strike="noStrike" cap="none" dirty="0">
                <a:solidFill>
                  <a:srgbClr val="1A5FB4"/>
                </a:solidFill>
                <a:latin typeface="Arial"/>
                <a:ea typeface="Arial"/>
                <a:cs typeface="Arial"/>
                <a:sym typeface="Arial"/>
              </a:rPr>
              <a:t> Mutation (</a:t>
            </a:r>
            <a:r>
              <a:rPr lang="en-US" sz="1052" b="1" i="0" u="none" strike="noStrike" cap="none" dirty="0" err="1">
                <a:solidFill>
                  <a:srgbClr val="1A5FB4"/>
                </a:solidFill>
                <a:latin typeface="Arial"/>
                <a:ea typeface="Arial"/>
                <a:cs typeface="Arial"/>
                <a:sym typeface="Arial"/>
              </a:rPr>
              <a:t>denken</a:t>
            </a:r>
            <a:r>
              <a:rPr lang="en-US" sz="1052" b="1" i="0" u="none" strike="noStrike" cap="none" dirty="0">
                <a:solidFill>
                  <a:srgbClr val="1A5FB4"/>
                </a:solidFill>
                <a:latin typeface="Arial"/>
                <a:ea typeface="Arial"/>
                <a:cs typeface="Arial"/>
                <a:sym typeface="Arial"/>
              </a:rPr>
              <a:t> Sie </a:t>
            </a:r>
            <a:r>
              <a:rPr lang="en-US" sz="1052" b="1" i="0" u="none" strike="noStrike" cap="none" dirty="0" err="1">
                <a:solidFill>
                  <a:srgbClr val="1A5FB4"/>
                </a:solidFill>
                <a:latin typeface="Arial"/>
                <a:ea typeface="Arial"/>
                <a:cs typeface="Arial"/>
                <a:sym typeface="Arial"/>
              </a:rPr>
              <a:t>daran</a:t>
            </a:r>
            <a:r>
              <a:rPr lang="en-US" sz="1052" b="1" i="0" u="none" strike="noStrike" cap="none" dirty="0">
                <a:solidFill>
                  <a:srgbClr val="1A5FB4"/>
                </a:solidFill>
                <a:latin typeface="Arial"/>
                <a:ea typeface="Arial"/>
                <a:cs typeface="Arial"/>
                <a:sym typeface="Arial"/>
              </a:rPr>
              <a:t>: Damit </a:t>
            </a:r>
            <a:r>
              <a:rPr lang="en-US" sz="1052" b="1" i="0" u="none" strike="noStrike" cap="none" dirty="0" err="1">
                <a:solidFill>
                  <a:srgbClr val="1A5FB4"/>
                </a:solidFill>
                <a:latin typeface="Arial"/>
                <a:ea typeface="Arial"/>
                <a:cs typeface="Arial"/>
                <a:sym typeface="Arial"/>
              </a:rPr>
              <a:t>sich</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ein</a:t>
            </a:r>
            <a:r>
              <a:rPr lang="en-US" sz="1052" b="1" i="0" u="none" strike="noStrike" cap="none" dirty="0">
                <a:solidFill>
                  <a:srgbClr val="1A5FB4"/>
                </a:solidFill>
                <a:latin typeface="Arial"/>
                <a:ea typeface="Arial"/>
                <a:cs typeface="Arial"/>
                <a:sym typeface="Arial"/>
              </a:rPr>
              <a:t> Tumor </a:t>
            </a:r>
            <a:r>
              <a:rPr lang="en-US" sz="1052" b="1" i="0" u="none" strike="noStrike" cap="none" dirty="0" err="1">
                <a:solidFill>
                  <a:srgbClr val="1A5FB4"/>
                </a:solidFill>
                <a:latin typeface="Arial"/>
                <a:ea typeface="Arial"/>
                <a:cs typeface="Arial"/>
                <a:sym typeface="Arial"/>
              </a:rPr>
              <a:t>entwickelt</a:t>
            </a:r>
            <a:r>
              <a:rPr lang="en-US" sz="1052" b="1" i="0" u="none" strike="noStrike" cap="none" dirty="0">
                <a:solidFill>
                  <a:srgbClr val="1A5FB4"/>
                </a:solidFill>
                <a:latin typeface="Arial"/>
                <a:ea typeface="Arial"/>
                <a:cs typeface="Arial"/>
                <a:sym typeface="Arial"/>
              </a:rPr>
              <a:t>, muss </a:t>
            </a:r>
            <a:r>
              <a:rPr lang="en-US" sz="1052" b="1" i="0" u="none" strike="noStrike" cap="none" dirty="0" err="1">
                <a:solidFill>
                  <a:srgbClr val="1A5FB4"/>
                </a:solidFill>
                <a:latin typeface="Arial"/>
                <a:ea typeface="Arial"/>
                <a:cs typeface="Arial"/>
                <a:sym typeface="Arial"/>
              </a:rPr>
              <a:t>lediglich</a:t>
            </a:r>
            <a:r>
              <a:rPr lang="en-US" sz="1052" b="1" i="0" u="none" strike="noStrike" cap="none" dirty="0">
                <a:solidFill>
                  <a:srgbClr val="1A5FB4"/>
                </a:solidFill>
                <a:latin typeface="Arial"/>
                <a:ea typeface="Arial"/>
                <a:cs typeface="Arial"/>
                <a:sym typeface="Arial"/>
              </a:rPr>
              <a:t> EIN </a:t>
            </a:r>
            <a:r>
              <a:rPr lang="en-US" sz="1052" b="1" i="0" u="none" strike="noStrike" cap="none" dirty="0" err="1">
                <a:solidFill>
                  <a:srgbClr val="1A5FB4"/>
                </a:solidFill>
                <a:latin typeface="Arial"/>
                <a:ea typeface="Arial"/>
                <a:cs typeface="Arial"/>
                <a:sym typeface="Arial"/>
              </a:rPr>
              <a:t>Retinoblast</a:t>
            </a:r>
            <a:r>
              <a:rPr lang="en-US" sz="1052" b="1" i="0" u="none" strike="noStrike" cap="none" dirty="0">
                <a:solidFill>
                  <a:srgbClr val="1A5FB4"/>
                </a:solidFill>
                <a:latin typeface="Arial"/>
                <a:ea typeface="Arial"/>
                <a:cs typeface="Arial"/>
                <a:sym typeface="Arial"/>
              </a:rPr>
              <a:t> seine </a:t>
            </a:r>
            <a:r>
              <a:rPr lang="en-US" sz="1052" b="1" i="0" u="none" strike="noStrike" cap="none" dirty="0" err="1">
                <a:solidFill>
                  <a:srgbClr val="1A5FB4"/>
                </a:solidFill>
                <a:latin typeface="Arial"/>
                <a:ea typeface="Arial"/>
                <a:cs typeface="Arial"/>
                <a:sym typeface="Arial"/>
              </a:rPr>
              <a:t>einzige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funktionierende</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Kopie</a:t>
            </a:r>
            <a:r>
              <a:rPr lang="en-US" sz="1052" b="1" i="0" u="none" strike="noStrike" cap="none" dirty="0">
                <a:solidFill>
                  <a:srgbClr val="1A5FB4"/>
                </a:solidFill>
                <a:latin typeface="Arial"/>
                <a:ea typeface="Arial"/>
                <a:cs typeface="Arial"/>
                <a:sym typeface="Arial"/>
              </a:rPr>
              <a:t> von </a:t>
            </a:r>
            <a:r>
              <a:rPr lang="en-US" sz="1052" b="1" i="1" u="none" strike="noStrike" cap="none" dirty="0">
                <a:solidFill>
                  <a:srgbClr val="1A5FB4"/>
                </a:solidFill>
                <a:latin typeface="Arial"/>
                <a:ea typeface="Arial"/>
                <a:cs typeface="Arial"/>
                <a:sym typeface="Arial"/>
              </a:rPr>
              <a:t>RB1</a:t>
            </a:r>
            <a:r>
              <a:rPr lang="en-US" sz="1052" b="1" i="0" u="none" strike="noStrike" cap="none" dirty="0">
                <a:solidFill>
                  <a:srgbClr val="1A5FB4"/>
                </a:solidFill>
                <a:latin typeface="Arial"/>
                <a:ea typeface="Arial"/>
                <a:cs typeface="Arial"/>
                <a:sym typeface="Arial"/>
              </a:rPr>
              <a:t> </a:t>
            </a:r>
            <a:r>
              <a:rPr lang="en-US" sz="1052" b="1" i="0" u="none" strike="noStrike" cap="none" dirty="0" err="1">
                <a:solidFill>
                  <a:srgbClr val="1A5FB4"/>
                </a:solidFill>
                <a:latin typeface="Arial"/>
                <a:ea typeface="Arial"/>
                <a:cs typeface="Arial"/>
                <a:sym typeface="Arial"/>
              </a:rPr>
              <a:t>verlieren</a:t>
            </a:r>
            <a:r>
              <a:rPr lang="en-US" sz="1052" b="1" i="0" u="none" strike="noStrike" cap="none" dirty="0">
                <a:solidFill>
                  <a:srgbClr val="1A5FB4"/>
                </a:solidFill>
                <a:latin typeface="Arial"/>
                <a:ea typeface="Arial"/>
                <a:cs typeface="Arial"/>
                <a:sym typeface="Arial"/>
              </a:rPr>
              <a:t>).</a:t>
            </a:r>
            <a:endParaRPr sz="1227" b="0" i="0" u="none" strike="noStrike" cap="none" dirty="0">
              <a:solidFill>
                <a:srgbClr val="000000"/>
              </a:solidFill>
              <a:latin typeface="Arial"/>
              <a:ea typeface="Arial"/>
              <a:cs typeface="Arial"/>
              <a:sym typeface="Arial"/>
            </a:endParaRPr>
          </a:p>
        </p:txBody>
      </p:sp>
      <p:sp>
        <p:nvSpPr>
          <p:cNvPr id="1341" name="Google Shape;1341;p100"/>
          <p:cNvSpPr txBox="1"/>
          <p:nvPr/>
        </p:nvSpPr>
        <p:spPr>
          <a:xfrm>
            <a:off x="2354893" y="3475806"/>
            <a:ext cx="7505885" cy="2725085"/>
          </a:xfrm>
          <a:prstGeom prst="rect">
            <a:avLst/>
          </a:prstGeom>
          <a:solidFill>
            <a:srgbClr val="FFD884"/>
          </a:solidFill>
          <a:ln>
            <a:noFill/>
          </a:ln>
        </p:spPr>
        <p:txBody>
          <a:bodyPr spcFirstLastPara="1" wrap="square" lIns="22268" tIns="11134" rIns="22268" bIns="11134" anchor="t" anchorCtr="0">
            <a:no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342" name="Google Shape;1342;p100"/>
          <p:cNvSpPr txBox="1"/>
          <p:nvPr/>
        </p:nvSpPr>
        <p:spPr>
          <a:xfrm>
            <a:off x="3125151" y="1216145"/>
            <a:ext cx="6420953" cy="158781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Clr>
                <a:srgbClr val="1A5FB4"/>
              </a:buClr>
              <a:buSzPts val="1052"/>
              <a:buFont typeface="Noto Sans Symbols"/>
              <a:buNone/>
            </a:pPr>
            <a:r>
              <a:rPr lang="en-US" i="1" u="none" strike="noStrike" cap="none">
                <a:solidFill>
                  <a:srgbClr val="330066"/>
                </a:solidFil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 </a:t>
            </a:r>
            <a:endParaRPr i="1" u="none" strike="noStrike" cap="none">
              <a:solidFill>
                <a:srgbClr val="330066"/>
              </a:solidFill>
            </a:endParaRPr>
          </a:p>
          <a:p>
            <a:pPr marL="0" lvl="0" indent="0" algn="l" rtl="0">
              <a:lnSpc>
                <a:spcPct val="150000"/>
              </a:lnSpc>
              <a:spcBef>
                <a:spcPts val="0"/>
              </a:spcBef>
              <a:spcAft>
                <a:spcPts val="0"/>
              </a:spcAft>
              <a:buClr>
                <a:srgbClr val="1A5FB4"/>
              </a:buClr>
              <a:buSzPts val="1052"/>
              <a:buFont typeface="Noto Sans Symbols"/>
              <a:buNone/>
            </a:pPr>
            <a:r>
              <a:rPr lang="en-US" sz="1052" b="1">
                <a:solidFill>
                  <a:srgbClr val="1A5FB4"/>
                </a:solidFill>
              </a:rPr>
              <a:t>Erstaunliche 90–95 %!</a:t>
            </a:r>
            <a:endParaRPr i="1">
              <a:solidFill>
                <a:srgbClr val="330066"/>
              </a:solidFill>
            </a:endParaRPr>
          </a:p>
          <a:p>
            <a:pPr marL="0" marR="0" lvl="0" indent="0" algn="l" rtl="0">
              <a:lnSpc>
                <a:spcPct val="150000"/>
              </a:lnSpc>
              <a:spcBef>
                <a:spcPts val="0"/>
              </a:spcBef>
              <a:spcAft>
                <a:spcPts val="0"/>
              </a:spcAft>
              <a:buClr>
                <a:srgbClr val="FFEC8F"/>
              </a:buClr>
              <a:buSzPts val="1052"/>
              <a:buFont typeface="Noto Sans Symbols"/>
              <a:buNone/>
            </a:pPr>
            <a:endParaRPr i="0" u="none" strike="noStrike" cap="none">
              <a:solidFill>
                <a:srgbClr val="669999"/>
              </a:solidFill>
            </a:endParaRPr>
          </a:p>
        </p:txBody>
      </p:sp>
      <p:sp>
        <p:nvSpPr>
          <p:cNvPr id="134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29" name="Google Shape;1329;p10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335" name="Google Shape;1335;p10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88</a:t>
            </a:fld>
            <a:endParaRPr lang="de-DE" sz="800">
              <a:latin typeface="Segoe UI"/>
            </a:endParaRPr>
          </a:p>
        </p:txBody>
      </p:sp>
      <p:cxnSp>
        <p:nvCxnSpPr>
          <p:cNvPr id="1344" name="ZZ_Fusszeile_Linie"/>
          <p:cNvCxnSpPr/>
          <p:nvPr/>
        </p:nvCxnSpPr>
        <p:spPr>
          <a:xfrm>
            <a:off x="274320" y="6565392"/>
            <a:ext cx="11643360" cy="0"/>
          </a:xfrm>
          <a:prstGeom prst="line">
            <a:avLst/>
          </a:prstGeom>
          <a:ln w="6350">
            <a:solidFill>
              <a:srgbClr val="D7DBE0"/>
            </a:solidFill>
          </a:ln>
        </p:spPr>
      </p:cxnSp>
      <p:sp>
        <p:nvSpPr>
          <p:cNvPr id="134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346"/>
        <p:cNvGrpSpPr/>
        <p:nvPr/>
      </p:nvGrpSpPr>
      <p:grpSpPr>
        <a:xfrm>
          <a:off x="0" y="0"/>
          <a:ext cx="0" cy="0"/>
          <a:chOff x="0" y="0"/>
          <a:chExt cx="0" cy="0"/>
        </a:xfrm>
      </p:grpSpPr>
      <p:sp>
        <p:nvSpPr>
          <p:cNvPr id="1347" name="Google Shape;1347;p10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349" name="Google Shape;1349;p101"/>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00625" algn="l" rtl="0">
              <a:spcBef>
                <a:spcPts val="0"/>
              </a:spcBef>
              <a:spcAft>
                <a:spcPts val="0"/>
              </a:spcAft>
              <a:buClr>
                <a:srgbClr val="330066"/>
              </a:buClr>
              <a:buSzPts val="736"/>
              <a:buFont typeface="Noto Sans Symbols"/>
              <a:buChar char="●"/>
            </a:pPr>
            <a:r>
              <a:rPr lang="en-US" sz="1052">
                <a:solidFill>
                  <a:srgbClr val="9AA3AE"/>
                </a:solidFill>
              </a:rPr>
              <a:t>Welche der folgenden Aussagen treffen auf Rb zu?</a:t>
            </a:r>
            <a:endParaRPr sz="2630">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9AA3AE"/>
                </a:solidFill>
              </a:rPr>
              <a:t>Die Inzidenz liegt bei etwa 1/100.000 Lebendgeburten </a:t>
            </a:r>
            <a:r>
              <a:rPr lang="en-US" sz="1052" b="1" i="1">
                <a:solidFill>
                  <a:srgbClr val="9AA3AE"/>
                </a:solidFill>
              </a:rPr>
              <a:t> F</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000000"/>
                </a:solidFill>
              </a:rPr>
              <a:t>Etwa 60 % sind nicht vererbbare Mutationen </a:t>
            </a:r>
            <a:r>
              <a:rPr lang="en-US" sz="1052" b="1" i="1">
                <a:solidFill>
                  <a:srgbClr val="1A5FB4"/>
                </a:solidFill>
              </a:rPr>
              <a:t> T</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baseline="30000">
                <a:solidFill>
                  <a:srgbClr val="000000"/>
                </a:solidFill>
              </a:rPr>
              <a:t>o</a:t>
            </a:r>
            <a:r>
              <a:rPr lang="en-US" sz="1052">
                <a:solidFill>
                  <a:srgbClr val="000000"/>
                </a:solidFill>
              </a:rPr>
              <a:t>Um einen Fall als „vererbbar“ zu diagnostizieren, muss die Familienanamnese positiv sein   (jedoch nicht zwangsläufig bei einem Verwandten ersten Grades) </a:t>
            </a:r>
            <a:r>
              <a:rPr lang="en-US" sz="1052" b="1" i="1">
                <a:solidFill>
                  <a:srgbClr val="1A5FB4"/>
                </a:solidFill>
              </a:rPr>
              <a:t> F</a:t>
            </a:r>
            <a:endParaRPr sz="2279">
              <a:solidFill>
                <a:srgbClr val="000000"/>
              </a:solidFill>
            </a:endParaRPr>
          </a:p>
        </p:txBody>
      </p:sp>
      <p:cxnSp>
        <p:nvCxnSpPr>
          <p:cNvPr id="1350" name="Google Shape;1350;p101"/>
          <p:cNvCxnSpPr/>
          <p:nvPr/>
        </p:nvCxnSpPr>
        <p:spPr>
          <a:xfrm>
            <a:off x="5628362" y="2139696"/>
            <a:ext cx="868471" cy="0"/>
          </a:xfrm>
          <a:prstGeom prst="straightConnector1">
            <a:avLst/>
          </a:prstGeom>
          <a:noFill/>
          <a:ln w="25052" cap="flat" cmpd="sng">
            <a:solidFill>
              <a:srgbClr val="9AA3AE"/>
            </a:solidFill>
            <a:prstDash val="solid"/>
            <a:round/>
            <a:headEnd type="none" w="med" len="med"/>
            <a:tailEnd type="none" w="med" len="med"/>
          </a:ln>
        </p:spPr>
      </p:cxnSp>
      <p:sp>
        <p:nvSpPr>
          <p:cNvPr id="1351" name="Google Shape;1351;p101"/>
          <p:cNvSpPr txBox="1"/>
          <p:nvPr/>
        </p:nvSpPr>
        <p:spPr>
          <a:xfrm>
            <a:off x="5614444" y="1805669"/>
            <a:ext cx="1279593"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0" u="none" strike="noStrike" cap="none" dirty="0">
                <a:solidFill>
                  <a:srgbClr val="9AA3AE"/>
                </a:solidFill>
                <a:latin typeface="Caveat"/>
                <a:ea typeface="Caveat"/>
                <a:cs typeface="Caveat"/>
                <a:sym typeface="Caveat"/>
              </a:rPr>
              <a:t>14.000 – 20.000</a:t>
            </a:r>
            <a:endParaRPr dirty="0"/>
          </a:p>
        </p:txBody>
      </p:sp>
      <p:cxnSp>
        <p:nvCxnSpPr>
          <p:cNvPr id="1352" name="Google Shape;1352;p101"/>
          <p:cNvCxnSpPr/>
          <p:nvPr/>
        </p:nvCxnSpPr>
        <p:spPr>
          <a:xfrm>
            <a:off x="2889337" y="3008167"/>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1353" name="Google Shape;1353;p101"/>
          <p:cNvCxnSpPr/>
          <p:nvPr/>
        </p:nvCxnSpPr>
        <p:spPr>
          <a:xfrm>
            <a:off x="7699332" y="274094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1354" name="Google Shape;1354;p101"/>
          <p:cNvSpPr txBox="1"/>
          <p:nvPr/>
        </p:nvSpPr>
        <p:spPr>
          <a:xfrm>
            <a:off x="7632526" y="2419444"/>
            <a:ext cx="1143372"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Caveat"/>
                <a:ea typeface="Caveat"/>
                <a:cs typeface="Caveat"/>
                <a:sym typeface="Caveat"/>
              </a:rPr>
              <a:t>müssen nicht</a:t>
            </a:r>
            <a:endParaRPr/>
          </a:p>
        </p:txBody>
      </p:sp>
      <p:sp>
        <p:nvSpPr>
          <p:cNvPr id="1355" name="Google Shape;1355;p101"/>
          <p:cNvSpPr txBox="1"/>
          <p:nvPr/>
        </p:nvSpPr>
        <p:spPr>
          <a:xfrm>
            <a:off x="2354893" y="3475806"/>
            <a:ext cx="7505885" cy="2694312"/>
          </a:xfrm>
          <a:prstGeom prst="rect">
            <a:avLst/>
          </a:prstGeom>
          <a:solidFill>
            <a:srgbClr val="FFD884"/>
          </a:solidFill>
          <a:ln>
            <a:noFill/>
          </a:ln>
        </p:spPr>
        <p:txBody>
          <a:bodyPr spcFirstLastPara="1" wrap="square" lIns="22268" tIns="11134" rIns="22268" bIns="11134" anchor="t" anchorCtr="0">
            <a:sp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356" name="Google Shape;1356;p101"/>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vererbbarem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C2C8D0"/>
                </a:solidFill>
                <a:latin typeface="Arial"/>
                <a:ea typeface="Arial"/>
                <a:cs typeface="Arial"/>
                <a:sym typeface="Arial"/>
              </a:rPr>
              <a:t>Beide </a:t>
            </a:r>
            <a:r>
              <a:rPr lang="en-US" sz="1052" b="0" i="0" u="none" strike="noStrike" cap="none">
                <a:solidFill>
                  <a:srgbClr val="C2C8D0"/>
                </a:solidFill>
                <a:latin typeface="Arial"/>
                <a:ea typeface="Arial"/>
                <a:cs typeface="Arial"/>
                <a:sym typeface="Arial"/>
              </a:rPr>
              <a:t>Kopien des verantwortlichen Gens (</a:t>
            </a:r>
            <a:r>
              <a:rPr lang="en-US" sz="1052" b="0" i="1" u="none" strike="noStrike" cap="none">
                <a:solidFill>
                  <a:srgbClr val="C2C8D0"/>
                </a:solidFill>
                <a:latin typeface="Arial"/>
                <a:ea typeface="Arial"/>
                <a:cs typeface="Arial"/>
                <a:sym typeface="Arial"/>
              </a:rPr>
              <a:t>RB1</a:t>
            </a:r>
            <a:r>
              <a:rPr lang="en-US" sz="1052" b="0" i="0" u="none" strike="noStrike" cap="none">
                <a:solidFill>
                  <a:srgbClr val="C2C8D0"/>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Wenn Rb autosomal-rezessiv ist, warum zeigt sich die vererbte Erkrankung dann mit einem autosomal-dominanten Vererbungsmuster?</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Bei erblichen Erkrankungen enthalten alle Zellen eine defekte Kopie des </a:t>
            </a:r>
            <a:r>
              <a:rPr lang="en-US" sz="1052" b="0" i="1" u="none" strike="noStrike" cap="none">
                <a:solidFill>
                  <a:srgbClr val="C2C8D0"/>
                </a:solidFill>
                <a:latin typeface="Arial"/>
                <a:ea typeface="Arial"/>
                <a:cs typeface="Arial"/>
                <a:sym typeface="Arial"/>
              </a:rPr>
              <a:t>RB1-Gens</a:t>
            </a:r>
            <a:r>
              <a:rPr lang="en-US" sz="1052" b="0" i="0" u="none" strike="noStrike" cap="none">
                <a:solidFill>
                  <a:srgbClr val="C2C8D0"/>
                </a:solidFill>
                <a:latin typeface="Arial"/>
                <a:ea typeface="Arial"/>
                <a:cs typeface="Arial"/>
                <a:sym typeface="Arial"/>
              </a:rPr>
              <a:t>. Damit sich eine klinische Retinoblastom-Erkrankung entwickelt, muss die andere Kopie inaktiviert werden. Leider gibt es zwei Faktoren, die dazu führen, dass dies mit nahezu absoluter Sicherheit in mindestens einem Retinoblasten geschieht:</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2) die schiere Anzahl der Retinoblasten bietet viele Gelegenheiten für das Auftreten einer solchen Mutation (denken Sie daran: Damit sich ein Tumor entwickelt, muss lediglich EIN Retinoblast seine einzige funktionierende Kopie von </a:t>
            </a:r>
            <a:r>
              <a:rPr lang="en-US" sz="1052" b="1" i="1" u="none" strike="noStrike" cap="none">
                <a:solidFill>
                  <a:srgbClr val="1A5FB4"/>
                </a:solidFill>
                <a:latin typeface="Arial"/>
                <a:ea typeface="Arial"/>
                <a:cs typeface="Arial"/>
                <a:sym typeface="Arial"/>
              </a:rPr>
              <a:t>RB1</a:t>
            </a:r>
            <a:r>
              <a:rPr lang="en-US" sz="1052" b="1" i="0" u="none" strike="noStrike" cap="none">
                <a:solidFill>
                  <a:srgbClr val="1A5FB4"/>
                </a:solidFill>
                <a:latin typeface="Arial"/>
                <a:ea typeface="Arial"/>
                <a:cs typeface="Arial"/>
                <a:sym typeface="Arial"/>
              </a:rPr>
              <a:t> verlieren).</a:t>
            </a:r>
            <a:endParaRPr/>
          </a:p>
        </p:txBody>
      </p:sp>
      <p:sp>
        <p:nvSpPr>
          <p:cNvPr id="1357" name="Google Shape;1357;p101"/>
          <p:cNvSpPr txBox="1"/>
          <p:nvPr/>
        </p:nvSpPr>
        <p:spPr>
          <a:xfrm>
            <a:off x="2398039" y="1605252"/>
            <a:ext cx="7505885" cy="91318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b="0" i="1" u="none" strike="noStrike" cap="none">
                <a:solidFill>
                  <a:srgbClr val="9AA3AE"/>
                </a:solidFill>
                <a:latin typeface="Arial"/>
                <a:ea typeface="Arial"/>
                <a:cs typeface="Arial"/>
                <a:sym typeface="Aria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a:p>
          <a:p>
            <a:pPr marL="0" marR="0" lvl="0" indent="0" algn="l" rtl="0">
              <a:lnSpc>
                <a:spcPct val="150000"/>
              </a:lnSpc>
              <a:spcBef>
                <a:spcPts val="0"/>
              </a:spcBef>
              <a:spcAft>
                <a:spcPts val="0"/>
              </a:spcAft>
              <a:buNone/>
            </a:pPr>
            <a:r>
              <a:rPr lang="en-US" sz="1052" b="1" i="0" u="none" strike="noStrike" cap="none">
                <a:solidFill>
                  <a:srgbClr val="9AA3AE"/>
                </a:solidFill>
                <a:latin typeface="Arial"/>
                <a:ea typeface="Arial"/>
                <a:cs typeface="Arial"/>
                <a:sym typeface="Arial"/>
              </a:rPr>
              <a:t>Erstaunliche 90–95 %! </a:t>
            </a:r>
            <a:endParaRPr/>
          </a:p>
        </p:txBody>
      </p:sp>
      <p:sp>
        <p:nvSpPr>
          <p:cNvPr id="1358" name="Google Shape;1358;p101"/>
          <p:cNvSpPr/>
          <p:nvPr/>
        </p:nvSpPr>
        <p:spPr>
          <a:xfrm>
            <a:off x="2466943" y="2289340"/>
            <a:ext cx="7281797" cy="138055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359" name="Google Shape;1359;p101"/>
          <p:cNvSpPr txBox="1"/>
          <p:nvPr/>
        </p:nvSpPr>
        <p:spPr>
          <a:xfrm>
            <a:off x="2488504" y="3743028"/>
            <a:ext cx="7214992" cy="994192"/>
          </a:xfrm>
          <a:prstGeom prst="rect">
            <a:avLst/>
          </a:prstGeom>
          <a:solidFill>
            <a:srgbClr val="D6E5E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Arial"/>
                <a:ea typeface="Arial"/>
                <a:cs typeface="Arial"/>
                <a:sym typeface="Arial"/>
              </a:rPr>
              <a:t>Dies erklärt auch die relativ hohe Rate an nicht vererbbaren (somatischen) Rb-Fällen. Bei einem Patienten mit einer nicht vererbbaren Erkrankung beginnt jeder Retinoblast mit zwei intakten Kopien von </a:t>
            </a:r>
            <a:r>
              <a:rPr lang="en-US" sz="1052" b="0" i="1" u="none" strike="noStrike" cap="none">
                <a:solidFill>
                  <a:srgbClr val="1A5FB4"/>
                </a:solidFill>
                <a:latin typeface="Arial"/>
                <a:ea typeface="Arial"/>
                <a:cs typeface="Arial"/>
                <a:sym typeface="Arial"/>
              </a:rPr>
              <a:t>RB1</a:t>
            </a:r>
            <a:r>
              <a:rPr lang="en-US" sz="1052" b="0" i="0" u="none" strike="noStrike" cap="none">
                <a:solidFill>
                  <a:srgbClr val="1A5FB4"/>
                </a:solidFill>
                <a:latin typeface="Arial"/>
                <a:ea typeface="Arial"/>
                <a:cs typeface="Arial"/>
                <a:sym typeface="Arial"/>
              </a:rPr>
              <a:t>. Damit bei einer solchen Person Rb entsteht, muss mindestens ein Retinoblast Mutationen an </a:t>
            </a:r>
            <a:r>
              <a:rPr lang="en-US" sz="1052" b="0" i="1" u="none" strike="noStrike" cap="none">
                <a:solidFill>
                  <a:srgbClr val="1A5FB4"/>
                </a:solidFill>
                <a:latin typeface="Arial"/>
                <a:ea typeface="Arial"/>
                <a:cs typeface="Arial"/>
                <a:sym typeface="Arial"/>
              </a:rPr>
              <a:t>beiden </a:t>
            </a:r>
            <a:r>
              <a:rPr lang="en-US" sz="1052" b="0" i="0" u="none" strike="noStrike" cap="none">
                <a:solidFill>
                  <a:srgbClr val="1A5FB4"/>
                </a:solidFill>
                <a:latin typeface="Arial"/>
                <a:ea typeface="Arial"/>
                <a:cs typeface="Arial"/>
                <a:sym typeface="Arial"/>
              </a:rPr>
              <a:t>Kopien von RB1 erleiden. Bei den meisten autosomal-rezessiven Erkrankungen ist die Wahrscheinlichkeit dafür sehr gering. Wie oben erwähnt, erhöht jedoch die Kombination aus einer hohen Anzahl potenzieller Mutationen und der großen Population an Retinoblasten die Wahrscheinlichkeit dieses unglücklichen Ereignisses erheblich.</a:t>
            </a:r>
            <a:endParaRPr/>
          </a:p>
        </p:txBody>
      </p:sp>
      <p:sp>
        <p:nvSpPr>
          <p:cNvPr id="136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48" name="Google Shape;1348;p10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89</a:t>
            </a:fld>
            <a:endParaRPr lang="de-DE" sz="800">
              <a:latin typeface="Segoe UI"/>
            </a:endParaRPr>
          </a:p>
        </p:txBody>
      </p:sp>
      <p:cxnSp>
        <p:nvCxnSpPr>
          <p:cNvPr id="1361" name="ZZ_Fusszeile_Linie"/>
          <p:cNvCxnSpPr/>
          <p:nvPr/>
        </p:nvCxnSpPr>
        <p:spPr>
          <a:xfrm>
            <a:off x="274320" y="6565392"/>
            <a:ext cx="11643360" cy="0"/>
          </a:xfrm>
          <a:prstGeom prst="line">
            <a:avLst/>
          </a:prstGeom>
          <a:ln w="6350">
            <a:solidFill>
              <a:srgbClr val="D7DBE0"/>
            </a:solidFill>
          </a:ln>
        </p:spPr>
      </p:cxnSp>
      <p:sp>
        <p:nvSpPr>
          <p:cNvPr id="136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cxnSp>
        <p:nvCxnSpPr>
          <p:cNvPr id="1364" name="Google Shape;1364;p10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65" name="Google Shape;1365;p10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66" name="Google Shape;1366;p102"/>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67" name="Google Shape;1367;p102"/>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70" name="Google Shape;1370;p102"/>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00625" algn="l" rtl="0">
              <a:spcBef>
                <a:spcPts val="0"/>
              </a:spcBef>
              <a:spcAft>
                <a:spcPts val="0"/>
              </a:spcAft>
              <a:buClr>
                <a:srgbClr val="330066"/>
              </a:buClr>
              <a:buSzPts val="736"/>
              <a:buFont typeface="Noto Sans Symbols"/>
              <a:buChar char="●"/>
            </a:pPr>
            <a:r>
              <a:rPr lang="en-US" sz="1052">
                <a:solidFill>
                  <a:srgbClr val="9AA3AE"/>
                </a:solidFill>
              </a:rPr>
              <a:t>Welche der folgenden Aussagen treffen auf Rb zu?</a:t>
            </a:r>
            <a:endParaRPr sz="2630">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9AA3AE"/>
                </a:solidFill>
              </a:rPr>
              <a:t>Die Inzidenz liegt bei etwa 1/100.000 Lebendgeburten </a:t>
            </a:r>
            <a:r>
              <a:rPr lang="en-US" sz="1052" b="1" i="1">
                <a:solidFill>
                  <a:srgbClr val="9AA3AE"/>
                </a:solidFill>
              </a:rPr>
              <a:t> F</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000000"/>
                </a:solidFill>
              </a:rPr>
              <a:t>Etwa 60 % sind nicht vererbbare Mutationen </a:t>
            </a:r>
            <a:r>
              <a:rPr lang="en-US" sz="1052" b="1" i="1">
                <a:solidFill>
                  <a:srgbClr val="1A5FB4"/>
                </a:solidFill>
              </a:rPr>
              <a:t> T</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baseline="30000">
                <a:solidFill>
                  <a:srgbClr val="000000"/>
                </a:solidFill>
              </a:rPr>
              <a:t>o</a:t>
            </a:r>
            <a:r>
              <a:rPr lang="en-US" sz="1052">
                <a:solidFill>
                  <a:srgbClr val="000000"/>
                </a:solidFill>
              </a:rPr>
              <a:t>Um einen Fall als „vererbbar“ zu diagnostizieren, muss die Familienanamnese positiv sein   (jedoch nicht zwangsläufig bei einem Verwandten ersten Grades) </a:t>
            </a:r>
            <a:r>
              <a:rPr lang="en-US" sz="1052" b="1" i="1">
                <a:solidFill>
                  <a:srgbClr val="1A5FB4"/>
                </a:solidFill>
              </a:rPr>
              <a:t> F</a:t>
            </a:r>
            <a:endParaRPr sz="2279">
              <a:solidFill>
                <a:srgbClr val="000000"/>
              </a:solidFill>
            </a:endParaRPr>
          </a:p>
        </p:txBody>
      </p:sp>
      <p:cxnSp>
        <p:nvCxnSpPr>
          <p:cNvPr id="1371" name="Google Shape;1371;p102"/>
          <p:cNvCxnSpPr/>
          <p:nvPr/>
        </p:nvCxnSpPr>
        <p:spPr>
          <a:xfrm>
            <a:off x="5628362" y="2139696"/>
            <a:ext cx="868471" cy="0"/>
          </a:xfrm>
          <a:prstGeom prst="straightConnector1">
            <a:avLst/>
          </a:prstGeom>
          <a:noFill/>
          <a:ln w="25052" cap="flat" cmpd="sng">
            <a:solidFill>
              <a:srgbClr val="9AA3AE"/>
            </a:solidFill>
            <a:prstDash val="solid"/>
            <a:round/>
            <a:headEnd type="none" w="med" len="med"/>
            <a:tailEnd type="none" w="med" len="med"/>
          </a:ln>
        </p:spPr>
      </p:cxnSp>
      <p:sp>
        <p:nvSpPr>
          <p:cNvPr id="1372" name="Google Shape;1372;p102"/>
          <p:cNvSpPr txBox="1"/>
          <p:nvPr/>
        </p:nvSpPr>
        <p:spPr>
          <a:xfrm>
            <a:off x="5614444" y="1805669"/>
            <a:ext cx="1279593"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0" u="none" strike="noStrike" cap="none" dirty="0">
                <a:solidFill>
                  <a:srgbClr val="9AA3AE"/>
                </a:solidFill>
                <a:latin typeface="Caveat"/>
                <a:ea typeface="Caveat"/>
                <a:cs typeface="Caveat"/>
                <a:sym typeface="Caveat"/>
              </a:rPr>
              <a:t>14.000 – 20.000</a:t>
            </a:r>
            <a:endParaRPr dirty="0"/>
          </a:p>
        </p:txBody>
      </p:sp>
      <p:cxnSp>
        <p:nvCxnSpPr>
          <p:cNvPr id="1373" name="Google Shape;1373;p102"/>
          <p:cNvCxnSpPr/>
          <p:nvPr/>
        </p:nvCxnSpPr>
        <p:spPr>
          <a:xfrm>
            <a:off x="2889337" y="3008167"/>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1374" name="Google Shape;1374;p102"/>
          <p:cNvCxnSpPr/>
          <p:nvPr/>
        </p:nvCxnSpPr>
        <p:spPr>
          <a:xfrm>
            <a:off x="7699332" y="274094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1375" name="Google Shape;1375;p102"/>
          <p:cNvSpPr txBox="1"/>
          <p:nvPr/>
        </p:nvSpPr>
        <p:spPr>
          <a:xfrm>
            <a:off x="7632526" y="2419444"/>
            <a:ext cx="1143372"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Caveat"/>
                <a:ea typeface="Caveat"/>
                <a:cs typeface="Caveat"/>
                <a:sym typeface="Caveat"/>
              </a:rPr>
              <a:t>müssen nicht</a:t>
            </a:r>
            <a:endParaRPr/>
          </a:p>
        </p:txBody>
      </p:sp>
      <p:sp>
        <p:nvSpPr>
          <p:cNvPr id="1376" name="Google Shape;1376;p102"/>
          <p:cNvSpPr txBox="1"/>
          <p:nvPr/>
        </p:nvSpPr>
        <p:spPr>
          <a:xfrm>
            <a:off x="2354893" y="3475806"/>
            <a:ext cx="7505885" cy="2694312"/>
          </a:xfrm>
          <a:prstGeom prst="rect">
            <a:avLst/>
          </a:prstGeom>
          <a:solidFill>
            <a:srgbClr val="FFD884"/>
          </a:solidFill>
          <a:ln>
            <a:noFill/>
          </a:ln>
        </p:spPr>
        <p:txBody>
          <a:bodyPr spcFirstLastPara="1" wrap="square" lIns="22268" tIns="11134" rIns="22268" bIns="11134" anchor="t" anchorCtr="0">
            <a:sp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377" name="Google Shape;1377;p102"/>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vererbbarem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C2C8D0"/>
                </a:solidFill>
                <a:latin typeface="Arial"/>
                <a:ea typeface="Arial"/>
                <a:cs typeface="Arial"/>
                <a:sym typeface="Arial"/>
              </a:rPr>
              <a:t>Beide </a:t>
            </a:r>
            <a:r>
              <a:rPr lang="en-US" sz="1052" b="0" i="0" u="none" strike="noStrike" cap="none">
                <a:solidFill>
                  <a:srgbClr val="C2C8D0"/>
                </a:solidFill>
                <a:latin typeface="Arial"/>
                <a:ea typeface="Arial"/>
                <a:cs typeface="Arial"/>
                <a:sym typeface="Arial"/>
              </a:rPr>
              <a:t>Kopien des verantwortlichen Gens (</a:t>
            </a:r>
            <a:r>
              <a:rPr lang="en-US" sz="1052" b="0" i="1" u="none" strike="noStrike" cap="none">
                <a:solidFill>
                  <a:srgbClr val="C2C8D0"/>
                </a:solidFill>
                <a:latin typeface="Arial"/>
                <a:ea typeface="Arial"/>
                <a:cs typeface="Arial"/>
                <a:sym typeface="Arial"/>
              </a:rPr>
              <a:t>RB1</a:t>
            </a:r>
            <a:r>
              <a:rPr lang="en-US" sz="1052" b="0" i="0" u="none" strike="noStrike" cap="none">
                <a:solidFill>
                  <a:srgbClr val="C2C8D0"/>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Wenn Rb autosomal-rezessiv ist, warum zeigt sich die vererbte Erkrankung dann mit einem autosomal-dominanten Vererbungsmuster?</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Bei erblichen Erkrankungen enthalten alle Zellen eine defekte Kopie des </a:t>
            </a:r>
            <a:r>
              <a:rPr lang="en-US" sz="1052" b="0" i="1" u="none" strike="noStrike" cap="none">
                <a:solidFill>
                  <a:srgbClr val="C2C8D0"/>
                </a:solidFill>
                <a:latin typeface="Arial"/>
                <a:ea typeface="Arial"/>
                <a:cs typeface="Arial"/>
                <a:sym typeface="Arial"/>
              </a:rPr>
              <a:t>RB1-Gens</a:t>
            </a:r>
            <a:r>
              <a:rPr lang="en-US" sz="1052" b="0" i="0" u="none" strike="noStrike" cap="none">
                <a:solidFill>
                  <a:srgbClr val="C2C8D0"/>
                </a:solidFill>
                <a:latin typeface="Arial"/>
                <a:ea typeface="Arial"/>
                <a:cs typeface="Arial"/>
                <a:sym typeface="Arial"/>
              </a:rPr>
              <a:t>. Damit sich eine klinische Retinoblastom-Erkrankung entwickelt, muss die andere Kopie inaktiviert werden. Leider gibt es zwei Faktoren, die dazu führen, dass dies mit nahezu absoluter Sicherheit in mindestens einem Retinoblasten geschieht:</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2) die schiere Anzahl der Retinoblasten bietet viele Gelegenheiten für das Auftreten einer solchen Mutation (denken Sie daran: Damit sich ein Tumor entwickelt, muss lediglich EIN Retinoblast seine einzige funktionierende Kopie von </a:t>
            </a:r>
            <a:r>
              <a:rPr lang="en-US" sz="1052" b="1" i="1" u="none" strike="noStrike" cap="none">
                <a:solidFill>
                  <a:srgbClr val="1A5FB4"/>
                </a:solidFill>
                <a:latin typeface="Arial"/>
                <a:ea typeface="Arial"/>
                <a:cs typeface="Arial"/>
                <a:sym typeface="Arial"/>
              </a:rPr>
              <a:t>RB1</a:t>
            </a:r>
            <a:r>
              <a:rPr lang="en-US" sz="1052" b="1" i="0" u="none" strike="noStrike" cap="none">
                <a:solidFill>
                  <a:srgbClr val="1A5FB4"/>
                </a:solidFill>
                <a:latin typeface="Arial"/>
                <a:ea typeface="Arial"/>
                <a:cs typeface="Arial"/>
                <a:sym typeface="Arial"/>
              </a:rPr>
              <a:t> verlieren).</a:t>
            </a:r>
            <a:endParaRPr/>
          </a:p>
        </p:txBody>
      </p:sp>
      <p:sp>
        <p:nvSpPr>
          <p:cNvPr id="1378" name="Google Shape;1378;p102"/>
          <p:cNvSpPr txBox="1"/>
          <p:nvPr/>
        </p:nvSpPr>
        <p:spPr>
          <a:xfrm>
            <a:off x="2398039" y="1605252"/>
            <a:ext cx="7505885" cy="91318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b="0" i="1" u="none" strike="noStrike" cap="none">
                <a:solidFill>
                  <a:srgbClr val="9AA3AE"/>
                </a:solidFill>
                <a:latin typeface="Arial"/>
                <a:ea typeface="Arial"/>
                <a:cs typeface="Arial"/>
                <a:sym typeface="Aria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a:p>
          <a:p>
            <a:pPr marL="0" marR="0" lvl="0" indent="0" algn="l" rtl="0">
              <a:lnSpc>
                <a:spcPct val="150000"/>
              </a:lnSpc>
              <a:spcBef>
                <a:spcPts val="0"/>
              </a:spcBef>
              <a:spcAft>
                <a:spcPts val="0"/>
              </a:spcAft>
              <a:buNone/>
            </a:pPr>
            <a:r>
              <a:rPr lang="en-US" sz="1052" b="1" i="0" u="none" strike="noStrike" cap="none">
                <a:solidFill>
                  <a:srgbClr val="9AA3AE"/>
                </a:solidFill>
                <a:latin typeface="Arial"/>
                <a:ea typeface="Arial"/>
                <a:cs typeface="Arial"/>
                <a:sym typeface="Arial"/>
              </a:rPr>
              <a:t>Erstaunliche 90–95 %! </a:t>
            </a:r>
            <a:endParaRPr/>
          </a:p>
        </p:txBody>
      </p:sp>
      <p:sp>
        <p:nvSpPr>
          <p:cNvPr id="1379" name="Google Shape;1379;p102"/>
          <p:cNvSpPr txBox="1"/>
          <p:nvPr/>
        </p:nvSpPr>
        <p:spPr>
          <a:xfrm>
            <a:off x="2488504" y="3743028"/>
            <a:ext cx="7214992" cy="994192"/>
          </a:xfrm>
          <a:prstGeom prst="rect">
            <a:avLst/>
          </a:prstGeom>
          <a:solidFill>
            <a:srgbClr val="D6E5E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Dies erklärt auch die relativ hohe Rate an nicht vererbbaren (somatischen) Rb-Fällen. Bei einem Patienten mit einer nicht vererbbaren Erkrankung beginnt jeder Retinoblast mit zwei intakten Kopien von </a:t>
            </a:r>
            <a:r>
              <a:rPr lang="en-US" sz="1052" b="0" i="1" u="none" strike="noStrike" cap="none">
                <a:solidFill>
                  <a:srgbClr val="9AA3AE"/>
                </a:solidFill>
                <a:latin typeface="Arial"/>
                <a:ea typeface="Arial"/>
                <a:cs typeface="Arial"/>
                <a:sym typeface="Arial"/>
              </a:rPr>
              <a:t>RB1</a:t>
            </a:r>
            <a:r>
              <a:rPr lang="en-US" sz="1052" b="1" i="0" u="none" strike="noStrike" cap="none">
                <a:solidFill>
                  <a:srgbClr val="9AA3AE"/>
                </a:solidFill>
                <a:latin typeface="Arial"/>
                <a:ea typeface="Arial"/>
                <a:cs typeface="Arial"/>
                <a:sym typeface="Arial"/>
              </a:rPr>
              <a:t>. </a:t>
            </a:r>
            <a:r>
              <a:rPr lang="en-US" sz="1052" b="1" i="0" u="none" strike="noStrike" cap="none">
                <a:solidFill>
                  <a:srgbClr val="1A5FB4"/>
                </a:solidFill>
                <a:latin typeface="Arial"/>
                <a:ea typeface="Arial"/>
                <a:cs typeface="Arial"/>
                <a:sym typeface="Arial"/>
              </a:rPr>
              <a:t>Damit bei einer solchen Person Rb entsteht, muss mindestens ein Retinoblast Mutationen an </a:t>
            </a:r>
            <a:r>
              <a:rPr lang="en-US" sz="1052" b="1" i="1" u="none" strike="noStrike" cap="none">
                <a:solidFill>
                  <a:srgbClr val="1A5FB4"/>
                </a:solidFill>
                <a:latin typeface="Arial"/>
                <a:ea typeface="Arial"/>
                <a:cs typeface="Arial"/>
                <a:sym typeface="Arial"/>
              </a:rPr>
              <a:t>beiden </a:t>
            </a:r>
            <a:r>
              <a:rPr lang="en-US" sz="1052" b="1" i="0" u="none" strike="noStrike" cap="none">
                <a:solidFill>
                  <a:srgbClr val="1A5FB4"/>
                </a:solidFill>
                <a:latin typeface="Arial"/>
                <a:ea typeface="Arial"/>
                <a:cs typeface="Arial"/>
                <a:sym typeface="Arial"/>
              </a:rPr>
              <a:t>Kopien von RB1 erleiden. </a:t>
            </a:r>
            <a:r>
              <a:rPr lang="en-US" sz="1052" b="0" i="0" u="none" strike="noStrike" cap="none">
                <a:solidFill>
                  <a:srgbClr val="9AA3AE"/>
                </a:solidFill>
                <a:latin typeface="Arial"/>
                <a:ea typeface="Arial"/>
                <a:cs typeface="Arial"/>
                <a:sym typeface="Arial"/>
              </a:rPr>
              <a:t>Bei den meisten autosomal-rezessiven Erkrankungen ist die Wahrscheinlichkeit dafür sehr gering. Wie oben erwähnt, erhöht jedoch die Kombination aus einer hohen Anzahl potenzieller Mutationen und der großen Population an Retinoblasten die Wahrscheinlichkeit dieses unglücklichen Ereignisses erheblich.</a:t>
            </a:r>
            <a:endParaRPr/>
          </a:p>
        </p:txBody>
      </p:sp>
      <p:sp>
        <p:nvSpPr>
          <p:cNvPr id="1380" name="Google Shape;1380;p102"/>
          <p:cNvSpPr txBox="1"/>
          <p:nvPr/>
        </p:nvSpPr>
        <p:spPr>
          <a:xfrm>
            <a:off x="2598455" y="4821658"/>
            <a:ext cx="6995112" cy="508405"/>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Könnte dies bei </a:t>
            </a:r>
            <a:r>
              <a:rPr lang="en-US" sz="1052" b="1" i="0" u="none" strike="noStrike" cap="none">
                <a:solidFill>
                  <a:srgbClr val="FFFFFF"/>
                </a:solidFill>
                <a:latin typeface="Arial"/>
                <a:ea typeface="Arial"/>
                <a:cs typeface="Arial"/>
                <a:sym typeface="Arial"/>
              </a:rPr>
              <a:t>beiden </a:t>
            </a:r>
            <a:r>
              <a:rPr lang="en-US" sz="1052" b="0" i="1" u="none" strike="noStrike" cap="none">
                <a:solidFill>
                  <a:srgbClr val="FFFFFF"/>
                </a:solidFill>
                <a:latin typeface="Arial"/>
                <a:ea typeface="Arial"/>
                <a:cs typeface="Arial"/>
                <a:sym typeface="Arial"/>
              </a:rPr>
              <a:t>Augen desselben Kindes auftreten? Das heißt, kann nicht vererbbares Rb beidseitig auftreten?</a:t>
            </a:r>
            <a:endParaRPr/>
          </a:p>
          <a:p>
            <a:pPr marL="0" marR="0" lvl="0" indent="0" algn="l" rtl="0">
              <a:spcBef>
                <a:spcPts val="0"/>
              </a:spcBef>
              <a:spcAft>
                <a:spcPts val="0"/>
              </a:spcAft>
              <a:buNone/>
            </a:pPr>
            <a:r>
              <a:rPr lang="en-US" sz="1052" b="0" i="0" u="none" strike="noStrike" cap="none">
                <a:solidFill>
                  <a:srgbClr val="1A5FB4"/>
                </a:solidFill>
                <a:latin typeface="Arial"/>
                <a:ea typeface="Arial"/>
                <a:cs typeface="Arial"/>
                <a:sym typeface="Arial"/>
              </a:rPr>
              <a:t>Ja – etwa</a:t>
            </a:r>
            <a:r>
              <a:rPr lang="en-US" sz="1052" b="1" i="0" u="none" strike="noStrike" cap="none">
                <a:solidFill>
                  <a:srgbClr val="1A5FB4"/>
                </a:solidFill>
                <a:latin typeface="Arial"/>
                <a:ea typeface="Arial"/>
                <a:cs typeface="Arial"/>
                <a:sym typeface="Arial"/>
              </a:rPr>
              <a:t> 2 % </a:t>
            </a:r>
            <a:r>
              <a:rPr lang="en-US" sz="1052" b="0" i="0" u="none" strike="noStrike" cap="none">
                <a:solidFill>
                  <a:srgbClr val="1A5FB4"/>
                </a:solidFill>
                <a:latin typeface="Arial"/>
                <a:ea typeface="Arial"/>
                <a:cs typeface="Arial"/>
                <a:sym typeface="Arial"/>
              </a:rPr>
              <a:t>der bilateralen Rb-Fälle gehören zu dieser Art</a:t>
            </a:r>
            <a:endParaRPr/>
          </a:p>
        </p:txBody>
      </p:sp>
      <p:sp>
        <p:nvSpPr>
          <p:cNvPr id="1381" name="Google Shape;1381;p102"/>
          <p:cNvSpPr/>
          <p:nvPr/>
        </p:nvSpPr>
        <p:spPr>
          <a:xfrm>
            <a:off x="2466943" y="2289340"/>
            <a:ext cx="7281797" cy="138055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38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69" name="Google Shape;1369;p10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368" name="Google Shape;1368;p10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90</a:t>
            </a:fld>
            <a:endParaRPr lang="de-DE" sz="800">
              <a:latin typeface="Segoe UI"/>
            </a:endParaRPr>
          </a:p>
        </p:txBody>
      </p:sp>
      <p:cxnSp>
        <p:nvCxnSpPr>
          <p:cNvPr id="1383" name="ZZ_Fusszeile_Linie"/>
          <p:cNvCxnSpPr/>
          <p:nvPr/>
        </p:nvCxnSpPr>
        <p:spPr>
          <a:xfrm>
            <a:off x="274320" y="6565392"/>
            <a:ext cx="11643360" cy="0"/>
          </a:xfrm>
          <a:prstGeom prst="line">
            <a:avLst/>
          </a:prstGeom>
          <a:ln w="6350">
            <a:solidFill>
              <a:srgbClr val="D7DBE0"/>
            </a:solidFill>
          </a:ln>
        </p:spPr>
      </p:cxnSp>
      <p:sp>
        <p:nvSpPr>
          <p:cNvPr id="138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385"/>
        <p:cNvGrpSpPr/>
        <p:nvPr/>
      </p:nvGrpSpPr>
      <p:grpSpPr>
        <a:xfrm>
          <a:off x="0" y="0"/>
          <a:ext cx="0" cy="0"/>
          <a:chOff x="0" y="0"/>
          <a:chExt cx="0" cy="0"/>
        </a:xfrm>
      </p:grpSpPr>
      <p:cxnSp>
        <p:nvCxnSpPr>
          <p:cNvPr id="1386" name="Google Shape;1386;p10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87" name="Google Shape;1387;p10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88" name="Google Shape;1388;p10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89" name="Google Shape;1389;p10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90" name="Google Shape;1390;p10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cxnSp>
        <p:nvCxnSpPr>
          <p:cNvPr id="1393" name="Google Shape;1393;p10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394" name="Google Shape;1394;p10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395" name="Google Shape;1395;p10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396" name="Google Shape;1396;p103"/>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397" name="Google Shape;1397;p103"/>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00625" algn="l" rtl="0">
              <a:spcBef>
                <a:spcPts val="0"/>
              </a:spcBef>
              <a:spcAft>
                <a:spcPts val="0"/>
              </a:spcAft>
              <a:buClr>
                <a:srgbClr val="330066"/>
              </a:buClr>
              <a:buSzPts val="736"/>
              <a:buFont typeface="Noto Sans Symbols"/>
              <a:buChar char="●"/>
            </a:pPr>
            <a:r>
              <a:rPr lang="en-US" sz="1052">
                <a:solidFill>
                  <a:srgbClr val="9AA3AE"/>
                </a:solidFill>
              </a:rPr>
              <a:t>Welche der folgenden Aussagen treffen auf Rb zu?</a:t>
            </a:r>
            <a:endParaRPr sz="2630">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9AA3AE"/>
                </a:solidFill>
              </a:rPr>
              <a:t>Die Inzidenz liegt bei etwa 1/100.000 Lebendgeburten </a:t>
            </a:r>
            <a:r>
              <a:rPr lang="en-US" sz="1052" b="1" i="1">
                <a:solidFill>
                  <a:srgbClr val="9AA3AE"/>
                </a:solidFill>
              </a:rPr>
              <a:t> F</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000000"/>
                </a:solidFill>
              </a:rPr>
              <a:t>Etwa 60 % sind nicht vererbbare Mutationen </a:t>
            </a:r>
            <a:r>
              <a:rPr lang="en-US" sz="1052" b="1" i="1">
                <a:solidFill>
                  <a:srgbClr val="1A5FB4"/>
                </a:solidFill>
              </a:rPr>
              <a:t> T</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baseline="30000">
                <a:solidFill>
                  <a:srgbClr val="000000"/>
                </a:solidFill>
              </a:rPr>
              <a:t>o</a:t>
            </a:r>
            <a:r>
              <a:rPr lang="en-US" sz="1052">
                <a:solidFill>
                  <a:srgbClr val="000000"/>
                </a:solidFill>
              </a:rPr>
              <a:t>Um einen Fall als „vererbbar“ zu diagnostizieren, muss die Familienanamnese positiv sein   (jedoch nicht zwangsläufig bei einem Verwandten ersten Grades) </a:t>
            </a:r>
            <a:r>
              <a:rPr lang="en-US" sz="1052" b="1" i="1">
                <a:solidFill>
                  <a:srgbClr val="1A5FB4"/>
                </a:solidFill>
              </a:rPr>
              <a:t> F</a:t>
            </a:r>
            <a:endParaRPr sz="2279">
              <a:solidFill>
                <a:srgbClr val="000000"/>
              </a:solidFill>
            </a:endParaRPr>
          </a:p>
        </p:txBody>
      </p:sp>
      <p:cxnSp>
        <p:nvCxnSpPr>
          <p:cNvPr id="1398" name="Google Shape;1398;p103"/>
          <p:cNvCxnSpPr/>
          <p:nvPr/>
        </p:nvCxnSpPr>
        <p:spPr>
          <a:xfrm>
            <a:off x="5628362" y="2139696"/>
            <a:ext cx="868471" cy="0"/>
          </a:xfrm>
          <a:prstGeom prst="straightConnector1">
            <a:avLst/>
          </a:prstGeom>
          <a:noFill/>
          <a:ln w="25052" cap="flat" cmpd="sng">
            <a:solidFill>
              <a:srgbClr val="9AA3AE"/>
            </a:solidFill>
            <a:prstDash val="solid"/>
            <a:round/>
            <a:headEnd type="none" w="med" len="med"/>
            <a:tailEnd type="none" w="med" len="med"/>
          </a:ln>
        </p:spPr>
      </p:cxnSp>
      <p:sp>
        <p:nvSpPr>
          <p:cNvPr id="1399" name="Google Shape;1399;p103"/>
          <p:cNvSpPr txBox="1"/>
          <p:nvPr/>
        </p:nvSpPr>
        <p:spPr>
          <a:xfrm>
            <a:off x="5614444" y="1805669"/>
            <a:ext cx="1279593"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0" u="none" strike="noStrike" cap="none" dirty="0">
                <a:solidFill>
                  <a:srgbClr val="9AA3AE"/>
                </a:solidFill>
                <a:latin typeface="Caveat"/>
                <a:ea typeface="Caveat"/>
                <a:cs typeface="Caveat"/>
                <a:sym typeface="Caveat"/>
              </a:rPr>
              <a:t>14.000 – 20.000</a:t>
            </a:r>
            <a:endParaRPr dirty="0"/>
          </a:p>
        </p:txBody>
      </p:sp>
      <p:cxnSp>
        <p:nvCxnSpPr>
          <p:cNvPr id="1400" name="Google Shape;1400;p103"/>
          <p:cNvCxnSpPr/>
          <p:nvPr/>
        </p:nvCxnSpPr>
        <p:spPr>
          <a:xfrm>
            <a:off x="2889337" y="3008167"/>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1401" name="Google Shape;1401;p103"/>
          <p:cNvSpPr txBox="1"/>
          <p:nvPr/>
        </p:nvSpPr>
        <p:spPr>
          <a:xfrm>
            <a:off x="2354893" y="3475806"/>
            <a:ext cx="7505885" cy="2694312"/>
          </a:xfrm>
          <a:prstGeom prst="rect">
            <a:avLst/>
          </a:prstGeom>
          <a:solidFill>
            <a:srgbClr val="FFD884"/>
          </a:solidFill>
          <a:ln>
            <a:noFill/>
          </a:ln>
        </p:spPr>
        <p:txBody>
          <a:bodyPr spcFirstLastPara="1" wrap="square" lIns="22268" tIns="11134" rIns="22268" bIns="11134" anchor="t" anchorCtr="0">
            <a:sp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402" name="Google Shape;1402;p103"/>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vererbbarem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C2C8D0"/>
                </a:solidFill>
                <a:latin typeface="Arial"/>
                <a:ea typeface="Arial"/>
                <a:cs typeface="Arial"/>
                <a:sym typeface="Arial"/>
              </a:rPr>
              <a:t>Beide </a:t>
            </a:r>
            <a:r>
              <a:rPr lang="en-US" sz="1052" b="0" i="0" u="none" strike="noStrike" cap="none">
                <a:solidFill>
                  <a:srgbClr val="C2C8D0"/>
                </a:solidFill>
                <a:latin typeface="Arial"/>
                <a:ea typeface="Arial"/>
                <a:cs typeface="Arial"/>
                <a:sym typeface="Arial"/>
              </a:rPr>
              <a:t>Kopien des verantwortlichen Gens (</a:t>
            </a:r>
            <a:r>
              <a:rPr lang="en-US" sz="1052" b="0" i="1" u="none" strike="noStrike" cap="none">
                <a:solidFill>
                  <a:srgbClr val="C2C8D0"/>
                </a:solidFill>
                <a:latin typeface="Arial"/>
                <a:ea typeface="Arial"/>
                <a:cs typeface="Arial"/>
                <a:sym typeface="Arial"/>
              </a:rPr>
              <a:t>RB1</a:t>
            </a:r>
            <a:r>
              <a:rPr lang="en-US" sz="1052" b="0" i="0" u="none" strike="noStrike" cap="none">
                <a:solidFill>
                  <a:srgbClr val="C2C8D0"/>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Wenn Rb autosomal-rezessiv ist, warum zeigt sich die vererbte Erkrankung dann mit einem autosomal-dominanten Vererbungsmuster?</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Bei erblichen Erkrankungen enthalten alle Zellen eine defekte Kopie des </a:t>
            </a:r>
            <a:r>
              <a:rPr lang="en-US" sz="1052" b="0" i="1" u="none" strike="noStrike" cap="none">
                <a:solidFill>
                  <a:srgbClr val="C2C8D0"/>
                </a:solidFill>
                <a:latin typeface="Arial"/>
                <a:ea typeface="Arial"/>
                <a:cs typeface="Arial"/>
                <a:sym typeface="Arial"/>
              </a:rPr>
              <a:t>RB1-Gens</a:t>
            </a:r>
            <a:r>
              <a:rPr lang="en-US" sz="1052" b="0" i="0" u="none" strike="noStrike" cap="none">
                <a:solidFill>
                  <a:srgbClr val="C2C8D0"/>
                </a:solidFill>
                <a:latin typeface="Arial"/>
                <a:ea typeface="Arial"/>
                <a:cs typeface="Arial"/>
                <a:sym typeface="Arial"/>
              </a:rPr>
              <a:t>. Damit sich eine klinische Retinoblastom-Erkrankung entwickelt, muss die andere Kopie inaktiviert werden. Leider gibt es zwei Faktoren, die dazu führen, dass dies mit nahezu absoluter Sicherheit in mindestens einem Retinoblasten geschieht:</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2) die schiere Anzahl der Retinoblasten bietet viele Gelegenheiten für das Auftreten einer solchen Mutation (denken Sie daran: Damit sich ein Tumor entwickelt, muss lediglich EIN Retinoblast seine einzige funktionierende Kopie von </a:t>
            </a:r>
            <a:r>
              <a:rPr lang="en-US" sz="1052" b="1" i="1" u="none" strike="noStrike" cap="none">
                <a:solidFill>
                  <a:srgbClr val="1A5FB4"/>
                </a:solidFill>
                <a:latin typeface="Arial"/>
                <a:ea typeface="Arial"/>
                <a:cs typeface="Arial"/>
                <a:sym typeface="Arial"/>
              </a:rPr>
              <a:t>RB1</a:t>
            </a:r>
            <a:r>
              <a:rPr lang="en-US" sz="1052" b="1" i="0" u="none" strike="noStrike" cap="none">
                <a:solidFill>
                  <a:srgbClr val="1A5FB4"/>
                </a:solidFill>
                <a:latin typeface="Arial"/>
                <a:ea typeface="Arial"/>
                <a:cs typeface="Arial"/>
                <a:sym typeface="Arial"/>
              </a:rPr>
              <a:t> verlieren).</a:t>
            </a:r>
            <a:endParaRPr/>
          </a:p>
        </p:txBody>
      </p:sp>
      <p:sp>
        <p:nvSpPr>
          <p:cNvPr id="1403" name="Google Shape;1403;p103"/>
          <p:cNvSpPr txBox="1"/>
          <p:nvPr/>
        </p:nvSpPr>
        <p:spPr>
          <a:xfrm>
            <a:off x="2398039" y="1605252"/>
            <a:ext cx="7505885" cy="91318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b="0" i="1" u="none" strike="noStrike" cap="none">
                <a:solidFill>
                  <a:srgbClr val="9AA3AE"/>
                </a:solidFill>
                <a:latin typeface="Arial"/>
                <a:ea typeface="Arial"/>
                <a:cs typeface="Arial"/>
                <a:sym typeface="Aria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a:p>
          <a:p>
            <a:pPr marL="0" marR="0" lvl="0" indent="0" algn="l" rtl="0">
              <a:lnSpc>
                <a:spcPct val="150000"/>
              </a:lnSpc>
              <a:spcBef>
                <a:spcPts val="0"/>
              </a:spcBef>
              <a:spcAft>
                <a:spcPts val="0"/>
              </a:spcAft>
              <a:buNone/>
            </a:pPr>
            <a:r>
              <a:rPr lang="en-US" sz="1052" b="1" i="0" u="none" strike="noStrike" cap="none">
                <a:solidFill>
                  <a:srgbClr val="9AA3AE"/>
                </a:solidFill>
                <a:latin typeface="Arial"/>
                <a:ea typeface="Arial"/>
                <a:cs typeface="Arial"/>
                <a:sym typeface="Arial"/>
              </a:rPr>
              <a:t>Erstaunliche 90–95 %! </a:t>
            </a:r>
            <a:endParaRPr/>
          </a:p>
        </p:txBody>
      </p:sp>
      <p:sp>
        <p:nvSpPr>
          <p:cNvPr id="1404" name="Google Shape;1404;p103"/>
          <p:cNvSpPr txBox="1"/>
          <p:nvPr/>
        </p:nvSpPr>
        <p:spPr>
          <a:xfrm>
            <a:off x="2488504" y="3743028"/>
            <a:ext cx="7214992" cy="994192"/>
          </a:xfrm>
          <a:prstGeom prst="rect">
            <a:avLst/>
          </a:prstGeom>
          <a:solidFill>
            <a:srgbClr val="D6E5E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Dies erklärt auch die relativ hohe Rate an nicht vererbbaren (somatischen) Rb-Fällen. Bei einem Patienten mit einer nicht vererbbaren Erkrankung beginnt jeder Retinoblast mit zwei intakten Kopien von </a:t>
            </a:r>
            <a:r>
              <a:rPr lang="en-US" sz="1052" b="0" i="1" u="none" strike="noStrike" cap="none">
                <a:solidFill>
                  <a:srgbClr val="9AA3AE"/>
                </a:solidFill>
                <a:latin typeface="Arial"/>
                <a:ea typeface="Arial"/>
                <a:cs typeface="Arial"/>
                <a:sym typeface="Arial"/>
              </a:rPr>
              <a:t>RB1</a:t>
            </a:r>
            <a:r>
              <a:rPr lang="en-US" sz="1052" b="1" i="0" u="none" strike="noStrike" cap="none">
                <a:solidFill>
                  <a:srgbClr val="9AA3AE"/>
                </a:solidFill>
                <a:latin typeface="Arial"/>
                <a:ea typeface="Arial"/>
                <a:cs typeface="Arial"/>
                <a:sym typeface="Arial"/>
              </a:rPr>
              <a:t>. </a:t>
            </a:r>
            <a:r>
              <a:rPr lang="en-US" sz="1052" b="1" i="0" u="none" strike="noStrike" cap="none">
                <a:solidFill>
                  <a:srgbClr val="1A5FB4"/>
                </a:solidFill>
                <a:latin typeface="Arial"/>
                <a:ea typeface="Arial"/>
                <a:cs typeface="Arial"/>
                <a:sym typeface="Arial"/>
              </a:rPr>
              <a:t>Damit bei einer solchen Person Rb entsteht, muss mindestens ein Retinoblast Mutationen an </a:t>
            </a:r>
            <a:r>
              <a:rPr lang="en-US" sz="1052" b="1" i="1" u="none" strike="noStrike" cap="none">
                <a:solidFill>
                  <a:srgbClr val="1A5FB4"/>
                </a:solidFill>
                <a:latin typeface="Arial"/>
                <a:ea typeface="Arial"/>
                <a:cs typeface="Arial"/>
                <a:sym typeface="Arial"/>
              </a:rPr>
              <a:t>beiden </a:t>
            </a:r>
            <a:r>
              <a:rPr lang="en-US" sz="1052" b="1" i="0" u="none" strike="noStrike" cap="none">
                <a:solidFill>
                  <a:srgbClr val="1A5FB4"/>
                </a:solidFill>
                <a:latin typeface="Arial"/>
                <a:ea typeface="Arial"/>
                <a:cs typeface="Arial"/>
                <a:sym typeface="Arial"/>
              </a:rPr>
              <a:t>Kopien von RB1 erleiden. </a:t>
            </a:r>
            <a:r>
              <a:rPr lang="en-US" sz="1052" b="0" i="0" u="none" strike="noStrike" cap="none">
                <a:solidFill>
                  <a:srgbClr val="9AA3AE"/>
                </a:solidFill>
                <a:latin typeface="Arial"/>
                <a:ea typeface="Arial"/>
                <a:cs typeface="Arial"/>
                <a:sym typeface="Arial"/>
              </a:rPr>
              <a:t>Bei den meisten autosomal-rezessiven Erkrankungen ist die Wahrscheinlichkeit dafür sehr gering. Wie oben erwähnt, erhöht jedoch die Kombination aus einer hohen Anzahl potenzieller Mutationen und der großen Population an Retinoblasten die Wahrscheinlichkeit dieses unglücklichen Ereignisses erheblich.</a:t>
            </a:r>
            <a:endParaRPr/>
          </a:p>
        </p:txBody>
      </p:sp>
      <p:sp>
        <p:nvSpPr>
          <p:cNvPr id="1405" name="Google Shape;1405;p103"/>
          <p:cNvSpPr/>
          <p:nvPr/>
        </p:nvSpPr>
        <p:spPr>
          <a:xfrm>
            <a:off x="2466943" y="2289340"/>
            <a:ext cx="7281797" cy="138055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06" name="Google Shape;1406;p103"/>
          <p:cNvSpPr txBox="1"/>
          <p:nvPr/>
        </p:nvSpPr>
        <p:spPr>
          <a:xfrm>
            <a:off x="2598455" y="4821658"/>
            <a:ext cx="6995112" cy="346389"/>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Könnte dies bei </a:t>
            </a:r>
            <a:r>
              <a:rPr lang="en-US" sz="1052" b="1" i="0" u="none" strike="noStrike" cap="none">
                <a:solidFill>
                  <a:srgbClr val="FFFFFF"/>
                </a:solidFill>
                <a:latin typeface="Arial"/>
                <a:ea typeface="Arial"/>
                <a:cs typeface="Arial"/>
                <a:sym typeface="Arial"/>
              </a:rPr>
              <a:t>beiden </a:t>
            </a:r>
            <a:r>
              <a:rPr lang="en-US" sz="1052" b="0" i="1" u="none" strike="noStrike" cap="none">
                <a:solidFill>
                  <a:srgbClr val="FFFFFF"/>
                </a:solidFill>
                <a:latin typeface="Arial"/>
                <a:ea typeface="Arial"/>
                <a:cs typeface="Arial"/>
                <a:sym typeface="Arial"/>
              </a:rPr>
              <a:t>Augen desselben Kindes auftreten? Das heißt, kann nicht-erbliches Rb beidseitig auftreten?</a:t>
            </a:r>
            <a:endParaRPr/>
          </a:p>
          <a:p>
            <a:pPr marL="0" marR="0" lvl="0" indent="0" algn="l" rtl="0">
              <a:spcBef>
                <a:spcPts val="0"/>
              </a:spcBef>
              <a:spcAft>
                <a:spcPts val="0"/>
              </a:spcAft>
              <a:buNone/>
            </a:pPr>
            <a:r>
              <a:rPr lang="en-US" sz="1052" b="0" i="0" u="none" strike="noStrike" cap="none">
                <a:solidFill>
                  <a:srgbClr val="FFFFFF"/>
                </a:solidFill>
                <a:latin typeface="Arial"/>
                <a:ea typeface="Arial"/>
                <a:cs typeface="Arial"/>
                <a:sym typeface="Arial"/>
              </a:rPr>
              <a:t>Ja – etwa</a:t>
            </a:r>
            <a:r>
              <a:rPr lang="en-US" sz="1052" b="1" i="0" u="none" strike="noStrike" cap="none">
                <a:solidFill>
                  <a:srgbClr val="FFFFFF"/>
                </a:solidFill>
                <a:latin typeface="Arial"/>
                <a:ea typeface="Arial"/>
                <a:cs typeface="Arial"/>
                <a:sym typeface="Arial"/>
              </a:rPr>
              <a:t> 2 % </a:t>
            </a:r>
            <a:r>
              <a:rPr lang="en-US" sz="1052" b="0" i="0" u="none" strike="noStrike" cap="none">
                <a:solidFill>
                  <a:srgbClr val="FFFFFF"/>
                </a:solidFill>
                <a:latin typeface="Arial"/>
                <a:ea typeface="Arial"/>
                <a:cs typeface="Arial"/>
                <a:sym typeface="Arial"/>
              </a:rPr>
              <a:t>der bilateralen Rb sind somatischen/nicht vererbbaren Ursprungs</a:t>
            </a:r>
            <a:endParaRPr/>
          </a:p>
        </p:txBody>
      </p:sp>
      <p:sp>
        <p:nvSpPr>
          <p:cNvPr id="1407" name="Google Shape;1407;p103"/>
          <p:cNvSpPr/>
          <p:nvPr/>
        </p:nvSpPr>
        <p:spPr>
          <a:xfrm>
            <a:off x="3232893" y="4988549"/>
            <a:ext cx="231683" cy="218827"/>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b="0" i="0" u="none" strike="noStrike" cap="none">
                <a:solidFill>
                  <a:srgbClr val="000000"/>
                </a:solidFill>
                <a:latin typeface="Arial"/>
                <a:ea typeface="Arial"/>
                <a:cs typeface="Arial"/>
                <a:sym typeface="Arial"/>
              </a:rPr>
              <a:t>%</a:t>
            </a:r>
            <a:endParaRPr/>
          </a:p>
        </p:txBody>
      </p:sp>
      <p:sp>
        <p:nvSpPr>
          <p:cNvPr id="140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392" name="Google Shape;1392;p103"/>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1391" name="Google Shape;1391;p10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91</a:t>
            </a:fld>
            <a:endParaRPr lang="de-DE" sz="800">
              <a:latin typeface="Segoe UI"/>
            </a:endParaRPr>
          </a:p>
        </p:txBody>
      </p:sp>
      <p:cxnSp>
        <p:nvCxnSpPr>
          <p:cNvPr id="1409" name="ZZ_Fusszeile_Linie"/>
          <p:cNvCxnSpPr/>
          <p:nvPr/>
        </p:nvCxnSpPr>
        <p:spPr>
          <a:xfrm>
            <a:off x="274320" y="6565392"/>
            <a:ext cx="11643360" cy="0"/>
          </a:xfrm>
          <a:prstGeom prst="line">
            <a:avLst/>
          </a:prstGeom>
          <a:ln w="6350">
            <a:solidFill>
              <a:srgbClr val="D7DBE0"/>
            </a:solidFill>
          </a:ln>
        </p:spPr>
      </p:cxnSp>
      <p:sp>
        <p:nvSpPr>
          <p:cNvPr id="141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cxnSp>
        <p:nvCxnSpPr>
          <p:cNvPr id="1412" name="Google Shape;1412;p10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413" name="Google Shape;1413;p104"/>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414" name="Google Shape;1414;p104"/>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cxnSp>
        <p:nvCxnSpPr>
          <p:cNvPr id="1415" name="Google Shape;1415;p104"/>
          <p:cNvCxnSpPr/>
          <p:nvPr/>
        </p:nvCxnSpPr>
        <p:spPr>
          <a:xfrm>
            <a:off x="5663100" y="2051513"/>
            <a:ext cx="865841" cy="66805"/>
          </a:xfrm>
          <a:prstGeom prst="straightConnector1">
            <a:avLst/>
          </a:prstGeom>
          <a:noFill/>
          <a:ln w="25052" cap="flat" cmpd="sng">
            <a:solidFill>
              <a:srgbClr val="1A5FB4"/>
            </a:solidFill>
            <a:prstDash val="solid"/>
            <a:round/>
            <a:headEnd type="none" w="sm" len="sm"/>
            <a:tailEnd type="none" w="sm" len="sm"/>
          </a:ln>
        </p:spPr>
      </p:cxnSp>
      <p:sp>
        <p:nvSpPr>
          <p:cNvPr id="1416" name="Google Shape;1416;p10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419" name="Google Shape;1419;p104"/>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00625" algn="l" rtl="0">
              <a:spcBef>
                <a:spcPts val="0"/>
              </a:spcBef>
              <a:spcAft>
                <a:spcPts val="0"/>
              </a:spcAft>
              <a:buClr>
                <a:srgbClr val="330066"/>
              </a:buClr>
              <a:buSzPts val="736"/>
              <a:buFont typeface="Noto Sans Symbols"/>
              <a:buChar char="●"/>
            </a:pPr>
            <a:r>
              <a:rPr lang="en-US" sz="1052">
                <a:solidFill>
                  <a:srgbClr val="9AA3AE"/>
                </a:solidFill>
              </a:rPr>
              <a:t>Welche der folgenden Aussagen treffen auf Rb zu?</a:t>
            </a:r>
            <a:endParaRPr sz="2630">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9AA3AE"/>
                </a:solidFill>
              </a:rPr>
              <a:t>Die Inzidenz liegt bei etwa 1/100.000 Lebendgeburten </a:t>
            </a:r>
            <a:r>
              <a:rPr lang="en-US" sz="1052" b="1" i="1">
                <a:solidFill>
                  <a:srgbClr val="9AA3AE"/>
                </a:solidFill>
              </a:rPr>
              <a:t> F</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000000"/>
                </a:solidFill>
              </a:rPr>
              <a:t>Etwa 60 % sind nicht vererbbare Mutationen </a:t>
            </a:r>
            <a:r>
              <a:rPr lang="en-US" sz="1052" b="1" i="1">
                <a:solidFill>
                  <a:srgbClr val="1A5FB4"/>
                </a:solidFill>
              </a:rPr>
              <a:t> T</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baseline="30000">
                <a:solidFill>
                  <a:srgbClr val="000000"/>
                </a:solidFill>
              </a:rPr>
              <a:t>o</a:t>
            </a:r>
            <a:r>
              <a:rPr lang="en-US" sz="1052">
                <a:solidFill>
                  <a:srgbClr val="000000"/>
                </a:solidFill>
              </a:rPr>
              <a:t>Um einen Fall als „vererbbar“ zu diagnostizieren, muss die Familienanamnese positiv sein   (jedoch nicht zwangsläufig bei einem Verwandten ersten Grades) </a:t>
            </a:r>
            <a:r>
              <a:rPr lang="en-US" sz="1052" b="1" i="1">
                <a:solidFill>
                  <a:srgbClr val="1A5FB4"/>
                </a:solidFill>
              </a:rPr>
              <a:t> F</a:t>
            </a:r>
            <a:endParaRPr sz="2279">
              <a:solidFill>
                <a:srgbClr val="000000"/>
              </a:solidFill>
            </a:endParaRPr>
          </a:p>
        </p:txBody>
      </p:sp>
      <p:cxnSp>
        <p:nvCxnSpPr>
          <p:cNvPr id="1420" name="Google Shape;1420;p104"/>
          <p:cNvCxnSpPr/>
          <p:nvPr/>
        </p:nvCxnSpPr>
        <p:spPr>
          <a:xfrm>
            <a:off x="2889337" y="3008167"/>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1421" name="Google Shape;1421;p104"/>
          <p:cNvSpPr txBox="1"/>
          <p:nvPr/>
        </p:nvSpPr>
        <p:spPr>
          <a:xfrm>
            <a:off x="2354893" y="3475806"/>
            <a:ext cx="7505885" cy="2694312"/>
          </a:xfrm>
          <a:prstGeom prst="rect">
            <a:avLst/>
          </a:prstGeom>
          <a:solidFill>
            <a:srgbClr val="FFD884"/>
          </a:solidFill>
          <a:ln>
            <a:noFill/>
          </a:ln>
        </p:spPr>
        <p:txBody>
          <a:bodyPr spcFirstLastPara="1" wrap="square" lIns="22268" tIns="11134" rIns="22268" bIns="11134" anchor="t" anchorCtr="0">
            <a:spAutoFit/>
          </a:bodyPr>
          <a:lstStyle/>
          <a:p>
            <a:pPr lvl="0">
              <a:buSzPts val="1052"/>
            </a:pPr>
            <a:r>
              <a:rPr lang="de-DE" sz="1052" b="1" i="1" dirty="0">
                <a:solidFill>
                  <a:srgbClr val="330066"/>
                </a:solidFill>
              </a:rPr>
              <a:t>Wie viel Prozent der </a:t>
            </a:r>
            <a:r>
              <a:rPr lang="de-DE" sz="1052" b="1" i="1" dirty="0" err="1">
                <a:solidFill>
                  <a:srgbClr val="330066"/>
                </a:solidFill>
              </a:rPr>
              <a:t>Rb</a:t>
            </a:r>
            <a:r>
              <a:rPr lang="de-DE" sz="1052" b="1" i="1" dirty="0">
                <a:solidFill>
                  <a:srgbClr val="330066"/>
                </a:solidFill>
              </a:rPr>
              <a:t>-Patienten haben eine positive Familienanamnese für die Erkrankung?</a:t>
            </a:r>
            <a:endParaRPr lang="de-DE" dirty="0">
              <a:solidFill>
                <a:srgbClr val="330066"/>
              </a:solidFill>
            </a:endParaRPr>
          </a:p>
          <a:p>
            <a:pPr lvl="0">
              <a:buSzPts val="1052"/>
            </a:pPr>
            <a:r>
              <a:rPr lang="de-DE" sz="1052" b="1" dirty="0">
                <a:solidFill>
                  <a:srgbClr val="669999"/>
                </a:solidFill>
              </a:rPr>
              <a:t>Etwa 10</a:t>
            </a:r>
            <a:endParaRPr lang="de-DE" dirty="0">
              <a:solidFill>
                <a:srgbClr val="669999"/>
              </a:solidFill>
            </a:endParaRPr>
          </a:p>
          <a:p>
            <a:pPr lvl="0">
              <a:buSzPts val="1227"/>
            </a:pPr>
            <a:endParaRPr lang="de-DE" dirty="0">
              <a:solidFill>
                <a:srgbClr val="1A5FB4"/>
              </a:solidFill>
            </a:endParaRPr>
          </a:p>
          <a:p>
            <a:pPr lvl="0">
              <a:buSzPts val="1052"/>
            </a:pPr>
            <a:r>
              <a:rPr lang="de-DE" sz="1052" i="1" dirty="0">
                <a:solidFill>
                  <a:srgbClr val="7F7F7F"/>
                </a:solidFill>
              </a:rPr>
              <a:t>Aber 60 % der </a:t>
            </a:r>
            <a:r>
              <a:rPr lang="de-DE" sz="1052" i="1" dirty="0" err="1">
                <a:solidFill>
                  <a:srgbClr val="7F7F7F"/>
                </a:solidFill>
              </a:rPr>
              <a:t>Rb</a:t>
            </a:r>
            <a:r>
              <a:rPr lang="de-DE" sz="1052" i="1" dirty="0">
                <a:solidFill>
                  <a:srgbClr val="7F7F7F"/>
                </a:solidFill>
              </a:rPr>
              <a:t>-Patienten haben eine nicht vererbbare Erkrankung. Bedeutet das nicht, dass 40 % eine vererbte Erkrankung haben?</a:t>
            </a:r>
            <a:endParaRPr lang="de-DE" dirty="0"/>
          </a:p>
          <a:p>
            <a:pPr lvl="0">
              <a:buSzPts val="1052"/>
            </a:pPr>
            <a:r>
              <a:rPr lang="de-DE" sz="1052" dirty="0">
                <a:solidFill>
                  <a:srgbClr val="7F7F7F"/>
                </a:solidFill>
              </a:rPr>
              <a:t>Nein, es bedeutet, dass 40 % eine vererbbare Erkrankung haben</a:t>
            </a:r>
            <a:endParaRPr lang="de-DE" dirty="0"/>
          </a:p>
          <a:p>
            <a:pPr lvl="0">
              <a:buSzPts val="1227"/>
            </a:pPr>
            <a:endParaRPr lang="de-DE" dirty="0">
              <a:solidFill>
                <a:srgbClr val="7F7F7F"/>
              </a:solidFill>
            </a:endParaRPr>
          </a:p>
          <a:p>
            <a:pPr lvl="0">
              <a:buSzPts val="1052"/>
            </a:pPr>
            <a:r>
              <a:rPr lang="de-DE" sz="1052" i="1" dirty="0">
                <a:solidFill>
                  <a:srgbClr val="7F7F7F"/>
                </a:solidFill>
              </a:rPr>
              <a:t>Wie kann eine Erkrankung </a:t>
            </a:r>
            <a:r>
              <a:rPr lang="de-DE" sz="1052" dirty="0">
                <a:solidFill>
                  <a:srgbClr val="7F7F7F"/>
                </a:solidFill>
              </a:rPr>
              <a:t>vererbbar</a:t>
            </a:r>
            <a:r>
              <a:rPr lang="de-DE" sz="1052" i="1" dirty="0">
                <a:solidFill>
                  <a:srgbClr val="7F7F7F"/>
                </a:solidFill>
              </a:rPr>
              <a:t> sein, wenn sie nicht </a:t>
            </a:r>
            <a:r>
              <a:rPr lang="de-DE" sz="1052" dirty="0">
                <a:solidFill>
                  <a:srgbClr val="7F7F7F"/>
                </a:solidFill>
              </a:rPr>
              <a:t>vererbt wird</a:t>
            </a:r>
            <a:r>
              <a:rPr lang="de-DE" sz="1052" i="1" dirty="0">
                <a:solidFill>
                  <a:srgbClr val="7F7F7F"/>
                </a:solidFill>
              </a:rPr>
              <a:t>?</a:t>
            </a:r>
            <a:endParaRPr lang="de-DE" dirty="0"/>
          </a:p>
          <a:p>
            <a:pPr lvl="0">
              <a:buSzPts val="1052"/>
            </a:pPr>
            <a:r>
              <a:rPr lang="de-DE" sz="1052" dirty="0">
                <a:solidFill>
                  <a:srgbClr val="7F7F7F"/>
                </a:solidFill>
              </a:rPr>
              <a:t>Eine vererbbare Erkrankung ist eine Erkrankung, deren Gen in Keimzellen kodiert ist. Eine vererbbare Erkrankung gelangt auf zwei Arten in die Keimbahn: Entweder wird sie vererbt (d. h. ist bereits bei der Empfängnis vorhanden) oder sie entsteht als neue Keimbahnmutation nach der Empfängnis. Bei </a:t>
            </a:r>
            <a:r>
              <a:rPr lang="de-DE" sz="1052" dirty="0" err="1">
                <a:solidFill>
                  <a:srgbClr val="7F7F7F"/>
                </a:solidFill>
              </a:rPr>
              <a:t>Rb</a:t>
            </a:r>
            <a:r>
              <a:rPr lang="de-DE" sz="1052" dirty="0">
                <a:solidFill>
                  <a:srgbClr val="7F7F7F"/>
                </a:solidFill>
              </a:rPr>
              <a:t> lassen sich die 40 % der Patienten mit einer vererbbaren (d. h. Keimbahn-)Erkrankung in 5–10 % unterteilen, die die Erkrankung vererbt haben, und 30–35 %, die eine neue Keimbahnmutation aufweisen. </a:t>
            </a:r>
            <a:endParaRPr lang="de-DE" dirty="0"/>
          </a:p>
          <a:p>
            <a:pPr lvl="0">
              <a:buSzPts val="1227"/>
            </a:pPr>
            <a:endParaRPr lang="de-DE" dirty="0">
              <a:solidFill>
                <a:srgbClr val="7F7F7F"/>
              </a:solidFill>
            </a:endParaRPr>
          </a:p>
          <a:p>
            <a:pPr lvl="0">
              <a:buSzPts val="1052"/>
            </a:pPr>
            <a:r>
              <a:rPr lang="de-DE" sz="1052" i="1" dirty="0">
                <a:solidFill>
                  <a:srgbClr val="7F7F7F"/>
                </a:solidFill>
              </a:rPr>
              <a:t>Wie verhält es sich mit den 60 % mit nicht vererbbarer Erkrankung?</a:t>
            </a:r>
            <a:endParaRPr lang="de-DE" dirty="0"/>
          </a:p>
          <a:p>
            <a:pPr lvl="0">
              <a:buSzPts val="1052"/>
            </a:pPr>
            <a:r>
              <a:rPr lang="de-DE" sz="1052" dirty="0">
                <a:solidFill>
                  <a:srgbClr val="7F7F7F"/>
                </a:solidFill>
              </a:rPr>
              <a:t>In diesen Fällen trat die Mutation später in nicht-Keimbahnzellen (d. h. somatischen Zellen) auf</a:t>
            </a:r>
            <a:endParaRPr lang="de-DE" dirty="0"/>
          </a:p>
        </p:txBody>
      </p:sp>
      <p:sp>
        <p:nvSpPr>
          <p:cNvPr id="1422" name="Google Shape;1422;p104"/>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vererbbarem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Nein, es handelt sich zweifellos um eine autosomal-rezessive Erkrankung. </a:t>
            </a:r>
            <a:r>
              <a:rPr lang="en-US" sz="1052" b="1" i="0" u="none" strike="noStrike" cap="none">
                <a:solidFill>
                  <a:srgbClr val="C2C8D0"/>
                </a:solidFill>
                <a:latin typeface="Arial"/>
                <a:ea typeface="Arial"/>
                <a:cs typeface="Arial"/>
                <a:sym typeface="Arial"/>
              </a:rPr>
              <a:t>Beide </a:t>
            </a:r>
            <a:r>
              <a:rPr lang="en-US" sz="1052" b="0" i="0" u="none" strike="noStrike" cap="none">
                <a:solidFill>
                  <a:srgbClr val="C2C8D0"/>
                </a:solidFill>
                <a:latin typeface="Arial"/>
                <a:ea typeface="Arial"/>
                <a:cs typeface="Arial"/>
                <a:sym typeface="Arial"/>
              </a:rPr>
              <a:t>Kopien des verantwortlichen Gens (</a:t>
            </a:r>
            <a:r>
              <a:rPr lang="en-US" sz="1052" b="0" i="1" u="none" strike="noStrike" cap="none">
                <a:solidFill>
                  <a:srgbClr val="C2C8D0"/>
                </a:solidFill>
                <a:latin typeface="Arial"/>
                <a:ea typeface="Arial"/>
                <a:cs typeface="Arial"/>
                <a:sym typeface="Arial"/>
              </a:rPr>
              <a:t>RB1</a:t>
            </a:r>
            <a:r>
              <a:rPr lang="en-US" sz="1052" b="0" i="0" u="none" strike="noStrike" cap="none">
                <a:solidFill>
                  <a:srgbClr val="C2C8D0"/>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Wenn Rb autosomal-rezessiv ist, warum zeigt sich die vererbte Erkrankung dann mit einem autosomal-dominanten Vererbungsmuster?</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Bei erblichen Erkrankungen enthalten alle Zellen eine defekte Kopie des </a:t>
            </a:r>
            <a:r>
              <a:rPr lang="en-US" sz="1052" b="0" i="1" u="none" strike="noStrike" cap="none">
                <a:solidFill>
                  <a:srgbClr val="C2C8D0"/>
                </a:solidFill>
                <a:latin typeface="Arial"/>
                <a:ea typeface="Arial"/>
                <a:cs typeface="Arial"/>
                <a:sym typeface="Arial"/>
              </a:rPr>
              <a:t>RB1-Gens</a:t>
            </a:r>
            <a:r>
              <a:rPr lang="en-US" sz="1052" b="0" i="0" u="none" strike="noStrike" cap="none">
                <a:solidFill>
                  <a:srgbClr val="C2C8D0"/>
                </a:solidFill>
                <a:latin typeface="Arial"/>
                <a:ea typeface="Arial"/>
                <a:cs typeface="Arial"/>
                <a:sym typeface="Arial"/>
              </a:rPr>
              <a:t>. Damit sich eine klinische Retinoblastom-Erkrankung entwickelt, muss die andere Kopie inaktiviert werden. Leider gibt es zwei Faktoren, die dazu führen, dass dies mit nahezu absoluter Sicherheit in mindestens einem Retinoblasten geschieht:</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2) die schiere Anzahl der Retinoblasten bietet viele Gelegenheiten für das Auftreten einer solchen Mutation (denken Sie daran: Damit sich ein Tumor entwickelt, muss lediglich EIN Retinoblast seine einzige funktionierende Kopie von </a:t>
            </a:r>
            <a:r>
              <a:rPr lang="en-US" sz="1052" b="1" i="1" u="none" strike="noStrike" cap="none">
                <a:solidFill>
                  <a:srgbClr val="1A5FB4"/>
                </a:solidFill>
                <a:latin typeface="Arial"/>
                <a:ea typeface="Arial"/>
                <a:cs typeface="Arial"/>
                <a:sym typeface="Arial"/>
              </a:rPr>
              <a:t>RB1</a:t>
            </a:r>
            <a:r>
              <a:rPr lang="en-US" sz="1052" b="1" i="0" u="none" strike="noStrike" cap="none">
                <a:solidFill>
                  <a:srgbClr val="1A5FB4"/>
                </a:solidFill>
                <a:latin typeface="Arial"/>
                <a:ea typeface="Arial"/>
                <a:cs typeface="Arial"/>
                <a:sym typeface="Arial"/>
              </a:rPr>
              <a:t> verlieren).</a:t>
            </a:r>
            <a:endParaRPr/>
          </a:p>
        </p:txBody>
      </p:sp>
      <p:sp>
        <p:nvSpPr>
          <p:cNvPr id="1423" name="Google Shape;1423;p104"/>
          <p:cNvSpPr txBox="1"/>
          <p:nvPr/>
        </p:nvSpPr>
        <p:spPr>
          <a:xfrm>
            <a:off x="2398039" y="1605252"/>
            <a:ext cx="7505885" cy="91318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b="0" i="1" u="none" strike="noStrike" cap="none">
                <a:solidFill>
                  <a:srgbClr val="9AA3AE"/>
                </a:solidFill>
                <a:latin typeface="Arial"/>
                <a:ea typeface="Arial"/>
                <a:cs typeface="Arial"/>
                <a:sym typeface="Aria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a:p>
          <a:p>
            <a:pPr marL="0" marR="0" lvl="0" indent="0" algn="l" rtl="0">
              <a:lnSpc>
                <a:spcPct val="150000"/>
              </a:lnSpc>
              <a:spcBef>
                <a:spcPts val="0"/>
              </a:spcBef>
              <a:spcAft>
                <a:spcPts val="0"/>
              </a:spcAft>
              <a:buNone/>
            </a:pPr>
            <a:r>
              <a:rPr lang="en-US" sz="1052" b="1" i="0" u="none" strike="noStrike" cap="none">
                <a:solidFill>
                  <a:srgbClr val="9AA3AE"/>
                </a:solidFill>
                <a:latin typeface="Arial"/>
                <a:ea typeface="Arial"/>
                <a:cs typeface="Arial"/>
                <a:sym typeface="Arial"/>
              </a:rPr>
              <a:t>Erstaunliche 90–95 %! </a:t>
            </a:r>
            <a:endParaRPr/>
          </a:p>
        </p:txBody>
      </p:sp>
      <p:sp>
        <p:nvSpPr>
          <p:cNvPr id="1424" name="Google Shape;1424;p104"/>
          <p:cNvSpPr txBox="1"/>
          <p:nvPr/>
        </p:nvSpPr>
        <p:spPr>
          <a:xfrm>
            <a:off x="2488504" y="3743028"/>
            <a:ext cx="7214992" cy="994192"/>
          </a:xfrm>
          <a:prstGeom prst="rect">
            <a:avLst/>
          </a:prstGeom>
          <a:solidFill>
            <a:srgbClr val="D6E5E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Dies erklärt auch die relativ hohe Rate an nicht vererbbaren (somatischen) Rb-Fällen. Bei einem Patienten mit einer nicht vererbbaren Erkrankung beginnt jeder Retinoblast mit zwei intakten Kopien von </a:t>
            </a:r>
            <a:r>
              <a:rPr lang="en-US" sz="1052" b="0" i="1" u="none" strike="noStrike" cap="none">
                <a:solidFill>
                  <a:srgbClr val="9AA3AE"/>
                </a:solidFill>
                <a:latin typeface="Arial"/>
                <a:ea typeface="Arial"/>
                <a:cs typeface="Arial"/>
                <a:sym typeface="Arial"/>
              </a:rPr>
              <a:t>RB1</a:t>
            </a:r>
            <a:r>
              <a:rPr lang="en-US" sz="1052" b="1" i="0" u="none" strike="noStrike" cap="none">
                <a:solidFill>
                  <a:srgbClr val="9AA3AE"/>
                </a:solidFill>
                <a:latin typeface="Arial"/>
                <a:ea typeface="Arial"/>
                <a:cs typeface="Arial"/>
                <a:sym typeface="Arial"/>
              </a:rPr>
              <a:t>. </a:t>
            </a:r>
            <a:r>
              <a:rPr lang="en-US" sz="1052" b="1" i="0" u="none" strike="noStrike" cap="none">
                <a:solidFill>
                  <a:srgbClr val="1A5FB4"/>
                </a:solidFill>
                <a:latin typeface="Arial"/>
                <a:ea typeface="Arial"/>
                <a:cs typeface="Arial"/>
                <a:sym typeface="Arial"/>
              </a:rPr>
              <a:t>Damit bei einer solchen Person Rb entsteht, muss mindestens ein Retinoblast Mutationen an </a:t>
            </a:r>
            <a:r>
              <a:rPr lang="en-US" sz="1052" b="1" i="1" u="none" strike="noStrike" cap="none">
                <a:solidFill>
                  <a:srgbClr val="1A5FB4"/>
                </a:solidFill>
                <a:latin typeface="Arial"/>
                <a:ea typeface="Arial"/>
                <a:cs typeface="Arial"/>
                <a:sym typeface="Arial"/>
              </a:rPr>
              <a:t>beiden </a:t>
            </a:r>
            <a:r>
              <a:rPr lang="en-US" sz="1052" b="1" i="0" u="none" strike="noStrike" cap="none">
                <a:solidFill>
                  <a:srgbClr val="1A5FB4"/>
                </a:solidFill>
                <a:latin typeface="Arial"/>
                <a:ea typeface="Arial"/>
                <a:cs typeface="Arial"/>
                <a:sym typeface="Arial"/>
              </a:rPr>
              <a:t>Kopien von RB1 erleiden. </a:t>
            </a:r>
            <a:r>
              <a:rPr lang="en-US" sz="1052" b="0" i="0" u="none" strike="noStrike" cap="none">
                <a:solidFill>
                  <a:srgbClr val="9AA3AE"/>
                </a:solidFill>
                <a:latin typeface="Arial"/>
                <a:ea typeface="Arial"/>
                <a:cs typeface="Arial"/>
                <a:sym typeface="Arial"/>
              </a:rPr>
              <a:t>Bei den meisten autosomal-rezessiven Erkrankungen ist die Wahrscheinlichkeit dafür sehr gering. Wie oben erwähnt, erhöht jedoch die Kombination aus einer hohen Anzahl potenzieller Mutationen und der großen Population an Retinoblasten die Wahrscheinlichkeit dieses unglücklichen Ereignisses erheblich.</a:t>
            </a:r>
            <a:endParaRPr/>
          </a:p>
        </p:txBody>
      </p:sp>
      <p:sp>
        <p:nvSpPr>
          <p:cNvPr id="1425" name="Google Shape;1425;p104"/>
          <p:cNvSpPr/>
          <p:nvPr/>
        </p:nvSpPr>
        <p:spPr>
          <a:xfrm>
            <a:off x="2466943" y="2289340"/>
            <a:ext cx="7281797" cy="138055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26" name="Google Shape;1426;p104"/>
          <p:cNvSpPr txBox="1"/>
          <p:nvPr/>
        </p:nvSpPr>
        <p:spPr>
          <a:xfrm>
            <a:off x="2598455" y="4821658"/>
            <a:ext cx="6995112" cy="346389"/>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FFFFFF"/>
                </a:solidFill>
                <a:latin typeface="Arial"/>
                <a:ea typeface="Arial"/>
                <a:cs typeface="Arial"/>
                <a:sym typeface="Arial"/>
              </a:rPr>
              <a:t>Könnte dies bei </a:t>
            </a:r>
            <a:r>
              <a:rPr lang="en-US" sz="1052" b="1" i="0" u="none" strike="noStrike" cap="none">
                <a:solidFill>
                  <a:srgbClr val="FFFFFF"/>
                </a:solidFill>
                <a:latin typeface="Arial"/>
                <a:ea typeface="Arial"/>
                <a:cs typeface="Arial"/>
                <a:sym typeface="Arial"/>
              </a:rPr>
              <a:t>beiden </a:t>
            </a:r>
            <a:r>
              <a:rPr lang="en-US" sz="1052" b="0" i="1" u="none" strike="noStrike" cap="none">
                <a:solidFill>
                  <a:srgbClr val="FFFFFF"/>
                </a:solidFill>
                <a:latin typeface="Arial"/>
                <a:ea typeface="Arial"/>
                <a:cs typeface="Arial"/>
                <a:sym typeface="Arial"/>
              </a:rPr>
              <a:t>Augen desselben Kindes auftreten? Das heißt, kann nicht-erbliches Rb beidseitig auftreten?</a:t>
            </a:r>
            <a:endParaRPr/>
          </a:p>
          <a:p>
            <a:pPr marL="0" marR="0" lvl="0" indent="0" algn="l" rtl="0">
              <a:spcBef>
                <a:spcPts val="0"/>
              </a:spcBef>
              <a:spcAft>
                <a:spcPts val="0"/>
              </a:spcAft>
              <a:buNone/>
            </a:pPr>
            <a:r>
              <a:rPr lang="en-US" sz="1052" b="0" i="0" u="none" strike="noStrike" cap="none">
                <a:solidFill>
                  <a:srgbClr val="FFFFFF"/>
                </a:solidFill>
                <a:latin typeface="Arial"/>
                <a:ea typeface="Arial"/>
                <a:cs typeface="Arial"/>
                <a:sym typeface="Arial"/>
              </a:rPr>
              <a:t>Ja – etwa</a:t>
            </a:r>
            <a:r>
              <a:rPr lang="en-US" sz="1052" b="1" i="0" u="none" strike="noStrike" cap="none">
                <a:solidFill>
                  <a:srgbClr val="FFFFFF"/>
                </a:solidFill>
                <a:latin typeface="Arial"/>
                <a:ea typeface="Arial"/>
                <a:cs typeface="Arial"/>
                <a:sym typeface="Arial"/>
              </a:rPr>
              <a:t> 2 % </a:t>
            </a:r>
            <a:r>
              <a:rPr lang="en-US" sz="1052" b="0" i="0" u="none" strike="noStrike" cap="none">
                <a:solidFill>
                  <a:srgbClr val="FFFFFF"/>
                </a:solidFill>
                <a:latin typeface="Arial"/>
                <a:ea typeface="Arial"/>
                <a:cs typeface="Arial"/>
                <a:sym typeface="Arial"/>
              </a:rPr>
              <a:t>der bilateralen Rb sind somatischen/nicht vererbbaren Ursprungs</a:t>
            </a:r>
            <a:endParaRPr/>
          </a:p>
        </p:txBody>
      </p:sp>
      <p:sp>
        <p:nvSpPr>
          <p:cNvPr id="142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18" name="Google Shape;1418;p10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417" name="Google Shape;1417;p10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92</a:t>
            </a:fld>
            <a:endParaRPr lang="de-DE" sz="800">
              <a:latin typeface="Segoe UI"/>
            </a:endParaRPr>
          </a:p>
        </p:txBody>
      </p:sp>
      <p:cxnSp>
        <p:nvCxnSpPr>
          <p:cNvPr id="1428" name="ZZ_Fusszeile_Linie"/>
          <p:cNvCxnSpPr/>
          <p:nvPr/>
        </p:nvCxnSpPr>
        <p:spPr>
          <a:xfrm>
            <a:off x="274320" y="6565392"/>
            <a:ext cx="11643360" cy="0"/>
          </a:xfrm>
          <a:prstGeom prst="line">
            <a:avLst/>
          </a:prstGeom>
          <a:ln w="6350">
            <a:solidFill>
              <a:srgbClr val="D7DBE0"/>
            </a:solidFill>
          </a:ln>
        </p:spPr>
      </p:cxnSp>
      <p:sp>
        <p:nvSpPr>
          <p:cNvPr id="142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430"/>
        <p:cNvGrpSpPr/>
        <p:nvPr/>
      </p:nvGrpSpPr>
      <p:grpSpPr>
        <a:xfrm>
          <a:off x="0" y="0"/>
          <a:ext cx="0" cy="0"/>
          <a:chOff x="0" y="0"/>
          <a:chExt cx="0" cy="0"/>
        </a:xfrm>
      </p:grpSpPr>
      <p:sp>
        <p:nvSpPr>
          <p:cNvPr id="1432" name="Google Shape;1432;p105"/>
          <p:cNvSpPr/>
          <p:nvPr/>
        </p:nvSpPr>
        <p:spPr>
          <a:xfrm>
            <a:off x="2533107" y="4999837"/>
            <a:ext cx="5893874" cy="508405"/>
          </a:xfrm>
          <a:prstGeom prst="ellipse">
            <a:avLst/>
          </a:prstGeom>
          <a:noFill/>
          <a:ln w="22268" cap="flat" cmpd="sng">
            <a:solidFill>
              <a:schemeClr val="lt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433" name="Google Shape;1433;p105"/>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00625" algn="l" rtl="0">
              <a:spcBef>
                <a:spcPts val="0"/>
              </a:spcBef>
              <a:spcAft>
                <a:spcPts val="0"/>
              </a:spcAft>
              <a:buClr>
                <a:srgbClr val="330066"/>
              </a:buClr>
              <a:buSzPts val="736"/>
              <a:buFont typeface="Noto Sans Symbols"/>
              <a:buChar char="●"/>
            </a:pPr>
            <a:r>
              <a:rPr lang="en-US" sz="1052">
                <a:solidFill>
                  <a:srgbClr val="9AA3AE"/>
                </a:solidFill>
              </a:rPr>
              <a:t>Welche der folgenden Aussagen treffen auf Rb zu?</a:t>
            </a:r>
            <a:endParaRPr sz="2630">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9AA3AE"/>
                </a:solidFill>
              </a:rPr>
              <a:t>Die Inzidenz liegt bei etwa 1/100.000 Lebendgeburten </a:t>
            </a:r>
            <a:r>
              <a:rPr lang="en-US" sz="1052" b="1" i="1">
                <a:solidFill>
                  <a:srgbClr val="9AA3AE"/>
                </a:solidFill>
              </a:rPr>
              <a:t> F</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a:solidFill>
                  <a:srgbClr val="000000"/>
                </a:solidFill>
              </a:rPr>
              <a:t>Etwa 60 % sind nicht vererbbare Mutationen </a:t>
            </a:r>
            <a:r>
              <a:rPr lang="en-US" sz="1052" b="1" i="1">
                <a:solidFill>
                  <a:srgbClr val="1A5FB4"/>
                </a:solidFill>
              </a:rPr>
              <a:t> T</a:t>
            </a:r>
            <a:endParaRPr sz="2279">
              <a:solidFill>
                <a:srgbClr val="000000"/>
              </a:solidFill>
            </a:endParaRPr>
          </a:p>
          <a:p>
            <a:pPr marL="606816" lvl="1" indent="-304800" algn="l" rtl="0">
              <a:spcBef>
                <a:spcPts val="210"/>
              </a:spcBef>
              <a:spcAft>
                <a:spcPts val="0"/>
              </a:spcAft>
              <a:buClr>
                <a:srgbClr val="669999"/>
              </a:buClr>
              <a:buSzPts val="736"/>
              <a:buFont typeface="Noto Sans Symbols"/>
              <a:buChar char="●"/>
            </a:pPr>
            <a:r>
              <a:rPr lang="en-US" sz="1052" baseline="30000">
                <a:solidFill>
                  <a:srgbClr val="000000"/>
                </a:solidFill>
              </a:rPr>
              <a:t>o</a:t>
            </a:r>
            <a:r>
              <a:rPr lang="en-US" sz="1052">
                <a:solidFill>
                  <a:srgbClr val="000000"/>
                </a:solidFill>
              </a:rPr>
              <a:t>Um einen Fall als „vererbbar“ zu diagnostizieren, muss die Familienanamnese positiv sein   (jedoch nicht zwangsläufig bei einem Verwandten ersten Grades) </a:t>
            </a:r>
            <a:r>
              <a:rPr lang="en-US" sz="1052" b="1" i="1">
                <a:solidFill>
                  <a:srgbClr val="1A5FB4"/>
                </a:solidFill>
              </a:rPr>
              <a:t> F</a:t>
            </a:r>
            <a:endParaRPr sz="2279">
              <a:solidFill>
                <a:srgbClr val="000000"/>
              </a:solidFill>
            </a:endParaRPr>
          </a:p>
          <a:p>
            <a:pPr marL="606816" lvl="1" indent="-226861" algn="l" rtl="0">
              <a:spcBef>
                <a:spcPts val="351"/>
              </a:spcBef>
              <a:spcAft>
                <a:spcPts val="0"/>
              </a:spcAft>
              <a:buNone/>
            </a:pPr>
            <a:endParaRPr sz="1753">
              <a:solidFill>
                <a:srgbClr val="000000"/>
              </a:solidFill>
            </a:endParaRPr>
          </a:p>
        </p:txBody>
      </p:sp>
      <p:cxnSp>
        <p:nvCxnSpPr>
          <p:cNvPr id="1434" name="Google Shape;1434;p105"/>
          <p:cNvCxnSpPr/>
          <p:nvPr/>
        </p:nvCxnSpPr>
        <p:spPr>
          <a:xfrm>
            <a:off x="5628362" y="2139696"/>
            <a:ext cx="868471" cy="0"/>
          </a:xfrm>
          <a:prstGeom prst="straightConnector1">
            <a:avLst/>
          </a:prstGeom>
          <a:noFill/>
          <a:ln w="25052" cap="flat" cmpd="sng">
            <a:solidFill>
              <a:srgbClr val="9AA3AE"/>
            </a:solidFill>
            <a:prstDash val="solid"/>
            <a:round/>
            <a:headEnd type="none" w="med" len="med"/>
            <a:tailEnd type="none" w="med" len="med"/>
          </a:ln>
        </p:spPr>
      </p:cxnSp>
      <p:sp>
        <p:nvSpPr>
          <p:cNvPr id="1435" name="Google Shape;1435;p105"/>
          <p:cNvSpPr txBox="1"/>
          <p:nvPr/>
        </p:nvSpPr>
        <p:spPr>
          <a:xfrm>
            <a:off x="5614444" y="1805669"/>
            <a:ext cx="1279593"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0" u="none" strike="noStrike" cap="none" dirty="0">
                <a:solidFill>
                  <a:srgbClr val="9AA3AE"/>
                </a:solidFill>
                <a:latin typeface="Caveat"/>
                <a:ea typeface="Caveat"/>
                <a:cs typeface="Caveat"/>
                <a:sym typeface="Caveat"/>
              </a:rPr>
              <a:t>14.000 – 20.000</a:t>
            </a:r>
            <a:endParaRPr dirty="0"/>
          </a:p>
        </p:txBody>
      </p:sp>
      <p:cxnSp>
        <p:nvCxnSpPr>
          <p:cNvPr id="1436" name="Google Shape;1436;p105"/>
          <p:cNvCxnSpPr/>
          <p:nvPr/>
        </p:nvCxnSpPr>
        <p:spPr>
          <a:xfrm>
            <a:off x="2889337" y="3008167"/>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1437" name="Google Shape;1437;p105"/>
          <p:cNvCxnSpPr/>
          <p:nvPr/>
        </p:nvCxnSpPr>
        <p:spPr>
          <a:xfrm>
            <a:off x="7699332" y="274094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1438" name="Google Shape;1438;p105"/>
          <p:cNvSpPr txBox="1"/>
          <p:nvPr/>
        </p:nvSpPr>
        <p:spPr>
          <a:xfrm>
            <a:off x="7632526" y="2419444"/>
            <a:ext cx="1143372"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b="0" i="0" u="none" strike="noStrike" cap="none">
                <a:solidFill>
                  <a:srgbClr val="1A5FB4"/>
                </a:solidFill>
                <a:latin typeface="Caveat"/>
                <a:ea typeface="Caveat"/>
                <a:cs typeface="Caveat"/>
                <a:sym typeface="Caveat"/>
              </a:rPr>
              <a:t>müssen nicht</a:t>
            </a:r>
            <a:endParaRPr/>
          </a:p>
        </p:txBody>
      </p:sp>
      <p:sp>
        <p:nvSpPr>
          <p:cNvPr id="1439" name="Google Shape;1439;p105"/>
          <p:cNvSpPr txBox="1"/>
          <p:nvPr/>
        </p:nvSpPr>
        <p:spPr>
          <a:xfrm>
            <a:off x="2354893" y="3475806"/>
            <a:ext cx="7505885" cy="2694312"/>
          </a:xfrm>
          <a:prstGeom prst="rect">
            <a:avLst/>
          </a:prstGeom>
          <a:solidFill>
            <a:srgbClr val="FFD88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7F7F7F"/>
                </a:solidFill>
                <a:latin typeface="Arial"/>
                <a:ea typeface="Arial"/>
                <a:cs typeface="Arial"/>
                <a:sym typeface="Arial"/>
              </a:rPr>
              <a:t>Wie viel Prozent der Rb-Patienten weisen eine positive Familienanamnese für die Erkrankung auf?</a:t>
            </a:r>
            <a:endParaRPr/>
          </a:p>
          <a:p>
            <a:pPr marL="0" marR="0" lvl="0" indent="0" algn="l" rtl="0">
              <a:spcBef>
                <a:spcPts val="0"/>
              </a:spcBef>
              <a:spcAft>
                <a:spcPts val="0"/>
              </a:spcAft>
              <a:buNone/>
            </a:pPr>
            <a:r>
              <a:rPr lang="en-US" sz="1052" b="0" i="0" u="none" strike="noStrike" cap="none">
                <a:solidFill>
                  <a:srgbClr val="7F7F7F"/>
                </a:solidFill>
                <a:latin typeface="Arial"/>
                <a:ea typeface="Arial"/>
                <a:cs typeface="Arial"/>
                <a:sym typeface="Arial"/>
              </a:rPr>
              <a:t>Etwa 10</a:t>
            </a:r>
            <a:endParaRPr/>
          </a:p>
          <a:p>
            <a:pPr marL="0" marR="0" lvl="0" indent="0" algn="l" rtl="0">
              <a:spcBef>
                <a:spcPts val="0"/>
              </a:spcBef>
              <a:spcAft>
                <a:spcPts val="0"/>
              </a:spcAft>
              <a:buNone/>
            </a:pPr>
            <a:endParaRPr sz="1227" b="0" i="0" u="none" strike="noStrike" cap="none">
              <a:solidFill>
                <a:srgbClr val="1A5FB4"/>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7F7F7F"/>
                </a:solidFill>
                <a:latin typeface="Arial"/>
                <a:ea typeface="Arial"/>
                <a:cs typeface="Arial"/>
                <a:sym typeface="Arial"/>
              </a:rPr>
              <a:t>Aber 60 % der Rb-Patienten haben eine nicht vererbbare Erkrankung. Bedeutet das nicht, dass 40 % eine vererbte Erkrankung haben?</a:t>
            </a:r>
            <a:endParaRPr/>
          </a:p>
          <a:p>
            <a:pPr marL="0" marR="0" lvl="0" indent="0" algn="l" rtl="0">
              <a:spcBef>
                <a:spcPts val="0"/>
              </a:spcBef>
              <a:spcAft>
                <a:spcPts val="0"/>
              </a:spcAft>
              <a:buNone/>
            </a:pPr>
            <a:r>
              <a:rPr lang="en-US" sz="1052" b="0" i="0" u="none" strike="noStrike" cap="none">
                <a:solidFill>
                  <a:srgbClr val="7F7F7F"/>
                </a:solidFill>
                <a:latin typeface="Arial"/>
                <a:ea typeface="Arial"/>
                <a:cs typeface="Arial"/>
                <a:sym typeface="Arial"/>
              </a:rPr>
              <a:t>Nein, es bedeutet, dass 40 % eine vererbbare Erkrankung haben</a:t>
            </a:r>
            <a:endParaRPr/>
          </a:p>
          <a:p>
            <a:pPr marL="0" marR="0" lvl="0" indent="0" algn="l" rtl="0">
              <a:spcBef>
                <a:spcPts val="0"/>
              </a:spcBef>
              <a:spcAft>
                <a:spcPts val="0"/>
              </a:spcAft>
              <a:buNone/>
            </a:pPr>
            <a:endParaRPr sz="1227" b="0" i="0" u="none" strike="noStrike" cap="none">
              <a:solidFill>
                <a:srgbClr val="7F7F7F"/>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7F7F7F"/>
                </a:solidFill>
                <a:latin typeface="Arial"/>
                <a:ea typeface="Arial"/>
                <a:cs typeface="Arial"/>
                <a:sym typeface="Arial"/>
              </a:rPr>
              <a:t>Wie kann eine Erkrankung erblich bedingt sein, wenn sie nicht vererbt wird?</a:t>
            </a:r>
            <a:endParaRPr/>
          </a:p>
          <a:p>
            <a:pPr marL="0" marR="0" lvl="0" indent="0" algn="l" rtl="0">
              <a:spcBef>
                <a:spcPts val="0"/>
              </a:spcBef>
              <a:spcAft>
                <a:spcPts val="0"/>
              </a:spcAft>
              <a:buNone/>
            </a:pPr>
            <a:r>
              <a:rPr lang="en-US" sz="1052" b="0" i="0" u="none" strike="noStrike" cap="none">
                <a:solidFill>
                  <a:srgbClr val="7F7F7F"/>
                </a:solidFill>
                <a:latin typeface="Arial"/>
                <a:ea typeface="Arial"/>
                <a:cs typeface="Arial"/>
                <a:sym typeface="Arial"/>
              </a:rPr>
              <a:t>Eine vererbbare Erkrankung ist eine Erkrankung, die in Keimzelllinien kodiert ist. Eine vererbbare Erkrankung gelangt auf zwei Arten in die Keimzelllinie: Entweder wird sie vererbt (d. h. ist bei der Empfängnis vorhanden) oder sie entsteht als neue Keimzellmutation nach der Empfängnis. Bei Rb lassen sich die 40 % der Patienten mit vererbbarer (d. h. Keimbahn-)Erkrankung unterteilen in 5–10 %, die die Erkrankung vererbt haben, und 30–35 %, die eine neue Keimbahnmutation aufweisen. </a:t>
            </a:r>
            <a:endParaRPr/>
          </a:p>
          <a:p>
            <a:pPr marL="0" marR="0" lvl="0" indent="0" algn="l" rtl="0">
              <a:spcBef>
                <a:spcPts val="0"/>
              </a:spcBef>
              <a:spcAft>
                <a:spcPts val="0"/>
              </a:spcAft>
              <a:buNone/>
            </a:pPr>
            <a:endParaRPr sz="1227" b="0" i="0" u="none" strike="noStrike" cap="none">
              <a:solidFill>
                <a:srgbClr val="7F7F7F"/>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7F7F7F"/>
                </a:solidFill>
                <a:latin typeface="Arial"/>
                <a:ea typeface="Arial"/>
                <a:cs typeface="Arial"/>
                <a:sym typeface="Arial"/>
              </a:rPr>
              <a:t>Wie verhält es sich mit den 60 % mit nicht vererbbarer Erkrankung?</a:t>
            </a:r>
            <a:endParaRPr/>
          </a:p>
          <a:p>
            <a:pPr marL="0" marR="0" lvl="0" indent="0" algn="l" rtl="0">
              <a:spcBef>
                <a:spcPts val="0"/>
              </a:spcBef>
              <a:spcAft>
                <a:spcPts val="0"/>
              </a:spcAft>
              <a:buNone/>
            </a:pPr>
            <a:r>
              <a:rPr lang="en-US" sz="1052" b="0" i="0" u="none" strike="noStrike" cap="none">
                <a:solidFill>
                  <a:srgbClr val="7F7F7F"/>
                </a:solidFill>
                <a:latin typeface="Arial"/>
                <a:ea typeface="Arial"/>
                <a:cs typeface="Arial"/>
                <a:sym typeface="Arial"/>
              </a:rPr>
              <a:t>In diesen Fällen trat die Mutation später in nicht-Keimbahnzellen (d. h. somatischen Zellen) auf</a:t>
            </a:r>
            <a:endParaRPr/>
          </a:p>
        </p:txBody>
      </p:sp>
      <p:sp>
        <p:nvSpPr>
          <p:cNvPr id="1440" name="Google Shape;1440;p105"/>
          <p:cNvSpPr txBox="1"/>
          <p:nvPr/>
        </p:nvSpPr>
        <p:spPr>
          <a:xfrm>
            <a:off x="2956142" y="669975"/>
            <a:ext cx="6771025" cy="264039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Was zeigt die Stammbaumanalyse hinsichtlich des Vererbungsmusters in Familien mit vererbbarem Rb?</a:t>
            </a:r>
            <a:endParaRPr/>
          </a:p>
          <a:p>
            <a:pPr marL="0" marR="0" lvl="0" indent="0" algn="l" rtl="0">
              <a:spcBef>
                <a:spcPts val="0"/>
              </a:spcBef>
              <a:spcAft>
                <a:spcPts val="0"/>
              </a:spcAft>
              <a:buNone/>
            </a:pPr>
            <a:r>
              <a:rPr lang="en-US" sz="1052" b="0" i="0" u="none" strike="noStrike" cap="none">
                <a:solidFill>
                  <a:srgbClr val="C2C8D0"/>
                </a:solidFill>
                <a:latin typeface="Arial"/>
                <a:ea typeface="Arial"/>
                <a:cs typeface="Arial"/>
                <a:sym typeface="Arial"/>
              </a:rPr>
              <a:t>Das Vererbungsmuster entspricht einer autosomal-dominanten Vererbung</a:t>
            </a:r>
            <a:endParaRPr/>
          </a:p>
          <a:p>
            <a:pPr marL="0" marR="0" lvl="0" indent="0" algn="l" rtl="0">
              <a:spcBef>
                <a:spcPts val="0"/>
              </a:spcBef>
              <a:spcAft>
                <a:spcPts val="0"/>
              </a:spcAft>
              <a:buNone/>
            </a:pPr>
            <a:endParaRPr sz="1140" b="0" i="0" u="none" strike="noStrike" cap="none">
              <a:solidFill>
                <a:srgbClr val="C2C8D0"/>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C2C8D0"/>
                </a:solidFill>
                <a:latin typeface="Arial"/>
                <a:ea typeface="Arial"/>
                <a:cs typeface="Arial"/>
                <a:sym typeface="Arial"/>
              </a:rPr>
              <a:t>Ist Rb also eine AD-Erkrankung?</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Nein, es handelt sich zweifellos um eine autosomal-rezessive Erkrankung. </a:t>
            </a:r>
            <a:r>
              <a:rPr lang="en-US" sz="1052" b="1" i="0" u="none" strike="noStrike" cap="none">
                <a:solidFill>
                  <a:srgbClr val="9AA3AE"/>
                </a:solidFill>
                <a:latin typeface="Arial"/>
                <a:ea typeface="Arial"/>
                <a:cs typeface="Arial"/>
                <a:sym typeface="Arial"/>
              </a:rPr>
              <a:t>Beide </a:t>
            </a:r>
            <a:r>
              <a:rPr lang="en-US" sz="1052" b="0" i="0" u="none" strike="noStrike" cap="none">
                <a:solidFill>
                  <a:srgbClr val="9AA3AE"/>
                </a:solidFill>
                <a:latin typeface="Arial"/>
                <a:ea typeface="Arial"/>
                <a:cs typeface="Arial"/>
                <a:sym typeface="Arial"/>
              </a:rPr>
              <a:t>Kopien des verantwortlichen Gens (</a:t>
            </a:r>
            <a:r>
              <a:rPr lang="en-US" sz="1052" b="0" i="1" u="none" strike="noStrike" cap="none">
                <a:solidFill>
                  <a:srgbClr val="9AA3AE"/>
                </a:solidFill>
                <a:latin typeface="Arial"/>
                <a:ea typeface="Arial"/>
                <a:cs typeface="Arial"/>
                <a:sym typeface="Arial"/>
              </a:rPr>
              <a:t>RB1</a:t>
            </a:r>
            <a:r>
              <a:rPr lang="en-US" sz="1052" b="0" i="0" u="none" strike="noStrike" cap="none">
                <a:solidFill>
                  <a:srgbClr val="9AA3AE"/>
                </a:solidFill>
                <a:latin typeface="Arial"/>
                <a:ea typeface="Arial"/>
                <a:cs typeface="Arial"/>
                <a:sym typeface="Arial"/>
              </a:rPr>
              <a:t>) müssen in einer bestimmten Zelle defekt sein, bevor eine abnormale Replikation beginnen kann. </a:t>
            </a:r>
            <a:endParaRPr/>
          </a:p>
          <a:p>
            <a:pPr marL="0" marR="0" lvl="0" indent="0" algn="l" rtl="0">
              <a:spcBef>
                <a:spcPts val="0"/>
              </a:spcBef>
              <a:spcAft>
                <a:spcPts val="0"/>
              </a:spcAft>
              <a:buNone/>
            </a:pPr>
            <a:endParaRPr sz="1140" b="0" i="0" u="none" strike="noStrike" cap="none">
              <a:solidFill>
                <a:srgbClr val="9AA3AE"/>
              </a:solidFill>
              <a:latin typeface="Arial"/>
              <a:ea typeface="Arial"/>
              <a:cs typeface="Arial"/>
              <a:sym typeface="Arial"/>
            </a:endParaRPr>
          </a:p>
          <a:p>
            <a:pPr marL="0" marR="0" lvl="0" indent="0" algn="l" rtl="0">
              <a:spcBef>
                <a:spcPts val="0"/>
              </a:spcBef>
              <a:spcAft>
                <a:spcPts val="0"/>
              </a:spcAft>
              <a:buNone/>
            </a:pPr>
            <a:r>
              <a:rPr lang="en-US" sz="1052" b="0" i="1" u="none" strike="noStrike" cap="none">
                <a:solidFill>
                  <a:srgbClr val="9AA3AE"/>
                </a:solidFill>
                <a:latin typeface="Arial"/>
                <a:ea typeface="Arial"/>
                <a:cs typeface="Arial"/>
                <a:sym typeface="Arial"/>
              </a:rPr>
              <a:t>Wenn Rb autosomal-rezessiv ist, warum zeigt die vererbte Erkrankung dann ein autosomal-dominantes Vererbungsmuster?</a:t>
            </a:r>
            <a:endParaRPr/>
          </a:p>
          <a:p>
            <a:pPr marL="0" marR="0" lvl="0" indent="0" algn="l" rtl="0">
              <a:spcBef>
                <a:spcPts val="0"/>
              </a:spcBef>
              <a:spcAft>
                <a:spcPts val="0"/>
              </a:spcAft>
              <a:buNone/>
            </a:pPr>
            <a:r>
              <a:rPr lang="en-US" sz="1052" b="0" i="0" u="none" strike="noStrike" cap="none">
                <a:solidFill>
                  <a:srgbClr val="9AA3AE"/>
                </a:solidFill>
                <a:latin typeface="Arial"/>
                <a:ea typeface="Arial"/>
                <a:cs typeface="Arial"/>
                <a:sym typeface="Arial"/>
              </a:rPr>
              <a:t>Bei erblichen Erkrankungen enthalten alle Zellen eine defekte Kopie des </a:t>
            </a:r>
            <a:r>
              <a:rPr lang="en-US" sz="1052" b="0" i="1" u="none" strike="noStrike" cap="none">
                <a:solidFill>
                  <a:srgbClr val="9AA3AE"/>
                </a:solidFill>
                <a:latin typeface="Arial"/>
                <a:ea typeface="Arial"/>
                <a:cs typeface="Arial"/>
                <a:sym typeface="Arial"/>
              </a:rPr>
              <a:t>RB1-Gens</a:t>
            </a:r>
            <a:r>
              <a:rPr lang="en-US" sz="1052" b="0" i="0" u="none" strike="noStrike" cap="none">
                <a:solidFill>
                  <a:srgbClr val="9AA3AE"/>
                </a:solidFill>
                <a:latin typeface="Arial"/>
                <a:ea typeface="Arial"/>
                <a:cs typeface="Arial"/>
                <a:sym typeface="Arial"/>
              </a:rPr>
              <a:t>. Damit sich eine klinische Rb-Erkrankung entwickelt, muss die andere Kopie inaktiviert werden. Leider gibt es zwei Faktoren, die dazu führen, dass dies mit nahezu absoluter Sicherheit in mindestens einem Retinoblasten geschieht:</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1) Die Anzahl der verschiedenen Mutationen, die auftreten können, ist beträchtlich, und </a:t>
            </a:r>
            <a:endParaRPr/>
          </a:p>
          <a:p>
            <a:pPr marL="0" marR="0" lvl="0" indent="0" algn="l" rtl="0">
              <a:spcBef>
                <a:spcPts val="0"/>
              </a:spcBef>
              <a:spcAft>
                <a:spcPts val="0"/>
              </a:spcAft>
              <a:buNone/>
            </a:pPr>
            <a:r>
              <a:rPr lang="en-US" sz="1052" b="1" i="0" u="none" strike="noStrike" cap="none">
                <a:solidFill>
                  <a:srgbClr val="1A5FB4"/>
                </a:solidFill>
                <a:latin typeface="Arial"/>
                <a:ea typeface="Arial"/>
                <a:cs typeface="Arial"/>
                <a:sym typeface="Arial"/>
              </a:rPr>
              <a:t>2) die schiere Anzahl der Retinoblasten bietet viele Gelegenheiten für das Auftreten einer solchen Mutation (denken Sie daran: Damit sich ein Tumor entwickelt, muss lediglich EIN Retinoblast seine einzige funktionierende Kopie von </a:t>
            </a:r>
            <a:r>
              <a:rPr lang="en-US" sz="1052" b="1" i="1" u="none" strike="noStrike" cap="none">
                <a:solidFill>
                  <a:srgbClr val="1A5FB4"/>
                </a:solidFill>
                <a:latin typeface="Arial"/>
                <a:ea typeface="Arial"/>
                <a:cs typeface="Arial"/>
                <a:sym typeface="Arial"/>
              </a:rPr>
              <a:t>RB1</a:t>
            </a:r>
            <a:r>
              <a:rPr lang="en-US" sz="1052" b="1" i="0" u="none" strike="noStrike" cap="none">
                <a:solidFill>
                  <a:srgbClr val="1A5FB4"/>
                </a:solidFill>
                <a:latin typeface="Arial"/>
                <a:ea typeface="Arial"/>
                <a:cs typeface="Arial"/>
                <a:sym typeface="Arial"/>
              </a:rPr>
              <a:t> verlieren).</a:t>
            </a:r>
            <a:endParaRPr/>
          </a:p>
        </p:txBody>
      </p:sp>
      <p:sp>
        <p:nvSpPr>
          <p:cNvPr id="1441" name="Google Shape;1441;p105"/>
          <p:cNvSpPr txBox="1"/>
          <p:nvPr/>
        </p:nvSpPr>
        <p:spPr>
          <a:xfrm>
            <a:off x="2398039" y="1605252"/>
            <a:ext cx="7505885" cy="913184"/>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b="0" i="1" u="none" strike="noStrike" cap="none">
                <a:solidFill>
                  <a:srgbClr val="9AA3AE"/>
                </a:solidFill>
                <a:latin typeface="Arial"/>
                <a:ea typeface="Arial"/>
                <a:cs typeface="Arial"/>
                <a:sym typeface="Arial"/>
              </a:rPr>
              <a:t>Angesichts der Vielzahl potenzieller Mutationen und der großen Anzahl von Retinoblasten, in denen sie auftreten können: Wie viel Prozent der Patienten mit einem Keimbahnverlust eines RB1-Gens verlieren das andere in mindestens einer Zelle (und entwickeln somit mindestens einen Tumor)?</a:t>
            </a:r>
            <a:endParaRPr/>
          </a:p>
          <a:p>
            <a:pPr marL="0" marR="0" lvl="0" indent="0" algn="l" rtl="0">
              <a:lnSpc>
                <a:spcPct val="150000"/>
              </a:lnSpc>
              <a:spcBef>
                <a:spcPts val="0"/>
              </a:spcBef>
              <a:spcAft>
                <a:spcPts val="0"/>
              </a:spcAft>
              <a:buNone/>
            </a:pPr>
            <a:r>
              <a:rPr lang="en-US" sz="1052" b="1" i="0" u="none" strike="noStrike" cap="none">
                <a:solidFill>
                  <a:srgbClr val="9AA3AE"/>
                </a:solidFill>
                <a:latin typeface="Arial"/>
                <a:ea typeface="Arial"/>
                <a:cs typeface="Arial"/>
                <a:sym typeface="Arial"/>
              </a:rPr>
              <a:t>Erstaunliche 90–95 %! </a:t>
            </a:r>
            <a:endParaRPr/>
          </a:p>
        </p:txBody>
      </p:sp>
      <p:sp>
        <p:nvSpPr>
          <p:cNvPr id="1442" name="Google Shape;1442;p105"/>
          <p:cNvSpPr/>
          <p:nvPr/>
        </p:nvSpPr>
        <p:spPr>
          <a:xfrm>
            <a:off x="2354893" y="2295575"/>
            <a:ext cx="7281797" cy="138055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43" name="Google Shape;1443;p105"/>
          <p:cNvSpPr txBox="1"/>
          <p:nvPr/>
        </p:nvSpPr>
        <p:spPr>
          <a:xfrm>
            <a:off x="2488504" y="3743028"/>
            <a:ext cx="7214992" cy="994192"/>
          </a:xfrm>
          <a:prstGeom prst="rect">
            <a:avLst/>
          </a:prstGeom>
          <a:solidFill>
            <a:srgbClr val="D6E5E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Dies erklärt auch die relativ hohe Rate an nicht vererbbaren (somatischen) Rb-Fällen. Bei einem Patienten mit einer nicht vererbbaren Erkrankung beginnt jeder Retinoblast mit zwei intakten Kopien von </a:t>
            </a:r>
            <a:r>
              <a:rPr lang="en-US" sz="1052" b="0" i="1" u="none" strike="noStrike" cap="none">
                <a:solidFill>
                  <a:srgbClr val="9AA3AE"/>
                </a:solidFill>
                <a:latin typeface="Arial"/>
                <a:ea typeface="Arial"/>
                <a:cs typeface="Arial"/>
                <a:sym typeface="Arial"/>
              </a:rPr>
              <a:t>RB1</a:t>
            </a:r>
            <a:r>
              <a:rPr lang="en-US" sz="1052" b="1" i="0" u="none" strike="noStrike" cap="none">
                <a:solidFill>
                  <a:srgbClr val="9AA3AE"/>
                </a:solidFill>
                <a:latin typeface="Arial"/>
                <a:ea typeface="Arial"/>
                <a:cs typeface="Arial"/>
                <a:sym typeface="Arial"/>
              </a:rPr>
              <a:t>. </a:t>
            </a:r>
            <a:r>
              <a:rPr lang="en-US" sz="1052" b="1" i="0" u="none" strike="noStrike" cap="none">
                <a:solidFill>
                  <a:srgbClr val="1A5FB4"/>
                </a:solidFill>
                <a:latin typeface="Arial"/>
                <a:ea typeface="Arial"/>
                <a:cs typeface="Arial"/>
                <a:sym typeface="Arial"/>
              </a:rPr>
              <a:t>Damit bei einer solchen Person Rb entsteht, muss mindestens ein Retinoblast Mutationen an </a:t>
            </a:r>
            <a:r>
              <a:rPr lang="en-US" sz="1052" b="1" i="1" u="none" strike="noStrike" cap="none">
                <a:solidFill>
                  <a:srgbClr val="1A5FB4"/>
                </a:solidFill>
                <a:latin typeface="Arial"/>
                <a:ea typeface="Arial"/>
                <a:cs typeface="Arial"/>
                <a:sym typeface="Arial"/>
              </a:rPr>
              <a:t>beiden </a:t>
            </a:r>
            <a:r>
              <a:rPr lang="en-US" sz="1052" b="1" i="0" u="none" strike="noStrike" cap="none">
                <a:solidFill>
                  <a:srgbClr val="1A5FB4"/>
                </a:solidFill>
                <a:latin typeface="Arial"/>
                <a:ea typeface="Arial"/>
                <a:cs typeface="Arial"/>
                <a:sym typeface="Arial"/>
              </a:rPr>
              <a:t>Kopien von RB1 erleiden. </a:t>
            </a:r>
            <a:r>
              <a:rPr lang="en-US" sz="1052" b="0" i="0" u="none" strike="noStrike" cap="none">
                <a:solidFill>
                  <a:srgbClr val="9AA3AE"/>
                </a:solidFill>
                <a:latin typeface="Arial"/>
                <a:ea typeface="Arial"/>
                <a:cs typeface="Arial"/>
                <a:sym typeface="Arial"/>
              </a:rPr>
              <a:t>Bei den meisten autosomal-rezessiven Erkrankungen ist die Wahrscheinlichkeit dafür sehr gering. Wie oben erwähnt, erhöht jedoch die Kombination aus einer hohen Anzahl potenzieller Mutationen und der großen Population an Retinoblasten die Wahrscheinlichkeit dieses unglücklichen Ereignisses erheblich.</a:t>
            </a:r>
            <a:endParaRPr/>
          </a:p>
        </p:txBody>
      </p:sp>
      <p:sp>
        <p:nvSpPr>
          <p:cNvPr id="1444" name="Google Shape;1444;p105"/>
          <p:cNvSpPr txBox="1"/>
          <p:nvPr/>
        </p:nvSpPr>
        <p:spPr>
          <a:xfrm>
            <a:off x="2288088" y="1358907"/>
            <a:ext cx="7592153" cy="255938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b="0" i="1" u="none" strike="noStrike" cap="none">
                <a:solidFill>
                  <a:srgbClr val="9AA3AE"/>
                </a:solidFill>
                <a:latin typeface="Arial"/>
                <a:ea typeface="Arial"/>
                <a:cs typeface="Arial"/>
                <a:sym typeface="Arial"/>
              </a:rPr>
              <a:t>Okay, also haben einige Rb-Patienten eine vererbbare Erkrankung, andere hingegen nicht. Abgesehen von den Auswirkungen auf die genetische Beratung hinsichtlich der Familienplanung – spielt das wirklich eine Rolle?</a:t>
            </a:r>
            <a:endParaRPr/>
          </a:p>
          <a:p>
            <a:pPr marL="0" marR="0" lvl="0" indent="0" algn="l" rtl="0">
              <a:spcBef>
                <a:spcPts val="0"/>
              </a:spcBef>
              <a:spcAft>
                <a:spcPts val="0"/>
              </a:spcAft>
              <a:buClr>
                <a:srgbClr val="9AA3AE"/>
              </a:buClr>
              <a:buSzPts val="1052"/>
              <a:buFont typeface="Noto Sans Symbols"/>
              <a:buNone/>
            </a:pPr>
            <a:r>
              <a:rPr lang="en-US" sz="1052" b="0" i="0" u="none" strike="noStrike" cap="none">
                <a:solidFill>
                  <a:srgbClr val="9AA3AE"/>
                </a:solidFill>
                <a:latin typeface="Arial"/>
                <a:ea typeface="Arial"/>
                <a:cs typeface="Arial"/>
                <a:sym typeface="Arial"/>
              </a:rPr>
              <a:t>Ja, sehr sogar. </a:t>
            </a:r>
            <a:r>
              <a:rPr lang="en-US" sz="1052" b="1" i="0" u="none" strike="noStrike" cap="none">
                <a:solidFill>
                  <a:srgbClr val="1A5FB4"/>
                </a:solidFill>
                <a:latin typeface="Arial"/>
                <a:ea typeface="Arial"/>
                <a:cs typeface="Arial"/>
                <a:sym typeface="Arial"/>
              </a:rPr>
              <a:t>Patienten mit nicht vererbbarem Rb leiden an einer einseitigen Erkrankung </a:t>
            </a:r>
            <a:r>
              <a:rPr lang="en-US" sz="1052" b="0" i="0" u="none" strike="noStrike" cap="none">
                <a:solidFill>
                  <a:srgbClr val="9AA3AE"/>
                </a:solidFill>
                <a:latin typeface="Arial"/>
                <a:ea typeface="Arial"/>
                <a:cs typeface="Arial"/>
                <a:sym typeface="Arial"/>
              </a:rPr>
              <a:t>und haben nach der Heilung ein lebenslanges Krebsrisiko, das im Wesentlichen mit dem ihrer Nicht-Rb-Kohorte identisch ist. Im Gegensatz dazu leidet eine große Mehrheit der Patienten mit vererbbarem Rb an einer beidseitigen Erkrankung. Darüber hinaus sind sie stark prädisponiert, im Laufe ihres Lebens eine Vielzahl verschiedener primärer Krebserkrankungen zu entwickeln.</a:t>
            </a:r>
            <a:endParaRPr/>
          </a:p>
          <a:p>
            <a:pPr marL="0" marR="0" lvl="0" indent="0" algn="l" rtl="0">
              <a:spcBef>
                <a:spcPts val="0"/>
              </a:spcBef>
              <a:spcAft>
                <a:spcPts val="0"/>
              </a:spcAft>
              <a:buClr>
                <a:srgbClr val="000000"/>
              </a:buClr>
              <a:buSzPts val="1403"/>
              <a:buFont typeface="Noto Sans Symbols"/>
              <a:buNone/>
            </a:pPr>
            <a:endParaRPr sz="1403" b="0" i="0" u="none" strike="noStrike" cap="none">
              <a:solidFill>
                <a:srgbClr val="1A5FB4"/>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Wie viel Prozent der Patienten mit erblich bedingtem Rb entwickeln eine beidseitige Erkrankung?</a:t>
            </a:r>
            <a:endParaRPr/>
          </a:p>
          <a:p>
            <a:pPr marL="0" marR="0" lvl="0" indent="0" algn="l" rtl="0">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Etwa 85 %!</a:t>
            </a:r>
            <a:endParaRPr/>
          </a:p>
          <a:p>
            <a:pPr marL="0" marR="0" lvl="0" indent="0" algn="l" rtl="0">
              <a:spcBef>
                <a:spcPts val="0"/>
              </a:spcBef>
              <a:spcAft>
                <a:spcPts val="0"/>
              </a:spcAft>
              <a:buClr>
                <a:srgbClr val="000000"/>
              </a:buClr>
              <a:buSzPts val="1403"/>
              <a:buFont typeface="Noto Sans Symbols"/>
              <a:buNone/>
            </a:pPr>
            <a:endParaRPr sz="1403" b="0" i="0" u="none" strike="noStrike" cap="none">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b="0" i="1" u="none" strike="noStrike" cap="none">
                <a:solidFill>
                  <a:srgbClr val="C6F0CF"/>
                </a:solidFill>
                <a:latin typeface="Arial"/>
                <a:ea typeface="Arial"/>
                <a:cs typeface="Arial"/>
                <a:sym typeface="Arial"/>
              </a:rPr>
              <a:t>Für welche anderen Krebsarten sind sie prädisponiert, und in welchem Lebensabschnitt treten diese auf?</a:t>
            </a:r>
            <a:endParaRPr/>
          </a:p>
          <a:p>
            <a:pPr marL="0" marR="0" lvl="0" indent="0" algn="l" rtl="0">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 Kindheit: Intrakranielle Tumoren der Mittellinie</a:t>
            </a:r>
            <a:endParaRPr/>
          </a:p>
          <a:p>
            <a:pPr marL="0" marR="0" lvl="0" indent="0" algn="l" rtl="0">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 Kindheit – Teenageralter: Sarkome</a:t>
            </a:r>
            <a:endParaRPr/>
          </a:p>
          <a:p>
            <a:pPr marL="0" marR="0" lvl="0" indent="0" algn="l" rtl="0">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--Frühes Erwachsenenalter – mittleres Alter: Melanome; Hirntumoren</a:t>
            </a:r>
            <a:endParaRPr/>
          </a:p>
          <a:p>
            <a:pPr marL="0" marR="0" lvl="0" indent="0" algn="l" rtl="0">
              <a:spcBef>
                <a:spcPts val="0"/>
              </a:spcBef>
              <a:spcAft>
                <a:spcPts val="0"/>
              </a:spcAft>
              <a:buClr>
                <a:srgbClr val="C6F0CF"/>
              </a:buClr>
              <a:buSzPts val="1052"/>
              <a:buFont typeface="Noto Sans Symbols"/>
              <a:buNone/>
            </a:pPr>
            <a:r>
              <a:rPr lang="en-US" sz="1052" b="0" i="0" u="none" strike="noStrike" cap="none">
                <a:solidFill>
                  <a:srgbClr val="C6F0CF"/>
                </a:solidFill>
                <a:latin typeface="Arial"/>
                <a:ea typeface="Arial"/>
                <a:cs typeface="Arial"/>
                <a:sym typeface="Arial"/>
              </a:rPr>
              <a:t>--Spätes Erwachsenenalter: Lungenkrebs; Blasenkrebs</a:t>
            </a:r>
            <a:endParaRPr/>
          </a:p>
        </p:txBody>
      </p:sp>
      <p:sp>
        <p:nvSpPr>
          <p:cNvPr id="1445" name="Google Shape;1445;p105"/>
          <p:cNvSpPr/>
          <p:nvPr/>
        </p:nvSpPr>
        <p:spPr>
          <a:xfrm>
            <a:off x="3168395" y="1459017"/>
            <a:ext cx="4858389" cy="68067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46" name="Google Shape;1446;p105"/>
          <p:cNvSpPr txBox="1"/>
          <p:nvPr/>
        </p:nvSpPr>
        <p:spPr>
          <a:xfrm>
            <a:off x="3817655" y="2338721"/>
            <a:ext cx="3938619" cy="184373"/>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000000"/>
                </a:solidFill>
                <a:latin typeface="Arial"/>
                <a:ea typeface="Arial"/>
                <a:cs typeface="Arial"/>
                <a:sym typeface="Arial"/>
              </a:rPr>
              <a:t>(In 98 % der Fälle. Auf die übrigen 2 % gehen wir später ein)</a:t>
            </a:r>
            <a:endParaRPr/>
          </a:p>
        </p:txBody>
      </p:sp>
      <p:cxnSp>
        <p:nvCxnSpPr>
          <p:cNvPr id="1447" name="Google Shape;1447;p105"/>
          <p:cNvCxnSpPr/>
          <p:nvPr/>
        </p:nvCxnSpPr>
        <p:spPr>
          <a:xfrm rot="10800000" flipH="1">
            <a:off x="4999277" y="2608661"/>
            <a:ext cx="595726" cy="2212997"/>
          </a:xfrm>
          <a:prstGeom prst="straightConnector1">
            <a:avLst/>
          </a:prstGeom>
          <a:noFill/>
          <a:ln w="22268" cap="flat" cmpd="sng">
            <a:solidFill>
              <a:srgbClr val="000000"/>
            </a:solidFill>
            <a:prstDash val="solid"/>
            <a:round/>
            <a:headEnd type="none" w="sm" len="sm"/>
            <a:tailEnd type="triangle" w="med" len="med"/>
          </a:ln>
        </p:spPr>
      </p:cxnSp>
      <p:sp>
        <p:nvSpPr>
          <p:cNvPr id="1448" name="Google Shape;1448;p105"/>
          <p:cNvSpPr txBox="1"/>
          <p:nvPr/>
        </p:nvSpPr>
        <p:spPr>
          <a:xfrm>
            <a:off x="3118981" y="3570447"/>
            <a:ext cx="6917407" cy="184373"/>
          </a:xfrm>
          <a:prstGeom prst="rect">
            <a:avLst/>
          </a:prstGeom>
          <a:solidFill>
            <a:srgbClr val="FFFFF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0" u="none" strike="noStrike" cap="none">
                <a:solidFill>
                  <a:srgbClr val="000000"/>
                </a:solidFill>
                <a:latin typeface="Arial"/>
                <a:ea typeface="Arial"/>
                <a:cs typeface="Arial"/>
                <a:sym typeface="Arial"/>
              </a:rPr>
              <a:t>Erinnern Sie sich an diese Aussage aus einer früheren Folie – wir sprechen nun von „den anderen 2 %“</a:t>
            </a:r>
            <a:endParaRPr/>
          </a:p>
        </p:txBody>
      </p:sp>
      <p:sp>
        <p:nvSpPr>
          <p:cNvPr id="1449" name="Google Shape;1449;p105"/>
          <p:cNvSpPr txBox="1"/>
          <p:nvPr/>
        </p:nvSpPr>
        <p:spPr>
          <a:xfrm>
            <a:off x="2565031" y="4014885"/>
            <a:ext cx="6995112" cy="508405"/>
          </a:xfrm>
          <a:prstGeom prst="rect">
            <a:avLst/>
          </a:prstGeom>
          <a:solidFill>
            <a:srgbClr val="1A5FB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7F7F7F"/>
                </a:solidFill>
                <a:latin typeface="Arial"/>
                <a:ea typeface="Arial"/>
                <a:cs typeface="Arial"/>
                <a:sym typeface="Arial"/>
              </a:rPr>
              <a:t>Könnte dies bei </a:t>
            </a:r>
            <a:r>
              <a:rPr lang="en-US" sz="1052" b="1" i="0" u="none" strike="noStrike" cap="none">
                <a:solidFill>
                  <a:srgbClr val="7F7F7F"/>
                </a:solidFill>
                <a:latin typeface="Arial"/>
                <a:ea typeface="Arial"/>
                <a:cs typeface="Arial"/>
                <a:sym typeface="Arial"/>
              </a:rPr>
              <a:t>beiden </a:t>
            </a:r>
            <a:r>
              <a:rPr lang="en-US" sz="1052" b="0" i="1" u="none" strike="noStrike" cap="none">
                <a:solidFill>
                  <a:srgbClr val="7F7F7F"/>
                </a:solidFill>
                <a:latin typeface="Arial"/>
                <a:ea typeface="Arial"/>
                <a:cs typeface="Arial"/>
                <a:sym typeface="Arial"/>
              </a:rPr>
              <a:t>Augen desselben Kindes auftreten? Das heißt, kann nicht vererbbares Retinoblastom beidseitig auftreten?</a:t>
            </a:r>
            <a:endParaRPr/>
          </a:p>
          <a:p>
            <a:pPr marL="0" marR="0" lvl="0" indent="0" algn="l" rtl="0">
              <a:spcBef>
                <a:spcPts val="0"/>
              </a:spcBef>
              <a:spcAft>
                <a:spcPts val="0"/>
              </a:spcAft>
              <a:buNone/>
            </a:pPr>
            <a:r>
              <a:rPr lang="en-US" sz="1052" b="1" i="0" u="none" strike="noStrike" cap="none">
                <a:solidFill>
                  <a:srgbClr val="FFFFFF"/>
                </a:solidFill>
                <a:latin typeface="Arial"/>
                <a:ea typeface="Arial"/>
                <a:cs typeface="Arial"/>
                <a:sym typeface="Arial"/>
              </a:rPr>
              <a:t>Ja – etwa 2 % der beidseitigen Rb-Fälle sind somatischen/nicht vererbbaren Ursprungs</a:t>
            </a:r>
            <a:endParaRPr/>
          </a:p>
        </p:txBody>
      </p:sp>
      <p:sp>
        <p:nvSpPr>
          <p:cNvPr id="1450" name="Google Shape;1450;p105"/>
          <p:cNvSpPr/>
          <p:nvPr/>
        </p:nvSpPr>
        <p:spPr>
          <a:xfrm>
            <a:off x="2488504" y="4160429"/>
            <a:ext cx="5768942" cy="508405"/>
          </a:xfrm>
          <a:prstGeom prst="ellipse">
            <a:avLst/>
          </a:prstGeom>
          <a:noFill/>
          <a:ln w="22268" cap="flat" cmpd="sng">
            <a:solidFill>
              <a:srgbClr val="FFFFFF"/>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5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31" name="Google Shape;1431;p10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93</a:t>
            </a:fld>
            <a:endParaRPr lang="de-DE" sz="800">
              <a:latin typeface="Segoe UI"/>
            </a:endParaRPr>
          </a:p>
        </p:txBody>
      </p:sp>
      <p:cxnSp>
        <p:nvCxnSpPr>
          <p:cNvPr id="1452" name="ZZ_Fusszeile_Linie"/>
          <p:cNvCxnSpPr/>
          <p:nvPr/>
        </p:nvCxnSpPr>
        <p:spPr>
          <a:xfrm>
            <a:off x="274320" y="6565392"/>
            <a:ext cx="11643360" cy="0"/>
          </a:xfrm>
          <a:prstGeom prst="line">
            <a:avLst/>
          </a:prstGeom>
          <a:ln w="6350">
            <a:solidFill>
              <a:srgbClr val="D7DBE0"/>
            </a:solidFill>
          </a:ln>
        </p:spPr>
      </p:cxnSp>
      <p:sp>
        <p:nvSpPr>
          <p:cNvPr id="14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sp>
        <p:nvSpPr>
          <p:cNvPr id="1457" name="Google Shape;1457;p106"/>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28181" algn="l" rtl="0">
              <a:lnSpc>
                <a:spcPct val="100000"/>
              </a:lnSpc>
              <a:spcBef>
                <a:spcPts val="210"/>
              </a:spcBef>
              <a:spcAft>
                <a:spcPts val="0"/>
              </a:spcAft>
              <a:buClr>
                <a:schemeClr val="dk1"/>
              </a:buClr>
              <a:buSzPts val="1105"/>
              <a:buChar char="●"/>
            </a:pPr>
            <a:r>
              <a:rPr lang="en-US"/>
              <a:t>Der exophytische Typ ähnelt der Coats-Krankheit</a:t>
            </a:r>
            <a:endParaRPr/>
          </a:p>
        </p:txBody>
      </p:sp>
      <p:cxnSp>
        <p:nvCxnSpPr>
          <p:cNvPr id="1458" name="Google Shape;1458;p106"/>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1459" name="Google Shape;1459;p10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1460" name="Google Shape;1460;p106"/>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461" name="Google Shape;1461;p106"/>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1462" name="Google Shape;1462;p106"/>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146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55" name="Google Shape;1455;p10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456" name="Google Shape;1456;p10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94</a:t>
            </a:fld>
            <a:endParaRPr lang="de-DE" sz="800">
              <a:latin typeface="Segoe UI"/>
            </a:endParaRPr>
          </a:p>
        </p:txBody>
      </p:sp>
      <p:cxnSp>
        <p:nvCxnSpPr>
          <p:cNvPr id="1464" name="ZZ_Fusszeile_Linie"/>
          <p:cNvCxnSpPr/>
          <p:nvPr/>
        </p:nvCxnSpPr>
        <p:spPr>
          <a:xfrm>
            <a:off x="274320" y="6565392"/>
            <a:ext cx="11643360" cy="0"/>
          </a:xfrm>
          <a:prstGeom prst="line">
            <a:avLst/>
          </a:prstGeom>
          <a:ln w="6350">
            <a:solidFill>
              <a:srgbClr val="D7DBE0"/>
            </a:solidFill>
          </a:ln>
        </p:spPr>
      </p:cxnSp>
      <p:sp>
        <p:nvSpPr>
          <p:cNvPr id="146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9" name="Google Shape;1469;p107"/>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28181" algn="l" rtl="0">
              <a:lnSpc>
                <a:spcPct val="100000"/>
              </a:lnSpc>
              <a:spcBef>
                <a:spcPts val="210"/>
              </a:spcBef>
              <a:spcAft>
                <a:spcPts val="0"/>
              </a:spcAft>
              <a:buClr>
                <a:schemeClr val="dk1"/>
              </a:buClr>
              <a:buSzPts val="1105"/>
              <a:buChar char="●"/>
            </a:pPr>
            <a:r>
              <a:rPr lang="en-US"/>
              <a:t>Der exophytische Typ ähnelt der Coats-Krankheit </a:t>
            </a:r>
            <a:r>
              <a:rPr lang="en-US" b="1">
                <a:solidFill>
                  <a:srgbClr val="1A5FB4"/>
                </a:solidFill>
              </a:rPr>
              <a:t>T</a:t>
            </a:r>
            <a:endParaRPr/>
          </a:p>
        </p:txBody>
      </p:sp>
      <p:cxnSp>
        <p:nvCxnSpPr>
          <p:cNvPr id="1470" name="Google Shape;1470;p107"/>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1471" name="Google Shape;1471;p10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1472" name="Google Shape;1472;p107"/>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473" name="Google Shape;1473;p107"/>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1474" name="Google Shape;1474;p107"/>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147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67" name="Google Shape;1467;p10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468" name="Google Shape;1468;p10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95</a:t>
            </a:fld>
            <a:endParaRPr lang="de-DE" sz="800">
              <a:latin typeface="Segoe UI"/>
            </a:endParaRPr>
          </a:p>
        </p:txBody>
      </p:sp>
      <p:cxnSp>
        <p:nvCxnSpPr>
          <p:cNvPr id="1476" name="ZZ_Fusszeile_Linie"/>
          <p:cNvCxnSpPr/>
          <p:nvPr/>
        </p:nvCxnSpPr>
        <p:spPr>
          <a:xfrm>
            <a:off x="274320" y="6565392"/>
            <a:ext cx="11643360" cy="0"/>
          </a:xfrm>
          <a:prstGeom prst="line">
            <a:avLst/>
          </a:prstGeom>
          <a:ln w="6350">
            <a:solidFill>
              <a:srgbClr val="D7DBE0"/>
            </a:solidFill>
          </a:ln>
        </p:spPr>
      </p:cxnSp>
      <p:sp>
        <p:nvSpPr>
          <p:cNvPr id="14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478"/>
        <p:cNvGrpSpPr/>
        <p:nvPr/>
      </p:nvGrpSpPr>
      <p:grpSpPr>
        <a:xfrm>
          <a:off x="0" y="0"/>
          <a:ext cx="0" cy="0"/>
          <a:chOff x="0" y="0"/>
          <a:chExt cx="0" cy="0"/>
        </a:xfrm>
      </p:grpSpPr>
      <p:cxnSp>
        <p:nvCxnSpPr>
          <p:cNvPr id="1481" name="Google Shape;1481;p108"/>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482" name="Google Shape;1482;p10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483" name="Google Shape;1483;p108"/>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484" name="Google Shape;1484;p108"/>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1485" name="Google Shape;1485;p108"/>
          <p:cNvCxnSpPr/>
          <p:nvPr/>
        </p:nvCxnSpPr>
        <p:spPr>
          <a:xfrm>
            <a:off x="7948405" y="2618425"/>
            <a:ext cx="467638" cy="66805"/>
          </a:xfrm>
          <a:prstGeom prst="straightConnector1">
            <a:avLst/>
          </a:prstGeom>
          <a:noFill/>
          <a:ln w="25052" cap="flat" cmpd="sng">
            <a:solidFill>
              <a:srgbClr val="9AA3AE"/>
            </a:solidFill>
            <a:prstDash val="solid"/>
            <a:round/>
            <a:headEnd type="none" w="med" len="med"/>
            <a:tailEnd type="none" w="med" len="med"/>
          </a:ln>
        </p:spPr>
      </p:cxnSp>
      <p:sp>
        <p:nvSpPr>
          <p:cNvPr id="1486" name="Google Shape;1486;p108"/>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sp>
        <p:nvSpPr>
          <p:cNvPr id="1487" name="Google Shape;1487;p108"/>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Kurz gesagt: Was ist </a:t>
            </a:r>
            <a:r>
              <a:rPr lang="en-US" sz="1052" b="0" i="0" u="none" strike="noStrike" cap="none">
                <a:solidFill>
                  <a:srgbClr val="1A5FB4"/>
                </a:solidFill>
                <a:latin typeface="Arial"/>
                <a:ea typeface="Arial"/>
                <a:cs typeface="Arial"/>
                <a:sym typeface="Arial"/>
              </a:rPr>
              <a:t>die Coats-Krankheit</a:t>
            </a:r>
            <a:r>
              <a:rPr lang="en-US" sz="1052" b="0" i="1" u="none" strike="noStrike" cap="none">
                <a:solidFill>
                  <a:srgbClr val="1A5FB4"/>
                </a:solidFill>
                <a:latin typeface="Arial"/>
                <a:ea typeface="Arial"/>
                <a:cs typeface="Arial"/>
                <a:sym typeface="Arial"/>
              </a:rPr>
              <a:t>?</a:t>
            </a:r>
            <a:endParaRPr sz="1403" b="0" i="1" u="none" strike="noStrike" cap="none">
              <a:solidFill>
                <a:srgbClr val="EDE3B5"/>
              </a:solidFill>
              <a:latin typeface="Arial"/>
              <a:ea typeface="Arial"/>
              <a:cs typeface="Arial"/>
              <a:sym typeface="Arial"/>
            </a:endParaRPr>
          </a:p>
          <a:p>
            <a:pPr marL="0" marR="0" lvl="0" indent="0" algn="l" rtl="0">
              <a:spcBef>
                <a:spcPts val="0"/>
              </a:spcBef>
              <a:spcAft>
                <a:spcPts val="0"/>
              </a:spcAft>
              <a:buNone/>
            </a:pPr>
            <a:r>
              <a:rPr lang="en-US" sz="1052" b="0" i="0" u="none" strike="noStrike" cap="none">
                <a:solidFill>
                  <a:srgbClr val="EDE3B5"/>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488" name="Google Shape;1488;p108"/>
          <p:cNvSpPr/>
          <p:nvPr/>
        </p:nvSpPr>
        <p:spPr>
          <a:xfrm>
            <a:off x="6169522"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48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79" name="Google Shape;1479;p10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480" name="Google Shape;1480;p10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96</a:t>
            </a:fld>
            <a:endParaRPr lang="de-DE" sz="800">
              <a:latin typeface="Segoe UI"/>
            </a:endParaRPr>
          </a:p>
        </p:txBody>
      </p:sp>
      <p:cxnSp>
        <p:nvCxnSpPr>
          <p:cNvPr id="1490" name="ZZ_Fusszeile_Linie"/>
          <p:cNvCxnSpPr/>
          <p:nvPr/>
        </p:nvCxnSpPr>
        <p:spPr>
          <a:xfrm>
            <a:off x="274320" y="6565392"/>
            <a:ext cx="11643360" cy="0"/>
          </a:xfrm>
          <a:prstGeom prst="line">
            <a:avLst/>
          </a:prstGeom>
          <a:ln w="6350">
            <a:solidFill>
              <a:srgbClr val="D7DBE0"/>
            </a:solidFill>
          </a:ln>
        </p:spPr>
      </p:cxnSp>
      <p:sp>
        <p:nvSpPr>
          <p:cNvPr id="149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492"/>
        <p:cNvGrpSpPr/>
        <p:nvPr/>
      </p:nvGrpSpPr>
      <p:grpSpPr>
        <a:xfrm>
          <a:off x="0" y="0"/>
          <a:ext cx="0" cy="0"/>
          <a:chOff x="0" y="0"/>
          <a:chExt cx="0" cy="0"/>
        </a:xfrm>
      </p:grpSpPr>
      <p:sp>
        <p:nvSpPr>
          <p:cNvPr id="1495" name="Google Shape;1495;p10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496" name="Google Shape;1496;p109"/>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497" name="Google Shape;1497;p10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498" name="Google Shape;1498;p109"/>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499" name="Google Shape;1499;p109"/>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1500" name="Google Shape;1500;p109"/>
          <p:cNvCxnSpPr/>
          <p:nvPr/>
        </p:nvCxnSpPr>
        <p:spPr>
          <a:xfrm>
            <a:off x="7948405" y="2618425"/>
            <a:ext cx="467638" cy="66805"/>
          </a:xfrm>
          <a:prstGeom prst="straightConnector1">
            <a:avLst/>
          </a:prstGeom>
          <a:noFill/>
          <a:ln w="25052" cap="flat" cmpd="sng">
            <a:solidFill>
              <a:srgbClr val="9AA3AE"/>
            </a:solidFill>
            <a:prstDash val="solid"/>
            <a:round/>
            <a:headEnd type="none" w="med" len="med"/>
            <a:tailEnd type="none" w="med" len="med"/>
          </a:ln>
        </p:spPr>
      </p:cxnSp>
      <p:sp>
        <p:nvSpPr>
          <p:cNvPr id="1501" name="Google Shape;1501;p109"/>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02" name="Google Shape;1502;p109"/>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03" name="Google Shape;1503;p109"/>
          <p:cNvSpPr/>
          <p:nvPr/>
        </p:nvSpPr>
        <p:spPr>
          <a:xfrm>
            <a:off x="2511348" y="2783230"/>
            <a:ext cx="1634093" cy="20041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b="0" i="0" u="none" strike="noStrike" cap="none">
                <a:solidFill>
                  <a:srgbClr val="000000"/>
                </a:solidFill>
                <a:latin typeface="Arial"/>
                <a:ea typeface="Arial"/>
                <a:cs typeface="Arial"/>
                <a:sym typeface="Arial"/>
              </a:rPr>
              <a:t>zwei Wörter</a:t>
            </a:r>
            <a:endParaRPr/>
          </a:p>
        </p:txBody>
      </p:sp>
      <p:sp>
        <p:nvSpPr>
          <p:cNvPr id="1504" name="Google Shape;1504;p109"/>
          <p:cNvSpPr/>
          <p:nvPr/>
        </p:nvSpPr>
        <p:spPr>
          <a:xfrm>
            <a:off x="7781381" y="2418014"/>
            <a:ext cx="801666" cy="20041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0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493" name="Google Shape;1493;p109"/>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1494" name="Google Shape;1494;p10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97</a:t>
            </a:fld>
            <a:endParaRPr lang="de-DE" sz="800">
              <a:latin typeface="Segoe UI"/>
            </a:endParaRPr>
          </a:p>
        </p:txBody>
      </p:sp>
      <p:cxnSp>
        <p:nvCxnSpPr>
          <p:cNvPr id="1506" name="ZZ_Fusszeile_Linie"/>
          <p:cNvCxnSpPr/>
          <p:nvPr/>
        </p:nvCxnSpPr>
        <p:spPr>
          <a:xfrm>
            <a:off x="274320" y="6565392"/>
            <a:ext cx="11643360" cy="0"/>
          </a:xfrm>
          <a:prstGeom prst="line">
            <a:avLst/>
          </a:prstGeom>
          <a:ln w="6350">
            <a:solidFill>
              <a:srgbClr val="D7DBE0"/>
            </a:solidFill>
          </a:ln>
        </p:spPr>
      </p:cxnSp>
      <p:sp>
        <p:nvSpPr>
          <p:cNvPr id="150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11" name="Google Shape;1511;p11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12" name="Google Shape;1512;p110"/>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13" name="Google Shape;1513;p11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514" name="Google Shape;1514;p110"/>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515" name="Google Shape;1515;p110"/>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1516" name="Google Shape;1516;p110"/>
          <p:cNvCxnSpPr/>
          <p:nvPr/>
        </p:nvCxnSpPr>
        <p:spPr>
          <a:xfrm>
            <a:off x="7948405" y="2618425"/>
            <a:ext cx="467638" cy="66805"/>
          </a:xfrm>
          <a:prstGeom prst="straightConnector1">
            <a:avLst/>
          </a:prstGeom>
          <a:noFill/>
          <a:ln w="25052" cap="flat" cmpd="sng">
            <a:solidFill>
              <a:srgbClr val="9AA3AE"/>
            </a:solidFill>
            <a:prstDash val="solid"/>
            <a:round/>
            <a:headEnd type="none" w="med" len="med"/>
            <a:tailEnd type="none" w="med" len="med"/>
          </a:ln>
        </p:spPr>
      </p:cxnSp>
      <p:sp>
        <p:nvSpPr>
          <p:cNvPr id="1517" name="Google Shape;1517;p110"/>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18" name="Google Shape;1518;p110"/>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1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09" name="Google Shape;1509;p11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510" name="Google Shape;1510;p11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98</a:t>
            </a:fld>
            <a:endParaRPr lang="de-DE" sz="800">
              <a:latin typeface="Segoe UI"/>
            </a:endParaRPr>
          </a:p>
        </p:txBody>
      </p:sp>
      <p:cxnSp>
        <p:nvCxnSpPr>
          <p:cNvPr id="1520" name="ZZ_Fusszeile_Linie"/>
          <p:cNvCxnSpPr/>
          <p:nvPr/>
        </p:nvCxnSpPr>
        <p:spPr>
          <a:xfrm>
            <a:off x="274320" y="6565392"/>
            <a:ext cx="11643360" cy="0"/>
          </a:xfrm>
          <a:prstGeom prst="line">
            <a:avLst/>
          </a:prstGeom>
          <a:ln w="6350">
            <a:solidFill>
              <a:srgbClr val="D7DBE0"/>
            </a:solidFill>
          </a:ln>
        </p:spPr>
      </p:cxnSp>
      <p:sp>
        <p:nvSpPr>
          <p:cNvPr id="152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5" name="Google Shape;1525;p11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26" name="Google Shape;1526;p111"/>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27" name="Google Shape;1527;p11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528" name="Google Shape;1528;p111"/>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529" name="Google Shape;1529;p111"/>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1530" name="Google Shape;1530;p111"/>
          <p:cNvCxnSpPr/>
          <p:nvPr/>
        </p:nvCxnSpPr>
        <p:spPr>
          <a:xfrm>
            <a:off x="7948405" y="2618425"/>
            <a:ext cx="467638" cy="66805"/>
          </a:xfrm>
          <a:prstGeom prst="straightConnector1">
            <a:avLst/>
          </a:prstGeom>
          <a:noFill/>
          <a:ln w="25052" cap="flat" cmpd="sng">
            <a:solidFill>
              <a:srgbClr val="9AA3AE"/>
            </a:solidFill>
            <a:prstDash val="solid"/>
            <a:round/>
            <a:headEnd type="none" w="med" len="med"/>
            <a:tailEnd type="none" w="med" len="med"/>
          </a:ln>
        </p:spPr>
      </p:cxnSp>
      <p:sp>
        <p:nvSpPr>
          <p:cNvPr id="1531" name="Google Shape;1531;p111"/>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32" name="Google Shape;1532;p111"/>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33" name="Google Shape;1533;p111"/>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b="0" i="1" u="none" strike="noStrike" cap="none">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Ja, es tritt bei Männern weitaus häufiger auf   </a:t>
            </a:r>
            <a:endParaRPr/>
          </a:p>
        </p:txBody>
      </p:sp>
      <p:sp>
        <p:nvSpPr>
          <p:cNvPr id="15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23" name="Google Shape;1523;p11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524" name="Google Shape;1524;p11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99</a:t>
            </a:fld>
            <a:endParaRPr lang="de-DE" sz="800">
              <a:latin typeface="Segoe UI"/>
            </a:endParaRPr>
          </a:p>
        </p:txBody>
      </p:sp>
      <p:cxnSp>
        <p:nvCxnSpPr>
          <p:cNvPr id="1535" name="ZZ_Fusszeile_Linie"/>
          <p:cNvCxnSpPr/>
          <p:nvPr/>
        </p:nvCxnSpPr>
        <p:spPr>
          <a:xfrm>
            <a:off x="274320" y="6565392"/>
            <a:ext cx="11643360" cy="0"/>
          </a:xfrm>
          <a:prstGeom prst="line">
            <a:avLst/>
          </a:prstGeom>
          <a:ln w="6350">
            <a:solidFill>
              <a:srgbClr val="D7DBE0"/>
            </a:solidFill>
          </a:ln>
        </p:spPr>
      </p:cxnSp>
      <p:sp>
        <p:nvSpPr>
          <p:cNvPr id="15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sp>
        <p:nvSpPr>
          <p:cNvPr id="1540" name="Google Shape;1540;p11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41" name="Google Shape;1541;p112"/>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42" name="Google Shape;1542;p11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543" name="Google Shape;1543;p112"/>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544" name="Google Shape;1544;p112"/>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545" name="Google Shape;1545;p112"/>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46" name="Google Shape;1546;p112"/>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47" name="Google Shape;1547;p112"/>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Ja, es tritt bei Männern weitaus häufiger auf   </a:t>
            </a:r>
            <a:endParaRPr/>
          </a:p>
        </p:txBody>
      </p:sp>
      <p:sp>
        <p:nvSpPr>
          <p:cNvPr id="154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38" name="Google Shape;1538;p11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539" name="Google Shape;1539;p11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100</a:t>
            </a:fld>
            <a:endParaRPr lang="de-DE" sz="800">
              <a:latin typeface="Segoe UI"/>
            </a:endParaRPr>
          </a:p>
        </p:txBody>
      </p:sp>
      <p:cxnSp>
        <p:nvCxnSpPr>
          <p:cNvPr id="1549" name="ZZ_Fusszeile_Linie"/>
          <p:cNvCxnSpPr/>
          <p:nvPr/>
        </p:nvCxnSpPr>
        <p:spPr>
          <a:xfrm>
            <a:off x="274320" y="6565392"/>
            <a:ext cx="11643360" cy="0"/>
          </a:xfrm>
          <a:prstGeom prst="line">
            <a:avLst/>
          </a:prstGeom>
          <a:ln w="6350">
            <a:solidFill>
              <a:srgbClr val="D7DBE0"/>
            </a:solidFill>
          </a:ln>
        </p:spPr>
      </p:cxnSp>
      <p:sp>
        <p:nvSpPr>
          <p:cNvPr id="155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sp>
        <p:nvSpPr>
          <p:cNvPr id="1554" name="Google Shape;1554;p11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55" name="Google Shape;1555;p113"/>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56" name="Google Shape;1556;p11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1557" name="Google Shape;1557;p113"/>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1558" name="Google Shape;1558;p113"/>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559" name="Google Shape;1559;p113"/>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60" name="Google Shape;1560;p113"/>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61" name="Google Shape;1561;p113"/>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Welche systemischen Assoziationen gibt es?</a:t>
            </a:r>
            <a:endParaRPr sz="1227" i="1">
              <a:solidFill>
                <a:srgbClr val="C6F0CF"/>
              </a:solidFill>
              <a:latin typeface="Arial"/>
              <a:ea typeface="Arial"/>
              <a:cs typeface="Arial"/>
              <a:sym typeface="Arial"/>
            </a:endParaRPr>
          </a:p>
          <a:p>
            <a:pPr marL="0" marR="0" lvl="0" indent="0" algn="l" rtl="0">
              <a:spcBef>
                <a:spcPts val="0"/>
              </a:spcBef>
              <a:spcAft>
                <a:spcPts val="0"/>
              </a:spcAft>
              <a:buNone/>
            </a:pPr>
            <a:r>
              <a:rPr lang="en-US" sz="1052">
                <a:solidFill>
                  <a:srgbClr val="C6F0CF"/>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Ja, es tritt bei Männern weitaus häufiger auf   </a:t>
            </a:r>
            <a:endParaRPr/>
          </a:p>
        </p:txBody>
      </p:sp>
      <p:sp>
        <p:nvSpPr>
          <p:cNvPr id="156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52" name="Google Shape;1552;p11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553" name="Google Shape;1553;p11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101</a:t>
            </a:fld>
            <a:endParaRPr lang="de-DE" sz="800">
              <a:latin typeface="Segoe UI"/>
            </a:endParaRPr>
          </a:p>
        </p:txBody>
      </p:sp>
      <p:cxnSp>
        <p:nvCxnSpPr>
          <p:cNvPr id="1563" name="ZZ_Fusszeile_Linie"/>
          <p:cNvCxnSpPr/>
          <p:nvPr/>
        </p:nvCxnSpPr>
        <p:spPr>
          <a:xfrm>
            <a:off x="274320" y="6565392"/>
            <a:ext cx="11643360" cy="0"/>
          </a:xfrm>
          <a:prstGeom prst="line">
            <a:avLst/>
          </a:prstGeom>
          <a:ln w="6350">
            <a:solidFill>
              <a:srgbClr val="D7DBE0"/>
            </a:solidFill>
          </a:ln>
        </p:spPr>
      </p:cxnSp>
      <p:sp>
        <p:nvSpPr>
          <p:cNvPr id="156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cxnSp>
        <p:nvCxnSpPr>
          <p:cNvPr id="1567" name="Google Shape;1567;p11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568" name="Google Shape;1568;p11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570" name="Google Shape;1570;p11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71" name="Google Shape;1571;p114"/>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72" name="Google Shape;1572;p11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cxnSp>
        <p:nvCxnSpPr>
          <p:cNvPr id="1573" name="Google Shape;1573;p114"/>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574" name="Google Shape;1574;p114"/>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75" name="Google Shape;1575;p114"/>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76" name="Google Shape;1576;p114"/>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gibt keine</a:t>
            </a:r>
            <a:endParaRPr sz="1227">
              <a:solidFill>
                <a:srgbClr val="C6F0CF"/>
              </a:solidFill>
              <a:latin typeface="Arial"/>
              <a:ea typeface="Arial"/>
              <a:cs typeface="Arial"/>
              <a:sym typeface="Arial"/>
            </a:endParaRPr>
          </a:p>
          <a:p>
            <a:pPr marL="0" marR="0" lvl="0" indent="0" algn="l" rtl="0">
              <a:spcBef>
                <a:spcPts val="0"/>
              </a:spcBef>
              <a:spcAft>
                <a:spcPts val="0"/>
              </a:spcAft>
              <a:buNone/>
            </a:pP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Ja, es tritt bei Männern weitaus häufiger auf   </a:t>
            </a:r>
            <a:endParaRPr/>
          </a:p>
        </p:txBody>
      </p:sp>
      <p:sp>
        <p:nvSpPr>
          <p:cNvPr id="157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66" name="Google Shape;1566;p11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569" name="Google Shape;1569;p11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102</a:t>
            </a:fld>
            <a:endParaRPr lang="de-DE" sz="800">
              <a:latin typeface="Segoe UI"/>
            </a:endParaRPr>
          </a:p>
        </p:txBody>
      </p:sp>
      <p:cxnSp>
        <p:nvCxnSpPr>
          <p:cNvPr id="1578" name="ZZ_Fusszeile_Linie"/>
          <p:cNvCxnSpPr/>
          <p:nvPr/>
        </p:nvCxnSpPr>
        <p:spPr>
          <a:xfrm>
            <a:off x="274320" y="6565392"/>
            <a:ext cx="11643360" cy="0"/>
          </a:xfrm>
          <a:prstGeom prst="line">
            <a:avLst/>
          </a:prstGeom>
          <a:ln w="6350">
            <a:solidFill>
              <a:srgbClr val="D7DBE0"/>
            </a:solidFill>
          </a:ln>
        </p:spPr>
      </p:cxnSp>
      <p:sp>
        <p:nvSpPr>
          <p:cNvPr id="157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580"/>
        <p:cNvGrpSpPr/>
        <p:nvPr/>
      </p:nvGrpSpPr>
      <p:grpSpPr>
        <a:xfrm>
          <a:off x="0" y="0"/>
          <a:ext cx="0" cy="0"/>
          <a:chOff x="0" y="0"/>
          <a:chExt cx="0" cy="0"/>
        </a:xfrm>
      </p:grpSpPr>
      <p:cxnSp>
        <p:nvCxnSpPr>
          <p:cNvPr id="1582" name="Google Shape;1582;p11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583" name="Google Shape;1583;p11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585" name="Google Shape;1585;p115"/>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586" name="Google Shape;1586;p115"/>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587" name="Google Shape;1587;p11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cxnSp>
        <p:nvCxnSpPr>
          <p:cNvPr id="1588" name="Google Shape;1588;p115"/>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589" name="Google Shape;1589;p115"/>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590" name="Google Shape;1590;p115"/>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591" name="Google Shape;1591;p115"/>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Gibt es eine geschlechtsspezifische Prävalenz?</a:t>
            </a:r>
            <a:endParaRPr sz="1227" i="1">
              <a:solidFill>
                <a:srgbClr val="C6F0CF"/>
              </a:solidFill>
              <a:latin typeface="Arial"/>
              <a:ea typeface="Arial"/>
              <a:cs typeface="Arial"/>
              <a:sym typeface="Arial"/>
            </a:endParaRPr>
          </a:p>
          <a:p>
            <a:pPr marL="0" marR="0" lvl="0" indent="0" algn="l" rtl="0">
              <a:spcBef>
                <a:spcPts val="0"/>
              </a:spcBef>
              <a:spcAft>
                <a:spcPts val="0"/>
              </a:spcAft>
              <a:buNone/>
            </a:pPr>
            <a:r>
              <a:rPr lang="en-US" sz="1052">
                <a:solidFill>
                  <a:srgbClr val="C6F0CF"/>
                </a:solidFill>
                <a:latin typeface="Arial"/>
                <a:ea typeface="Arial"/>
                <a:cs typeface="Arial"/>
                <a:sym typeface="Arial"/>
              </a:rPr>
              <a:t>Ja, es tritt bei Männern weitaus häufiger auf   </a:t>
            </a:r>
            <a:endParaRPr/>
          </a:p>
        </p:txBody>
      </p:sp>
      <p:sp>
        <p:nvSpPr>
          <p:cNvPr id="159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81" name="Google Shape;1581;p11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584" name="Google Shape;1584;p11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103</a:t>
            </a:fld>
            <a:endParaRPr lang="de-DE" sz="800">
              <a:latin typeface="Segoe UI"/>
            </a:endParaRPr>
          </a:p>
        </p:txBody>
      </p:sp>
      <p:cxnSp>
        <p:nvCxnSpPr>
          <p:cNvPr id="1593" name="ZZ_Fusszeile_Linie"/>
          <p:cNvCxnSpPr/>
          <p:nvPr/>
        </p:nvCxnSpPr>
        <p:spPr>
          <a:xfrm>
            <a:off x="274320" y="6565392"/>
            <a:ext cx="11643360" cy="0"/>
          </a:xfrm>
          <a:prstGeom prst="line">
            <a:avLst/>
          </a:prstGeom>
          <a:ln w="6350">
            <a:solidFill>
              <a:srgbClr val="D7DBE0"/>
            </a:solidFill>
          </a:ln>
        </p:spPr>
      </p:cxnSp>
      <p:sp>
        <p:nvSpPr>
          <p:cNvPr id="159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cxnSp>
        <p:nvCxnSpPr>
          <p:cNvPr id="1597" name="Google Shape;1597;p11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598" name="Google Shape;1598;p11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600" name="Google Shape;1600;p11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01" name="Google Shape;1601;p116"/>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602" name="Google Shape;1602;p116"/>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603" name="Google Shape;1603;p116"/>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sp>
        <p:nvSpPr>
          <p:cNvPr id="1604" name="Google Shape;1604;p11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cxnSp>
        <p:nvCxnSpPr>
          <p:cNvPr id="1605" name="Google Shape;1605;p116"/>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06" name="Google Shape;1606;p116"/>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607" name="Google Shape;1607;p116"/>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608" name="Google Shape;1608;p116"/>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Ja, es tritt bei Männern weitaus häufiger auf   </a:t>
            </a:r>
            <a:endParaRPr/>
          </a:p>
        </p:txBody>
      </p:sp>
      <p:sp>
        <p:nvSpPr>
          <p:cNvPr id="1609" name="Google Shape;1609;p116"/>
          <p:cNvSpPr/>
          <p:nvPr/>
        </p:nvSpPr>
        <p:spPr>
          <a:xfrm>
            <a:off x="6496833" y="2623049"/>
            <a:ext cx="499726" cy="163858"/>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61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596" name="Google Shape;1596;p116"/>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1599" name="Google Shape;1599;p11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104</a:t>
            </a:fld>
            <a:endParaRPr lang="de-DE" sz="800">
              <a:latin typeface="Segoe UI"/>
            </a:endParaRPr>
          </a:p>
        </p:txBody>
      </p:sp>
      <p:cxnSp>
        <p:nvCxnSpPr>
          <p:cNvPr id="1611" name="ZZ_Fusszeile_Linie"/>
          <p:cNvCxnSpPr/>
          <p:nvPr/>
        </p:nvCxnSpPr>
        <p:spPr>
          <a:xfrm>
            <a:off x="274320" y="6565392"/>
            <a:ext cx="11643360" cy="0"/>
          </a:xfrm>
          <a:prstGeom prst="line">
            <a:avLst/>
          </a:prstGeom>
          <a:ln w="6350">
            <a:solidFill>
              <a:srgbClr val="D7DBE0"/>
            </a:solidFill>
          </a:ln>
        </p:spPr>
      </p:cxnSp>
      <p:sp>
        <p:nvSpPr>
          <p:cNvPr id="161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6" name="Google Shape;1616;p117"/>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exophytische Typ ähnelt der </a:t>
            </a:r>
            <a:r>
              <a:rPr lang="en-US" b="1"/>
              <a:t>Coats-Krankheit</a:t>
            </a:r>
            <a:endParaRPr b="1"/>
          </a:p>
        </p:txBody>
      </p:sp>
      <p:cxnSp>
        <p:nvCxnSpPr>
          <p:cNvPr id="1617" name="Google Shape;1617;p117"/>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18" name="Google Shape;1618;p117"/>
          <p:cNvSpPr/>
          <p:nvPr/>
        </p:nvSpPr>
        <p:spPr>
          <a:xfrm>
            <a:off x="6161369" y="3208586"/>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619" name="Google Shape;1619;p117"/>
          <p:cNvSpPr txBox="1"/>
          <p:nvPr/>
        </p:nvSpPr>
        <p:spPr>
          <a:xfrm>
            <a:off x="2542783" y="2205392"/>
            <a:ext cx="6143211" cy="778258"/>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b="0" i="1" u="none" strike="noStrike" cap="none">
                <a:solidFill>
                  <a:srgbClr val="1A5FB4"/>
                </a:solidFill>
                <a:latin typeface="Arial"/>
                <a:ea typeface="Arial"/>
                <a:cs typeface="Arial"/>
                <a:sym typeface="Arial"/>
              </a:rPr>
              <a:t>Kurz gesagt: Was ist </a:t>
            </a:r>
            <a:r>
              <a:rPr lang="en-US" b="0" i="0" u="none" strike="noStrike" cap="none">
                <a:solidFill>
                  <a:srgbClr val="1A5FB4"/>
                </a:solidFill>
                <a:latin typeface="Arial"/>
                <a:ea typeface="Arial"/>
                <a:cs typeface="Arial"/>
                <a:sym typeface="Arial"/>
              </a:rPr>
              <a:t>die Coats-Krankheit</a:t>
            </a:r>
            <a:r>
              <a:rPr lang="en-US" b="0" i="1" u="none" strike="noStrike" cap="none">
                <a:solidFill>
                  <a:srgbClr val="1A5FB4"/>
                </a:solidFill>
                <a:latin typeface="Arial"/>
                <a:ea typeface="Arial"/>
                <a:cs typeface="Arial"/>
                <a:sym typeface="Arial"/>
              </a:rPr>
              <a:t>?</a:t>
            </a:r>
            <a:endParaRPr sz="1403"/>
          </a:p>
          <a:p>
            <a:pPr marL="0" marR="0" lvl="0" indent="0" algn="l" rtl="0">
              <a:spcBef>
                <a:spcPts val="0"/>
              </a:spcBef>
              <a:spcAft>
                <a:spcPts val="0"/>
              </a:spcAft>
              <a:buNone/>
            </a:pPr>
            <a:r>
              <a:rPr lang="en-US" b="0" i="0" u="none" strike="noStrike" cap="none">
                <a:solidFill>
                  <a:srgbClr val="1A5FB4"/>
                </a:solidFill>
                <a:latin typeface="Arial"/>
                <a:ea typeface="Arial"/>
                <a:cs typeface="Arial"/>
                <a:sym typeface="Arial"/>
              </a:rPr>
              <a:t>Eine (in der Regel) angeborene Erkrankung der Netzhautgefäße, die durch  Exsudation gekennzeichnet ist, die so schwerwiegend sein kann, dass sie zu einer  Netzhautablösung</a:t>
            </a:r>
            <a:endParaRPr sz="1403"/>
          </a:p>
        </p:txBody>
      </p:sp>
      <p:sp>
        <p:nvSpPr>
          <p:cNvPr id="1620" name="Google Shape;1620;p117"/>
          <p:cNvSpPr txBox="1"/>
          <p:nvPr/>
        </p:nvSpPr>
        <p:spPr>
          <a:xfrm>
            <a:off x="5628362" y="1253009"/>
            <a:ext cx="3073052" cy="1533896"/>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das Vererbungsmuster bei der Coats-Krankheit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Sie tritt sporadisch auf</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Welche systemischen Assoziationen gibt es?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gibt keine</a:t>
            </a:r>
            <a:endParaRPr/>
          </a:p>
          <a:p>
            <a:pPr marL="0" marR="0" lvl="0" indent="0" algn="l" rtl="0">
              <a:spcBef>
                <a:spcPts val="0"/>
              </a:spcBef>
              <a:spcAft>
                <a:spcPts val="0"/>
              </a:spcAft>
              <a:buNone/>
            </a:pPr>
            <a:endParaRPr sz="1227">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Gibt es eine geschlechtsspezifische Prävalenz?</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Ja, es tritt bei Männern weitaus häufiger auf   </a:t>
            </a:r>
            <a:endParaRPr/>
          </a:p>
        </p:txBody>
      </p:sp>
      <p:sp>
        <p:nvSpPr>
          <p:cNvPr id="162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14" name="Google Shape;1614;p11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615" name="Google Shape;1615;p11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105</a:t>
            </a:fld>
            <a:endParaRPr lang="de-DE" sz="800">
              <a:latin typeface="Segoe UI"/>
            </a:endParaRPr>
          </a:p>
        </p:txBody>
      </p:sp>
      <p:cxnSp>
        <p:nvCxnSpPr>
          <p:cNvPr id="1622" name="ZZ_Fusszeile_Linie"/>
          <p:cNvCxnSpPr/>
          <p:nvPr/>
        </p:nvCxnSpPr>
        <p:spPr>
          <a:xfrm>
            <a:off x="274320" y="6565392"/>
            <a:ext cx="11643360" cy="0"/>
          </a:xfrm>
          <a:prstGeom prst="line">
            <a:avLst/>
          </a:prstGeom>
          <a:ln w="6350">
            <a:solidFill>
              <a:srgbClr val="D7DBE0"/>
            </a:solidFill>
          </a:ln>
        </p:spPr>
      </p:cxnSp>
      <p:sp>
        <p:nvSpPr>
          <p:cNvPr id="162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pic>
        <p:nvPicPr>
          <p:cNvPr id="1626" name="Google Shape;1626;p118"/>
          <p:cNvPicPr preferRelativeResize="0"/>
          <p:nvPr/>
        </p:nvPicPr>
        <p:blipFill rotWithShape="1">
          <a:blip r:embed="rId3">
            <a:alphaModFix/>
          </a:blip>
          <a:srcRect/>
          <a:stretch/>
        </p:blipFill>
        <p:spPr>
          <a:xfrm>
            <a:off x="3748277" y="1614124"/>
            <a:ext cx="4695444" cy="3856972"/>
          </a:xfrm>
          <a:prstGeom prst="rect">
            <a:avLst/>
          </a:prstGeom>
          <a:noFill/>
          <a:ln>
            <a:noFill/>
          </a:ln>
        </p:spPr>
      </p:pic>
      <p:sp>
        <p:nvSpPr>
          <p:cNvPr id="1627" name="Google Shape;1627;p118"/>
          <p:cNvSpPr txBox="1"/>
          <p:nvPr/>
        </p:nvSpPr>
        <p:spPr>
          <a:xfrm>
            <a:off x="5665680" y="5671378"/>
            <a:ext cx="960263" cy="323770"/>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Mäntel dz</a:t>
            </a:r>
            <a:endParaRPr sz="1578" b="0" i="0" u="none" strike="noStrike" cap="none">
              <a:solidFill>
                <a:srgbClr val="330066"/>
              </a:solidFill>
              <a:latin typeface="Arial"/>
              <a:ea typeface="Arial"/>
              <a:cs typeface="Arial"/>
              <a:sym typeface="Arial"/>
            </a:endParaRPr>
          </a:p>
        </p:txBody>
      </p:sp>
      <p:sp>
        <p:nvSpPr>
          <p:cNvPr id="162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25" name="Google Shape;1625;p11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106</a:t>
            </a:fld>
            <a:endParaRPr lang="de-DE" sz="800">
              <a:latin typeface="Segoe UI"/>
            </a:endParaRPr>
          </a:p>
        </p:txBody>
      </p:sp>
      <p:cxnSp>
        <p:nvCxnSpPr>
          <p:cNvPr id="1629" name="ZZ_Fusszeile_Linie"/>
          <p:cNvCxnSpPr/>
          <p:nvPr/>
        </p:nvCxnSpPr>
        <p:spPr>
          <a:xfrm>
            <a:off x="274320" y="6565392"/>
            <a:ext cx="11643360" cy="0"/>
          </a:xfrm>
          <a:prstGeom prst="line">
            <a:avLst/>
          </a:prstGeom>
          <a:ln w="6350">
            <a:solidFill>
              <a:srgbClr val="D7DBE0"/>
            </a:solidFill>
          </a:ln>
        </p:spPr>
      </p:cxnSp>
      <p:sp>
        <p:nvSpPr>
          <p:cNvPr id="163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631"/>
        <p:cNvGrpSpPr/>
        <p:nvPr/>
      </p:nvGrpSpPr>
      <p:grpSpPr>
        <a:xfrm>
          <a:off x="0" y="0"/>
          <a:ext cx="0" cy="0"/>
          <a:chOff x="0" y="0"/>
          <a:chExt cx="0" cy="0"/>
        </a:xfrm>
      </p:grpSpPr>
      <p:cxnSp>
        <p:nvCxnSpPr>
          <p:cNvPr id="1633" name="Google Shape;1633;p11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34" name="Google Shape;1634;p11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636" name="Google Shape;1636;p11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dirty="0" err="1">
                <a:solidFill>
                  <a:srgbClr val="9AA3AE"/>
                </a:solidFill>
              </a:rPr>
              <a:t>Welche</a:t>
            </a:r>
            <a:r>
              <a:rPr lang="en-US" dirty="0">
                <a:solidFill>
                  <a:srgbClr val="9AA3AE"/>
                </a:solidFill>
              </a:rPr>
              <a:t> der </a:t>
            </a:r>
            <a:r>
              <a:rPr lang="en-US" dirty="0" err="1">
                <a:solidFill>
                  <a:srgbClr val="9AA3AE"/>
                </a:solidFill>
              </a:rPr>
              <a:t>folgenden</a:t>
            </a:r>
            <a:r>
              <a:rPr lang="en-US" dirty="0">
                <a:solidFill>
                  <a:srgbClr val="9AA3AE"/>
                </a:solidFill>
              </a:rPr>
              <a:t> </a:t>
            </a:r>
            <a:r>
              <a:rPr lang="en-US" dirty="0" err="1">
                <a:solidFill>
                  <a:srgbClr val="9AA3AE"/>
                </a:solidFill>
              </a:rPr>
              <a:t>Aussagen</a:t>
            </a:r>
            <a:r>
              <a:rPr lang="en-US" dirty="0">
                <a:solidFill>
                  <a:srgbClr val="9AA3AE"/>
                </a:solidFill>
              </a:rPr>
              <a:t> </a:t>
            </a:r>
            <a:r>
              <a:rPr lang="en-US" dirty="0" err="1">
                <a:solidFill>
                  <a:srgbClr val="9AA3AE"/>
                </a:solidFill>
              </a:rPr>
              <a:t>treffen</a:t>
            </a:r>
            <a:r>
              <a:rPr lang="en-US" dirty="0">
                <a:solidFill>
                  <a:srgbClr val="9AA3AE"/>
                </a:solidFill>
              </a:rPr>
              <a:t> auf Rb </a:t>
            </a:r>
            <a:r>
              <a:rPr lang="en-US" dirty="0" err="1">
                <a:solidFill>
                  <a:srgbClr val="9AA3AE"/>
                </a:solidFill>
              </a:rPr>
              <a:t>zu</a:t>
            </a:r>
            <a:r>
              <a:rPr lang="en-US" dirty="0">
                <a:solidFill>
                  <a:srgbClr val="9AA3AE"/>
                </a:solidFill>
              </a:rPr>
              <a:t>?</a:t>
            </a:r>
            <a:endParaRPr dirty="0">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dirty="0">
                <a:solidFill>
                  <a:srgbClr val="9AA3AE"/>
                </a:solidFill>
              </a:rPr>
              <a:t>Die </a:t>
            </a:r>
            <a:r>
              <a:rPr lang="en-US" dirty="0" err="1">
                <a:solidFill>
                  <a:srgbClr val="9AA3AE"/>
                </a:solidFill>
              </a:rPr>
              <a:t>Inzidenz</a:t>
            </a:r>
            <a:r>
              <a:rPr lang="en-US" dirty="0">
                <a:solidFill>
                  <a:srgbClr val="9AA3AE"/>
                </a:solidFill>
              </a:rPr>
              <a:t> </a:t>
            </a:r>
            <a:r>
              <a:rPr lang="en-US" dirty="0" err="1">
                <a:solidFill>
                  <a:srgbClr val="9AA3AE"/>
                </a:solidFill>
              </a:rPr>
              <a:t>liegt</a:t>
            </a:r>
            <a:r>
              <a:rPr lang="en-US" dirty="0">
                <a:solidFill>
                  <a:srgbClr val="9AA3AE"/>
                </a:solidFill>
              </a:rPr>
              <a:t> </a:t>
            </a:r>
            <a:r>
              <a:rPr lang="en-US" dirty="0" err="1">
                <a:solidFill>
                  <a:srgbClr val="9AA3AE"/>
                </a:solidFill>
              </a:rPr>
              <a:t>bei</a:t>
            </a:r>
            <a:r>
              <a:rPr lang="en-US" dirty="0">
                <a:solidFill>
                  <a:srgbClr val="9AA3AE"/>
                </a:solidFill>
              </a:rPr>
              <a:t> </a:t>
            </a:r>
            <a:r>
              <a:rPr lang="en-US" dirty="0" err="1">
                <a:solidFill>
                  <a:srgbClr val="9AA3AE"/>
                </a:solidFill>
              </a:rPr>
              <a:t>etwa</a:t>
            </a:r>
            <a:r>
              <a:rPr lang="en-US" dirty="0">
                <a:solidFill>
                  <a:srgbClr val="9AA3AE"/>
                </a:solidFill>
              </a:rPr>
              <a:t> 1/100.000 </a:t>
            </a:r>
            <a:r>
              <a:rPr lang="en-US" dirty="0" err="1">
                <a:solidFill>
                  <a:srgbClr val="9AA3AE"/>
                </a:solidFill>
              </a:rPr>
              <a:t>Lebendgeburten</a:t>
            </a:r>
            <a:r>
              <a:rPr lang="en-US" dirty="0">
                <a:solidFill>
                  <a:srgbClr val="9AA3AE"/>
                </a:solidFill>
              </a:rPr>
              <a:t>  </a:t>
            </a:r>
            <a:r>
              <a:rPr lang="en-US" b="1" dirty="0">
                <a:solidFill>
                  <a:srgbClr val="9AA3AE"/>
                </a:solidFill>
              </a:rPr>
              <a:t>F</a:t>
            </a:r>
            <a:endParaRPr dirty="0">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dirty="0" err="1">
                <a:solidFill>
                  <a:srgbClr val="9AA3AE"/>
                </a:solidFill>
              </a:rPr>
              <a:t>Etwa</a:t>
            </a:r>
            <a:r>
              <a:rPr lang="en-US" dirty="0">
                <a:solidFill>
                  <a:srgbClr val="9AA3AE"/>
                </a:solidFill>
              </a:rPr>
              <a:t> 60 % </a:t>
            </a:r>
            <a:r>
              <a:rPr lang="en-US" dirty="0" err="1">
                <a:solidFill>
                  <a:srgbClr val="9AA3AE"/>
                </a:solidFill>
              </a:rPr>
              <a:t>sind</a:t>
            </a:r>
            <a:r>
              <a:rPr lang="en-US" dirty="0">
                <a:solidFill>
                  <a:srgbClr val="9AA3AE"/>
                </a:solidFill>
              </a:rPr>
              <a:t> nicht </a:t>
            </a:r>
            <a:r>
              <a:rPr lang="en-US" dirty="0" err="1">
                <a:solidFill>
                  <a:srgbClr val="9AA3AE"/>
                </a:solidFill>
              </a:rPr>
              <a:t>vererbbare</a:t>
            </a:r>
            <a:r>
              <a:rPr lang="en-US" dirty="0">
                <a:solidFill>
                  <a:srgbClr val="9AA3AE"/>
                </a:solidFill>
              </a:rPr>
              <a:t> </a:t>
            </a:r>
            <a:r>
              <a:rPr lang="en-US" dirty="0" err="1">
                <a:solidFill>
                  <a:srgbClr val="9AA3AE"/>
                </a:solidFill>
              </a:rPr>
              <a:t>Mutationen</a:t>
            </a:r>
            <a:r>
              <a:rPr lang="en-US" dirty="0">
                <a:solidFill>
                  <a:srgbClr val="9AA3AE"/>
                </a:solidFill>
              </a:rPr>
              <a:t>  </a:t>
            </a:r>
            <a:r>
              <a:rPr lang="en-US" b="1" dirty="0">
                <a:solidFill>
                  <a:srgbClr val="9AA3AE"/>
                </a:solidFill>
              </a:rPr>
              <a:t>T</a:t>
            </a:r>
            <a:endParaRPr dirty="0">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dirty="0" err="1">
                <a:solidFill>
                  <a:srgbClr val="9AA3AE"/>
                </a:solidFill>
              </a:rPr>
              <a:t>o</a:t>
            </a:r>
            <a:r>
              <a:rPr lang="en-US" dirty="0" err="1">
                <a:solidFill>
                  <a:srgbClr val="9AA3AE"/>
                </a:solidFill>
              </a:rPr>
              <a:t>Um</a:t>
            </a:r>
            <a:r>
              <a:rPr lang="en-US" dirty="0">
                <a:solidFill>
                  <a:srgbClr val="9AA3AE"/>
                </a:solidFill>
              </a:rPr>
              <a:t> </a:t>
            </a:r>
            <a:r>
              <a:rPr lang="en-US" dirty="0" err="1">
                <a:solidFill>
                  <a:srgbClr val="9AA3AE"/>
                </a:solidFill>
              </a:rPr>
              <a:t>einen</a:t>
            </a:r>
            <a:r>
              <a:rPr lang="en-US" dirty="0">
                <a:solidFill>
                  <a:srgbClr val="9AA3AE"/>
                </a:solidFill>
              </a:rPr>
              <a:t> Fall </a:t>
            </a:r>
            <a:r>
              <a:rPr lang="en-US" dirty="0" err="1">
                <a:solidFill>
                  <a:srgbClr val="9AA3AE"/>
                </a:solidFill>
              </a:rPr>
              <a:t>als</a:t>
            </a:r>
            <a:r>
              <a:rPr lang="en-US" dirty="0">
                <a:solidFill>
                  <a:srgbClr val="9AA3AE"/>
                </a:solidFill>
              </a:rPr>
              <a:t> „</a:t>
            </a:r>
            <a:r>
              <a:rPr lang="en-US" dirty="0" err="1">
                <a:solidFill>
                  <a:srgbClr val="9AA3AE"/>
                </a:solidFill>
              </a:rPr>
              <a:t>vererbbar</a:t>
            </a:r>
            <a:r>
              <a:rPr lang="en-US" dirty="0">
                <a:solidFill>
                  <a:srgbClr val="9AA3AE"/>
                </a:solidFill>
              </a:rPr>
              <a:t>“ </a:t>
            </a:r>
            <a:r>
              <a:rPr lang="en-US" dirty="0" err="1">
                <a:solidFill>
                  <a:srgbClr val="9AA3AE"/>
                </a:solidFill>
              </a:rPr>
              <a:t>zu</a:t>
            </a:r>
            <a:r>
              <a:rPr lang="en-US" dirty="0">
                <a:solidFill>
                  <a:srgbClr val="9AA3AE"/>
                </a:solidFill>
              </a:rPr>
              <a:t> </a:t>
            </a:r>
            <a:r>
              <a:rPr lang="en-US" dirty="0" err="1">
                <a:solidFill>
                  <a:srgbClr val="9AA3AE"/>
                </a:solidFill>
              </a:rPr>
              <a:t>diagnostizieren</a:t>
            </a:r>
            <a:r>
              <a:rPr lang="en-US" dirty="0">
                <a:solidFill>
                  <a:srgbClr val="9AA3AE"/>
                </a:solidFill>
              </a:rPr>
              <a:t>, muss die </a:t>
            </a:r>
            <a:r>
              <a:rPr lang="en-US" dirty="0" err="1">
                <a:solidFill>
                  <a:srgbClr val="9AA3AE"/>
                </a:solidFill>
              </a:rPr>
              <a:t>Familienanamnese</a:t>
            </a:r>
            <a:r>
              <a:rPr lang="en-US" dirty="0">
                <a:solidFill>
                  <a:srgbClr val="9AA3AE"/>
                </a:solidFill>
              </a:rPr>
              <a:t> </a:t>
            </a:r>
            <a:r>
              <a:rPr lang="en-US" dirty="0" err="1">
                <a:solidFill>
                  <a:srgbClr val="9AA3AE"/>
                </a:solidFill>
              </a:rPr>
              <a:t>positiv</a:t>
            </a:r>
            <a:r>
              <a:rPr lang="en-US" dirty="0">
                <a:solidFill>
                  <a:srgbClr val="9AA3AE"/>
                </a:solidFill>
              </a:rPr>
              <a:t> sein  (</a:t>
            </a:r>
            <a:r>
              <a:rPr lang="en-US" dirty="0" err="1">
                <a:solidFill>
                  <a:srgbClr val="9AA3AE"/>
                </a:solidFill>
              </a:rPr>
              <a:t>jedoch</a:t>
            </a:r>
            <a:r>
              <a:rPr lang="en-US" dirty="0">
                <a:solidFill>
                  <a:srgbClr val="9AA3AE"/>
                </a:solidFill>
              </a:rPr>
              <a:t> nicht </a:t>
            </a:r>
            <a:r>
              <a:rPr lang="en-US" dirty="0" err="1">
                <a:solidFill>
                  <a:srgbClr val="9AA3AE"/>
                </a:solidFill>
              </a:rPr>
              <a:t>zwangsläufig</a:t>
            </a:r>
            <a:r>
              <a:rPr lang="en-US" dirty="0">
                <a:solidFill>
                  <a:srgbClr val="9AA3AE"/>
                </a:solidFill>
              </a:rPr>
              <a:t> </a:t>
            </a:r>
            <a:r>
              <a:rPr lang="en-US" dirty="0" err="1">
                <a:solidFill>
                  <a:srgbClr val="9AA3AE"/>
                </a:solidFill>
              </a:rPr>
              <a:t>bei</a:t>
            </a:r>
            <a:r>
              <a:rPr lang="en-US" dirty="0">
                <a:solidFill>
                  <a:srgbClr val="9AA3AE"/>
                </a:solidFill>
              </a:rPr>
              <a:t> </a:t>
            </a:r>
            <a:r>
              <a:rPr lang="en-US" dirty="0" err="1">
                <a:solidFill>
                  <a:srgbClr val="9AA3AE"/>
                </a:solidFill>
              </a:rPr>
              <a:t>einem</a:t>
            </a:r>
            <a:r>
              <a:rPr lang="en-US" dirty="0">
                <a:solidFill>
                  <a:srgbClr val="9AA3AE"/>
                </a:solidFill>
              </a:rPr>
              <a:t> </a:t>
            </a:r>
            <a:r>
              <a:rPr lang="en-US" dirty="0" err="1">
                <a:solidFill>
                  <a:srgbClr val="9AA3AE"/>
                </a:solidFill>
              </a:rPr>
              <a:t>Verwandten</a:t>
            </a:r>
            <a:r>
              <a:rPr lang="en-US" dirty="0">
                <a:solidFill>
                  <a:srgbClr val="9AA3AE"/>
                </a:solidFill>
              </a:rPr>
              <a:t> </a:t>
            </a:r>
            <a:r>
              <a:rPr lang="en-US" dirty="0" err="1">
                <a:solidFill>
                  <a:srgbClr val="9AA3AE"/>
                </a:solidFill>
              </a:rPr>
              <a:t>ersten</a:t>
            </a:r>
            <a:r>
              <a:rPr lang="en-US" dirty="0">
                <a:solidFill>
                  <a:srgbClr val="9AA3AE"/>
                </a:solidFill>
              </a:rPr>
              <a:t> Grades)  </a:t>
            </a:r>
            <a:r>
              <a:rPr lang="en-US" b="1" dirty="0">
                <a:solidFill>
                  <a:srgbClr val="9AA3AE"/>
                </a:solidFill>
              </a:rPr>
              <a:t>F</a:t>
            </a:r>
            <a:endParaRPr b="1" dirty="0">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dirty="0">
                <a:solidFill>
                  <a:srgbClr val="9AA3AE"/>
                </a:solidFill>
              </a:rPr>
              <a:t>Der </a:t>
            </a:r>
            <a:r>
              <a:rPr lang="en-US" b="1" dirty="0" err="1"/>
              <a:t>exophytische</a:t>
            </a:r>
            <a:r>
              <a:rPr lang="en-US" b="1" dirty="0"/>
              <a:t> </a:t>
            </a:r>
            <a:r>
              <a:rPr lang="en-US" b="1" dirty="0" err="1"/>
              <a:t>Typ</a:t>
            </a:r>
            <a:r>
              <a:rPr lang="en-US" dirty="0">
                <a:solidFill>
                  <a:srgbClr val="9AA3AE"/>
                </a:solidFill>
              </a:rPr>
              <a:t> </a:t>
            </a:r>
            <a:r>
              <a:rPr lang="en-US" dirty="0" err="1">
                <a:solidFill>
                  <a:srgbClr val="9AA3AE"/>
                </a:solidFill>
              </a:rPr>
              <a:t>ähnelt</a:t>
            </a:r>
            <a:r>
              <a:rPr lang="en-US" dirty="0">
                <a:solidFill>
                  <a:srgbClr val="9AA3AE"/>
                </a:solidFill>
              </a:rPr>
              <a:t> der </a:t>
            </a:r>
            <a:r>
              <a:rPr lang="en-US" b="1" dirty="0">
                <a:solidFill>
                  <a:srgbClr val="9AA3AE"/>
                </a:solidFill>
              </a:rPr>
              <a:t>Coats-</a:t>
            </a:r>
            <a:r>
              <a:rPr lang="en-US" b="1" dirty="0" err="1">
                <a:solidFill>
                  <a:srgbClr val="9AA3AE"/>
                </a:solidFill>
              </a:rPr>
              <a:t>Krankheit</a:t>
            </a:r>
            <a:endParaRPr b="1" dirty="0">
              <a:solidFill>
                <a:srgbClr val="9AA3AE"/>
              </a:solidFill>
            </a:endParaRPr>
          </a:p>
        </p:txBody>
      </p:sp>
      <p:cxnSp>
        <p:nvCxnSpPr>
          <p:cNvPr id="1637" name="Google Shape;1637;p119"/>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38" name="Google Shape;1638;p119"/>
          <p:cNvSpPr/>
          <p:nvPr/>
        </p:nvSpPr>
        <p:spPr>
          <a:xfrm>
            <a:off x="6296426" y="3202347"/>
            <a:ext cx="1870553" cy="534444"/>
          </a:xfrm>
          <a:prstGeom prst="ellipse">
            <a:avLst/>
          </a:prstGeom>
          <a:noFill/>
          <a:ln w="22268" cap="flat" cmpd="sng">
            <a:solidFill>
              <a:srgbClr val="9AA3AE"/>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b="0" i="0" u="none" strike="noStrike" cap="none">
              <a:solidFill>
                <a:srgbClr val="FFFFFF"/>
              </a:solidFill>
              <a:latin typeface="Arial"/>
              <a:ea typeface="Arial"/>
              <a:cs typeface="Arial"/>
              <a:sym typeface="Arial"/>
            </a:endParaRPr>
          </a:p>
        </p:txBody>
      </p:sp>
      <p:sp>
        <p:nvSpPr>
          <p:cNvPr id="1639" name="Google Shape;1639;p119"/>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640" name="Google Shape;1640;p119"/>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641" name="Google Shape;1641;p119"/>
          <p:cNvSpPr txBox="1"/>
          <p:nvPr/>
        </p:nvSpPr>
        <p:spPr>
          <a:xfrm>
            <a:off x="2838882" y="4146184"/>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a:t>
            </a:r>
            <a:r>
              <a:rPr lang="en-US" sz="1052" i="1">
                <a:solidFill>
                  <a:srgbClr val="FFEC8F"/>
                </a:solidFill>
                <a:latin typeface="Arial"/>
                <a:ea typeface="Arial"/>
                <a:cs typeface="Arial"/>
                <a:sym typeface="Arial"/>
              </a:rPr>
              <a:t>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--Exophytisch</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t>
            </a:r>
            <a:r>
              <a:rPr lang="en-US" sz="1052" b="1" i="1">
                <a:solidFill>
                  <a:srgbClr val="1A5FB4"/>
                </a:solidFill>
                <a:latin typeface="Arial"/>
                <a:ea typeface="Arial"/>
                <a:cs typeface="Arial"/>
                <a:sym typeface="Arial"/>
              </a:rPr>
              <a:t>?</a:t>
            </a:r>
            <a:r>
              <a:rPr lang="en-US" sz="1052" b="1">
                <a:solidFill>
                  <a:srgbClr val="FFEC8F"/>
                </a:solidFill>
                <a:latin typeface="Arial"/>
                <a:ea typeface="Arial"/>
                <a:cs typeface="Arial"/>
                <a:sym typeface="Arial"/>
              </a:rPr>
              <a:t>Endophytisch</a:t>
            </a:r>
            <a:endParaRPr sz="1403">
              <a:solidFill>
                <a:srgbClr val="FFEC8F"/>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t>
            </a:r>
            <a:r>
              <a:rPr lang="en-US" sz="1052" b="1" i="1">
                <a:solidFill>
                  <a:srgbClr val="1A5FB4"/>
                </a:solidFill>
                <a:latin typeface="Arial"/>
                <a:ea typeface="Arial"/>
                <a:cs typeface="Arial"/>
                <a:sym typeface="Arial"/>
              </a:rPr>
              <a:t>?</a:t>
            </a:r>
            <a:r>
              <a:rPr lang="en-US" sz="1052" b="1">
                <a:solidFill>
                  <a:srgbClr val="FFEC8F"/>
                </a:solidFill>
                <a:latin typeface="Arial"/>
                <a:ea typeface="Arial"/>
                <a:cs typeface="Arial"/>
                <a:sym typeface="Arial"/>
              </a:rPr>
              <a:t>diffus infiltrativ</a:t>
            </a:r>
            <a:endParaRPr sz="1403">
              <a:solidFill>
                <a:srgbClr val="FFEC8F"/>
              </a:solidFill>
              <a:latin typeface="Arial"/>
              <a:ea typeface="Arial"/>
              <a:cs typeface="Arial"/>
              <a:sym typeface="Arial"/>
            </a:endParaRPr>
          </a:p>
        </p:txBody>
      </p:sp>
      <p:sp>
        <p:nvSpPr>
          <p:cNvPr id="164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32" name="Google Shape;1632;p11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635" name="Google Shape;1635;p11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107</a:t>
            </a:fld>
            <a:endParaRPr lang="de-DE" sz="800">
              <a:latin typeface="Segoe UI"/>
            </a:endParaRPr>
          </a:p>
        </p:txBody>
      </p:sp>
      <p:cxnSp>
        <p:nvCxnSpPr>
          <p:cNvPr id="1643" name="ZZ_Fusszeile_Linie"/>
          <p:cNvCxnSpPr/>
          <p:nvPr/>
        </p:nvCxnSpPr>
        <p:spPr>
          <a:xfrm>
            <a:off x="274320" y="6565392"/>
            <a:ext cx="11643360" cy="0"/>
          </a:xfrm>
          <a:prstGeom prst="line">
            <a:avLst/>
          </a:prstGeom>
          <a:ln w="6350">
            <a:solidFill>
              <a:srgbClr val="D7DBE0"/>
            </a:solidFill>
          </a:ln>
        </p:spPr>
      </p:cxnSp>
      <p:sp>
        <p:nvSpPr>
          <p:cNvPr id="164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645"/>
        <p:cNvGrpSpPr/>
        <p:nvPr/>
      </p:nvGrpSpPr>
      <p:grpSpPr>
        <a:xfrm>
          <a:off x="0" y="0"/>
          <a:ext cx="0" cy="0"/>
          <a:chOff x="0" y="0"/>
          <a:chExt cx="0" cy="0"/>
        </a:xfrm>
      </p:grpSpPr>
      <p:cxnSp>
        <p:nvCxnSpPr>
          <p:cNvPr id="1647" name="Google Shape;1647;p12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48" name="Google Shape;1648;p12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sp>
        <p:nvSpPr>
          <p:cNvPr id="1650" name="Google Shape;1650;p12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a:t>
            </a:r>
            <a:r>
              <a:rPr lang="en-US" b="1"/>
              <a:t>exophytische Typ</a:t>
            </a:r>
            <a:r>
              <a:rPr lang="en-US">
                <a:solidFill>
                  <a:srgbClr val="9AA3AE"/>
                </a:solidFill>
              </a:rPr>
              <a:t> ähnelt der </a:t>
            </a:r>
            <a:r>
              <a:rPr lang="en-US" b="1">
                <a:solidFill>
                  <a:srgbClr val="9AA3AE"/>
                </a:solidFill>
              </a:rPr>
              <a:t>Coats-Krankheit</a:t>
            </a:r>
            <a:endParaRPr b="1">
              <a:solidFill>
                <a:srgbClr val="9AA3AE"/>
              </a:solidFill>
            </a:endParaRPr>
          </a:p>
        </p:txBody>
      </p:sp>
      <p:cxnSp>
        <p:nvCxnSpPr>
          <p:cNvPr id="1651" name="Google Shape;1651;p120"/>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52" name="Google Shape;1652;p120"/>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654" name="Google Shape;1654;p120"/>
          <p:cNvSpPr txBox="1"/>
          <p:nvPr/>
        </p:nvSpPr>
        <p:spPr>
          <a:xfrm>
            <a:off x="2814356" y="4076529"/>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a:t>
            </a:r>
            <a:r>
              <a:rPr lang="en-US" sz="1052" i="1">
                <a:solidFill>
                  <a:srgbClr val="FFEC8F"/>
                </a:solidFill>
                <a:latin typeface="Arial"/>
                <a:ea typeface="Arial"/>
                <a:cs typeface="Arial"/>
                <a:sym typeface="Arial"/>
              </a:rPr>
              <a:t>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--Exophytisch</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--Endophytisch</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--Diffus infiltrativ</a:t>
            </a:r>
            <a:endParaRPr/>
          </a:p>
        </p:txBody>
      </p:sp>
      <p:sp>
        <p:nvSpPr>
          <p:cNvPr id="165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46" name="Google Shape;1646;p12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649" name="Google Shape;1649;p12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108</a:t>
            </a:fld>
            <a:endParaRPr lang="de-DE" sz="800">
              <a:latin typeface="Segoe UI"/>
            </a:endParaRPr>
          </a:p>
        </p:txBody>
      </p:sp>
      <p:cxnSp>
        <p:nvCxnSpPr>
          <p:cNvPr id="1656" name="ZZ_Fusszeile_Linie"/>
          <p:cNvCxnSpPr/>
          <p:nvPr/>
        </p:nvCxnSpPr>
        <p:spPr>
          <a:xfrm>
            <a:off x="274320" y="6565392"/>
            <a:ext cx="11643360" cy="0"/>
          </a:xfrm>
          <a:prstGeom prst="line">
            <a:avLst/>
          </a:prstGeom>
          <a:ln w="6350">
            <a:solidFill>
              <a:srgbClr val="D7DBE0"/>
            </a:solidFill>
          </a:ln>
        </p:spPr>
      </p:cxnSp>
      <p:sp>
        <p:nvSpPr>
          <p:cNvPr id="165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1640;p119">
            <a:extLst>
              <a:ext uri="{FF2B5EF4-FFF2-40B4-BE49-F238E27FC236}">
                <a16:creationId xmlns:a16="http://schemas.microsoft.com/office/drawing/2014/main" id="{D7A26050-5053-D597-6FBF-411A8BC0A6DF}"/>
              </a:ext>
            </a:extLst>
          </p:cNvPr>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cxnSp>
        <p:nvCxnSpPr>
          <p:cNvPr id="1660" name="Google Shape;1660;p12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61" name="Google Shape;1661;p12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663" name="Google Shape;1663;p12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a:t>
            </a:r>
            <a:r>
              <a:rPr lang="en-US" b="1"/>
              <a:t>exophytische Typ</a:t>
            </a:r>
            <a:r>
              <a:rPr lang="en-US">
                <a:solidFill>
                  <a:srgbClr val="9AA3AE"/>
                </a:solidFill>
              </a:rPr>
              <a:t> ähnelt der </a:t>
            </a:r>
            <a:r>
              <a:rPr lang="en-US" b="1">
                <a:solidFill>
                  <a:srgbClr val="9AA3AE"/>
                </a:solidFill>
              </a:rPr>
              <a:t>Coats-Krankheit</a:t>
            </a:r>
            <a:endParaRPr b="1">
              <a:solidFill>
                <a:srgbClr val="9AA3AE"/>
              </a:solidFill>
            </a:endParaRPr>
          </a:p>
        </p:txBody>
      </p:sp>
      <p:cxnSp>
        <p:nvCxnSpPr>
          <p:cNvPr id="1664" name="Google Shape;1664;p121"/>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65" name="Google Shape;1665;p121"/>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667" name="Google Shape;1667;p121"/>
          <p:cNvSpPr txBox="1"/>
          <p:nvPr/>
        </p:nvSpPr>
        <p:spPr>
          <a:xfrm>
            <a:off x="2891178" y="3881614"/>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a:t>
            </a:r>
            <a:endParaRPr sz="1403">
              <a:solidFill>
                <a:srgbClr val="1A5FB4"/>
              </a:solidFill>
              <a:latin typeface="Arial"/>
              <a:ea typeface="Arial"/>
              <a:cs typeface="Arial"/>
              <a:sym typeface="Arial"/>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infiltrativ</a:t>
            </a:r>
            <a:endParaRPr/>
          </a:p>
        </p:txBody>
      </p:sp>
      <p:sp>
        <p:nvSpPr>
          <p:cNvPr id="16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59" name="Google Shape;1659;p12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662" name="Google Shape;1662;p12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109</a:t>
            </a:fld>
            <a:endParaRPr lang="de-DE" sz="800">
              <a:latin typeface="Segoe UI"/>
            </a:endParaRPr>
          </a:p>
        </p:txBody>
      </p:sp>
      <p:cxnSp>
        <p:nvCxnSpPr>
          <p:cNvPr id="1669" name="ZZ_Fusszeile_Linie"/>
          <p:cNvCxnSpPr/>
          <p:nvPr/>
        </p:nvCxnSpPr>
        <p:spPr>
          <a:xfrm>
            <a:off x="274320" y="6565392"/>
            <a:ext cx="11643360" cy="0"/>
          </a:xfrm>
          <a:prstGeom prst="line">
            <a:avLst/>
          </a:prstGeom>
          <a:ln w="6350">
            <a:solidFill>
              <a:srgbClr val="D7DBE0"/>
            </a:solidFill>
          </a:ln>
        </p:spPr>
      </p:cxnSp>
      <p:sp>
        <p:nvSpPr>
          <p:cNvPr id="16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1640;p119">
            <a:extLst>
              <a:ext uri="{FF2B5EF4-FFF2-40B4-BE49-F238E27FC236}">
                <a16:creationId xmlns:a16="http://schemas.microsoft.com/office/drawing/2014/main" id="{D267081E-04EC-ACBD-E781-38FFA5F89535}"/>
              </a:ext>
            </a:extLst>
          </p:cNvPr>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671"/>
        <p:cNvGrpSpPr/>
        <p:nvPr/>
      </p:nvGrpSpPr>
      <p:grpSpPr>
        <a:xfrm>
          <a:off x="0" y="0"/>
          <a:ext cx="0" cy="0"/>
          <a:chOff x="0" y="0"/>
          <a:chExt cx="0" cy="0"/>
        </a:xfrm>
      </p:grpSpPr>
      <p:cxnSp>
        <p:nvCxnSpPr>
          <p:cNvPr id="1673" name="Google Shape;1673;p12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74" name="Google Shape;1674;p12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676" name="Google Shape;1676;p12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a:t>
            </a:r>
            <a:r>
              <a:rPr lang="en-US" b="1"/>
              <a:t>exophytische Typ</a:t>
            </a:r>
            <a:r>
              <a:rPr lang="en-US">
                <a:solidFill>
                  <a:srgbClr val="9AA3AE"/>
                </a:solidFill>
              </a:rPr>
              <a:t> ähnelt der </a:t>
            </a:r>
            <a:r>
              <a:rPr lang="en-US" b="1">
                <a:solidFill>
                  <a:srgbClr val="9AA3AE"/>
                </a:solidFill>
              </a:rPr>
              <a:t>Coats-Krankheit</a:t>
            </a:r>
            <a:endParaRPr b="1">
              <a:solidFill>
                <a:srgbClr val="9AA3AE"/>
              </a:solidFill>
            </a:endParaRPr>
          </a:p>
        </p:txBody>
      </p:sp>
      <p:cxnSp>
        <p:nvCxnSpPr>
          <p:cNvPr id="1677" name="Google Shape;1677;p122"/>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78" name="Google Shape;1678;p122"/>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680" name="Google Shape;1680;p122"/>
          <p:cNvSpPr txBox="1"/>
          <p:nvPr/>
        </p:nvSpPr>
        <p:spPr>
          <a:xfrm>
            <a:off x="2891178" y="3881614"/>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 </a:t>
            </a:r>
            <a:r>
              <a:rPr lang="en-US" sz="1052">
                <a:solidFill>
                  <a:srgbClr val="1A5FB4"/>
                </a:solidFill>
                <a:latin typeface="Arial"/>
                <a:ea typeface="Arial"/>
                <a:cs typeface="Arial"/>
                <a:sym typeface="Arial"/>
              </a:rPr>
              <a:t>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r>
              <a:rPr lang="en-US" sz="1052">
                <a:solidFill>
                  <a:srgbClr val="FFEC8F"/>
                </a:solidFill>
                <a:latin typeface="Arial"/>
                <a:ea typeface="Arial"/>
                <a:cs typeface="Arial"/>
                <a:sym typeface="Arial"/>
              </a:rPr>
              <a:t>:</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endParaRPr/>
          </a:p>
        </p:txBody>
      </p:sp>
      <p:sp>
        <p:nvSpPr>
          <p:cNvPr id="168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72" name="Google Shape;1672;p12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675" name="Google Shape;1675;p12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110</a:t>
            </a:fld>
            <a:endParaRPr lang="de-DE" sz="800">
              <a:latin typeface="Segoe UI"/>
            </a:endParaRPr>
          </a:p>
        </p:txBody>
      </p:sp>
      <p:cxnSp>
        <p:nvCxnSpPr>
          <p:cNvPr id="1682" name="ZZ_Fusszeile_Linie"/>
          <p:cNvCxnSpPr/>
          <p:nvPr/>
        </p:nvCxnSpPr>
        <p:spPr>
          <a:xfrm>
            <a:off x="274320" y="6565392"/>
            <a:ext cx="11643360" cy="0"/>
          </a:xfrm>
          <a:prstGeom prst="line">
            <a:avLst/>
          </a:prstGeom>
          <a:ln w="6350">
            <a:solidFill>
              <a:srgbClr val="D7DBE0"/>
            </a:solidFill>
          </a:ln>
        </p:spPr>
      </p:cxnSp>
      <p:sp>
        <p:nvSpPr>
          <p:cNvPr id="168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1640;p119">
            <a:extLst>
              <a:ext uri="{FF2B5EF4-FFF2-40B4-BE49-F238E27FC236}">
                <a16:creationId xmlns:a16="http://schemas.microsoft.com/office/drawing/2014/main" id="{56EDD481-3A63-F340-CD05-97872F1A6234}"/>
              </a:ext>
            </a:extLst>
          </p:cNvPr>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684"/>
        <p:cNvGrpSpPr/>
        <p:nvPr/>
      </p:nvGrpSpPr>
      <p:grpSpPr>
        <a:xfrm>
          <a:off x="0" y="0"/>
          <a:ext cx="0" cy="0"/>
          <a:chOff x="0" y="0"/>
          <a:chExt cx="0" cy="0"/>
        </a:xfrm>
      </p:grpSpPr>
      <p:cxnSp>
        <p:nvCxnSpPr>
          <p:cNvPr id="1686" name="Google Shape;1686;p12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687" name="Google Shape;1687;p12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689" name="Google Shape;1689;p12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a:t>
            </a:r>
            <a:r>
              <a:rPr lang="en-US" b="1"/>
              <a:t>exophytische Typ</a:t>
            </a:r>
            <a:r>
              <a:rPr lang="en-US">
                <a:solidFill>
                  <a:srgbClr val="9AA3AE"/>
                </a:solidFill>
              </a:rPr>
              <a:t> ähnelt der </a:t>
            </a:r>
            <a:r>
              <a:rPr lang="en-US" b="1">
                <a:solidFill>
                  <a:srgbClr val="9AA3AE"/>
                </a:solidFill>
              </a:rPr>
              <a:t>Coats-Krankheit</a:t>
            </a:r>
            <a:endParaRPr b="1">
              <a:solidFill>
                <a:srgbClr val="9AA3AE"/>
              </a:solidFill>
            </a:endParaRPr>
          </a:p>
        </p:txBody>
      </p:sp>
      <p:cxnSp>
        <p:nvCxnSpPr>
          <p:cNvPr id="1690" name="Google Shape;1690;p123"/>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691" name="Google Shape;1691;p123"/>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693" name="Google Shape;1693;p123"/>
          <p:cNvSpPr txBox="1"/>
          <p:nvPr/>
        </p:nvSpPr>
        <p:spPr>
          <a:xfrm>
            <a:off x="3024395" y="3881614"/>
            <a:ext cx="6143211"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r>
              <a:rPr lang="en-US" sz="1052">
                <a:solidFill>
                  <a:srgbClr val="FFEC8F"/>
                </a:solidFill>
                <a:latin typeface="Arial"/>
                <a:ea typeface="Arial"/>
                <a:cs typeface="Arial"/>
                <a:sym typeface="Arial"/>
              </a:rPr>
              <a:t>:</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endParaRPr/>
          </a:p>
        </p:txBody>
      </p:sp>
      <p:sp>
        <p:nvSpPr>
          <p:cNvPr id="1694" name="Google Shape;1694;p123"/>
          <p:cNvSpPr txBox="1"/>
          <p:nvPr/>
        </p:nvSpPr>
        <p:spPr>
          <a:xfrm>
            <a:off x="4072351" y="4763203"/>
            <a:ext cx="3556997" cy="346389"/>
          </a:xfrm>
          <a:prstGeom prst="rect">
            <a:avLst/>
          </a:prstGeom>
          <a:solidFill>
            <a:srgbClr val="FFD88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ein exophytischer Tumor im DFE aus?</a:t>
            </a:r>
            <a:endParaRPr/>
          </a:p>
          <a:p>
            <a:pPr marL="0" marR="0" lvl="0" indent="0" algn="l" rtl="0">
              <a:spcBef>
                <a:spcPts val="0"/>
              </a:spcBef>
              <a:spcAft>
                <a:spcPts val="0"/>
              </a:spcAft>
              <a:buNone/>
            </a:pPr>
            <a:r>
              <a:rPr lang="en-US" sz="1052">
                <a:solidFill>
                  <a:srgbClr val="FFD884"/>
                </a:solidFill>
                <a:latin typeface="Arial"/>
                <a:ea typeface="Arial"/>
                <a:cs typeface="Arial"/>
                <a:sym typeface="Arial"/>
              </a:rPr>
              <a:t>Eine weiße Masse, über die Netzhautgefäße verlaufen</a:t>
            </a:r>
            <a:endParaRPr/>
          </a:p>
        </p:txBody>
      </p:sp>
      <p:sp>
        <p:nvSpPr>
          <p:cNvPr id="169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685" name="Google Shape;1685;p12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688" name="Google Shape;1688;p12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111</a:t>
            </a:fld>
            <a:endParaRPr lang="de-DE" sz="800">
              <a:latin typeface="Segoe UI"/>
            </a:endParaRPr>
          </a:p>
        </p:txBody>
      </p:sp>
      <p:cxnSp>
        <p:nvCxnSpPr>
          <p:cNvPr id="1696" name="ZZ_Fusszeile_Linie"/>
          <p:cNvCxnSpPr/>
          <p:nvPr/>
        </p:nvCxnSpPr>
        <p:spPr>
          <a:xfrm>
            <a:off x="274320" y="6565392"/>
            <a:ext cx="11643360" cy="0"/>
          </a:xfrm>
          <a:prstGeom prst="line">
            <a:avLst/>
          </a:prstGeom>
          <a:ln w="6350">
            <a:solidFill>
              <a:srgbClr val="D7DBE0"/>
            </a:solidFill>
          </a:ln>
        </p:spPr>
      </p:cxnSp>
      <p:sp>
        <p:nvSpPr>
          <p:cNvPr id="169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1640;p119">
            <a:extLst>
              <a:ext uri="{FF2B5EF4-FFF2-40B4-BE49-F238E27FC236}">
                <a16:creationId xmlns:a16="http://schemas.microsoft.com/office/drawing/2014/main" id="{0BEDC44D-7126-2C6C-70B8-E7300785D69C}"/>
              </a:ext>
            </a:extLst>
          </p:cNvPr>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698"/>
        <p:cNvGrpSpPr/>
        <p:nvPr/>
      </p:nvGrpSpPr>
      <p:grpSpPr>
        <a:xfrm>
          <a:off x="0" y="0"/>
          <a:ext cx="0" cy="0"/>
          <a:chOff x="0" y="0"/>
          <a:chExt cx="0" cy="0"/>
        </a:xfrm>
      </p:grpSpPr>
      <p:sp>
        <p:nvSpPr>
          <p:cNvPr id="1699" name="Google Shape;1699;p12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28181" algn="l" rtl="0">
              <a:lnSpc>
                <a:spcPct val="100000"/>
              </a:lnSpc>
              <a:spcBef>
                <a:spcPts val="210"/>
              </a:spcBef>
              <a:spcAft>
                <a:spcPts val="0"/>
              </a:spcAft>
              <a:buClr>
                <a:srgbClr val="9AA3AE"/>
              </a:buClr>
              <a:buSzPts val="1105"/>
              <a:buChar char="●"/>
            </a:pPr>
            <a:r>
              <a:rPr lang="en-US">
                <a:solidFill>
                  <a:srgbClr val="9AA3AE"/>
                </a:solidFill>
              </a:rPr>
              <a:t>Der </a:t>
            </a:r>
            <a:r>
              <a:rPr lang="en-US" b="1"/>
              <a:t>exophytische Typ</a:t>
            </a:r>
            <a:r>
              <a:rPr lang="en-US">
                <a:solidFill>
                  <a:srgbClr val="9AA3AE"/>
                </a:solidFill>
              </a:rPr>
              <a:t> ähnelt der </a:t>
            </a:r>
            <a:r>
              <a:rPr lang="en-US" b="1">
                <a:solidFill>
                  <a:srgbClr val="9AA3AE"/>
                </a:solidFill>
              </a:rPr>
              <a:t>Coats-Krankheit</a:t>
            </a:r>
            <a:endParaRPr b="1">
              <a:solidFill>
                <a:srgbClr val="9AA3AE"/>
              </a:solidFill>
            </a:endParaRPr>
          </a:p>
        </p:txBody>
      </p:sp>
      <p:cxnSp>
        <p:nvCxnSpPr>
          <p:cNvPr id="1701" name="Google Shape;1701;p12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702" name="Google Shape;1702;p124"/>
          <p:cNvSpPr txBox="1"/>
          <p:nvPr/>
        </p:nvSpPr>
        <p:spPr>
          <a:xfrm>
            <a:off x="5726378" y="1908792"/>
            <a:ext cx="1143372" cy="19331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703" name="Google Shape;1703;p12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704" name="Google Shape;1704;p12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1706" name="Google Shape;1706;p124"/>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1707" name="Google Shape;1707;p124"/>
          <p:cNvSpPr txBox="1"/>
          <p:nvPr/>
        </p:nvSpPr>
        <p:spPr>
          <a:xfrm>
            <a:off x="2542783" y="2205392"/>
            <a:ext cx="6143211"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durch  Exsudation gekennzeichnet ist, die so schwerwiegend sein kann, dass sie zu einer  Netzhautablösung führt</a:t>
            </a:r>
            <a:endParaRPr/>
          </a:p>
        </p:txBody>
      </p:sp>
      <p:sp>
        <p:nvSpPr>
          <p:cNvPr id="1709" name="Google Shape;1709;p124"/>
          <p:cNvSpPr txBox="1"/>
          <p:nvPr/>
        </p:nvSpPr>
        <p:spPr>
          <a:xfrm>
            <a:off x="3024395" y="3881614"/>
            <a:ext cx="6143211"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r>
              <a:rPr lang="en-US" sz="1052">
                <a:solidFill>
                  <a:srgbClr val="FFEC8F"/>
                </a:solidFill>
                <a:latin typeface="Arial"/>
                <a:ea typeface="Arial"/>
                <a:cs typeface="Arial"/>
                <a:sym typeface="Arial"/>
              </a:rPr>
              <a:t>:</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endParaRPr/>
          </a:p>
        </p:txBody>
      </p:sp>
      <p:sp>
        <p:nvSpPr>
          <p:cNvPr id="1710" name="Google Shape;1710;p124"/>
          <p:cNvSpPr txBox="1"/>
          <p:nvPr/>
        </p:nvSpPr>
        <p:spPr>
          <a:xfrm>
            <a:off x="4072351" y="4763203"/>
            <a:ext cx="3556997" cy="346389"/>
          </a:xfrm>
          <a:prstGeom prst="rect">
            <a:avLst/>
          </a:prstGeom>
          <a:solidFill>
            <a:srgbClr val="FFD88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Wie sieht ein exophytischer Tumor im DFE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Eine weiße Masse, über die Netzhautgefäße verlaufen</a:t>
            </a:r>
            <a:endParaRPr/>
          </a:p>
        </p:txBody>
      </p:sp>
      <p:sp>
        <p:nvSpPr>
          <p:cNvPr id="17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00" name="Google Shape;1700;p12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705" name="Google Shape;1705;p12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112</a:t>
            </a:fld>
            <a:endParaRPr lang="de-DE" sz="800">
              <a:latin typeface="Segoe UI"/>
            </a:endParaRPr>
          </a:p>
        </p:txBody>
      </p:sp>
      <p:cxnSp>
        <p:nvCxnSpPr>
          <p:cNvPr id="1712" name="ZZ_Fusszeile_Linie"/>
          <p:cNvCxnSpPr/>
          <p:nvPr/>
        </p:nvCxnSpPr>
        <p:spPr>
          <a:xfrm>
            <a:off x="274320" y="6565392"/>
            <a:ext cx="11643360" cy="0"/>
          </a:xfrm>
          <a:prstGeom prst="line">
            <a:avLst/>
          </a:prstGeom>
          <a:ln w="6350">
            <a:solidFill>
              <a:srgbClr val="D7DBE0"/>
            </a:solidFill>
          </a:ln>
        </p:spPr>
      </p:cxnSp>
      <p:sp>
        <p:nvSpPr>
          <p:cNvPr id="17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3" name="Google Shape;1640;p119">
            <a:extLst>
              <a:ext uri="{FF2B5EF4-FFF2-40B4-BE49-F238E27FC236}">
                <a16:creationId xmlns:a16="http://schemas.microsoft.com/office/drawing/2014/main" id="{ADF086FA-14CE-F394-27F0-0E2348FBD88A}"/>
              </a:ext>
            </a:extLst>
          </p:cNvPr>
          <p:cNvSpPr/>
          <p:nvPr/>
        </p:nvSpPr>
        <p:spPr>
          <a:xfrm>
            <a:off x="3320245" y="3191255"/>
            <a:ext cx="1937622" cy="545490"/>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714"/>
        <p:cNvGrpSpPr/>
        <p:nvPr/>
      </p:nvGrpSpPr>
      <p:grpSpPr>
        <a:xfrm>
          <a:off x="0" y="0"/>
          <a:ext cx="0" cy="0"/>
          <a:chOff x="0" y="0"/>
          <a:chExt cx="0" cy="0"/>
        </a:xfrm>
      </p:grpSpPr>
      <p:pic>
        <p:nvPicPr>
          <p:cNvPr id="1716" name="Google Shape;1716;p125"/>
          <p:cNvPicPr preferRelativeResize="0"/>
          <p:nvPr/>
        </p:nvPicPr>
        <p:blipFill rotWithShape="1">
          <a:blip r:embed="rId3">
            <a:alphaModFix/>
          </a:blip>
          <a:srcRect/>
          <a:stretch/>
        </p:blipFill>
        <p:spPr>
          <a:xfrm>
            <a:off x="3891419" y="937197"/>
            <a:ext cx="4475967" cy="4715353"/>
          </a:xfrm>
          <a:prstGeom prst="rect">
            <a:avLst/>
          </a:prstGeom>
          <a:noFill/>
          <a:ln>
            <a:noFill/>
          </a:ln>
        </p:spPr>
      </p:pic>
      <p:sp>
        <p:nvSpPr>
          <p:cNvPr id="1717" name="Google Shape;1717;p125"/>
          <p:cNvSpPr txBox="1"/>
          <p:nvPr/>
        </p:nvSpPr>
        <p:spPr>
          <a:xfrm>
            <a:off x="4750148" y="5891937"/>
            <a:ext cx="2758510"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Exophytisches Wachstumsmuster</a:t>
            </a:r>
            <a:endParaRPr sz="1227" b="0" i="0" u="none" strike="noStrike" cap="none">
              <a:solidFill>
                <a:srgbClr val="330066"/>
              </a:solidFill>
              <a:latin typeface="Arial"/>
              <a:ea typeface="Arial"/>
              <a:cs typeface="Arial"/>
              <a:sym typeface="Arial"/>
            </a:endParaRPr>
          </a:p>
        </p:txBody>
      </p:sp>
      <p:sp>
        <p:nvSpPr>
          <p:cNvPr id="171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15" name="Google Shape;1715;p12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113</a:t>
            </a:fld>
            <a:endParaRPr lang="de-DE" sz="800">
              <a:latin typeface="Segoe UI"/>
            </a:endParaRPr>
          </a:p>
        </p:txBody>
      </p:sp>
      <p:cxnSp>
        <p:nvCxnSpPr>
          <p:cNvPr id="1719" name="ZZ_Fusszeile_Linie"/>
          <p:cNvCxnSpPr/>
          <p:nvPr/>
        </p:nvCxnSpPr>
        <p:spPr>
          <a:xfrm>
            <a:off x="274320" y="6565392"/>
            <a:ext cx="11643360" cy="0"/>
          </a:xfrm>
          <a:prstGeom prst="line">
            <a:avLst/>
          </a:prstGeom>
          <a:ln w="6350">
            <a:solidFill>
              <a:srgbClr val="D7DBE0"/>
            </a:solidFill>
          </a:ln>
        </p:spPr>
      </p:cxnSp>
      <p:sp>
        <p:nvSpPr>
          <p:cNvPr id="172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721"/>
        <p:cNvGrpSpPr/>
        <p:nvPr/>
      </p:nvGrpSpPr>
      <p:grpSpPr>
        <a:xfrm>
          <a:off x="0" y="0"/>
          <a:ext cx="0" cy="0"/>
          <a:chOff x="0" y="0"/>
          <a:chExt cx="0" cy="0"/>
        </a:xfrm>
      </p:grpSpPr>
      <p:sp>
        <p:nvSpPr>
          <p:cNvPr id="3" name="Google Shape;1826;p132">
            <a:extLst>
              <a:ext uri="{FF2B5EF4-FFF2-40B4-BE49-F238E27FC236}">
                <a16:creationId xmlns:a16="http://schemas.microsoft.com/office/drawing/2014/main" id="{E28205D0-AA2C-420A-6A85-06823EC916DC}"/>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dirty="0">
                <a:solidFill>
                  <a:srgbClr val="1A5FB4"/>
                </a:solidFill>
              </a:rPr>
              <a:t>  </a:t>
            </a:r>
            <a:r>
              <a:rPr lang="en-US" b="1" dirty="0">
                <a:solidFill>
                  <a:srgbClr val="1A5FB4"/>
                </a:solidFill>
              </a:rPr>
              <a:t>Coats-</a:t>
            </a:r>
            <a:r>
              <a:rPr lang="en-US" b="1" dirty="0" err="1">
                <a:solidFill>
                  <a:srgbClr val="1A5FB4"/>
                </a:solidFill>
              </a:rPr>
              <a:t>Krankheit</a:t>
            </a:r>
            <a:endParaRPr sz="2367" dirty="0">
              <a:solidFill>
                <a:schemeClr val="dk1"/>
              </a:solidFill>
            </a:endParaRPr>
          </a:p>
        </p:txBody>
      </p:sp>
      <p:cxnSp>
        <p:nvCxnSpPr>
          <p:cNvPr id="1723" name="Google Shape;1723;p12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724" name="Google Shape;1724;p12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726" name="Google Shape;1726;p126"/>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r>
              <a:rPr lang="en-US" sz="1052">
                <a:solidFill>
                  <a:srgbClr val="FFEC8F"/>
                </a:solidFill>
                <a:latin typeface="Arial"/>
                <a:ea typeface="Arial"/>
                <a:cs typeface="Arial"/>
                <a:sym typeface="Arial"/>
              </a:rPr>
              <a:t>:</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endParaRPr/>
          </a:p>
        </p:txBody>
      </p:sp>
      <p:sp>
        <p:nvSpPr>
          <p:cNvPr id="1727" name="Google Shape;1727;p126"/>
          <p:cNvSpPr txBox="1"/>
          <p:nvPr/>
        </p:nvSpPr>
        <p:spPr>
          <a:xfrm>
            <a:off x="4072351" y="4763203"/>
            <a:ext cx="3583825" cy="346389"/>
          </a:xfrm>
          <a:prstGeom prst="rect">
            <a:avLst/>
          </a:prstGeom>
          <a:solidFill>
            <a:srgbClr val="FFD88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Wie sieht ein exophytischer Tumor im DFE aus?</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weiße </a:t>
            </a:r>
            <a:r>
              <a:rPr lang="en-US" sz="1052" b="1">
                <a:solidFill>
                  <a:srgbClr val="1A5FB4"/>
                </a:solidFill>
                <a:latin typeface="Arial"/>
                <a:ea typeface="Arial"/>
                <a:cs typeface="Arial"/>
                <a:sym typeface="Arial"/>
              </a:rPr>
              <a:t>Masse</a:t>
            </a:r>
            <a:r>
              <a:rPr lang="en-US" sz="1052">
                <a:solidFill>
                  <a:srgbClr val="7F7F7F"/>
                </a:solidFill>
                <a:latin typeface="Arial"/>
                <a:ea typeface="Arial"/>
                <a:cs typeface="Arial"/>
                <a:sym typeface="Arial"/>
              </a:rPr>
              <a:t>, über die Netzhautgefäße verlaufen</a:t>
            </a:r>
            <a:endParaRPr/>
          </a:p>
        </p:txBody>
      </p:sp>
      <p:sp>
        <p:nvSpPr>
          <p:cNvPr id="1728" name="Google Shape;1728;p126"/>
          <p:cNvSpPr/>
          <p:nvPr/>
        </p:nvSpPr>
        <p:spPr>
          <a:xfrm>
            <a:off x="4715772" y="4828706"/>
            <a:ext cx="587310"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29" name="Google Shape;1729;p126"/>
          <p:cNvSpPr txBox="1"/>
          <p:nvPr/>
        </p:nvSpPr>
        <p:spPr>
          <a:xfrm>
            <a:off x="3320789" y="5445158"/>
            <a:ext cx="6182400" cy="346389"/>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Die Coats-Krankheit ist jedoch ein </a:t>
            </a:r>
            <a:r>
              <a:rPr lang="en-US" sz="1052" b="1" i="1">
                <a:solidFill>
                  <a:srgbClr val="1A5FB4"/>
                </a:solidFill>
                <a:latin typeface="Arial"/>
                <a:ea typeface="Arial"/>
                <a:cs typeface="Arial"/>
                <a:sym typeface="Arial"/>
              </a:rPr>
              <a:t>exsudativer </a:t>
            </a:r>
            <a:r>
              <a:rPr lang="en-US" sz="1052" i="1">
                <a:solidFill>
                  <a:srgbClr val="1A5FB4"/>
                </a:solidFill>
                <a:latin typeface="Arial"/>
                <a:ea typeface="Arial"/>
                <a:cs typeface="Arial"/>
                <a:sym typeface="Arial"/>
              </a:rPr>
              <a:t>Prozess – es liegt keine Masse vor. Wie könnte angesichts dessen ein exophytischer Rb mit der Coats-Krankheit verwechselt werden?</a:t>
            </a:r>
            <a:endParaRPr sz="1227">
              <a:solidFill>
                <a:srgbClr val="1A5FB4"/>
              </a:solidFill>
              <a:latin typeface="Arial"/>
              <a:ea typeface="Arial"/>
              <a:cs typeface="Arial"/>
              <a:sym typeface="Arial"/>
            </a:endParaRPr>
          </a:p>
        </p:txBody>
      </p:sp>
      <p:sp>
        <p:nvSpPr>
          <p:cNvPr id="1730" name="Google Shape;1730;p126"/>
          <p:cNvSpPr txBox="1"/>
          <p:nvPr/>
        </p:nvSpPr>
        <p:spPr>
          <a:xfrm>
            <a:off x="2542783" y="2205392"/>
            <a:ext cx="6189238"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a:t>
            </a:r>
            <a:r>
              <a:rPr lang="en-US" sz="1052">
                <a:solidFill>
                  <a:srgbClr val="1A5FB4"/>
                </a:solidFill>
                <a:latin typeface="Arial"/>
                <a:ea typeface="Arial"/>
                <a:cs typeface="Arial"/>
                <a:sym typeface="Arial"/>
              </a:rPr>
              <a:t>durch </a:t>
            </a:r>
            <a:r>
              <a:rPr lang="en-US" sz="1052" b="1">
                <a:solidFill>
                  <a:srgbClr val="1A5FB4"/>
                </a:solidFill>
                <a:latin typeface="Arial"/>
                <a:ea typeface="Arial"/>
                <a:cs typeface="Arial"/>
                <a:sym typeface="Arial"/>
              </a:rPr>
              <a:t> Exsudation</a:t>
            </a:r>
            <a:r>
              <a:rPr lang="en-US" sz="1052">
                <a:solidFill>
                  <a:srgbClr val="1A5FB4"/>
                </a:solidFill>
                <a:latin typeface="Arial"/>
                <a:ea typeface="Arial"/>
                <a:cs typeface="Arial"/>
                <a:sym typeface="Arial"/>
              </a:rPr>
              <a:t> gekennzeichnet ist, </a:t>
            </a:r>
            <a:r>
              <a:rPr lang="en-US" sz="1052">
                <a:solidFill>
                  <a:srgbClr val="7F7F7F"/>
                </a:solidFill>
                <a:latin typeface="Arial"/>
                <a:ea typeface="Arial"/>
                <a:cs typeface="Arial"/>
                <a:sym typeface="Arial"/>
              </a:rPr>
              <a:t>die so schwerwiegend sein kann, dass sie zu einer  Netzhautablösung führt</a:t>
            </a:r>
            <a:endParaRPr/>
          </a:p>
        </p:txBody>
      </p:sp>
      <p:sp>
        <p:nvSpPr>
          <p:cNvPr id="1731" name="Google Shape;1731;p126"/>
          <p:cNvSpPr/>
          <p:nvPr/>
        </p:nvSpPr>
        <p:spPr>
          <a:xfrm rot="1880596">
            <a:off x="6345514" y="2288990"/>
            <a:ext cx="422206" cy="3426546"/>
          </a:xfrm>
          <a:prstGeom prst="upDownArrow">
            <a:avLst>
              <a:gd name="adj1" fmla="val 50000"/>
              <a:gd name="adj2" fmla="val 103000"/>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32" name="Google Shape;1732;p126"/>
          <p:cNvSpPr/>
          <p:nvPr/>
        </p:nvSpPr>
        <p:spPr>
          <a:xfrm>
            <a:off x="3003726" y="2842581"/>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33" name="Google Shape;1733;p126"/>
          <p:cNvSpPr/>
          <p:nvPr/>
        </p:nvSpPr>
        <p:spPr>
          <a:xfrm>
            <a:off x="5064733" y="2842581"/>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22" name="Google Shape;1722;p126"/>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725" name="Google Shape;1725;p12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114</a:t>
            </a:fld>
            <a:endParaRPr lang="de-DE" sz="800">
              <a:latin typeface="Segoe UI"/>
            </a:endParaRPr>
          </a:p>
        </p:txBody>
      </p:sp>
      <p:cxnSp>
        <p:nvCxnSpPr>
          <p:cNvPr id="1735" name="ZZ_Fusszeile_Linie"/>
          <p:cNvCxnSpPr/>
          <p:nvPr/>
        </p:nvCxnSpPr>
        <p:spPr>
          <a:xfrm>
            <a:off x="274320" y="6565392"/>
            <a:ext cx="11643360" cy="0"/>
          </a:xfrm>
          <a:prstGeom prst="line">
            <a:avLst/>
          </a:prstGeom>
          <a:ln w="6350">
            <a:solidFill>
              <a:srgbClr val="D7DBE0"/>
            </a:solidFill>
          </a:ln>
        </p:spPr>
      </p:cxnSp>
      <p:sp>
        <p:nvSpPr>
          <p:cNvPr id="17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3531F672-7B4C-1271-E40E-8A43472BC91D}"/>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737"/>
        <p:cNvGrpSpPr/>
        <p:nvPr/>
      </p:nvGrpSpPr>
      <p:grpSpPr>
        <a:xfrm>
          <a:off x="0" y="0"/>
          <a:ext cx="0" cy="0"/>
          <a:chOff x="0" y="0"/>
          <a:chExt cx="0" cy="0"/>
        </a:xfrm>
      </p:grpSpPr>
      <p:sp>
        <p:nvSpPr>
          <p:cNvPr id="3" name="Google Shape;1826;p132">
            <a:extLst>
              <a:ext uri="{FF2B5EF4-FFF2-40B4-BE49-F238E27FC236}">
                <a16:creationId xmlns:a16="http://schemas.microsoft.com/office/drawing/2014/main" id="{1E84D091-52F4-7005-0157-D443CC193E0A}"/>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dirty="0">
                <a:solidFill>
                  <a:srgbClr val="1A5FB4"/>
                </a:solidFill>
              </a:rPr>
              <a:t>  </a:t>
            </a:r>
            <a:r>
              <a:rPr lang="en-US" b="1" dirty="0">
                <a:solidFill>
                  <a:srgbClr val="1A5FB4"/>
                </a:solidFill>
              </a:rPr>
              <a:t>Coats-</a:t>
            </a:r>
            <a:r>
              <a:rPr lang="en-US" b="1" dirty="0" err="1">
                <a:solidFill>
                  <a:srgbClr val="1A5FB4"/>
                </a:solidFill>
              </a:rPr>
              <a:t>Krankheit</a:t>
            </a:r>
            <a:endParaRPr sz="2367" dirty="0">
              <a:solidFill>
                <a:schemeClr val="dk1"/>
              </a:solidFill>
            </a:endParaRPr>
          </a:p>
        </p:txBody>
      </p:sp>
      <p:cxnSp>
        <p:nvCxnSpPr>
          <p:cNvPr id="1740" name="Google Shape;1740;p127"/>
          <p:cNvCxnSpPr/>
          <p:nvPr/>
        </p:nvCxnSpPr>
        <p:spPr>
          <a:xfrm>
            <a:off x="4715770"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741" name="Google Shape;1741;p12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742" name="Google Shape;1742;p127"/>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743" name="Google Shape;1743;p127"/>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a:t>
            </a:r>
            <a:r>
              <a:rPr lang="en-US" sz="1052">
                <a:solidFill>
                  <a:srgbClr val="FFEC8F"/>
                </a:solidFill>
                <a:latin typeface="Arial"/>
                <a:ea typeface="Arial"/>
                <a:cs typeface="Arial"/>
                <a:sym typeface="Arial"/>
              </a:rPr>
              <a:t>:</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endParaRPr/>
          </a:p>
        </p:txBody>
      </p:sp>
      <p:sp>
        <p:nvSpPr>
          <p:cNvPr id="1744" name="Google Shape;1744;p127"/>
          <p:cNvSpPr txBox="1"/>
          <p:nvPr/>
        </p:nvSpPr>
        <p:spPr>
          <a:xfrm>
            <a:off x="4072351" y="4763203"/>
            <a:ext cx="3583825" cy="346389"/>
          </a:xfrm>
          <a:prstGeom prst="rect">
            <a:avLst/>
          </a:prstGeom>
          <a:solidFill>
            <a:srgbClr val="FFD884"/>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Wie sieht ein exophytischer Tumor im DFE aus?</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weiße </a:t>
            </a:r>
            <a:r>
              <a:rPr lang="en-US" sz="1052" b="1">
                <a:solidFill>
                  <a:srgbClr val="1A5FB4"/>
                </a:solidFill>
                <a:latin typeface="Arial"/>
                <a:ea typeface="Arial"/>
                <a:cs typeface="Arial"/>
                <a:sym typeface="Arial"/>
              </a:rPr>
              <a:t>Masse</a:t>
            </a:r>
            <a:r>
              <a:rPr lang="en-US" sz="1052">
                <a:solidFill>
                  <a:srgbClr val="7F7F7F"/>
                </a:solidFill>
                <a:latin typeface="Arial"/>
                <a:ea typeface="Arial"/>
                <a:cs typeface="Arial"/>
                <a:sym typeface="Arial"/>
              </a:rPr>
              <a:t>, über die Netzhautgefäße verlaufen</a:t>
            </a:r>
            <a:endParaRPr/>
          </a:p>
        </p:txBody>
      </p:sp>
      <p:sp>
        <p:nvSpPr>
          <p:cNvPr id="1745" name="Google Shape;1745;p127"/>
          <p:cNvSpPr/>
          <p:nvPr/>
        </p:nvSpPr>
        <p:spPr>
          <a:xfrm>
            <a:off x="4715772" y="4828706"/>
            <a:ext cx="587310"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46" name="Google Shape;1746;p127"/>
          <p:cNvSpPr txBox="1"/>
          <p:nvPr/>
        </p:nvSpPr>
        <p:spPr>
          <a:xfrm>
            <a:off x="2542783" y="2205392"/>
            <a:ext cx="6189238"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7F7F7F"/>
                </a:solidFill>
                <a:latin typeface="Arial"/>
                <a:ea typeface="Arial"/>
                <a:cs typeface="Arial"/>
                <a:sym typeface="Arial"/>
              </a:rPr>
              <a:t>Kurz gesagt: Was ist </a:t>
            </a:r>
            <a:r>
              <a:rPr lang="en-US" sz="1052">
                <a:solidFill>
                  <a:srgbClr val="7F7F7F"/>
                </a:solidFill>
                <a:latin typeface="Arial"/>
                <a:ea typeface="Arial"/>
                <a:cs typeface="Arial"/>
                <a:sym typeface="Arial"/>
              </a:rPr>
              <a:t>die Coats-Krankheit</a:t>
            </a:r>
            <a:r>
              <a:rPr lang="en-US" sz="1052" i="1">
                <a:solidFill>
                  <a:srgbClr val="7F7F7F"/>
                </a:solidFill>
                <a:latin typeface="Arial"/>
                <a:ea typeface="Arial"/>
                <a:cs typeface="Arial"/>
                <a:sym typeface="Arial"/>
              </a:rPr>
              <a:t>?</a:t>
            </a:r>
            <a:endParaRPr/>
          </a:p>
          <a:p>
            <a:pPr marL="0" marR="0" lvl="0" indent="0" algn="l" rtl="0">
              <a:spcBef>
                <a:spcPts val="0"/>
              </a:spcBef>
              <a:spcAft>
                <a:spcPts val="0"/>
              </a:spcAft>
              <a:buNone/>
            </a:pPr>
            <a:r>
              <a:rPr lang="en-US" sz="1052">
                <a:solidFill>
                  <a:srgbClr val="7F7F7F"/>
                </a:solidFill>
                <a:latin typeface="Arial"/>
                <a:ea typeface="Arial"/>
                <a:cs typeface="Arial"/>
                <a:sym typeface="Arial"/>
              </a:rPr>
              <a:t>Eine (in der Regel) angeborene Erkrankung der Netzhautgefäße, die </a:t>
            </a:r>
            <a:r>
              <a:rPr lang="en-US" sz="1052">
                <a:solidFill>
                  <a:srgbClr val="1A5FB4"/>
                </a:solidFill>
                <a:latin typeface="Arial"/>
                <a:ea typeface="Arial"/>
                <a:cs typeface="Arial"/>
                <a:sym typeface="Arial"/>
              </a:rPr>
              <a:t>durch </a:t>
            </a:r>
            <a:r>
              <a:rPr lang="en-US" sz="1052" b="1">
                <a:solidFill>
                  <a:srgbClr val="1A5FB4"/>
                </a:solidFill>
                <a:latin typeface="Arial"/>
                <a:ea typeface="Arial"/>
                <a:cs typeface="Arial"/>
                <a:sym typeface="Arial"/>
              </a:rPr>
              <a:t> Exsudation</a:t>
            </a:r>
            <a:r>
              <a:rPr lang="en-US" sz="1052">
                <a:solidFill>
                  <a:srgbClr val="1A5FB4"/>
                </a:solidFill>
                <a:latin typeface="Arial"/>
                <a:ea typeface="Arial"/>
                <a:cs typeface="Arial"/>
                <a:sym typeface="Arial"/>
              </a:rPr>
              <a:t> gekennzeichnet ist, </a:t>
            </a:r>
            <a:r>
              <a:rPr lang="en-US" sz="1052">
                <a:solidFill>
                  <a:srgbClr val="7F7F7F"/>
                </a:solidFill>
                <a:latin typeface="Arial"/>
                <a:ea typeface="Arial"/>
                <a:cs typeface="Arial"/>
                <a:sym typeface="Arial"/>
              </a:rPr>
              <a:t>die so schwerwiegend sein kann, dass sie zu einer  Netzhautablösung führt</a:t>
            </a:r>
            <a:endParaRPr/>
          </a:p>
        </p:txBody>
      </p:sp>
      <p:sp>
        <p:nvSpPr>
          <p:cNvPr id="1747" name="Google Shape;1747;p127"/>
          <p:cNvSpPr/>
          <p:nvPr/>
        </p:nvSpPr>
        <p:spPr>
          <a:xfrm rot="1880596">
            <a:off x="6345514" y="2288990"/>
            <a:ext cx="422206" cy="3426546"/>
          </a:xfrm>
          <a:prstGeom prst="upDownArrow">
            <a:avLst>
              <a:gd name="adj1" fmla="val 50000"/>
              <a:gd name="adj2" fmla="val 103000"/>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48" name="Google Shape;1748;p127"/>
          <p:cNvSpPr/>
          <p:nvPr/>
        </p:nvSpPr>
        <p:spPr>
          <a:xfrm>
            <a:off x="3003726" y="2842581"/>
            <a:ext cx="1870553" cy="53444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49" name="Google Shape;1749;p127"/>
          <p:cNvSpPr/>
          <p:nvPr/>
        </p:nvSpPr>
        <p:spPr>
          <a:xfrm>
            <a:off x="5064733" y="2842581"/>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750" name="Google Shape;1750;p127"/>
          <p:cNvSpPr txBox="1"/>
          <p:nvPr/>
        </p:nvSpPr>
        <p:spPr>
          <a:xfrm>
            <a:off x="3320789" y="5445158"/>
            <a:ext cx="6182400" cy="670159"/>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Die Coats-Krankheit ist jedoch ein </a:t>
            </a:r>
            <a:r>
              <a:rPr lang="en-US" sz="1052" b="1" i="1">
                <a:solidFill>
                  <a:srgbClr val="1A5FB4"/>
                </a:solidFill>
                <a:latin typeface="Arial"/>
                <a:ea typeface="Arial"/>
                <a:cs typeface="Arial"/>
                <a:sym typeface="Arial"/>
              </a:rPr>
              <a:t>exsudativer </a:t>
            </a:r>
            <a:r>
              <a:rPr lang="en-US" sz="1052" i="1">
                <a:solidFill>
                  <a:srgbClr val="1A5FB4"/>
                </a:solidFill>
                <a:latin typeface="Arial"/>
                <a:ea typeface="Arial"/>
                <a:cs typeface="Arial"/>
                <a:sym typeface="Arial"/>
              </a:rPr>
              <a:t>Prozess – es liegt keine Masse vor. Wie könnte angesichts dessen ein exophytischer Rb mit der Coats-Krankheit verwechselt werden?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Da ein exophytischer Rb selbst häufig mit einer übermäßigen subretinalen Flüssigkeitsansammlung einhergeht, kann dies dazu führen, dass die Tumormasse verdeckt wird</a:t>
            </a:r>
            <a:endParaRPr/>
          </a:p>
        </p:txBody>
      </p:sp>
      <p:sp>
        <p:nvSpPr>
          <p:cNvPr id="175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38" name="Google Shape;1738;p127"/>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739" name="Google Shape;1739;p12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115</a:t>
            </a:fld>
            <a:endParaRPr lang="de-DE" sz="800">
              <a:latin typeface="Segoe UI"/>
            </a:endParaRPr>
          </a:p>
        </p:txBody>
      </p:sp>
      <p:cxnSp>
        <p:nvCxnSpPr>
          <p:cNvPr id="1752" name="ZZ_Fusszeile_Linie"/>
          <p:cNvCxnSpPr/>
          <p:nvPr/>
        </p:nvCxnSpPr>
        <p:spPr>
          <a:xfrm>
            <a:off x="274320" y="6565392"/>
            <a:ext cx="11643360" cy="0"/>
          </a:xfrm>
          <a:prstGeom prst="line">
            <a:avLst/>
          </a:prstGeom>
          <a:ln w="6350">
            <a:solidFill>
              <a:srgbClr val="D7DBE0"/>
            </a:solidFill>
          </a:ln>
        </p:spPr>
      </p:cxnSp>
      <p:sp>
        <p:nvSpPr>
          <p:cNvPr id="17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DE642460-D10F-430A-08C6-CD31816DE3AC}"/>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sp>
        <p:nvSpPr>
          <p:cNvPr id="3" name="Google Shape;1826;p132">
            <a:extLst>
              <a:ext uri="{FF2B5EF4-FFF2-40B4-BE49-F238E27FC236}">
                <a16:creationId xmlns:a16="http://schemas.microsoft.com/office/drawing/2014/main" id="{3851AB47-3571-343D-1B62-39D6030E3D31}"/>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cxnSp>
        <p:nvCxnSpPr>
          <p:cNvPr id="1756" name="Google Shape;1756;p128"/>
          <p:cNvCxnSpPr/>
          <p:nvPr/>
        </p:nvCxnSpPr>
        <p:spPr>
          <a:xfrm>
            <a:off x="4786937"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757" name="Google Shape;1757;p128"/>
          <p:cNvCxnSpPr/>
          <p:nvPr/>
        </p:nvCxnSpPr>
        <p:spPr>
          <a:xfrm>
            <a:off x="6377140" y="2627915"/>
            <a:ext cx="467638" cy="66805"/>
          </a:xfrm>
          <a:prstGeom prst="straightConnector1">
            <a:avLst/>
          </a:prstGeom>
          <a:noFill/>
          <a:ln w="25052" cap="flat" cmpd="sng">
            <a:solidFill>
              <a:srgbClr val="9AA3AE"/>
            </a:solidFill>
            <a:prstDash val="solid"/>
            <a:round/>
            <a:headEnd type="none" w="sm" len="sm"/>
            <a:tailEnd type="none" w="sm" len="sm"/>
          </a:ln>
        </p:spPr>
      </p:cxnSp>
      <p:sp>
        <p:nvSpPr>
          <p:cNvPr id="1759" name="Google Shape;1759;p128"/>
          <p:cNvSpPr txBox="1"/>
          <p:nvPr/>
        </p:nvSpPr>
        <p:spPr>
          <a:xfrm>
            <a:off x="2585808" y="3758338"/>
            <a:ext cx="6913030" cy="29694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Die Coats-Krankheit ist also eine exsudative Gefäßerkrankung…</a:t>
            </a:r>
            <a:endParaRPr sz="1227" b="0" i="0" u="none" strike="noStrike" cap="none">
              <a:solidFill>
                <a:srgbClr val="330066"/>
              </a:solidFill>
              <a:latin typeface="Arial"/>
              <a:ea typeface="Arial"/>
              <a:cs typeface="Arial"/>
              <a:sym typeface="Arial"/>
            </a:endParaRPr>
          </a:p>
        </p:txBody>
      </p:sp>
      <p:sp>
        <p:nvSpPr>
          <p:cNvPr id="1760" name="Google Shape;1760;p128"/>
          <p:cNvSpPr/>
          <p:nvPr/>
        </p:nvSpPr>
        <p:spPr>
          <a:xfrm>
            <a:off x="3061436" y="2888904"/>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61" name="Google Shape;1761;p128"/>
          <p:cNvSpPr txBox="1"/>
          <p:nvPr/>
        </p:nvSpPr>
        <p:spPr>
          <a:xfrm>
            <a:off x="4776041" y="6046459"/>
            <a:ext cx="2639919" cy="242848"/>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(Noch keine Frage – fahren Sie fort, wenn Sie bereit sind)</a:t>
            </a:r>
            <a:endParaRPr sz="1227" b="0" i="0" u="none" strike="noStrike" cap="none">
              <a:solidFill>
                <a:srgbClr val="330066"/>
              </a:solidFill>
              <a:latin typeface="Arial"/>
              <a:ea typeface="Arial"/>
              <a:cs typeface="Arial"/>
              <a:sym typeface="Arial"/>
            </a:endParaRPr>
          </a:p>
        </p:txBody>
      </p:sp>
      <p:sp>
        <p:nvSpPr>
          <p:cNvPr id="1762" name="Google Shape;1762;p128"/>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763" name="Google Shape;1763;p128"/>
          <p:cNvSpPr/>
          <p:nvPr/>
        </p:nvSpPr>
        <p:spPr>
          <a:xfrm>
            <a:off x="5093007" y="2828948"/>
            <a:ext cx="1870553" cy="534444"/>
          </a:xfrm>
          <a:prstGeom prst="ellipse">
            <a:avLst/>
          </a:prstGeom>
          <a:noFill/>
          <a:ln w="22268" cap="flat" cmpd="sng">
            <a:solidFill>
              <a:srgbClr val="1A5FB4"/>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6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55" name="Google Shape;1755;p128"/>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758" name="Google Shape;1758;p12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116</a:t>
            </a:fld>
            <a:endParaRPr lang="de-DE" sz="800">
              <a:latin typeface="Segoe UI"/>
            </a:endParaRPr>
          </a:p>
        </p:txBody>
      </p:sp>
      <p:cxnSp>
        <p:nvCxnSpPr>
          <p:cNvPr id="1765" name="ZZ_Fusszeile_Linie"/>
          <p:cNvCxnSpPr/>
          <p:nvPr/>
        </p:nvCxnSpPr>
        <p:spPr>
          <a:xfrm>
            <a:off x="274320" y="6565392"/>
            <a:ext cx="11643360" cy="0"/>
          </a:xfrm>
          <a:prstGeom prst="line">
            <a:avLst/>
          </a:prstGeom>
          <a:ln w="6350">
            <a:solidFill>
              <a:srgbClr val="D7DBE0"/>
            </a:solidFill>
          </a:ln>
        </p:spPr>
      </p:cxnSp>
      <p:sp>
        <p:nvSpPr>
          <p:cNvPr id="176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F2FE6792-1B25-6FFC-C0AE-8668E7F292DA}"/>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767"/>
        <p:cNvGrpSpPr/>
        <p:nvPr/>
      </p:nvGrpSpPr>
      <p:grpSpPr>
        <a:xfrm>
          <a:off x="0" y="0"/>
          <a:ext cx="0" cy="0"/>
          <a:chOff x="0" y="0"/>
          <a:chExt cx="0" cy="0"/>
        </a:xfrm>
      </p:grpSpPr>
      <p:sp>
        <p:nvSpPr>
          <p:cNvPr id="3" name="Google Shape;1826;p132">
            <a:extLst>
              <a:ext uri="{FF2B5EF4-FFF2-40B4-BE49-F238E27FC236}">
                <a16:creationId xmlns:a16="http://schemas.microsoft.com/office/drawing/2014/main" id="{B009A108-1684-01B4-844A-4A0217EDE8CE}"/>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dirty="0">
                <a:solidFill>
                  <a:srgbClr val="1A5FB4"/>
                </a:solidFill>
              </a:rPr>
              <a:t>  </a:t>
            </a:r>
            <a:r>
              <a:rPr lang="en-US" b="1" dirty="0">
                <a:solidFill>
                  <a:srgbClr val="1A5FB4"/>
                </a:solidFill>
              </a:rPr>
              <a:t>Coats-</a:t>
            </a:r>
            <a:r>
              <a:rPr lang="en-US" b="1" dirty="0" err="1">
                <a:solidFill>
                  <a:srgbClr val="1A5FB4"/>
                </a:solidFill>
              </a:rPr>
              <a:t>Krankheit</a:t>
            </a:r>
            <a:endParaRPr sz="2367" dirty="0">
              <a:solidFill>
                <a:schemeClr val="dk1"/>
              </a:solidFill>
            </a:endParaRPr>
          </a:p>
        </p:txBody>
      </p:sp>
      <p:sp>
        <p:nvSpPr>
          <p:cNvPr id="1770" name="Google Shape;1770;p129"/>
          <p:cNvSpPr txBox="1"/>
          <p:nvPr/>
        </p:nvSpPr>
        <p:spPr>
          <a:xfrm>
            <a:off x="4776041" y="6046459"/>
            <a:ext cx="2639919" cy="242848"/>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(Noch keine Frage – fahren Sie fort, wenn Sie bereit sind)</a:t>
            </a:r>
            <a:endParaRPr sz="1227" b="0" i="0" u="none" strike="noStrike" cap="none">
              <a:solidFill>
                <a:srgbClr val="330066"/>
              </a:solidFill>
              <a:latin typeface="Arial"/>
              <a:ea typeface="Arial"/>
              <a:cs typeface="Arial"/>
              <a:sym typeface="Arial"/>
            </a:endParaRPr>
          </a:p>
        </p:txBody>
      </p:sp>
      <p:cxnSp>
        <p:nvCxnSpPr>
          <p:cNvPr id="1771" name="Google Shape;1771;p129"/>
          <p:cNvCxnSpPr/>
          <p:nvPr/>
        </p:nvCxnSpPr>
        <p:spPr>
          <a:xfrm>
            <a:off x="4786937"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772" name="Google Shape;1772;p129"/>
          <p:cNvCxnSpPr/>
          <p:nvPr/>
        </p:nvCxnSpPr>
        <p:spPr>
          <a:xfrm>
            <a:off x="2873008" y="2807751"/>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773" name="Google Shape;1773;p129"/>
          <p:cNvCxnSpPr/>
          <p:nvPr/>
        </p:nvCxnSpPr>
        <p:spPr>
          <a:xfrm>
            <a:off x="6377140" y="2627915"/>
            <a:ext cx="467638" cy="66805"/>
          </a:xfrm>
          <a:prstGeom prst="straightConnector1">
            <a:avLst/>
          </a:prstGeom>
          <a:noFill/>
          <a:ln w="25052" cap="flat" cmpd="sng">
            <a:solidFill>
              <a:srgbClr val="9AA3AE"/>
            </a:solidFill>
            <a:prstDash val="solid"/>
            <a:round/>
            <a:headEnd type="none" w="sm" len="sm"/>
            <a:tailEnd type="none" w="sm" len="sm"/>
          </a:ln>
        </p:spPr>
      </p:cxnSp>
      <p:sp>
        <p:nvSpPr>
          <p:cNvPr id="1774" name="Google Shape;1774;p129"/>
          <p:cNvSpPr/>
          <p:nvPr/>
        </p:nvSpPr>
        <p:spPr>
          <a:xfrm>
            <a:off x="3061436" y="2888904"/>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75" name="Google Shape;1775;p129"/>
          <p:cNvSpPr txBox="1"/>
          <p:nvPr/>
        </p:nvSpPr>
        <p:spPr>
          <a:xfrm>
            <a:off x="4776042" y="6046459"/>
            <a:ext cx="2639878" cy="242762"/>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(Noch keine Frage – fahren Sie fort, wenn Sie bereit sind)</a:t>
            </a:r>
            <a:endParaRPr sz="1227" b="0" i="0" u="none" strike="noStrike" cap="none">
              <a:solidFill>
                <a:srgbClr val="330066"/>
              </a:solidFill>
              <a:latin typeface="Arial"/>
              <a:ea typeface="Arial"/>
              <a:cs typeface="Arial"/>
              <a:sym typeface="Arial"/>
            </a:endParaRPr>
          </a:p>
        </p:txBody>
      </p:sp>
      <p:sp>
        <p:nvSpPr>
          <p:cNvPr id="1776" name="Google Shape;1776;p129"/>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777" name="Google Shape;1777;p129"/>
          <p:cNvSpPr/>
          <p:nvPr/>
        </p:nvSpPr>
        <p:spPr>
          <a:xfrm>
            <a:off x="5093007" y="2828948"/>
            <a:ext cx="1870553" cy="534444"/>
          </a:xfrm>
          <a:prstGeom prst="ellipse">
            <a:avLst/>
          </a:prstGeom>
          <a:noFill/>
          <a:ln w="22268" cap="flat" cmpd="sng">
            <a:solidFill>
              <a:srgbClr val="1A5FB4"/>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78" name="Google Shape;1778;p129"/>
          <p:cNvSpPr txBox="1"/>
          <p:nvPr/>
        </p:nvSpPr>
        <p:spPr>
          <a:xfrm>
            <a:off x="2585808" y="3758338"/>
            <a:ext cx="6647145" cy="346389"/>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Die Coats-Krankheit ist also eine exsudative Gefäßerkrankung… </a:t>
            </a:r>
            <a:r>
              <a:rPr lang="en-US" sz="1052" i="1">
                <a:solidFill>
                  <a:srgbClr val="000000"/>
                </a:solidFill>
                <a:latin typeface="Arial"/>
                <a:ea typeface="Arial"/>
                <a:cs typeface="Arial"/>
                <a:sym typeface="Arial"/>
              </a:rPr>
              <a:t>und Rb ist ein malignes Neoplasma der Retina-Vorläuferzellen. </a:t>
            </a:r>
            <a:endParaRPr/>
          </a:p>
        </p:txBody>
      </p:sp>
      <p:sp>
        <p:nvSpPr>
          <p:cNvPr id="177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68" name="Google Shape;1768;p129"/>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769" name="Google Shape;1769;p12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117</a:t>
            </a:fld>
            <a:endParaRPr lang="de-DE" sz="800">
              <a:latin typeface="Segoe UI"/>
            </a:endParaRPr>
          </a:p>
        </p:txBody>
      </p:sp>
      <p:cxnSp>
        <p:nvCxnSpPr>
          <p:cNvPr id="1780" name="ZZ_Fusszeile_Linie"/>
          <p:cNvCxnSpPr/>
          <p:nvPr/>
        </p:nvCxnSpPr>
        <p:spPr>
          <a:xfrm>
            <a:off x="274320" y="6565392"/>
            <a:ext cx="11643360" cy="0"/>
          </a:xfrm>
          <a:prstGeom prst="line">
            <a:avLst/>
          </a:prstGeom>
          <a:ln w="6350">
            <a:solidFill>
              <a:srgbClr val="D7DBE0"/>
            </a:solidFill>
          </a:ln>
        </p:spPr>
      </p:cxnSp>
      <p:sp>
        <p:nvSpPr>
          <p:cNvPr id="178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2492389E-FA45-E6F7-8447-88B73244A109}"/>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sp>
        <p:nvSpPr>
          <p:cNvPr id="3" name="Google Shape;1826;p132">
            <a:extLst>
              <a:ext uri="{FF2B5EF4-FFF2-40B4-BE49-F238E27FC236}">
                <a16:creationId xmlns:a16="http://schemas.microsoft.com/office/drawing/2014/main" id="{39D85F55-1754-4809-4826-DAA8C7AD5BCD}"/>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784" name="Google Shape;1784;p130"/>
          <p:cNvSpPr txBox="1"/>
          <p:nvPr/>
        </p:nvSpPr>
        <p:spPr>
          <a:xfrm>
            <a:off x="4776042" y="6046459"/>
            <a:ext cx="2639878" cy="242762"/>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(Noch keine Frage – fahren Sie fort, wenn Sie bereit sind)</a:t>
            </a:r>
            <a:endParaRPr sz="1227" b="0" i="0" u="none" strike="noStrike" cap="none">
              <a:solidFill>
                <a:srgbClr val="330066"/>
              </a:solidFill>
              <a:latin typeface="Arial"/>
              <a:ea typeface="Arial"/>
              <a:cs typeface="Arial"/>
              <a:sym typeface="Arial"/>
            </a:endParaRPr>
          </a:p>
        </p:txBody>
      </p:sp>
      <p:cxnSp>
        <p:nvCxnSpPr>
          <p:cNvPr id="1785" name="Google Shape;1785;p130"/>
          <p:cNvCxnSpPr/>
          <p:nvPr/>
        </p:nvCxnSpPr>
        <p:spPr>
          <a:xfrm>
            <a:off x="4786937"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786" name="Google Shape;1786;p130"/>
          <p:cNvCxnSpPr/>
          <p:nvPr/>
        </p:nvCxnSpPr>
        <p:spPr>
          <a:xfrm>
            <a:off x="2873008" y="2807751"/>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787" name="Google Shape;1787;p130"/>
          <p:cNvCxnSpPr/>
          <p:nvPr/>
        </p:nvCxnSpPr>
        <p:spPr>
          <a:xfrm>
            <a:off x="6377140" y="2627915"/>
            <a:ext cx="467638" cy="66805"/>
          </a:xfrm>
          <a:prstGeom prst="straightConnector1">
            <a:avLst/>
          </a:prstGeom>
          <a:noFill/>
          <a:ln w="25052" cap="flat" cmpd="sng">
            <a:solidFill>
              <a:srgbClr val="9AA3AE"/>
            </a:solidFill>
            <a:prstDash val="solid"/>
            <a:round/>
            <a:headEnd type="none" w="sm" len="sm"/>
            <a:tailEnd type="none" w="sm" len="sm"/>
          </a:ln>
        </p:spPr>
      </p:cxnSp>
      <p:sp>
        <p:nvSpPr>
          <p:cNvPr id="1788" name="Google Shape;1788;p130"/>
          <p:cNvSpPr/>
          <p:nvPr/>
        </p:nvSpPr>
        <p:spPr>
          <a:xfrm>
            <a:off x="3061436" y="2888904"/>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89" name="Google Shape;1789;p130"/>
          <p:cNvSpPr txBox="1"/>
          <p:nvPr/>
        </p:nvSpPr>
        <p:spPr>
          <a:xfrm>
            <a:off x="4776042" y="6046459"/>
            <a:ext cx="2639878" cy="242762"/>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(Noch keine Frage – fahren Sie fort, wenn Sie bereit sind)</a:t>
            </a:r>
            <a:endParaRPr sz="1227" b="0" i="0" u="none" strike="noStrike" cap="none">
              <a:solidFill>
                <a:srgbClr val="330066"/>
              </a:solidFill>
              <a:latin typeface="Arial"/>
              <a:ea typeface="Arial"/>
              <a:cs typeface="Arial"/>
              <a:sym typeface="Arial"/>
            </a:endParaRPr>
          </a:p>
        </p:txBody>
      </p:sp>
      <p:sp>
        <p:nvSpPr>
          <p:cNvPr id="1790" name="Google Shape;1790;p130"/>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791" name="Google Shape;1791;p130"/>
          <p:cNvSpPr/>
          <p:nvPr/>
        </p:nvSpPr>
        <p:spPr>
          <a:xfrm>
            <a:off x="5093007" y="2828948"/>
            <a:ext cx="1870553" cy="534444"/>
          </a:xfrm>
          <a:prstGeom prst="ellipse">
            <a:avLst/>
          </a:prstGeom>
          <a:noFill/>
          <a:ln w="22268" cap="flat" cmpd="sng">
            <a:solidFill>
              <a:srgbClr val="1A5FB4"/>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792" name="Google Shape;1792;p130"/>
          <p:cNvSpPr txBox="1"/>
          <p:nvPr/>
        </p:nvSpPr>
        <p:spPr>
          <a:xfrm>
            <a:off x="2585808" y="3758338"/>
            <a:ext cx="6647145" cy="508405"/>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dirty="0">
                <a:solidFill>
                  <a:srgbClr val="1A5FB4"/>
                </a:solidFill>
                <a:latin typeface="Arial"/>
                <a:ea typeface="Arial"/>
                <a:cs typeface="Arial"/>
                <a:sym typeface="Arial"/>
              </a:rPr>
              <a:t>Die Coats-</a:t>
            </a:r>
            <a:r>
              <a:rPr lang="en-US" sz="1052" i="1" dirty="0" err="1">
                <a:solidFill>
                  <a:srgbClr val="1A5FB4"/>
                </a:solidFill>
                <a:latin typeface="Arial"/>
                <a:ea typeface="Arial"/>
                <a:cs typeface="Arial"/>
                <a:sym typeface="Arial"/>
              </a:rPr>
              <a:t>Krankheit</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ist</a:t>
            </a:r>
            <a:r>
              <a:rPr lang="en-US" sz="1052" i="1" dirty="0">
                <a:solidFill>
                  <a:srgbClr val="1A5FB4"/>
                </a:solidFill>
                <a:latin typeface="Arial"/>
                <a:ea typeface="Arial"/>
                <a:cs typeface="Arial"/>
                <a:sym typeface="Arial"/>
              </a:rPr>
              <a:t> also </a:t>
            </a:r>
            <a:r>
              <a:rPr lang="en-US" sz="1052" i="1" dirty="0" err="1">
                <a:solidFill>
                  <a:srgbClr val="1A5FB4"/>
                </a:solidFill>
                <a:latin typeface="Arial"/>
                <a:ea typeface="Arial"/>
                <a:cs typeface="Arial"/>
                <a:sym typeface="Arial"/>
              </a:rPr>
              <a:t>eine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exsudative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Gefäßerkrankung</a:t>
            </a:r>
            <a:r>
              <a:rPr lang="en-US" sz="1052" i="1" dirty="0">
                <a:solidFill>
                  <a:srgbClr val="1A5FB4"/>
                </a:solidFill>
                <a:latin typeface="Arial"/>
                <a:ea typeface="Arial"/>
                <a:cs typeface="Arial"/>
                <a:sym typeface="Arial"/>
              </a:rPr>
              <a:t> … </a:t>
            </a:r>
            <a:r>
              <a:rPr lang="en-US" sz="1052" i="1" dirty="0">
                <a:solidFill>
                  <a:srgbClr val="000000"/>
                </a:solidFill>
                <a:latin typeface="Arial"/>
                <a:ea typeface="Arial"/>
                <a:cs typeface="Arial"/>
                <a:sym typeface="Arial"/>
              </a:rPr>
              <a:t>und Rb </a:t>
            </a:r>
            <a:r>
              <a:rPr lang="en-US" sz="1052" i="1" dirty="0" err="1">
                <a:solidFill>
                  <a:srgbClr val="000000"/>
                </a:solidFill>
                <a:latin typeface="Arial"/>
                <a:ea typeface="Arial"/>
                <a:cs typeface="Arial"/>
                <a:sym typeface="Arial"/>
              </a:rPr>
              <a:t>ist</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ein</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bösartiges</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Neoplasma</a:t>
            </a:r>
            <a:r>
              <a:rPr lang="en-US" sz="1052" i="1" dirty="0">
                <a:solidFill>
                  <a:srgbClr val="000000"/>
                </a:solidFill>
                <a:latin typeface="Arial"/>
                <a:ea typeface="Arial"/>
                <a:cs typeface="Arial"/>
                <a:sym typeface="Arial"/>
              </a:rPr>
              <a:t> der Retina-</a:t>
            </a:r>
            <a:r>
              <a:rPr lang="en-US" sz="1052" i="1" dirty="0" err="1">
                <a:solidFill>
                  <a:srgbClr val="000000"/>
                </a:solidFill>
                <a:latin typeface="Arial"/>
                <a:ea typeface="Arial"/>
                <a:cs typeface="Arial"/>
                <a:sym typeface="Arial"/>
              </a:rPr>
              <a:t>Vorläuferzellen</a:t>
            </a:r>
            <a:r>
              <a:rPr lang="en-US" sz="1052" i="1" dirty="0">
                <a:solidFill>
                  <a:srgbClr val="000000"/>
                </a:solidFill>
                <a:latin typeface="Arial"/>
                <a:ea typeface="Arial"/>
                <a:cs typeface="Arial"/>
                <a:sym typeface="Arial"/>
              </a:rPr>
              <a:t>. </a:t>
            </a:r>
            <a:r>
              <a:rPr lang="en-US" sz="1052" i="1" dirty="0" err="1">
                <a:solidFill>
                  <a:srgbClr val="1A5FB4"/>
                </a:solidFill>
                <a:latin typeface="Arial"/>
                <a:ea typeface="Arial"/>
                <a:cs typeface="Arial"/>
                <a:sym typeface="Arial"/>
              </a:rPr>
              <a:t>Diese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beiden</a:t>
            </a:r>
            <a:r>
              <a:rPr lang="en-US" sz="1052" i="1" dirty="0">
                <a:solidFill>
                  <a:srgbClr val="1A5FB4"/>
                </a:solidFill>
                <a:latin typeface="Arial"/>
                <a:ea typeface="Arial"/>
                <a:cs typeface="Arial"/>
                <a:sym typeface="Arial"/>
              </a:rPr>
              <a:t> Dinge </a:t>
            </a:r>
            <a:r>
              <a:rPr lang="en-US" sz="1052" i="1" dirty="0" err="1">
                <a:solidFill>
                  <a:srgbClr val="1A5FB4"/>
                </a:solidFill>
                <a:latin typeface="Arial"/>
                <a:ea typeface="Arial"/>
                <a:cs typeface="Arial"/>
                <a:sym typeface="Arial"/>
              </a:rPr>
              <a:t>klingen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überhaupt</a:t>
            </a:r>
            <a:r>
              <a:rPr lang="en-US" sz="1052" i="1" dirty="0">
                <a:solidFill>
                  <a:srgbClr val="1A5FB4"/>
                </a:solidFill>
                <a:latin typeface="Arial"/>
                <a:ea typeface="Arial"/>
                <a:cs typeface="Arial"/>
                <a:sym typeface="Arial"/>
              </a:rPr>
              <a:t> nicht </a:t>
            </a:r>
            <a:r>
              <a:rPr lang="en-US" sz="1052" i="1" dirty="0" err="1">
                <a:solidFill>
                  <a:srgbClr val="1A5FB4"/>
                </a:solidFill>
                <a:latin typeface="Arial"/>
                <a:ea typeface="Arial"/>
                <a:cs typeface="Arial"/>
                <a:sym typeface="Arial"/>
              </a:rPr>
              <a:t>ähnlich</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warum</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widmen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wir</a:t>
            </a:r>
            <a:r>
              <a:rPr lang="en-US" sz="1052" i="1" dirty="0">
                <a:solidFill>
                  <a:srgbClr val="1A5FB4"/>
                </a:solidFill>
                <a:latin typeface="Arial"/>
                <a:ea typeface="Arial"/>
                <a:cs typeface="Arial"/>
                <a:sym typeface="Arial"/>
              </a:rPr>
              <a:t> der Coats-</a:t>
            </a:r>
            <a:r>
              <a:rPr lang="en-US" sz="1052" i="1" dirty="0" err="1">
                <a:solidFill>
                  <a:srgbClr val="1A5FB4"/>
                </a:solidFill>
                <a:latin typeface="Arial"/>
                <a:ea typeface="Arial"/>
                <a:cs typeface="Arial"/>
                <a:sym typeface="Arial"/>
              </a:rPr>
              <a:t>Krankheit</a:t>
            </a:r>
            <a:r>
              <a:rPr lang="en-US" sz="1052" i="1" dirty="0">
                <a:solidFill>
                  <a:srgbClr val="1A5FB4"/>
                </a:solidFill>
                <a:latin typeface="Arial"/>
                <a:ea typeface="Arial"/>
                <a:cs typeface="Arial"/>
                <a:sym typeface="Arial"/>
              </a:rPr>
              <a:t> also so </a:t>
            </a:r>
            <a:r>
              <a:rPr lang="en-US" sz="1052" i="1" dirty="0" err="1">
                <a:solidFill>
                  <a:srgbClr val="1A5FB4"/>
                </a:solidFill>
                <a:latin typeface="Arial"/>
                <a:ea typeface="Arial"/>
                <a:cs typeface="Arial"/>
                <a:sym typeface="Arial"/>
              </a:rPr>
              <a:t>viel</a:t>
            </a:r>
            <a:r>
              <a:rPr lang="en-US" sz="1052" i="1" dirty="0">
                <a:solidFill>
                  <a:srgbClr val="1A5FB4"/>
                </a:solidFill>
                <a:latin typeface="Arial"/>
                <a:ea typeface="Arial"/>
                <a:cs typeface="Arial"/>
                <a:sym typeface="Arial"/>
              </a:rPr>
              <a:t> Platz in </a:t>
            </a:r>
            <a:r>
              <a:rPr lang="en-US" sz="1052" i="1" dirty="0" err="1">
                <a:solidFill>
                  <a:srgbClr val="1A5FB4"/>
                </a:solidFill>
                <a:latin typeface="Arial"/>
                <a:ea typeface="Arial"/>
                <a:cs typeface="Arial"/>
                <a:sym typeface="Arial"/>
              </a:rPr>
              <a:t>einer</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Folienreihe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über</a:t>
            </a:r>
            <a:r>
              <a:rPr lang="en-US" sz="1052" i="1" dirty="0">
                <a:solidFill>
                  <a:srgbClr val="1A5FB4"/>
                </a:solidFill>
                <a:latin typeface="Arial"/>
                <a:ea typeface="Arial"/>
                <a:cs typeface="Arial"/>
                <a:sym typeface="Arial"/>
              </a:rPr>
              <a:t> Rb?</a:t>
            </a:r>
            <a:endParaRPr dirty="0"/>
          </a:p>
        </p:txBody>
      </p:sp>
      <p:sp>
        <p:nvSpPr>
          <p:cNvPr id="179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83" name="Google Shape;1783;p13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118</a:t>
            </a:fld>
            <a:endParaRPr lang="de-DE" sz="800">
              <a:latin typeface="Segoe UI"/>
            </a:endParaRPr>
          </a:p>
        </p:txBody>
      </p:sp>
      <p:cxnSp>
        <p:nvCxnSpPr>
          <p:cNvPr id="1794" name="ZZ_Fusszeile_Linie"/>
          <p:cNvCxnSpPr/>
          <p:nvPr/>
        </p:nvCxnSpPr>
        <p:spPr>
          <a:xfrm>
            <a:off x="274320" y="6565392"/>
            <a:ext cx="11643360" cy="0"/>
          </a:xfrm>
          <a:prstGeom prst="line">
            <a:avLst/>
          </a:prstGeom>
          <a:ln w="6350">
            <a:solidFill>
              <a:srgbClr val="D7DBE0"/>
            </a:solidFill>
          </a:ln>
        </p:spPr>
      </p:cxnSp>
      <p:sp>
        <p:nvSpPr>
          <p:cNvPr id="179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25D2D8D4-9AAE-F247-0876-DF025418087F}"/>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796"/>
        <p:cNvGrpSpPr/>
        <p:nvPr/>
      </p:nvGrpSpPr>
      <p:grpSpPr>
        <a:xfrm>
          <a:off x="0" y="0"/>
          <a:ext cx="0" cy="0"/>
          <a:chOff x="0" y="0"/>
          <a:chExt cx="0" cy="0"/>
        </a:xfrm>
      </p:grpSpPr>
      <p:sp>
        <p:nvSpPr>
          <p:cNvPr id="3" name="Google Shape;1826;p132">
            <a:extLst>
              <a:ext uri="{FF2B5EF4-FFF2-40B4-BE49-F238E27FC236}">
                <a16:creationId xmlns:a16="http://schemas.microsoft.com/office/drawing/2014/main" id="{A2552ECC-DA79-F619-FBC2-809196629C79}"/>
              </a:ext>
            </a:extLst>
          </p:cNvPr>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cxnSp>
        <p:nvCxnSpPr>
          <p:cNvPr id="1799" name="Google Shape;1799;p131"/>
          <p:cNvCxnSpPr/>
          <p:nvPr/>
        </p:nvCxnSpPr>
        <p:spPr>
          <a:xfrm>
            <a:off x="4786937"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800" name="Google Shape;1800;p131"/>
          <p:cNvCxnSpPr/>
          <p:nvPr/>
        </p:nvCxnSpPr>
        <p:spPr>
          <a:xfrm>
            <a:off x="2873008" y="2807751"/>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801" name="Google Shape;1801;p131"/>
          <p:cNvCxnSpPr/>
          <p:nvPr/>
        </p:nvCxnSpPr>
        <p:spPr>
          <a:xfrm>
            <a:off x="6377140" y="2627915"/>
            <a:ext cx="467638" cy="66805"/>
          </a:xfrm>
          <a:prstGeom prst="straightConnector1">
            <a:avLst/>
          </a:prstGeom>
          <a:noFill/>
          <a:ln w="25052" cap="flat" cmpd="sng">
            <a:solidFill>
              <a:srgbClr val="9AA3AE"/>
            </a:solidFill>
            <a:prstDash val="solid"/>
            <a:round/>
            <a:headEnd type="none" w="sm" len="sm"/>
            <a:tailEnd type="none" w="sm" len="sm"/>
          </a:ln>
        </p:spPr>
      </p:cxnSp>
      <p:sp>
        <p:nvSpPr>
          <p:cNvPr id="1802" name="Google Shape;1802;p131"/>
          <p:cNvSpPr/>
          <p:nvPr/>
        </p:nvSpPr>
        <p:spPr>
          <a:xfrm>
            <a:off x="3061436" y="2888904"/>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803" name="Google Shape;1803;p131"/>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804" name="Google Shape;1804;p131"/>
          <p:cNvSpPr/>
          <p:nvPr/>
        </p:nvSpPr>
        <p:spPr>
          <a:xfrm>
            <a:off x="5093007" y="2828948"/>
            <a:ext cx="1870553" cy="534444"/>
          </a:xfrm>
          <a:prstGeom prst="ellipse">
            <a:avLst/>
          </a:prstGeom>
          <a:noFill/>
          <a:ln w="22268" cap="flat" cmpd="sng">
            <a:solidFill>
              <a:srgbClr val="1A5FB4"/>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805" name="Google Shape;1805;p131"/>
          <p:cNvSpPr txBox="1"/>
          <p:nvPr/>
        </p:nvSpPr>
        <p:spPr>
          <a:xfrm>
            <a:off x="2585808" y="3758338"/>
            <a:ext cx="6647145" cy="670159"/>
          </a:xfrm>
          <a:prstGeom prst="rect">
            <a:avLst/>
          </a:prstGeom>
          <a:noFill/>
          <a:ln>
            <a:noFill/>
          </a:ln>
        </p:spPr>
        <p:txBody>
          <a:bodyPr spcFirstLastPara="1" wrap="square" lIns="22268" tIns="11134" rIns="22268" bIns="11134" anchor="t" anchorCtr="0">
            <a:spAutoFit/>
          </a:bodyPr>
          <a:lstStyle/>
          <a:p>
            <a:pPr lvl="0"/>
            <a:r>
              <a:rPr lang="en-US" sz="1052" i="1" dirty="0">
                <a:solidFill>
                  <a:srgbClr val="1A5FB4"/>
                </a:solidFill>
                <a:latin typeface="Arial"/>
                <a:ea typeface="Arial"/>
                <a:cs typeface="Arial"/>
                <a:sym typeface="Arial"/>
              </a:rPr>
              <a:t>Die Coats-</a:t>
            </a:r>
            <a:r>
              <a:rPr lang="en-US" sz="1052" i="1" dirty="0" err="1">
                <a:solidFill>
                  <a:srgbClr val="1A5FB4"/>
                </a:solidFill>
                <a:latin typeface="Arial"/>
                <a:ea typeface="Arial"/>
                <a:cs typeface="Arial"/>
                <a:sym typeface="Arial"/>
              </a:rPr>
              <a:t>Krankheit</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ist</a:t>
            </a:r>
            <a:r>
              <a:rPr lang="en-US" sz="1052" i="1" dirty="0">
                <a:solidFill>
                  <a:srgbClr val="1A5FB4"/>
                </a:solidFill>
                <a:latin typeface="Arial"/>
                <a:ea typeface="Arial"/>
                <a:cs typeface="Arial"/>
                <a:sym typeface="Arial"/>
              </a:rPr>
              <a:t> also </a:t>
            </a:r>
            <a:r>
              <a:rPr lang="en-US" sz="1052" i="1" dirty="0" err="1">
                <a:solidFill>
                  <a:srgbClr val="1A5FB4"/>
                </a:solidFill>
                <a:latin typeface="Arial"/>
                <a:ea typeface="Arial"/>
                <a:cs typeface="Arial"/>
                <a:sym typeface="Arial"/>
              </a:rPr>
              <a:t>eine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exsudative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Gefäßerkrankung</a:t>
            </a:r>
            <a:r>
              <a:rPr lang="en-US" sz="1052" i="1" dirty="0">
                <a:solidFill>
                  <a:srgbClr val="1A5FB4"/>
                </a:solidFill>
                <a:latin typeface="Arial"/>
                <a:ea typeface="Arial"/>
                <a:cs typeface="Arial"/>
                <a:sym typeface="Arial"/>
              </a:rPr>
              <a:t> … </a:t>
            </a:r>
            <a:r>
              <a:rPr lang="en-US" sz="1052" i="1" dirty="0">
                <a:solidFill>
                  <a:srgbClr val="000000"/>
                </a:solidFill>
                <a:latin typeface="Arial"/>
                <a:ea typeface="Arial"/>
                <a:cs typeface="Arial"/>
                <a:sym typeface="Arial"/>
              </a:rPr>
              <a:t>und Rb </a:t>
            </a:r>
            <a:r>
              <a:rPr lang="en-US" sz="1052" i="1" dirty="0" err="1">
                <a:solidFill>
                  <a:srgbClr val="000000"/>
                </a:solidFill>
                <a:latin typeface="Arial"/>
                <a:ea typeface="Arial"/>
                <a:cs typeface="Arial"/>
                <a:sym typeface="Arial"/>
              </a:rPr>
              <a:t>ist</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ein</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malignes</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Neoplasma</a:t>
            </a:r>
            <a:r>
              <a:rPr lang="en-US" sz="1052" i="1" dirty="0">
                <a:solidFill>
                  <a:srgbClr val="000000"/>
                </a:solidFill>
                <a:latin typeface="Arial"/>
                <a:ea typeface="Arial"/>
                <a:cs typeface="Arial"/>
                <a:sym typeface="Arial"/>
              </a:rPr>
              <a:t> der Retina-</a:t>
            </a:r>
            <a:r>
              <a:rPr lang="en-US" sz="1052" i="1" dirty="0" err="1"/>
              <a:t>V</a:t>
            </a:r>
            <a:r>
              <a:rPr lang="en-US" sz="1052" i="1" dirty="0" err="1">
                <a:solidFill>
                  <a:srgbClr val="000000"/>
                </a:solidFill>
                <a:latin typeface="Arial"/>
                <a:ea typeface="Arial"/>
                <a:cs typeface="Arial"/>
                <a:sym typeface="Arial"/>
              </a:rPr>
              <a:t>orläuferzellen</a:t>
            </a:r>
            <a:r>
              <a:rPr lang="en-US" sz="1052" i="1" dirty="0">
                <a:solidFill>
                  <a:srgbClr val="000000"/>
                </a:solidFill>
                <a:latin typeface="Arial"/>
                <a:ea typeface="Arial"/>
                <a:cs typeface="Arial"/>
                <a:sym typeface="Arial"/>
              </a:rPr>
              <a:t>. </a:t>
            </a:r>
            <a:r>
              <a:rPr lang="en-US" sz="1052" i="1" dirty="0" err="1">
                <a:solidFill>
                  <a:srgbClr val="1A5FB4"/>
                </a:solidFill>
              </a:rPr>
              <a:t>Diese</a:t>
            </a:r>
            <a:r>
              <a:rPr lang="en-US" sz="1052" i="1" dirty="0">
                <a:solidFill>
                  <a:srgbClr val="1A5FB4"/>
                </a:solidFill>
              </a:rPr>
              <a:t> </a:t>
            </a:r>
            <a:r>
              <a:rPr lang="en-US" sz="1052" i="1" dirty="0" err="1">
                <a:solidFill>
                  <a:srgbClr val="1A5FB4"/>
                </a:solidFill>
              </a:rPr>
              <a:t>beiden</a:t>
            </a:r>
            <a:r>
              <a:rPr lang="en-US" sz="1052" i="1" dirty="0">
                <a:solidFill>
                  <a:srgbClr val="1A5FB4"/>
                </a:solidFill>
              </a:rPr>
              <a:t> Dinge </a:t>
            </a:r>
            <a:r>
              <a:rPr lang="en-US" sz="1052" i="1" dirty="0" err="1">
                <a:solidFill>
                  <a:srgbClr val="1A5FB4"/>
                </a:solidFill>
              </a:rPr>
              <a:t>klingen</a:t>
            </a:r>
            <a:r>
              <a:rPr lang="en-US" sz="1052" i="1" dirty="0">
                <a:solidFill>
                  <a:srgbClr val="1A5FB4"/>
                </a:solidFill>
              </a:rPr>
              <a:t> </a:t>
            </a:r>
            <a:r>
              <a:rPr lang="en-US" sz="1052" i="1" dirty="0" err="1">
                <a:solidFill>
                  <a:srgbClr val="1A5FB4"/>
                </a:solidFill>
              </a:rPr>
              <a:t>überhaupt</a:t>
            </a:r>
            <a:r>
              <a:rPr lang="en-US" sz="1052" i="1" dirty="0">
                <a:solidFill>
                  <a:srgbClr val="1A5FB4"/>
                </a:solidFill>
              </a:rPr>
              <a:t> nicht </a:t>
            </a:r>
            <a:r>
              <a:rPr lang="en-US" sz="1052" i="1" dirty="0" err="1">
                <a:solidFill>
                  <a:srgbClr val="1A5FB4"/>
                </a:solidFill>
              </a:rPr>
              <a:t>ähnlich</a:t>
            </a:r>
            <a:r>
              <a:rPr lang="en-US" sz="1052" i="1" dirty="0">
                <a:solidFill>
                  <a:srgbClr val="1A5FB4"/>
                </a:solidFill>
              </a:rPr>
              <a:t>, </a:t>
            </a:r>
            <a:r>
              <a:rPr lang="en-US" sz="1052" i="1" dirty="0" err="1">
                <a:solidFill>
                  <a:srgbClr val="1A5FB4"/>
                </a:solidFill>
              </a:rPr>
              <a:t>warum</a:t>
            </a:r>
            <a:r>
              <a:rPr lang="en-US" sz="1052" i="1" dirty="0">
                <a:solidFill>
                  <a:srgbClr val="1A5FB4"/>
                </a:solidFill>
              </a:rPr>
              <a:t> </a:t>
            </a:r>
            <a:r>
              <a:rPr lang="en-US" sz="1052" i="1" dirty="0" err="1">
                <a:solidFill>
                  <a:srgbClr val="1A5FB4"/>
                </a:solidFill>
              </a:rPr>
              <a:t>widmen</a:t>
            </a:r>
            <a:r>
              <a:rPr lang="en-US" sz="1052" i="1" dirty="0">
                <a:solidFill>
                  <a:srgbClr val="1A5FB4"/>
                </a:solidFill>
              </a:rPr>
              <a:t> </a:t>
            </a:r>
            <a:r>
              <a:rPr lang="en-US" sz="1052" i="1" dirty="0" err="1">
                <a:solidFill>
                  <a:srgbClr val="1A5FB4"/>
                </a:solidFill>
              </a:rPr>
              <a:t>wir</a:t>
            </a:r>
            <a:r>
              <a:rPr lang="en-US" sz="1052" i="1" dirty="0">
                <a:solidFill>
                  <a:srgbClr val="1A5FB4"/>
                </a:solidFill>
              </a:rPr>
              <a:t> der Coats-</a:t>
            </a:r>
            <a:r>
              <a:rPr lang="en-US" sz="1052" i="1" dirty="0" err="1">
                <a:solidFill>
                  <a:srgbClr val="1A5FB4"/>
                </a:solidFill>
              </a:rPr>
              <a:t>Krankheit</a:t>
            </a:r>
            <a:r>
              <a:rPr lang="en-US" sz="1052" i="1" dirty="0">
                <a:solidFill>
                  <a:srgbClr val="1A5FB4"/>
                </a:solidFill>
              </a:rPr>
              <a:t> also so </a:t>
            </a:r>
            <a:r>
              <a:rPr lang="en-US" sz="1052" i="1" dirty="0" err="1">
                <a:solidFill>
                  <a:srgbClr val="1A5FB4"/>
                </a:solidFill>
              </a:rPr>
              <a:t>viel</a:t>
            </a:r>
            <a:r>
              <a:rPr lang="en-US" sz="1052" i="1" dirty="0">
                <a:solidFill>
                  <a:srgbClr val="1A5FB4"/>
                </a:solidFill>
              </a:rPr>
              <a:t> Platz in </a:t>
            </a:r>
            <a:r>
              <a:rPr lang="en-US" sz="1052" i="1" dirty="0" err="1">
                <a:solidFill>
                  <a:srgbClr val="1A5FB4"/>
                </a:solidFill>
              </a:rPr>
              <a:t>einer</a:t>
            </a:r>
            <a:r>
              <a:rPr lang="en-US" sz="1052" i="1" dirty="0">
                <a:solidFill>
                  <a:srgbClr val="1A5FB4"/>
                </a:solidFill>
              </a:rPr>
              <a:t> </a:t>
            </a:r>
            <a:r>
              <a:rPr lang="en-US" sz="1052" i="1" dirty="0" err="1">
                <a:solidFill>
                  <a:srgbClr val="1A5FB4"/>
                </a:solidFill>
              </a:rPr>
              <a:t>Folienreihe</a:t>
            </a:r>
            <a:r>
              <a:rPr lang="en-US" sz="1052" i="1" dirty="0">
                <a:solidFill>
                  <a:srgbClr val="1A5FB4"/>
                </a:solidFill>
              </a:rPr>
              <a:t> </a:t>
            </a:r>
            <a:r>
              <a:rPr lang="en-US" sz="1052" i="1" dirty="0" err="1">
                <a:solidFill>
                  <a:srgbClr val="1A5FB4"/>
                </a:solidFill>
              </a:rPr>
              <a:t>über</a:t>
            </a:r>
            <a:r>
              <a:rPr lang="en-US" sz="1052" i="1" dirty="0">
                <a:solidFill>
                  <a:srgbClr val="1A5FB4"/>
                </a:solidFill>
              </a:rPr>
              <a:t> Rb? </a:t>
            </a:r>
          </a:p>
          <a:p>
            <a:pPr lvl="0"/>
            <a:r>
              <a:rPr lang="en-US" sz="1052" dirty="0">
                <a:solidFill>
                  <a:srgbClr val="1A5FB4"/>
                </a:solidFill>
                <a:latin typeface="Arial"/>
                <a:ea typeface="Arial"/>
                <a:cs typeface="Arial"/>
                <a:sym typeface="Arial"/>
              </a:rPr>
              <a:t>Weil </a:t>
            </a:r>
            <a:r>
              <a:rPr lang="en-US" sz="1052" dirty="0" err="1">
                <a:solidFill>
                  <a:srgbClr val="1A5FB4"/>
                </a:solidFill>
                <a:latin typeface="Arial"/>
                <a:ea typeface="Arial"/>
                <a:cs typeface="Arial"/>
                <a:sym typeface="Arial"/>
              </a:rPr>
              <a:t>beide</a:t>
            </a:r>
            <a:r>
              <a:rPr lang="en-US" sz="1052" dirty="0">
                <a:solidFill>
                  <a:srgbClr val="1A5FB4"/>
                </a:solidFill>
                <a:latin typeface="Arial"/>
                <a:ea typeface="Arial"/>
                <a:cs typeface="Arial"/>
                <a:sym typeface="Arial"/>
              </a:rPr>
              <a:t> in der </a:t>
            </a:r>
            <a:r>
              <a:rPr lang="en-US" sz="1052" dirty="0" err="1">
                <a:solidFill>
                  <a:srgbClr val="1A5FB4"/>
                </a:solidFill>
                <a:latin typeface="Arial"/>
                <a:ea typeface="Arial"/>
                <a:cs typeface="Arial"/>
                <a:sym typeface="Arial"/>
              </a:rPr>
              <a:t>Differentialdiagnose</a:t>
            </a:r>
            <a:r>
              <a:rPr lang="en-US" sz="1052" dirty="0">
                <a:solidFill>
                  <a:srgbClr val="1A5FB4"/>
                </a:solidFill>
                <a:latin typeface="Arial"/>
                <a:ea typeface="Arial"/>
                <a:cs typeface="Arial"/>
                <a:sym typeface="Arial"/>
              </a:rPr>
              <a:t> für </a:t>
            </a:r>
            <a:r>
              <a:rPr lang="en-US" sz="1052" b="1" dirty="0" err="1">
                <a:solidFill>
                  <a:srgbClr val="1A5FB4"/>
                </a:solidFill>
                <a:latin typeface="Arial"/>
                <a:ea typeface="Arial"/>
                <a:cs typeface="Arial"/>
                <a:sym typeface="Arial"/>
              </a:rPr>
              <a:t>Leukokorie</a:t>
            </a:r>
            <a:r>
              <a:rPr lang="en-US" sz="1052" b="1"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ganz</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oben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stehen</a:t>
            </a:r>
            <a:endParaRPr dirty="0"/>
          </a:p>
        </p:txBody>
      </p:sp>
      <p:sp>
        <p:nvSpPr>
          <p:cNvPr id="18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797" name="Google Shape;1797;p131"/>
          <p:cNvSpPr txBox="1">
            <a:spLocks noGrp="1"/>
          </p:cNvSpPr>
          <p:nvPr>
            <p:ph type="title" idx="4294967295"/>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1798" name="Google Shape;1798;p13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119</a:t>
            </a:fld>
            <a:endParaRPr lang="de-DE" sz="800">
              <a:latin typeface="Segoe UI"/>
            </a:endParaRPr>
          </a:p>
        </p:txBody>
      </p:sp>
      <p:cxnSp>
        <p:nvCxnSpPr>
          <p:cNvPr id="1808" name="ZZ_Fusszeile_Linie"/>
          <p:cNvCxnSpPr/>
          <p:nvPr/>
        </p:nvCxnSpPr>
        <p:spPr>
          <a:xfrm>
            <a:off x="274320" y="6565392"/>
            <a:ext cx="11643360" cy="0"/>
          </a:xfrm>
          <a:prstGeom prst="line">
            <a:avLst/>
          </a:prstGeom>
          <a:ln w="6350">
            <a:solidFill>
              <a:srgbClr val="D7DBE0"/>
            </a:solidFill>
          </a:ln>
        </p:spPr>
      </p:cxnSp>
      <p:sp>
        <p:nvSpPr>
          <p:cNvPr id="18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
        <p:nvSpPr>
          <p:cNvPr id="5" name="Google Shape;1830;p132">
            <a:extLst>
              <a:ext uri="{FF2B5EF4-FFF2-40B4-BE49-F238E27FC236}">
                <a16:creationId xmlns:a16="http://schemas.microsoft.com/office/drawing/2014/main" id="{FF1F2ABC-B9E5-1FB8-5923-1B8910C13F28}"/>
              </a:ext>
            </a:extLst>
          </p:cNvPr>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
        <p:nvSpPr>
          <p:cNvPr id="7" name="Google Shape;1829;p132">
            <a:extLst>
              <a:ext uri="{FF2B5EF4-FFF2-40B4-BE49-F238E27FC236}">
                <a16:creationId xmlns:a16="http://schemas.microsoft.com/office/drawing/2014/main" id="{EE978A1C-8F73-016D-6DEB-F53D98880F30}"/>
              </a:ext>
            </a:extLst>
          </p:cNvPr>
          <p:cNvSpPr/>
          <p:nvPr/>
        </p:nvSpPr>
        <p:spPr>
          <a:xfrm>
            <a:off x="5018854" y="4291411"/>
            <a:ext cx="742918" cy="157808"/>
          </a:xfrm>
          <a:prstGeom prst="rect">
            <a:avLst/>
          </a:prstGeom>
          <a:solidFill>
            <a:srgbClr val="000000"/>
          </a:solidFill>
          <a:ln w="22268" cap="flat" cmpd="sng">
            <a:solidFill>
              <a:srgbClr val="0000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dirty="0" err="1">
                <a:solidFill>
                  <a:srgbClr val="FFFFFF"/>
                </a:solidFill>
                <a:latin typeface="Arial"/>
                <a:ea typeface="Arial"/>
                <a:cs typeface="Arial"/>
                <a:sym typeface="Arial"/>
              </a:rPr>
              <a:t>ein</a:t>
            </a:r>
            <a:r>
              <a:rPr lang="en-US" sz="1052" dirty="0">
                <a:solidFill>
                  <a:srgbClr val="FFFFFF"/>
                </a:solidFill>
                <a:latin typeface="Arial"/>
                <a:ea typeface="Arial"/>
                <a:cs typeface="Arial"/>
                <a:sym typeface="Arial"/>
              </a:rPr>
              <a:t> Wort</a:t>
            </a:r>
            <a:endParaRP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cxnSp>
        <p:nvCxnSpPr>
          <p:cNvPr id="1812" name="Google Shape;1812;p13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1813" name="Google Shape;1813;p13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1814" name="Google Shape;1814;p13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1815" name="Google Shape;1815;p132"/>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müssen nicht</a:t>
            </a:r>
            <a:endParaRPr sz="1227" b="0" i="0" u="none" strike="noStrike" cap="none">
              <a:solidFill>
                <a:srgbClr val="330066"/>
              </a:solidFill>
              <a:latin typeface="Arial"/>
              <a:ea typeface="Arial"/>
              <a:cs typeface="Arial"/>
              <a:sym typeface="Arial"/>
            </a:endParaRPr>
          </a:p>
        </p:txBody>
      </p:sp>
      <p:pic>
        <p:nvPicPr>
          <p:cNvPr id="1817" name="Google Shape;1817;p132"/>
          <p:cNvPicPr preferRelativeResize="0"/>
          <p:nvPr/>
        </p:nvPicPr>
        <p:blipFill rotWithShape="1">
          <a:blip r:embed="rId3">
            <a:alphaModFix/>
          </a:blip>
          <a:srcRect/>
          <a:stretch/>
        </p:blipFill>
        <p:spPr>
          <a:xfrm>
            <a:off x="8147608" y="4869482"/>
            <a:ext cx="1737229" cy="1529436"/>
          </a:xfrm>
          <a:prstGeom prst="rect">
            <a:avLst/>
          </a:prstGeom>
          <a:noFill/>
          <a:ln>
            <a:noFill/>
          </a:ln>
        </p:spPr>
      </p:pic>
      <p:pic>
        <p:nvPicPr>
          <p:cNvPr id="1818" name="Google Shape;1818;p132"/>
          <p:cNvPicPr preferRelativeResize="0"/>
          <p:nvPr/>
        </p:nvPicPr>
        <p:blipFill rotWithShape="1">
          <a:blip r:embed="rId4">
            <a:alphaModFix/>
          </a:blip>
          <a:srcRect/>
          <a:stretch/>
        </p:blipFill>
        <p:spPr>
          <a:xfrm>
            <a:off x="8024359" y="1404836"/>
            <a:ext cx="1737229" cy="2082603"/>
          </a:xfrm>
          <a:prstGeom prst="rect">
            <a:avLst/>
          </a:prstGeom>
          <a:noFill/>
          <a:ln>
            <a:noFill/>
          </a:ln>
        </p:spPr>
      </p:pic>
      <p:pic>
        <p:nvPicPr>
          <p:cNvPr id="1819" name="Google Shape;1819;p132"/>
          <p:cNvPicPr preferRelativeResize="0"/>
          <p:nvPr/>
        </p:nvPicPr>
        <p:blipFill rotWithShape="1">
          <a:blip r:embed="rId5">
            <a:alphaModFix/>
          </a:blip>
          <a:srcRect/>
          <a:stretch/>
        </p:blipFill>
        <p:spPr>
          <a:xfrm>
            <a:off x="6239810" y="938014"/>
            <a:ext cx="1611168" cy="1871925"/>
          </a:xfrm>
          <a:prstGeom prst="rect">
            <a:avLst/>
          </a:prstGeom>
          <a:noFill/>
          <a:ln>
            <a:noFill/>
          </a:ln>
        </p:spPr>
      </p:pic>
      <p:pic>
        <p:nvPicPr>
          <p:cNvPr id="1820" name="Google Shape;1820;p132"/>
          <p:cNvPicPr preferRelativeResize="0"/>
          <p:nvPr/>
        </p:nvPicPr>
        <p:blipFill rotWithShape="1">
          <a:blip r:embed="rId6">
            <a:alphaModFix/>
          </a:blip>
          <a:srcRect/>
          <a:stretch/>
        </p:blipFill>
        <p:spPr>
          <a:xfrm>
            <a:off x="6011221" y="4871220"/>
            <a:ext cx="1972084" cy="1542094"/>
          </a:xfrm>
          <a:prstGeom prst="rect">
            <a:avLst/>
          </a:prstGeom>
          <a:noFill/>
          <a:ln>
            <a:noFill/>
          </a:ln>
        </p:spPr>
      </p:pic>
      <p:pic>
        <p:nvPicPr>
          <p:cNvPr id="1821" name="Google Shape;1821;p132"/>
          <p:cNvPicPr preferRelativeResize="0"/>
          <p:nvPr/>
        </p:nvPicPr>
        <p:blipFill rotWithShape="1">
          <a:blip r:embed="rId7">
            <a:alphaModFix/>
          </a:blip>
          <a:srcRect/>
          <a:stretch/>
        </p:blipFill>
        <p:spPr>
          <a:xfrm>
            <a:off x="4155450" y="4635906"/>
            <a:ext cx="1755036" cy="1880295"/>
          </a:xfrm>
          <a:prstGeom prst="rect">
            <a:avLst/>
          </a:prstGeom>
          <a:noFill/>
          <a:ln>
            <a:noFill/>
          </a:ln>
        </p:spPr>
      </p:pic>
      <p:pic>
        <p:nvPicPr>
          <p:cNvPr id="1822" name="Google Shape;1822;p132"/>
          <p:cNvPicPr preferRelativeResize="0"/>
          <p:nvPr/>
        </p:nvPicPr>
        <p:blipFill rotWithShape="1">
          <a:blip r:embed="rId8">
            <a:alphaModFix/>
          </a:blip>
          <a:srcRect/>
          <a:stretch/>
        </p:blipFill>
        <p:spPr>
          <a:xfrm>
            <a:off x="2315516" y="4705495"/>
            <a:ext cx="1670136" cy="1823233"/>
          </a:xfrm>
          <a:prstGeom prst="rect">
            <a:avLst/>
          </a:prstGeom>
          <a:noFill/>
          <a:ln>
            <a:noFill/>
          </a:ln>
        </p:spPr>
      </p:pic>
      <p:pic>
        <p:nvPicPr>
          <p:cNvPr id="1823" name="Google Shape;1823;p132"/>
          <p:cNvPicPr preferRelativeResize="0"/>
          <p:nvPr/>
        </p:nvPicPr>
        <p:blipFill rotWithShape="1">
          <a:blip r:embed="rId9">
            <a:alphaModFix/>
          </a:blip>
          <a:srcRect/>
          <a:stretch/>
        </p:blipFill>
        <p:spPr>
          <a:xfrm>
            <a:off x="2331992" y="1309766"/>
            <a:ext cx="1858028" cy="1678488"/>
          </a:xfrm>
          <a:prstGeom prst="rect">
            <a:avLst/>
          </a:prstGeom>
          <a:noFill/>
          <a:ln>
            <a:noFill/>
          </a:ln>
        </p:spPr>
      </p:pic>
      <p:pic>
        <p:nvPicPr>
          <p:cNvPr id="1824" name="Google Shape;1824;p132"/>
          <p:cNvPicPr preferRelativeResize="0"/>
          <p:nvPr/>
        </p:nvPicPr>
        <p:blipFill rotWithShape="1">
          <a:blip r:embed="rId10">
            <a:alphaModFix/>
          </a:blip>
          <a:srcRect/>
          <a:stretch/>
        </p:blipFill>
        <p:spPr>
          <a:xfrm>
            <a:off x="4455090" y="968958"/>
            <a:ext cx="1640910" cy="2009732"/>
          </a:xfrm>
          <a:prstGeom prst="rect">
            <a:avLst/>
          </a:prstGeom>
          <a:noFill/>
          <a:ln>
            <a:noFill/>
          </a:ln>
        </p:spPr>
      </p:pic>
      <p:sp>
        <p:nvSpPr>
          <p:cNvPr id="1825" name="Google Shape;1825;p132"/>
          <p:cNvSpPr/>
          <p:nvPr/>
        </p:nvSpPr>
        <p:spPr>
          <a:xfrm>
            <a:off x="3061436" y="2888904"/>
            <a:ext cx="1870553" cy="534444"/>
          </a:xfrm>
          <a:prstGeom prst="ellipse">
            <a:avLst/>
          </a:prstGeom>
          <a:noFill/>
          <a:ln w="22268" cap="flat" cmpd="sng">
            <a:solidFill>
              <a:srgbClr val="C2C8D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826" name="Google Shape;1826;p132"/>
          <p:cNvSpPr txBox="1"/>
          <p:nvPr/>
        </p:nvSpPr>
        <p:spPr>
          <a:xfrm>
            <a:off x="5338987" y="2920727"/>
            <a:ext cx="1631358" cy="350860"/>
          </a:xfrm>
          <a:prstGeom prst="rect">
            <a:avLst/>
          </a:prstGeom>
          <a:solidFill>
            <a:schemeClr val="lt1"/>
          </a:solidFill>
          <a:ln>
            <a:noFill/>
          </a:ln>
        </p:spPr>
        <p:txBody>
          <a:bodyPr spcFirstLastPara="1" wrap="square" lIns="80153" tIns="80153" rIns="80153" bIns="80153" anchor="t" anchorCtr="0">
            <a:spAutoFit/>
          </a:bodyPr>
          <a:lstStyle/>
          <a:p>
            <a:pPr marL="0" lvl="0" indent="0" algn="l" rtl="0">
              <a:spcBef>
                <a:spcPts val="210"/>
              </a:spcBef>
              <a:spcAft>
                <a:spcPts val="0"/>
              </a:spcAft>
              <a:buNone/>
            </a:pPr>
            <a:r>
              <a:rPr lang="en-US" sz="1052" b="1">
                <a:solidFill>
                  <a:srgbClr val="1A5FB4"/>
                </a:solidFill>
              </a:rPr>
              <a:t>  </a:t>
            </a:r>
            <a:r>
              <a:rPr lang="en-US" b="1">
                <a:solidFill>
                  <a:srgbClr val="1A5FB4"/>
                </a:solidFill>
              </a:rPr>
              <a:t>Coats-Krankheit</a:t>
            </a:r>
            <a:endParaRPr sz="2367">
              <a:solidFill>
                <a:schemeClr val="dk1"/>
              </a:solidFill>
            </a:endParaRPr>
          </a:p>
        </p:txBody>
      </p:sp>
      <p:sp>
        <p:nvSpPr>
          <p:cNvPr id="1827" name="Google Shape;1827;p132"/>
          <p:cNvSpPr/>
          <p:nvPr/>
        </p:nvSpPr>
        <p:spPr>
          <a:xfrm>
            <a:off x="5093007" y="2828948"/>
            <a:ext cx="1870553" cy="534444"/>
          </a:xfrm>
          <a:prstGeom prst="ellipse">
            <a:avLst/>
          </a:prstGeom>
          <a:noFill/>
          <a:ln w="22268" cap="flat" cmpd="sng">
            <a:solidFill>
              <a:srgbClr val="1A5FB4"/>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1828" name="Google Shape;1828;p132"/>
          <p:cNvSpPr txBox="1"/>
          <p:nvPr/>
        </p:nvSpPr>
        <p:spPr>
          <a:xfrm>
            <a:off x="2585808" y="3758338"/>
            <a:ext cx="6647145" cy="670159"/>
          </a:xfrm>
          <a:prstGeom prst="rect">
            <a:avLst/>
          </a:prstGeom>
          <a:noFill/>
          <a:ln>
            <a:noFill/>
          </a:ln>
        </p:spPr>
        <p:txBody>
          <a:bodyPr spcFirstLastPara="1" wrap="square" lIns="22268" tIns="11134" rIns="22268" bIns="11134" anchor="t" anchorCtr="0">
            <a:spAutoFit/>
          </a:bodyPr>
          <a:lstStyle/>
          <a:p>
            <a:pPr lvl="0"/>
            <a:r>
              <a:rPr lang="en-US" sz="1052" i="1" dirty="0">
                <a:solidFill>
                  <a:srgbClr val="1A5FB4"/>
                </a:solidFill>
                <a:latin typeface="Arial"/>
                <a:ea typeface="Arial"/>
                <a:cs typeface="Arial"/>
                <a:sym typeface="Arial"/>
              </a:rPr>
              <a:t>Die Coats-</a:t>
            </a:r>
            <a:r>
              <a:rPr lang="en-US" sz="1052" i="1" dirty="0" err="1">
                <a:solidFill>
                  <a:srgbClr val="1A5FB4"/>
                </a:solidFill>
                <a:latin typeface="Arial"/>
                <a:ea typeface="Arial"/>
                <a:cs typeface="Arial"/>
                <a:sym typeface="Arial"/>
              </a:rPr>
              <a:t>Krankheit</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ist</a:t>
            </a:r>
            <a:r>
              <a:rPr lang="en-US" sz="1052" i="1" dirty="0">
                <a:solidFill>
                  <a:srgbClr val="1A5FB4"/>
                </a:solidFill>
                <a:latin typeface="Arial"/>
                <a:ea typeface="Arial"/>
                <a:cs typeface="Arial"/>
                <a:sym typeface="Arial"/>
              </a:rPr>
              <a:t> also </a:t>
            </a:r>
            <a:r>
              <a:rPr lang="en-US" sz="1052" i="1" dirty="0" err="1">
                <a:solidFill>
                  <a:srgbClr val="1A5FB4"/>
                </a:solidFill>
                <a:latin typeface="Arial"/>
                <a:ea typeface="Arial"/>
                <a:cs typeface="Arial"/>
                <a:sym typeface="Arial"/>
              </a:rPr>
              <a:t>eine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exsudative</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Gefäßerkrankung</a:t>
            </a:r>
            <a:r>
              <a:rPr lang="en-US" sz="1052" i="1" dirty="0">
                <a:solidFill>
                  <a:srgbClr val="1A5FB4"/>
                </a:solidFill>
                <a:latin typeface="Arial"/>
                <a:ea typeface="Arial"/>
                <a:cs typeface="Arial"/>
                <a:sym typeface="Arial"/>
              </a:rPr>
              <a:t> … </a:t>
            </a:r>
            <a:r>
              <a:rPr lang="en-US" sz="1052" i="1" dirty="0">
                <a:solidFill>
                  <a:srgbClr val="000000"/>
                </a:solidFill>
                <a:latin typeface="Arial"/>
                <a:ea typeface="Arial"/>
                <a:cs typeface="Arial"/>
                <a:sym typeface="Arial"/>
              </a:rPr>
              <a:t>und Rb </a:t>
            </a:r>
            <a:r>
              <a:rPr lang="en-US" sz="1052" i="1" dirty="0" err="1">
                <a:solidFill>
                  <a:srgbClr val="000000"/>
                </a:solidFill>
                <a:latin typeface="Arial"/>
                <a:ea typeface="Arial"/>
                <a:cs typeface="Arial"/>
                <a:sym typeface="Arial"/>
              </a:rPr>
              <a:t>ist</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ein</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malignes</a:t>
            </a:r>
            <a:r>
              <a:rPr lang="en-US" sz="1052" i="1" dirty="0">
                <a:solidFill>
                  <a:srgbClr val="000000"/>
                </a:solidFill>
                <a:latin typeface="Arial"/>
                <a:ea typeface="Arial"/>
                <a:cs typeface="Arial"/>
                <a:sym typeface="Arial"/>
              </a:rPr>
              <a:t> </a:t>
            </a:r>
            <a:r>
              <a:rPr lang="en-US" sz="1052" i="1" dirty="0" err="1">
                <a:solidFill>
                  <a:srgbClr val="000000"/>
                </a:solidFill>
                <a:latin typeface="Arial"/>
                <a:ea typeface="Arial"/>
                <a:cs typeface="Arial"/>
                <a:sym typeface="Arial"/>
              </a:rPr>
              <a:t>Neoplasma</a:t>
            </a:r>
            <a:r>
              <a:rPr lang="en-US" sz="1052" i="1" dirty="0">
                <a:solidFill>
                  <a:srgbClr val="000000"/>
                </a:solidFill>
                <a:latin typeface="Arial"/>
                <a:ea typeface="Arial"/>
                <a:cs typeface="Arial"/>
                <a:sym typeface="Arial"/>
              </a:rPr>
              <a:t> der </a:t>
            </a:r>
            <a:r>
              <a:rPr lang="en-US" sz="1052" i="1" dirty="0"/>
              <a:t>Retina-</a:t>
            </a:r>
            <a:r>
              <a:rPr lang="en-US" sz="1052" i="1" dirty="0" err="1"/>
              <a:t>Vorläuferzellen</a:t>
            </a:r>
            <a:r>
              <a:rPr lang="en-US" sz="1052" i="1" dirty="0">
                <a:solidFill>
                  <a:srgbClr val="000000"/>
                </a:solidFill>
                <a:latin typeface="Arial"/>
                <a:ea typeface="Arial"/>
                <a:cs typeface="Arial"/>
                <a:sym typeface="Arial"/>
              </a:rPr>
              <a:t>. </a:t>
            </a:r>
            <a:r>
              <a:rPr lang="en-US" sz="1052" i="1" dirty="0" err="1">
                <a:solidFill>
                  <a:srgbClr val="1A5FB4"/>
                </a:solidFill>
              </a:rPr>
              <a:t>Diese</a:t>
            </a:r>
            <a:r>
              <a:rPr lang="en-US" sz="1052" i="1" dirty="0">
                <a:solidFill>
                  <a:srgbClr val="1A5FB4"/>
                </a:solidFill>
              </a:rPr>
              <a:t> </a:t>
            </a:r>
            <a:r>
              <a:rPr lang="en-US" sz="1052" i="1" dirty="0" err="1">
                <a:solidFill>
                  <a:srgbClr val="1A5FB4"/>
                </a:solidFill>
              </a:rPr>
              <a:t>beiden</a:t>
            </a:r>
            <a:r>
              <a:rPr lang="en-US" sz="1052" i="1" dirty="0">
                <a:solidFill>
                  <a:srgbClr val="1A5FB4"/>
                </a:solidFill>
              </a:rPr>
              <a:t> Dinge </a:t>
            </a:r>
            <a:r>
              <a:rPr lang="en-US" sz="1052" i="1" dirty="0" err="1">
                <a:solidFill>
                  <a:srgbClr val="1A5FB4"/>
                </a:solidFill>
              </a:rPr>
              <a:t>klingen</a:t>
            </a:r>
            <a:r>
              <a:rPr lang="en-US" sz="1052" i="1" dirty="0">
                <a:solidFill>
                  <a:srgbClr val="1A5FB4"/>
                </a:solidFill>
              </a:rPr>
              <a:t> </a:t>
            </a:r>
            <a:r>
              <a:rPr lang="en-US" sz="1052" i="1" dirty="0" err="1">
                <a:solidFill>
                  <a:srgbClr val="1A5FB4"/>
                </a:solidFill>
              </a:rPr>
              <a:t>überhaupt</a:t>
            </a:r>
            <a:r>
              <a:rPr lang="en-US" sz="1052" i="1" dirty="0">
                <a:solidFill>
                  <a:srgbClr val="1A5FB4"/>
                </a:solidFill>
              </a:rPr>
              <a:t> nicht </a:t>
            </a:r>
            <a:r>
              <a:rPr lang="en-US" sz="1052" i="1" dirty="0" err="1">
                <a:solidFill>
                  <a:srgbClr val="1A5FB4"/>
                </a:solidFill>
              </a:rPr>
              <a:t>ähnlich</a:t>
            </a:r>
            <a:r>
              <a:rPr lang="en-US" sz="1052" i="1" dirty="0">
                <a:solidFill>
                  <a:srgbClr val="1A5FB4"/>
                </a:solidFill>
              </a:rPr>
              <a:t>, </a:t>
            </a:r>
            <a:r>
              <a:rPr lang="en-US" sz="1052" i="1" dirty="0" err="1">
                <a:solidFill>
                  <a:srgbClr val="1A5FB4"/>
                </a:solidFill>
              </a:rPr>
              <a:t>warum</a:t>
            </a:r>
            <a:r>
              <a:rPr lang="en-US" sz="1052" i="1" dirty="0">
                <a:solidFill>
                  <a:srgbClr val="1A5FB4"/>
                </a:solidFill>
              </a:rPr>
              <a:t> </a:t>
            </a:r>
            <a:r>
              <a:rPr lang="en-US" sz="1052" i="1" dirty="0" err="1">
                <a:solidFill>
                  <a:srgbClr val="1A5FB4"/>
                </a:solidFill>
              </a:rPr>
              <a:t>widmen</a:t>
            </a:r>
            <a:r>
              <a:rPr lang="en-US" sz="1052" i="1" dirty="0">
                <a:solidFill>
                  <a:srgbClr val="1A5FB4"/>
                </a:solidFill>
              </a:rPr>
              <a:t> </a:t>
            </a:r>
            <a:r>
              <a:rPr lang="en-US" sz="1052" i="1" dirty="0" err="1">
                <a:solidFill>
                  <a:srgbClr val="1A5FB4"/>
                </a:solidFill>
              </a:rPr>
              <a:t>wir</a:t>
            </a:r>
            <a:r>
              <a:rPr lang="en-US" sz="1052" i="1" dirty="0">
                <a:solidFill>
                  <a:srgbClr val="1A5FB4"/>
                </a:solidFill>
              </a:rPr>
              <a:t> der Coats-</a:t>
            </a:r>
            <a:r>
              <a:rPr lang="en-US" sz="1052" i="1" dirty="0" err="1">
                <a:solidFill>
                  <a:srgbClr val="1A5FB4"/>
                </a:solidFill>
              </a:rPr>
              <a:t>Krankheit</a:t>
            </a:r>
            <a:r>
              <a:rPr lang="en-US" sz="1052" i="1" dirty="0">
                <a:solidFill>
                  <a:srgbClr val="1A5FB4"/>
                </a:solidFill>
              </a:rPr>
              <a:t> also so </a:t>
            </a:r>
            <a:r>
              <a:rPr lang="en-US" sz="1052" i="1" dirty="0" err="1">
                <a:solidFill>
                  <a:srgbClr val="1A5FB4"/>
                </a:solidFill>
              </a:rPr>
              <a:t>viel</a:t>
            </a:r>
            <a:r>
              <a:rPr lang="en-US" sz="1052" i="1" dirty="0">
                <a:solidFill>
                  <a:srgbClr val="1A5FB4"/>
                </a:solidFill>
              </a:rPr>
              <a:t> Platz in </a:t>
            </a:r>
            <a:r>
              <a:rPr lang="en-US" sz="1052" i="1" dirty="0" err="1">
                <a:solidFill>
                  <a:srgbClr val="1A5FB4"/>
                </a:solidFill>
              </a:rPr>
              <a:t>einer</a:t>
            </a:r>
            <a:r>
              <a:rPr lang="en-US" sz="1052" i="1" dirty="0">
                <a:solidFill>
                  <a:srgbClr val="1A5FB4"/>
                </a:solidFill>
              </a:rPr>
              <a:t> </a:t>
            </a:r>
            <a:r>
              <a:rPr lang="en-US" sz="1052" i="1" dirty="0" err="1">
                <a:solidFill>
                  <a:srgbClr val="1A5FB4"/>
                </a:solidFill>
              </a:rPr>
              <a:t>Folienreihe</a:t>
            </a:r>
            <a:r>
              <a:rPr lang="en-US" sz="1052" i="1" dirty="0">
                <a:solidFill>
                  <a:srgbClr val="1A5FB4"/>
                </a:solidFill>
              </a:rPr>
              <a:t> </a:t>
            </a:r>
            <a:r>
              <a:rPr lang="en-US" sz="1052" i="1" dirty="0" err="1">
                <a:solidFill>
                  <a:srgbClr val="1A5FB4"/>
                </a:solidFill>
              </a:rPr>
              <a:t>über</a:t>
            </a:r>
            <a:r>
              <a:rPr lang="en-US" sz="1052" i="1" dirty="0">
                <a:solidFill>
                  <a:srgbClr val="1A5FB4"/>
                </a:solidFill>
              </a:rPr>
              <a:t> Rb? </a:t>
            </a:r>
          </a:p>
          <a:p>
            <a:pPr lvl="0"/>
            <a:r>
              <a:rPr lang="en-US" sz="1052" dirty="0">
                <a:solidFill>
                  <a:srgbClr val="1A5FB4"/>
                </a:solidFill>
                <a:latin typeface="Arial"/>
                <a:ea typeface="Arial"/>
                <a:cs typeface="Arial"/>
                <a:sym typeface="Arial"/>
              </a:rPr>
              <a:t>Weil </a:t>
            </a:r>
            <a:r>
              <a:rPr lang="en-US" sz="1052" dirty="0" err="1">
                <a:solidFill>
                  <a:srgbClr val="1A5FB4"/>
                </a:solidFill>
                <a:latin typeface="Arial"/>
                <a:ea typeface="Arial"/>
                <a:cs typeface="Arial"/>
                <a:sym typeface="Arial"/>
              </a:rPr>
              <a:t>beide</a:t>
            </a:r>
            <a:r>
              <a:rPr lang="en-US" sz="1052" dirty="0">
                <a:solidFill>
                  <a:srgbClr val="1A5FB4"/>
                </a:solidFill>
                <a:latin typeface="Arial"/>
                <a:ea typeface="Arial"/>
                <a:cs typeface="Arial"/>
                <a:sym typeface="Arial"/>
              </a:rPr>
              <a:t> in der </a:t>
            </a:r>
            <a:r>
              <a:rPr lang="en-US" sz="1052" dirty="0" err="1">
                <a:solidFill>
                  <a:srgbClr val="1A5FB4"/>
                </a:solidFill>
                <a:latin typeface="Arial"/>
                <a:ea typeface="Arial"/>
                <a:cs typeface="Arial"/>
                <a:sym typeface="Arial"/>
              </a:rPr>
              <a:t>Differentialdiagnose</a:t>
            </a:r>
            <a:r>
              <a:rPr lang="en-US" sz="1052" dirty="0">
                <a:solidFill>
                  <a:srgbClr val="1A5FB4"/>
                </a:solidFill>
                <a:latin typeface="Arial"/>
                <a:ea typeface="Arial"/>
                <a:cs typeface="Arial"/>
                <a:sym typeface="Arial"/>
              </a:rPr>
              <a:t> für </a:t>
            </a:r>
            <a:r>
              <a:rPr lang="en-US" sz="1052" b="1" dirty="0" err="1">
                <a:solidFill>
                  <a:srgbClr val="1A5FB4"/>
                </a:solidFill>
                <a:latin typeface="Arial"/>
                <a:ea typeface="Arial"/>
                <a:cs typeface="Arial"/>
                <a:sym typeface="Arial"/>
              </a:rPr>
              <a:t>Leukokorie</a:t>
            </a:r>
            <a:r>
              <a:rPr lang="en-US" sz="1052" b="1"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ganz</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oben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stehen</a:t>
            </a:r>
            <a:endParaRPr dirty="0"/>
          </a:p>
        </p:txBody>
      </p:sp>
      <p:sp>
        <p:nvSpPr>
          <p:cNvPr id="1830" name="Google Shape;1830;p132"/>
          <p:cNvSpPr txBox="1"/>
          <p:nvPr/>
        </p:nvSpPr>
        <p:spPr>
          <a:xfrm>
            <a:off x="3198685" y="2893778"/>
            <a:ext cx="2319296" cy="404778"/>
          </a:xfrm>
          <a:prstGeom prst="rect">
            <a:avLst/>
          </a:prstGeom>
          <a:noFill/>
          <a:ln>
            <a:noFill/>
          </a:ln>
        </p:spPr>
        <p:txBody>
          <a:bodyPr spcFirstLastPara="1" wrap="square" lIns="80153" tIns="80153" rIns="80153" bIns="80153" anchor="t" anchorCtr="0">
            <a:spAutoFit/>
          </a:bodyPr>
          <a:lstStyle/>
          <a:p>
            <a:pPr marL="0" lvl="0" indent="0" algn="l" rtl="0">
              <a:spcBef>
                <a:spcPts val="0"/>
              </a:spcBef>
              <a:spcAft>
                <a:spcPts val="0"/>
              </a:spcAft>
              <a:buNone/>
            </a:pPr>
            <a:r>
              <a:rPr lang="en-US" sz="1578">
                <a:solidFill>
                  <a:schemeClr val="dk1"/>
                </a:solidFill>
              </a:rPr>
              <a:t>exophytische Typ</a:t>
            </a:r>
            <a:endParaRPr sz="1578">
              <a:solidFill>
                <a:schemeClr val="dk1"/>
              </a:solidFill>
            </a:endParaRPr>
          </a:p>
        </p:txBody>
      </p:sp>
      <p:sp>
        <p:nvSpPr>
          <p:cNvPr id="183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11" name="Google Shape;1811;p13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816" name="Google Shape;1816;p13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120</a:t>
            </a:fld>
            <a:endParaRPr lang="de-DE" sz="800">
              <a:latin typeface="Segoe UI"/>
            </a:endParaRPr>
          </a:p>
        </p:txBody>
      </p:sp>
      <p:cxnSp>
        <p:nvCxnSpPr>
          <p:cNvPr id="1832" name="ZZ_Fusszeile_Linie"/>
          <p:cNvCxnSpPr/>
          <p:nvPr/>
        </p:nvCxnSpPr>
        <p:spPr>
          <a:xfrm>
            <a:off x="274320" y="6565392"/>
            <a:ext cx="11643360" cy="0"/>
          </a:xfrm>
          <a:prstGeom prst="line">
            <a:avLst/>
          </a:prstGeom>
          <a:ln w="6350">
            <a:solidFill>
              <a:srgbClr val="D7DBE0"/>
            </a:solidFill>
          </a:ln>
        </p:spPr>
      </p:cxnSp>
      <p:sp>
        <p:nvSpPr>
          <p:cNvPr id="183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834"/>
        <p:cNvGrpSpPr/>
        <p:nvPr/>
      </p:nvGrpSpPr>
      <p:grpSpPr>
        <a:xfrm>
          <a:off x="0" y="0"/>
          <a:ext cx="0" cy="0"/>
          <a:chOff x="0" y="0"/>
          <a:chExt cx="0" cy="0"/>
        </a:xfrm>
      </p:grpSpPr>
      <p:pic>
        <p:nvPicPr>
          <p:cNvPr id="1835" name="Google Shape;1835;p133"/>
          <p:cNvPicPr preferRelativeResize="0"/>
          <p:nvPr/>
        </p:nvPicPr>
        <p:blipFill rotWithShape="1">
          <a:blip r:embed="rId3">
            <a:alphaModFix/>
          </a:blip>
          <a:srcRect/>
          <a:stretch/>
        </p:blipFill>
        <p:spPr>
          <a:xfrm>
            <a:off x="3022948" y="736781"/>
            <a:ext cx="6212910" cy="4861491"/>
          </a:xfrm>
          <a:prstGeom prst="rect">
            <a:avLst/>
          </a:prstGeom>
          <a:noFill/>
          <a:ln>
            <a:noFill/>
          </a:ln>
        </p:spPr>
      </p:pic>
      <p:sp>
        <p:nvSpPr>
          <p:cNvPr id="1836" name="Google Shape;1836;p133"/>
          <p:cNvSpPr txBox="1"/>
          <p:nvPr/>
        </p:nvSpPr>
        <p:spPr>
          <a:xfrm>
            <a:off x="3874718" y="5747192"/>
            <a:ext cx="4442564" cy="35086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Okay, Zeit für ein Rätsel. Ist es Coats oder exophytisches Rb?</a:t>
            </a:r>
            <a:endParaRPr sz="1227" b="0" i="0" u="none" strike="noStrike" cap="none">
              <a:solidFill>
                <a:srgbClr val="330066"/>
              </a:solidFill>
              <a:latin typeface="Arial"/>
              <a:ea typeface="Arial"/>
              <a:cs typeface="Arial"/>
              <a:sym typeface="Arial"/>
            </a:endParaRPr>
          </a:p>
        </p:txBody>
      </p:sp>
      <p:sp>
        <p:nvSpPr>
          <p:cNvPr id="183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37" name="Google Shape;1837;p133"/>
          <p:cNvSpPr txBox="1">
            <a:spLocks noGrp="1"/>
          </p:cNvSpPr>
          <p:nvPr>
            <p:ph type="sldNum" idx="12"/>
          </p:nvPr>
        </p:nvSpPr>
        <p:spPr>
          <a:xfrm>
            <a:off x="10546080" y="6602730"/>
            <a:ext cx="1371600" cy="219456"/>
          </a:xfrm>
          <a:prstGeom prst="rect">
            <a:avLst/>
          </a:prstGeom>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121</a:t>
            </a:fld>
            <a:endParaRPr lang="de-DE" sz="800">
              <a:latin typeface="Segoe UI"/>
            </a:endParaRPr>
          </a:p>
        </p:txBody>
      </p:sp>
      <p:cxnSp>
        <p:nvCxnSpPr>
          <p:cNvPr id="1839" name="ZZ_Fusszeile_Linie"/>
          <p:cNvCxnSpPr/>
          <p:nvPr/>
        </p:nvCxnSpPr>
        <p:spPr>
          <a:xfrm>
            <a:off x="274320" y="6565392"/>
            <a:ext cx="11643360" cy="0"/>
          </a:xfrm>
          <a:prstGeom prst="line">
            <a:avLst/>
          </a:prstGeom>
          <a:ln w="6350">
            <a:solidFill>
              <a:srgbClr val="D7DBE0"/>
            </a:solidFill>
          </a:ln>
        </p:spPr>
      </p:cxnSp>
      <p:sp>
        <p:nvSpPr>
          <p:cNvPr id="184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pic>
        <p:nvPicPr>
          <p:cNvPr id="1842" name="Google Shape;1842;p134"/>
          <p:cNvPicPr preferRelativeResize="0"/>
          <p:nvPr/>
        </p:nvPicPr>
        <p:blipFill rotWithShape="1">
          <a:blip r:embed="rId3">
            <a:alphaModFix/>
          </a:blip>
          <a:srcRect/>
          <a:stretch/>
        </p:blipFill>
        <p:spPr>
          <a:xfrm>
            <a:off x="3022948" y="736781"/>
            <a:ext cx="6212910" cy="4861491"/>
          </a:xfrm>
          <a:prstGeom prst="rect">
            <a:avLst/>
          </a:prstGeom>
          <a:noFill/>
          <a:ln>
            <a:noFill/>
          </a:ln>
        </p:spPr>
      </p:pic>
      <p:sp>
        <p:nvSpPr>
          <p:cNvPr id="1843" name="Google Shape;1843;p134"/>
          <p:cNvSpPr txBox="1"/>
          <p:nvPr/>
        </p:nvSpPr>
        <p:spPr>
          <a:xfrm>
            <a:off x="4158641" y="5747192"/>
            <a:ext cx="3941523" cy="35072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Um dies herauszufinden, </a:t>
            </a:r>
            <a:r>
              <a:rPr lang="en-US" sz="1052" b="0" i="0" u="sng" strike="noStrike" cap="none">
                <a:solidFill>
                  <a:srgbClr val="330066"/>
                </a:solidFill>
                <a:latin typeface="Arial"/>
                <a:ea typeface="Arial"/>
                <a:cs typeface="Arial"/>
                <a:sym typeface="Arial"/>
              </a:rPr>
              <a:t>betrachten Sie das Gefäßsystem</a:t>
            </a:r>
            <a:endParaRPr sz="1227" b="0" i="0" u="none" strike="noStrike" cap="none">
              <a:solidFill>
                <a:srgbClr val="330066"/>
              </a:solidFill>
              <a:latin typeface="Arial"/>
              <a:ea typeface="Arial"/>
              <a:cs typeface="Arial"/>
              <a:sym typeface="Arial"/>
            </a:endParaRPr>
          </a:p>
        </p:txBody>
      </p:sp>
      <p:sp>
        <p:nvSpPr>
          <p:cNvPr id="184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44" name="Google Shape;1844;p134"/>
          <p:cNvSpPr txBox="1">
            <a:spLocks noGrp="1"/>
          </p:cNvSpPr>
          <p:nvPr>
            <p:ph type="sldNum" idx="12"/>
          </p:nvPr>
        </p:nvSpPr>
        <p:spPr>
          <a:xfrm>
            <a:off x="10546080" y="6602730"/>
            <a:ext cx="1371600" cy="219456"/>
          </a:xfrm>
          <a:prstGeom prst="rect">
            <a:avLst/>
          </a:prstGeom>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122</a:t>
            </a:fld>
            <a:endParaRPr lang="de-DE" sz="800">
              <a:latin typeface="Segoe UI"/>
            </a:endParaRPr>
          </a:p>
        </p:txBody>
      </p:sp>
      <p:cxnSp>
        <p:nvCxnSpPr>
          <p:cNvPr id="1846" name="ZZ_Fusszeile_Linie"/>
          <p:cNvCxnSpPr/>
          <p:nvPr/>
        </p:nvCxnSpPr>
        <p:spPr>
          <a:xfrm>
            <a:off x="274320" y="6565392"/>
            <a:ext cx="11643360" cy="0"/>
          </a:xfrm>
          <a:prstGeom prst="line">
            <a:avLst/>
          </a:prstGeom>
          <a:ln w="6350">
            <a:solidFill>
              <a:srgbClr val="D7DBE0"/>
            </a:solidFill>
          </a:ln>
        </p:spPr>
      </p:cxnSp>
      <p:sp>
        <p:nvSpPr>
          <p:cNvPr id="184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848"/>
        <p:cNvGrpSpPr/>
        <p:nvPr/>
      </p:nvGrpSpPr>
      <p:grpSpPr>
        <a:xfrm>
          <a:off x="0" y="0"/>
          <a:ext cx="0" cy="0"/>
          <a:chOff x="0" y="0"/>
          <a:chExt cx="0" cy="0"/>
        </a:xfrm>
      </p:grpSpPr>
      <p:sp>
        <p:nvSpPr>
          <p:cNvPr id="1849" name="Google Shape;1849;p135"/>
          <p:cNvSpPr txBox="1"/>
          <p:nvPr/>
        </p:nvSpPr>
        <p:spPr>
          <a:xfrm>
            <a:off x="2218499" y="1705460"/>
            <a:ext cx="3877501" cy="727902"/>
          </a:xfrm>
          <a:prstGeom prst="rect">
            <a:avLst/>
          </a:prstGeom>
          <a:noFill/>
          <a:ln>
            <a:noFill/>
          </a:ln>
        </p:spPr>
        <p:txBody>
          <a:bodyPr spcFirstLastPara="1" wrap="square" lIns="22268" tIns="11134" rIns="22268" bIns="11134" anchor="t" anchorCtr="0">
            <a:noAutofit/>
          </a:bodyPr>
          <a:lstStyle/>
          <a:p>
            <a:pPr marL="0" marR="0" lvl="0" indent="0" algn="r" rtl="0">
              <a:lnSpc>
                <a:spcPct val="100000"/>
              </a:lnSpc>
              <a:spcBef>
                <a:spcPts val="0"/>
              </a:spcBef>
              <a:spcAft>
                <a:spcPts val="0"/>
              </a:spcAft>
              <a:buClr>
                <a:schemeClr val="dk1"/>
              </a:buClr>
              <a:buSzPts val="1052"/>
              <a:buFont typeface="Noto Sans Symbols"/>
              <a:buNone/>
            </a:pPr>
            <a:r>
              <a:rPr lang="en-US" sz="1052" b="0" i="0" u="none" strike="noStrike" cap="none" dirty="0">
                <a:solidFill>
                  <a:srgbClr val="330066"/>
                </a:solidFill>
                <a:latin typeface="Arial"/>
                <a:ea typeface="Arial"/>
                <a:cs typeface="Arial"/>
                <a:sym typeface="Arial"/>
              </a:rPr>
              <a:t>Bei Coats </a:t>
            </a:r>
            <a:r>
              <a:rPr lang="en-US" sz="1052" b="0" i="0" u="none" strike="noStrike" cap="none" dirty="0" err="1">
                <a:solidFill>
                  <a:srgbClr val="330066"/>
                </a:solidFill>
                <a:latin typeface="Arial"/>
                <a:ea typeface="Arial"/>
                <a:cs typeface="Arial"/>
                <a:sym typeface="Arial"/>
              </a:rPr>
              <a:t>sind</a:t>
            </a:r>
            <a:r>
              <a:rPr lang="en-US" sz="1052" b="0" i="0" u="none" strike="noStrike" cap="none" dirty="0">
                <a:solidFill>
                  <a:srgbClr val="330066"/>
                </a:solidFill>
                <a:latin typeface="Arial"/>
                <a:ea typeface="Arial"/>
                <a:cs typeface="Arial"/>
                <a:sym typeface="Arial"/>
              </a:rPr>
              <a:t> die </a:t>
            </a:r>
            <a:r>
              <a:rPr lang="en-US" sz="1052" b="0" i="0" u="none" strike="noStrike" cap="none" dirty="0" err="1">
                <a:solidFill>
                  <a:srgbClr val="330066"/>
                </a:solidFill>
                <a:latin typeface="Arial"/>
                <a:ea typeface="Arial"/>
                <a:cs typeface="Arial"/>
                <a:sym typeface="Arial"/>
              </a:rPr>
              <a:t>Netzhautgefäße</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erweitert</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wobei</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Mikroaneurysmen</a:t>
            </a:r>
            <a:r>
              <a:rPr lang="en-US" sz="1052" b="0" i="0" u="none" strike="noStrike" cap="none" dirty="0">
                <a:solidFill>
                  <a:srgbClr val="330066"/>
                </a:solidFill>
                <a:latin typeface="Arial"/>
                <a:ea typeface="Arial"/>
                <a:cs typeface="Arial"/>
                <a:sym typeface="Arial"/>
              </a:rPr>
              <a:t> und </a:t>
            </a:r>
            <a:r>
              <a:rPr lang="en-US" sz="1052" b="0" i="0" u="none" strike="noStrike" cap="none" dirty="0" err="1">
                <a:solidFill>
                  <a:srgbClr val="330066"/>
                </a:solidFill>
                <a:latin typeface="Arial"/>
                <a:ea typeface="Arial"/>
                <a:cs typeface="Arial"/>
                <a:sym typeface="Arial"/>
              </a:rPr>
              <a:t>Teleangiektasien</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auftreten</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Zudem</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weist</a:t>
            </a:r>
            <a:r>
              <a:rPr lang="en-US" sz="1052" b="0" i="0" u="none" strike="noStrike" cap="none" dirty="0">
                <a:solidFill>
                  <a:srgbClr val="330066"/>
                </a:solidFill>
                <a:latin typeface="Arial"/>
                <a:ea typeface="Arial"/>
                <a:cs typeface="Arial"/>
                <a:sym typeface="Arial"/>
              </a:rPr>
              <a:t> das </a:t>
            </a:r>
            <a:r>
              <a:rPr lang="en-US" sz="1052" b="0" i="0" u="none" strike="noStrike" cap="none" dirty="0" err="1">
                <a:solidFill>
                  <a:srgbClr val="330066"/>
                </a:solidFill>
                <a:latin typeface="Arial"/>
                <a:ea typeface="Arial"/>
                <a:cs typeface="Arial"/>
                <a:sym typeface="Arial"/>
              </a:rPr>
              <a:t>Erscheinungsbild</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häufig</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einen</a:t>
            </a:r>
            <a:r>
              <a:rPr lang="en-US" sz="1052" b="0" i="0" u="none" strike="noStrike" cap="none" dirty="0">
                <a:solidFill>
                  <a:srgbClr val="330066"/>
                </a:solidFill>
                <a:latin typeface="Arial"/>
                <a:ea typeface="Arial"/>
                <a:cs typeface="Arial"/>
                <a:sym typeface="Arial"/>
              </a:rPr>
              <a:t> </a:t>
            </a:r>
            <a:r>
              <a:rPr lang="en-US" sz="1052" b="0" i="0" u="none" strike="noStrike" cap="none" dirty="0" err="1">
                <a:solidFill>
                  <a:srgbClr val="330066"/>
                </a:solidFill>
                <a:latin typeface="Arial"/>
                <a:ea typeface="Arial"/>
                <a:cs typeface="Arial"/>
                <a:sym typeface="Arial"/>
              </a:rPr>
              <a:t>gelblichen</a:t>
            </a:r>
            <a:r>
              <a:rPr lang="en-US" sz="1052" b="0" i="0" u="none" strike="noStrike" cap="none" dirty="0">
                <a:solidFill>
                  <a:srgbClr val="330066"/>
                </a:solidFill>
                <a:latin typeface="Arial"/>
                <a:ea typeface="Arial"/>
                <a:cs typeface="Arial"/>
                <a:sym typeface="Arial"/>
              </a:rPr>
              <a:t> Schimmer auf.)</a:t>
            </a:r>
            <a:endParaRPr sz="1227" b="0" i="0" u="none" strike="noStrike" cap="none" dirty="0">
              <a:solidFill>
                <a:srgbClr val="330066"/>
              </a:solidFill>
              <a:latin typeface="Arial"/>
              <a:ea typeface="Arial"/>
              <a:cs typeface="Arial"/>
              <a:sym typeface="Arial"/>
            </a:endParaRPr>
          </a:p>
        </p:txBody>
      </p:sp>
      <p:pic>
        <p:nvPicPr>
          <p:cNvPr id="1850" name="Google Shape;1850;p135"/>
          <p:cNvPicPr preferRelativeResize="0"/>
          <p:nvPr/>
        </p:nvPicPr>
        <p:blipFill rotWithShape="1">
          <a:blip r:embed="rId3">
            <a:alphaModFix/>
          </a:blip>
          <a:srcRect/>
          <a:stretch/>
        </p:blipFill>
        <p:spPr>
          <a:xfrm>
            <a:off x="6226827" y="736781"/>
            <a:ext cx="3201096" cy="2747375"/>
          </a:xfrm>
          <a:prstGeom prst="rect">
            <a:avLst/>
          </a:prstGeom>
          <a:noFill/>
          <a:ln>
            <a:noFill/>
          </a:ln>
        </p:spPr>
      </p:pic>
      <p:sp>
        <p:nvSpPr>
          <p:cNvPr id="185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51" name="Google Shape;1851;p135"/>
          <p:cNvSpPr txBox="1">
            <a:spLocks noGrp="1"/>
          </p:cNvSpPr>
          <p:nvPr>
            <p:ph type="sldNum" idx="12"/>
          </p:nvPr>
        </p:nvSpPr>
        <p:spPr>
          <a:xfrm>
            <a:off x="10546080" y="6602730"/>
            <a:ext cx="1371600" cy="219456"/>
          </a:xfrm>
          <a:prstGeom prst="rect">
            <a:avLst/>
          </a:prstGeom>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123</a:t>
            </a:fld>
            <a:endParaRPr lang="de-DE" sz="800">
              <a:latin typeface="Segoe UI"/>
            </a:endParaRPr>
          </a:p>
        </p:txBody>
      </p:sp>
      <p:cxnSp>
        <p:nvCxnSpPr>
          <p:cNvPr id="1853" name="ZZ_Fusszeile_Linie"/>
          <p:cNvCxnSpPr/>
          <p:nvPr/>
        </p:nvCxnSpPr>
        <p:spPr>
          <a:xfrm>
            <a:off x="274320" y="6565392"/>
            <a:ext cx="11643360" cy="0"/>
          </a:xfrm>
          <a:prstGeom prst="line">
            <a:avLst/>
          </a:prstGeom>
          <a:ln w="6350">
            <a:solidFill>
              <a:srgbClr val="D7DBE0"/>
            </a:solidFill>
          </a:ln>
        </p:spPr>
      </p:cxnSp>
      <p:sp>
        <p:nvSpPr>
          <p:cNvPr id="18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855"/>
        <p:cNvGrpSpPr/>
        <p:nvPr/>
      </p:nvGrpSpPr>
      <p:grpSpPr>
        <a:xfrm>
          <a:off x="0" y="0"/>
          <a:ext cx="0" cy="0"/>
          <a:chOff x="0" y="0"/>
          <a:chExt cx="0" cy="0"/>
        </a:xfrm>
      </p:grpSpPr>
      <p:sp>
        <p:nvSpPr>
          <p:cNvPr id="1856" name="Google Shape;1856;p136"/>
          <p:cNvSpPr txBox="1"/>
          <p:nvPr/>
        </p:nvSpPr>
        <p:spPr>
          <a:xfrm>
            <a:off x="2354893" y="4735368"/>
            <a:ext cx="3741107" cy="727901"/>
          </a:xfrm>
          <a:prstGeom prst="rect">
            <a:avLst/>
          </a:prstGeom>
          <a:noFill/>
          <a:ln>
            <a:noFill/>
          </a:ln>
        </p:spPr>
        <p:txBody>
          <a:bodyPr spcFirstLastPara="1" wrap="square" lIns="22268" tIns="11134" rIns="22268" bIns="11134" anchor="t" anchorCtr="0">
            <a:noAutofit/>
          </a:bodyPr>
          <a:lstStyle/>
          <a:p>
            <a:pPr marL="0" marR="0" lvl="0" indent="0" algn="r"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Im Gegensatz dazu sind bei Rb die Netzhautgefäße</a:t>
            </a:r>
            <a:endParaRPr sz="1227" b="0" i="0" u="none" strike="noStrike" cap="none">
              <a:solidFill>
                <a:srgbClr val="330066"/>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052"/>
              <a:buFont typeface="Noto Sans Symbols"/>
              <a:buNone/>
            </a:pPr>
            <a:r>
              <a:rPr lang="en-US" sz="1052" b="0" i="0" u="none" strike="noStrike" cap="none">
                <a:solidFill>
                  <a:srgbClr val="669999"/>
                </a:solidFill>
                <a:latin typeface="Arial"/>
                <a:ea typeface="Arial"/>
                <a:cs typeface="Arial"/>
                <a:sym typeface="Arial"/>
              </a:rPr>
              <a:t>ein </a:t>
            </a:r>
            <a:r>
              <a:rPr lang="en-US" sz="1052" b="0" i="1" u="none" strike="noStrike" cap="none">
                <a:solidFill>
                  <a:srgbClr val="669999"/>
                </a:solidFill>
                <a:latin typeface="Arial"/>
                <a:ea typeface="Arial"/>
                <a:cs typeface="Arial"/>
                <a:sym typeface="Arial"/>
              </a:rPr>
              <a:t>normales </a:t>
            </a:r>
            <a:r>
              <a:rPr lang="en-US" sz="1052" b="0" i="0" u="none" strike="noStrike" cap="none">
                <a:solidFill>
                  <a:srgbClr val="669999"/>
                </a:solidFill>
                <a:latin typeface="Arial"/>
                <a:ea typeface="Arial"/>
                <a:cs typeface="Arial"/>
                <a:sym typeface="Arial"/>
              </a:rPr>
              <a:t>Erscheinungsbild aufweisen. (Und der Farbton ist tendenziell weiß.)</a:t>
            </a:r>
            <a:endParaRPr sz="1227" b="0" i="0" u="none" strike="noStrike" cap="none">
              <a:solidFill>
                <a:srgbClr val="669999"/>
              </a:solidFill>
              <a:latin typeface="Arial"/>
              <a:ea typeface="Arial"/>
              <a:cs typeface="Arial"/>
              <a:sym typeface="Arial"/>
            </a:endParaRPr>
          </a:p>
        </p:txBody>
      </p:sp>
      <p:sp>
        <p:nvSpPr>
          <p:cNvPr id="1857" name="Google Shape;1857;p136"/>
          <p:cNvSpPr txBox="1"/>
          <p:nvPr/>
        </p:nvSpPr>
        <p:spPr>
          <a:xfrm>
            <a:off x="2218499" y="1705460"/>
            <a:ext cx="3877501" cy="727902"/>
          </a:xfrm>
          <a:prstGeom prst="rect">
            <a:avLst/>
          </a:prstGeom>
          <a:noFill/>
          <a:ln>
            <a:noFill/>
          </a:ln>
        </p:spPr>
        <p:txBody>
          <a:bodyPr spcFirstLastPara="1" wrap="square" lIns="22268" tIns="11134" rIns="22268" bIns="11134" anchor="t" anchorCtr="0">
            <a:noAutofit/>
          </a:bodyPr>
          <a:lstStyle/>
          <a:p>
            <a:pPr lvl="0" algn="r">
              <a:buClr>
                <a:schemeClr val="dk1"/>
              </a:buClr>
              <a:buSzPts val="1052"/>
            </a:pPr>
            <a:r>
              <a:rPr lang="de-DE" sz="1052" dirty="0">
                <a:solidFill>
                  <a:srgbClr val="330066"/>
                </a:solidFill>
              </a:rPr>
              <a:t>Bei Coats sind die Netzhautgefäße erweitert, wobei Mikroaneurysmen und Teleangiektasien auftreten. (Zudem weist das Erscheinungsbild häufig einen gelblichen Schimmer auf.)</a:t>
            </a:r>
            <a:endParaRPr lang="de-DE" dirty="0">
              <a:solidFill>
                <a:srgbClr val="330066"/>
              </a:solidFill>
            </a:endParaRPr>
          </a:p>
        </p:txBody>
      </p:sp>
      <p:pic>
        <p:nvPicPr>
          <p:cNvPr id="1858" name="Google Shape;1858;p136"/>
          <p:cNvPicPr preferRelativeResize="0"/>
          <p:nvPr/>
        </p:nvPicPr>
        <p:blipFill rotWithShape="1">
          <a:blip r:embed="rId3">
            <a:alphaModFix/>
          </a:blip>
          <a:srcRect/>
          <a:stretch/>
        </p:blipFill>
        <p:spPr>
          <a:xfrm>
            <a:off x="6229611" y="3645603"/>
            <a:ext cx="3043825" cy="2745984"/>
          </a:xfrm>
          <a:prstGeom prst="rect">
            <a:avLst/>
          </a:prstGeom>
          <a:noFill/>
          <a:ln>
            <a:noFill/>
          </a:ln>
        </p:spPr>
      </p:pic>
      <p:pic>
        <p:nvPicPr>
          <p:cNvPr id="1859" name="Google Shape;1859;p136"/>
          <p:cNvPicPr preferRelativeResize="0"/>
          <p:nvPr/>
        </p:nvPicPr>
        <p:blipFill rotWithShape="1">
          <a:blip r:embed="rId4">
            <a:alphaModFix/>
          </a:blip>
          <a:srcRect/>
          <a:stretch/>
        </p:blipFill>
        <p:spPr>
          <a:xfrm>
            <a:off x="6226827" y="736781"/>
            <a:ext cx="3201096" cy="2747375"/>
          </a:xfrm>
          <a:prstGeom prst="rect">
            <a:avLst/>
          </a:prstGeom>
          <a:noFill/>
          <a:ln>
            <a:noFill/>
          </a:ln>
        </p:spPr>
      </p:pic>
      <p:sp>
        <p:nvSpPr>
          <p:cNvPr id="18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60" name="Google Shape;1860;p136"/>
          <p:cNvSpPr txBox="1">
            <a:spLocks noGrp="1"/>
          </p:cNvSpPr>
          <p:nvPr>
            <p:ph type="sldNum" idx="12"/>
          </p:nvPr>
        </p:nvSpPr>
        <p:spPr>
          <a:xfrm>
            <a:off x="10546080" y="6602730"/>
            <a:ext cx="1371600" cy="219456"/>
          </a:xfrm>
          <a:prstGeom prst="rect">
            <a:avLst/>
          </a:prstGeom>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124</a:t>
            </a:fld>
            <a:endParaRPr lang="de-DE" sz="800">
              <a:latin typeface="Segoe UI"/>
            </a:endParaRPr>
          </a:p>
        </p:txBody>
      </p:sp>
      <p:cxnSp>
        <p:nvCxnSpPr>
          <p:cNvPr id="1862" name="ZZ_Fusszeile_Linie"/>
          <p:cNvCxnSpPr/>
          <p:nvPr/>
        </p:nvCxnSpPr>
        <p:spPr>
          <a:xfrm>
            <a:off x="274320" y="6565392"/>
            <a:ext cx="11643360" cy="0"/>
          </a:xfrm>
          <a:prstGeom prst="line">
            <a:avLst/>
          </a:prstGeom>
          <a:ln w="6350">
            <a:solidFill>
              <a:srgbClr val="D7DBE0"/>
            </a:solidFill>
          </a:ln>
        </p:spPr>
      </p:cxnSp>
      <p:sp>
        <p:nvSpPr>
          <p:cNvPr id="18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864"/>
        <p:cNvGrpSpPr/>
        <p:nvPr/>
      </p:nvGrpSpPr>
      <p:grpSpPr>
        <a:xfrm>
          <a:off x="0" y="0"/>
          <a:ext cx="0" cy="0"/>
          <a:chOff x="0" y="0"/>
          <a:chExt cx="0" cy="0"/>
        </a:xfrm>
      </p:grpSpPr>
      <p:sp>
        <p:nvSpPr>
          <p:cNvPr id="1865" name="Google Shape;1865;p137"/>
          <p:cNvSpPr txBox="1"/>
          <p:nvPr/>
        </p:nvSpPr>
        <p:spPr>
          <a:xfrm>
            <a:off x="2354893" y="4735368"/>
            <a:ext cx="3741107" cy="727901"/>
          </a:xfrm>
          <a:prstGeom prst="rect">
            <a:avLst/>
          </a:prstGeom>
          <a:noFill/>
          <a:ln>
            <a:noFill/>
          </a:ln>
        </p:spPr>
        <p:txBody>
          <a:bodyPr spcFirstLastPara="1" wrap="square" lIns="22268" tIns="11134" rIns="22268" bIns="11134" anchor="t" anchorCtr="0">
            <a:noAutofit/>
          </a:bodyPr>
          <a:lstStyle/>
          <a:p>
            <a:pPr marL="0" marR="0" lvl="0" indent="0" algn="r" rtl="0">
              <a:lnSpc>
                <a:spcPct val="100000"/>
              </a:lnSpc>
              <a:spcBef>
                <a:spcPts val="0"/>
              </a:spcBef>
              <a:spcAft>
                <a:spcPts val="0"/>
              </a:spcAft>
              <a:buClr>
                <a:schemeClr val="dk1"/>
              </a:buClr>
              <a:buSzPts val="1052"/>
              <a:buFont typeface="Noto Sans Symbols"/>
              <a:buNone/>
            </a:pPr>
            <a:r>
              <a:rPr lang="en-US" sz="1052" b="0" i="0" u="none" strike="noStrike" cap="none">
                <a:solidFill>
                  <a:srgbClr val="330066"/>
                </a:solidFill>
                <a:latin typeface="Arial"/>
                <a:ea typeface="Arial"/>
                <a:cs typeface="Arial"/>
                <a:sym typeface="Arial"/>
              </a:rPr>
              <a:t>Im Gegensatz dazu sind bei Rb die Netzhautgefäße</a:t>
            </a:r>
            <a:endParaRPr sz="1227" b="0" i="0" u="none" strike="noStrike" cap="none">
              <a:solidFill>
                <a:srgbClr val="330066"/>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052"/>
              <a:buFont typeface="Noto Sans Symbols"/>
              <a:buNone/>
            </a:pPr>
            <a:r>
              <a:rPr lang="en-US" sz="1052" b="0" i="0" u="none" strike="noStrike" cap="none">
                <a:solidFill>
                  <a:srgbClr val="669999"/>
                </a:solidFill>
                <a:latin typeface="Arial"/>
                <a:ea typeface="Arial"/>
                <a:cs typeface="Arial"/>
                <a:sym typeface="Arial"/>
              </a:rPr>
              <a:t>ein </a:t>
            </a:r>
            <a:r>
              <a:rPr lang="en-US" sz="1052" b="0" i="1" u="none" strike="noStrike" cap="none">
                <a:solidFill>
                  <a:srgbClr val="669999"/>
                </a:solidFill>
                <a:latin typeface="Arial"/>
                <a:ea typeface="Arial"/>
                <a:cs typeface="Arial"/>
                <a:sym typeface="Arial"/>
              </a:rPr>
              <a:t>normales </a:t>
            </a:r>
            <a:r>
              <a:rPr lang="en-US" sz="1052" b="0" i="0" u="none" strike="noStrike" cap="none">
                <a:solidFill>
                  <a:srgbClr val="669999"/>
                </a:solidFill>
                <a:latin typeface="Arial"/>
                <a:ea typeface="Arial"/>
                <a:cs typeface="Arial"/>
                <a:sym typeface="Arial"/>
              </a:rPr>
              <a:t>Erscheinungsbild aufweisen. (Und der Farbton ist tendenziell weiß.)</a:t>
            </a:r>
            <a:endParaRPr sz="1227" b="0" i="0" u="none" strike="noStrike" cap="none">
              <a:solidFill>
                <a:srgbClr val="669999"/>
              </a:solidFill>
              <a:latin typeface="Arial"/>
              <a:ea typeface="Arial"/>
              <a:cs typeface="Arial"/>
              <a:sym typeface="Arial"/>
            </a:endParaRPr>
          </a:p>
        </p:txBody>
      </p:sp>
      <p:sp>
        <p:nvSpPr>
          <p:cNvPr id="1866" name="Google Shape;1866;p137"/>
          <p:cNvSpPr txBox="1"/>
          <p:nvPr/>
        </p:nvSpPr>
        <p:spPr>
          <a:xfrm>
            <a:off x="2218499" y="1705460"/>
            <a:ext cx="3877501" cy="727902"/>
          </a:xfrm>
          <a:prstGeom prst="rect">
            <a:avLst/>
          </a:prstGeom>
          <a:noFill/>
          <a:ln>
            <a:noFill/>
          </a:ln>
        </p:spPr>
        <p:txBody>
          <a:bodyPr spcFirstLastPara="1" wrap="square" lIns="22268" tIns="11134" rIns="22268" bIns="11134" anchor="t" anchorCtr="0">
            <a:noAutofit/>
          </a:bodyPr>
          <a:lstStyle/>
          <a:p>
            <a:pPr lvl="0" algn="r">
              <a:buClr>
                <a:schemeClr val="dk1"/>
              </a:buClr>
              <a:buSzPts val="1052"/>
            </a:pPr>
            <a:r>
              <a:rPr lang="de-DE" sz="1052" dirty="0">
                <a:solidFill>
                  <a:srgbClr val="330066"/>
                </a:solidFill>
              </a:rPr>
              <a:t>Bei Coats sind die Netzhautgefäße erweitert, wobei Mikroaneurysmen und Teleangiektasien auftreten. (Zudem weist das Erscheinungsbild häufig einen gelblichen Schimmer auf.)</a:t>
            </a:r>
            <a:endParaRPr lang="de-DE" dirty="0">
              <a:solidFill>
                <a:srgbClr val="330066"/>
              </a:solidFill>
            </a:endParaRPr>
          </a:p>
        </p:txBody>
      </p:sp>
      <p:pic>
        <p:nvPicPr>
          <p:cNvPr id="1867" name="Google Shape;1867;p137"/>
          <p:cNvPicPr preferRelativeResize="0"/>
          <p:nvPr/>
        </p:nvPicPr>
        <p:blipFill rotWithShape="1">
          <a:blip r:embed="rId3">
            <a:alphaModFix/>
          </a:blip>
          <a:srcRect/>
          <a:stretch/>
        </p:blipFill>
        <p:spPr>
          <a:xfrm>
            <a:off x="6229611" y="3645603"/>
            <a:ext cx="3043825" cy="2745984"/>
          </a:xfrm>
          <a:prstGeom prst="rect">
            <a:avLst/>
          </a:prstGeom>
          <a:noFill/>
          <a:ln>
            <a:noFill/>
          </a:ln>
        </p:spPr>
      </p:pic>
      <p:pic>
        <p:nvPicPr>
          <p:cNvPr id="1868" name="Google Shape;1868;p137"/>
          <p:cNvPicPr preferRelativeResize="0"/>
          <p:nvPr/>
        </p:nvPicPr>
        <p:blipFill rotWithShape="1">
          <a:blip r:embed="rId4">
            <a:alphaModFix/>
          </a:blip>
          <a:srcRect/>
          <a:stretch/>
        </p:blipFill>
        <p:spPr>
          <a:xfrm>
            <a:off x="6226827" y="736781"/>
            <a:ext cx="3201096" cy="2747375"/>
          </a:xfrm>
          <a:prstGeom prst="rect">
            <a:avLst/>
          </a:prstGeom>
          <a:noFill/>
          <a:ln>
            <a:noFill/>
          </a:ln>
        </p:spPr>
      </p:pic>
      <p:sp>
        <p:nvSpPr>
          <p:cNvPr id="1869" name="Google Shape;1869;p137"/>
          <p:cNvSpPr txBox="1"/>
          <p:nvPr/>
        </p:nvSpPr>
        <p:spPr>
          <a:xfrm>
            <a:off x="3089753" y="3367468"/>
            <a:ext cx="5217024" cy="404747"/>
          </a:xfrm>
          <a:prstGeom prst="rect">
            <a:avLst/>
          </a:prstGeom>
          <a:solidFill>
            <a:srgbClr val="DCE8E8"/>
          </a:solidFill>
          <a:ln w="8351" cap="flat" cmpd="sng">
            <a:solidFill>
              <a:schemeClr val="dk1"/>
            </a:solidFill>
            <a:prstDash val="solid"/>
            <a:round/>
            <a:headEnd type="none" w="sm" len="sm"/>
            <a:tailEnd type="none" w="sm" len="sm"/>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Weitere Informationen zu Coats vs. Rb finden Sie in der Folienreihe </a:t>
            </a:r>
            <a:r>
              <a:rPr lang="en-US" sz="1052" b="0" i="0" u="none" strike="noStrike" cap="none">
                <a:solidFill>
                  <a:srgbClr val="330066"/>
                </a:solidFill>
                <a:latin typeface="Arial"/>
                <a:ea typeface="Arial"/>
                <a:cs typeface="Arial"/>
                <a:sym typeface="Arial"/>
              </a:rPr>
              <a:t>R1</a:t>
            </a:r>
            <a:endParaRPr sz="1227" b="0" i="0" u="none" strike="noStrike" cap="none">
              <a:solidFill>
                <a:srgbClr val="330066"/>
              </a:solidFill>
              <a:latin typeface="Arial"/>
              <a:ea typeface="Arial"/>
              <a:cs typeface="Arial"/>
              <a:sym typeface="Arial"/>
            </a:endParaRPr>
          </a:p>
        </p:txBody>
      </p:sp>
      <p:sp>
        <p:nvSpPr>
          <p:cNvPr id="187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70" name="Google Shape;1870;p137"/>
          <p:cNvSpPr txBox="1">
            <a:spLocks noGrp="1"/>
          </p:cNvSpPr>
          <p:nvPr>
            <p:ph type="sldNum" idx="12"/>
          </p:nvPr>
        </p:nvSpPr>
        <p:spPr>
          <a:xfrm>
            <a:off x="10546080" y="6602730"/>
            <a:ext cx="1371600" cy="219456"/>
          </a:xfrm>
          <a:prstGeom prst="rect">
            <a:avLst/>
          </a:prstGeom>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125</a:t>
            </a:fld>
            <a:endParaRPr lang="de-DE" sz="800">
              <a:latin typeface="Segoe UI"/>
            </a:endParaRPr>
          </a:p>
        </p:txBody>
      </p:sp>
      <p:cxnSp>
        <p:nvCxnSpPr>
          <p:cNvPr id="1872" name="ZZ_Fusszeile_Linie"/>
          <p:cNvCxnSpPr/>
          <p:nvPr/>
        </p:nvCxnSpPr>
        <p:spPr>
          <a:xfrm>
            <a:off x="274320" y="6565392"/>
            <a:ext cx="11643360" cy="0"/>
          </a:xfrm>
          <a:prstGeom prst="line">
            <a:avLst/>
          </a:prstGeom>
          <a:ln w="6350">
            <a:solidFill>
              <a:srgbClr val="D7DBE0"/>
            </a:solidFill>
          </a:ln>
        </p:spPr>
      </p:cxnSp>
      <p:sp>
        <p:nvSpPr>
          <p:cNvPr id="187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874"/>
        <p:cNvGrpSpPr/>
        <p:nvPr/>
      </p:nvGrpSpPr>
      <p:grpSpPr>
        <a:xfrm>
          <a:off x="0" y="0"/>
          <a:ext cx="0" cy="0"/>
          <a:chOff x="0" y="0"/>
          <a:chExt cx="0" cy="0"/>
        </a:xfrm>
      </p:grpSpPr>
      <p:cxnSp>
        <p:nvCxnSpPr>
          <p:cNvPr id="1876" name="Google Shape;1876;p138"/>
          <p:cNvCxnSpPr/>
          <p:nvPr/>
        </p:nvCxnSpPr>
        <p:spPr>
          <a:xfrm>
            <a:off x="4664395" y="2057986"/>
            <a:ext cx="868471" cy="0"/>
          </a:xfrm>
          <a:prstGeom prst="straightConnector1">
            <a:avLst/>
          </a:prstGeom>
          <a:noFill/>
          <a:ln w="25052" cap="flat" cmpd="sng">
            <a:solidFill>
              <a:srgbClr val="9AA3AE"/>
            </a:solidFill>
            <a:prstDash val="solid"/>
            <a:round/>
            <a:headEnd type="none" w="sm" len="sm"/>
            <a:tailEnd type="none" w="sm" len="sm"/>
          </a:ln>
        </p:spPr>
      </p:cxnSp>
      <p:cxnSp>
        <p:nvCxnSpPr>
          <p:cNvPr id="1877" name="Google Shape;1877;p138"/>
          <p:cNvCxnSpPr/>
          <p:nvPr/>
        </p:nvCxnSpPr>
        <p:spPr>
          <a:xfrm>
            <a:off x="2930170" y="2788945"/>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878" name="Google Shape;1878;p138"/>
          <p:cNvCxnSpPr/>
          <p:nvPr/>
        </p:nvCxnSpPr>
        <p:spPr>
          <a:xfrm>
            <a:off x="6318751" y="2626578"/>
            <a:ext cx="467638" cy="66805"/>
          </a:xfrm>
          <a:prstGeom prst="straightConnector1">
            <a:avLst/>
          </a:prstGeom>
          <a:noFill/>
          <a:ln w="25052" cap="flat" cmpd="sng">
            <a:solidFill>
              <a:srgbClr val="9AA3AE"/>
            </a:solidFill>
            <a:prstDash val="solid"/>
            <a:round/>
            <a:headEnd type="none" w="sm" len="sm"/>
            <a:tailEnd type="none" w="sm" len="sm"/>
          </a:ln>
        </p:spPr>
      </p:cxnSp>
      <p:sp>
        <p:nvSpPr>
          <p:cNvPr id="1879" name="Google Shape;1879;p138"/>
          <p:cNvSpPr txBox="1"/>
          <p:nvPr/>
        </p:nvSpPr>
        <p:spPr>
          <a:xfrm>
            <a:off x="6178411" y="2369099"/>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1881" name="Google Shape;1881;p138"/>
          <p:cNvSpPr txBox="1"/>
          <p:nvPr/>
        </p:nvSpPr>
        <p:spPr>
          <a:xfrm>
            <a:off x="3234053" y="3318145"/>
            <a:ext cx="5756055"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Die drei Erscheinungsformen sind… und ihre jeweiligen Wachstumsmuster sind…</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--Exophytisch: subretinales Wachstum</a:t>
            </a:r>
            <a:endParaRPr i="0" u="none" strike="noStrike" cap="none">
              <a:solidFill>
                <a:srgbClr val="669999"/>
              </a:solidFill>
            </a:endParaRPr>
          </a:p>
          <a:p>
            <a:pPr marL="0" marR="0" lvl="0" indent="0" algn="l" rtl="0">
              <a:lnSpc>
                <a:spcPct val="100000"/>
              </a:lnSpc>
              <a:spcBef>
                <a:spcPts val="0"/>
              </a:spcBef>
              <a:spcAft>
                <a:spcPts val="0"/>
              </a:spcAft>
              <a:buClr>
                <a:srgbClr val="1A5FB4"/>
              </a:buClr>
              <a:buSzPts val="1052"/>
              <a:buFont typeface="Noto Sans Symbols"/>
              <a:buNone/>
            </a:pPr>
            <a:r>
              <a:rPr lang="en-US" b="1" i="0" u="none" strike="noStrike" cap="none">
                <a:solidFill>
                  <a:srgbClr val="1A5FB4"/>
                </a:solidFill>
              </a:rPr>
              <a:t>--Endophytisch: </a:t>
            </a:r>
            <a:r>
              <a:rPr lang="en-US" i="0" u="none" strike="noStrike" cap="none">
                <a:solidFill>
                  <a:srgbClr val="FFEC8F"/>
                </a:solidFill>
              </a:rPr>
              <a:t>Vertikales Wachstum in den Glaskörper hinein</a:t>
            </a:r>
            <a:endParaRPr i="0" u="none" strike="noStrike" cap="none">
              <a:solidFill>
                <a:srgbClr val="000000"/>
              </a:solidFill>
            </a:endParaRPr>
          </a:p>
          <a:p>
            <a:pPr marL="0" marR="0" lvl="0" indent="0" algn="l" rtl="0">
              <a:lnSpc>
                <a:spcPct val="100000"/>
              </a:lnSpc>
              <a:spcBef>
                <a:spcPts val="0"/>
              </a:spcBef>
              <a:spcAft>
                <a:spcPts val="0"/>
              </a:spcAft>
              <a:buClr>
                <a:srgbClr val="9AA3AE"/>
              </a:buClr>
              <a:buSzPts val="1052"/>
              <a:buFont typeface="Noto Sans Symbols"/>
              <a:buNone/>
            </a:pPr>
            <a:r>
              <a:rPr lang="en-US" i="0" u="none" strike="noStrike" cap="none">
                <a:solidFill>
                  <a:srgbClr val="9AA3AE"/>
                </a:solidFill>
              </a:rPr>
              <a:t>--Diffus infiltrierend</a:t>
            </a:r>
            <a:r>
              <a:rPr lang="en-US" b="1" i="0" u="none" strike="noStrike" cap="none">
                <a:solidFill>
                  <a:srgbClr val="FFEC8F"/>
                </a:solidFill>
              </a:rPr>
              <a:t>:</a:t>
            </a:r>
            <a:endParaRPr i="0" u="none" strike="noStrike" cap="none">
              <a:solidFill>
                <a:srgbClr val="FFEC8F"/>
              </a:solidFill>
            </a:endParaRPr>
          </a:p>
        </p:txBody>
      </p:sp>
      <p:sp>
        <p:nvSpPr>
          <p:cNvPr id="1882" name="Google Shape;1882;p138"/>
          <p:cNvSpPr/>
          <p:nvPr/>
        </p:nvSpPr>
        <p:spPr>
          <a:xfrm>
            <a:off x="5758510" y="3542610"/>
            <a:ext cx="3762674" cy="633863"/>
          </a:xfrm>
          <a:prstGeom prst="leftArrow">
            <a:avLst>
              <a:gd name="adj1" fmla="val 50000"/>
              <a:gd name="adj2" fmla="val 50000"/>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rgbClr val="330066"/>
                </a:solidFill>
                <a:latin typeface="Arial"/>
                <a:ea typeface="Arial"/>
                <a:cs typeface="Arial"/>
                <a:sym typeface="Arial"/>
              </a:rPr>
              <a:t>Nächste Frage: Wachstumsmuster des endophytischen Rb-Typs</a:t>
            </a:r>
            <a:endParaRPr sz="1227" b="0" i="0" u="none" strike="noStrike" cap="none">
              <a:solidFill>
                <a:srgbClr val="330066"/>
              </a:solidFill>
              <a:latin typeface="Arial"/>
              <a:ea typeface="Arial"/>
              <a:cs typeface="Arial"/>
              <a:sym typeface="Arial"/>
            </a:endParaRPr>
          </a:p>
        </p:txBody>
      </p:sp>
      <p:sp>
        <p:nvSpPr>
          <p:cNvPr id="188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75" name="Google Shape;1875;p138"/>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880" name="Google Shape;1880;p13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126</a:t>
            </a:fld>
            <a:endParaRPr lang="de-DE" sz="800">
              <a:latin typeface="Segoe UI"/>
            </a:endParaRPr>
          </a:p>
        </p:txBody>
      </p:sp>
      <p:cxnSp>
        <p:nvCxnSpPr>
          <p:cNvPr id="1884" name="ZZ_Fusszeile_Linie"/>
          <p:cNvCxnSpPr/>
          <p:nvPr/>
        </p:nvCxnSpPr>
        <p:spPr>
          <a:xfrm>
            <a:off x="274320" y="6565392"/>
            <a:ext cx="11643360" cy="0"/>
          </a:xfrm>
          <a:prstGeom prst="line">
            <a:avLst/>
          </a:prstGeom>
          <a:ln w="6350">
            <a:solidFill>
              <a:srgbClr val="D7DBE0"/>
            </a:solidFill>
          </a:ln>
        </p:spPr>
      </p:cxnSp>
      <p:sp>
        <p:nvSpPr>
          <p:cNvPr id="188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886"/>
        <p:cNvGrpSpPr/>
        <p:nvPr/>
      </p:nvGrpSpPr>
      <p:grpSpPr>
        <a:xfrm>
          <a:off x="0" y="0"/>
          <a:ext cx="0" cy="0"/>
          <a:chOff x="0" y="0"/>
          <a:chExt cx="0" cy="0"/>
        </a:xfrm>
      </p:grpSpPr>
      <p:cxnSp>
        <p:nvCxnSpPr>
          <p:cNvPr id="1888" name="Google Shape;1888;p139"/>
          <p:cNvCxnSpPr/>
          <p:nvPr/>
        </p:nvCxnSpPr>
        <p:spPr>
          <a:xfrm>
            <a:off x="4746082" y="2058008"/>
            <a:ext cx="868471" cy="0"/>
          </a:xfrm>
          <a:prstGeom prst="straightConnector1">
            <a:avLst/>
          </a:prstGeom>
          <a:noFill/>
          <a:ln w="25052" cap="flat" cmpd="sng">
            <a:solidFill>
              <a:srgbClr val="9AA3AE"/>
            </a:solidFill>
            <a:prstDash val="solid"/>
            <a:round/>
            <a:headEnd type="none" w="sm" len="sm"/>
            <a:tailEnd type="none" w="sm" len="sm"/>
          </a:ln>
        </p:spPr>
      </p:cxnSp>
      <p:cxnSp>
        <p:nvCxnSpPr>
          <p:cNvPr id="1889" name="Google Shape;1889;p139"/>
          <p:cNvCxnSpPr/>
          <p:nvPr/>
        </p:nvCxnSpPr>
        <p:spPr>
          <a:xfrm>
            <a:off x="2930192" y="2807751"/>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1890" name="Google Shape;1890;p139"/>
          <p:cNvCxnSpPr/>
          <p:nvPr/>
        </p:nvCxnSpPr>
        <p:spPr>
          <a:xfrm>
            <a:off x="6310575" y="2634754"/>
            <a:ext cx="467638" cy="66805"/>
          </a:xfrm>
          <a:prstGeom prst="straightConnector1">
            <a:avLst/>
          </a:prstGeom>
          <a:noFill/>
          <a:ln w="25052" cap="flat" cmpd="sng">
            <a:solidFill>
              <a:srgbClr val="9AA3AE"/>
            </a:solidFill>
            <a:prstDash val="solid"/>
            <a:round/>
            <a:headEnd type="none" w="sm" len="sm"/>
            <a:tailEnd type="none" w="sm" len="sm"/>
          </a:ln>
        </p:spPr>
      </p:cxnSp>
      <p:sp>
        <p:nvSpPr>
          <p:cNvPr id="1892" name="Google Shape;1892;p139"/>
          <p:cNvSpPr txBox="1"/>
          <p:nvPr/>
        </p:nvSpPr>
        <p:spPr>
          <a:xfrm>
            <a:off x="3234053" y="3318145"/>
            <a:ext cx="5756055" cy="913973"/>
          </a:xfrm>
          <a:prstGeom prst="rect">
            <a:avLst/>
          </a:prstGeom>
          <a:solidFill>
            <a:srgbClr val="FFEC8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i="1" u="none" strike="noStrike" cap="none">
                <a:solidFill>
                  <a:srgbClr val="330066"/>
                </a:solidFill>
              </a:rPr>
              <a:t>Die drei Erscheinungsformen sind… und ihre jeweiligen Wachstumsmuster sind…</a:t>
            </a:r>
            <a:endParaRPr i="0" u="none" strike="noStrike" cap="none">
              <a:solidFill>
                <a:srgbClr val="330066"/>
              </a:solidFill>
            </a:endParaRPr>
          </a:p>
          <a:p>
            <a:pPr marL="0" marR="0" lvl="0" indent="0" algn="l" rtl="0">
              <a:lnSpc>
                <a:spcPct val="100000"/>
              </a:lnSpc>
              <a:spcBef>
                <a:spcPts val="0"/>
              </a:spcBef>
              <a:spcAft>
                <a:spcPts val="0"/>
              </a:spcAft>
              <a:buClr>
                <a:srgbClr val="1A5FB4"/>
              </a:buClr>
              <a:buSzPts val="1052"/>
              <a:buFont typeface="Noto Sans Symbols"/>
              <a:buNone/>
            </a:pPr>
            <a:r>
              <a:rPr lang="en-US" i="0" u="none" strike="noStrike" cap="none">
                <a:solidFill>
                  <a:srgbClr val="669999"/>
                </a:solidFill>
              </a:rPr>
              <a:t>--Exophytisch: subretinales Wachstum</a:t>
            </a:r>
            <a:endParaRPr i="0" u="none" strike="noStrike" cap="none">
              <a:solidFill>
                <a:srgbClr val="669999"/>
              </a:solidFill>
            </a:endParaRPr>
          </a:p>
          <a:p>
            <a:pPr marL="0" marR="0" lvl="0" indent="0" algn="l" rtl="0">
              <a:lnSpc>
                <a:spcPct val="100000"/>
              </a:lnSpc>
              <a:spcBef>
                <a:spcPts val="0"/>
              </a:spcBef>
              <a:spcAft>
                <a:spcPts val="0"/>
              </a:spcAft>
              <a:buClr>
                <a:srgbClr val="1A5FB4"/>
              </a:buClr>
              <a:buSzPts val="1052"/>
              <a:buFont typeface="Noto Sans Symbols"/>
              <a:buNone/>
            </a:pPr>
            <a:r>
              <a:rPr lang="en-US" b="1" i="0" u="none" strike="noStrike" cap="none">
                <a:solidFill>
                  <a:srgbClr val="1A5FB4"/>
                </a:solidFill>
              </a:rPr>
              <a:t>--Endophytisch: </a:t>
            </a:r>
            <a:r>
              <a:rPr lang="en-US" i="0" u="none" strike="noStrike" cap="none">
                <a:solidFill>
                  <a:srgbClr val="1A5FB4"/>
                </a:solidFill>
              </a:rPr>
              <a:t>Vertikales Wachstum in den Glaskörper hinein</a:t>
            </a:r>
            <a:endParaRPr i="0" u="none" strike="noStrike" cap="none">
              <a:solidFill>
                <a:srgbClr val="000000"/>
              </a:solidFill>
            </a:endParaRPr>
          </a:p>
          <a:p>
            <a:pPr marL="0" marR="0" lvl="0" indent="0" algn="l" rtl="0">
              <a:lnSpc>
                <a:spcPct val="100000"/>
              </a:lnSpc>
              <a:spcBef>
                <a:spcPts val="0"/>
              </a:spcBef>
              <a:spcAft>
                <a:spcPts val="0"/>
              </a:spcAft>
              <a:buClr>
                <a:srgbClr val="9AA3AE"/>
              </a:buClr>
              <a:buSzPts val="1052"/>
              <a:buFont typeface="Noto Sans Symbols"/>
              <a:buNone/>
            </a:pPr>
            <a:r>
              <a:rPr lang="en-US" i="0" u="none" strike="noStrike" cap="none">
                <a:solidFill>
                  <a:srgbClr val="9AA3AE"/>
                </a:solidFill>
              </a:rPr>
              <a:t>--Diffus infiltrierend</a:t>
            </a:r>
            <a:r>
              <a:rPr lang="en-US" b="1" i="0" u="none" strike="noStrike" cap="none">
                <a:solidFill>
                  <a:srgbClr val="FFEC8F"/>
                </a:solidFill>
              </a:rPr>
              <a:t>:</a:t>
            </a:r>
            <a:endParaRPr i="0" u="none" strike="noStrike" cap="none">
              <a:solidFill>
                <a:srgbClr val="FFEC8F"/>
              </a:solidFill>
            </a:endParaRPr>
          </a:p>
        </p:txBody>
      </p:sp>
      <p:sp>
        <p:nvSpPr>
          <p:cNvPr id="189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87" name="Google Shape;1887;p139"/>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891" name="Google Shape;1891;p13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127</a:t>
            </a:fld>
            <a:endParaRPr lang="de-DE" sz="800">
              <a:latin typeface="Segoe UI"/>
            </a:endParaRPr>
          </a:p>
        </p:txBody>
      </p:sp>
      <p:cxnSp>
        <p:nvCxnSpPr>
          <p:cNvPr id="1894" name="ZZ_Fusszeile_Linie"/>
          <p:cNvCxnSpPr/>
          <p:nvPr/>
        </p:nvCxnSpPr>
        <p:spPr>
          <a:xfrm>
            <a:off x="274320" y="6565392"/>
            <a:ext cx="11643360" cy="0"/>
          </a:xfrm>
          <a:prstGeom prst="line">
            <a:avLst/>
          </a:prstGeom>
          <a:ln w="6350">
            <a:solidFill>
              <a:srgbClr val="D7DBE0"/>
            </a:solidFill>
          </a:ln>
        </p:spPr>
      </p:cxnSp>
      <p:sp>
        <p:nvSpPr>
          <p:cNvPr id="189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896"/>
        <p:cNvGrpSpPr/>
        <p:nvPr/>
      </p:nvGrpSpPr>
      <p:grpSpPr>
        <a:xfrm>
          <a:off x="0" y="0"/>
          <a:ext cx="0" cy="0"/>
          <a:chOff x="0" y="0"/>
          <a:chExt cx="0" cy="0"/>
        </a:xfrm>
      </p:grpSpPr>
      <p:sp>
        <p:nvSpPr>
          <p:cNvPr id="1898" name="Google Shape;1898;p140"/>
          <p:cNvSpPr txBox="1"/>
          <p:nvPr/>
        </p:nvSpPr>
        <p:spPr>
          <a:xfrm>
            <a:off x="4687518" y="5891937"/>
            <a:ext cx="2883770"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Endophytisches Wachstumsmuster</a:t>
            </a:r>
            <a:endParaRPr sz="1227" b="0" i="0" u="none" strike="noStrike" cap="none">
              <a:solidFill>
                <a:srgbClr val="330066"/>
              </a:solidFill>
              <a:latin typeface="Arial"/>
              <a:ea typeface="Arial"/>
              <a:cs typeface="Arial"/>
              <a:sym typeface="Arial"/>
            </a:endParaRPr>
          </a:p>
        </p:txBody>
      </p:sp>
      <p:pic>
        <p:nvPicPr>
          <p:cNvPr id="1899" name="Google Shape;1899;p140"/>
          <p:cNvPicPr preferRelativeResize="0"/>
          <p:nvPr/>
        </p:nvPicPr>
        <p:blipFill rotWithShape="1">
          <a:blip r:embed="rId3">
            <a:alphaModFix/>
          </a:blip>
          <a:srcRect/>
          <a:stretch/>
        </p:blipFill>
        <p:spPr>
          <a:xfrm>
            <a:off x="3889644" y="1848322"/>
            <a:ext cx="4412711" cy="3388577"/>
          </a:xfrm>
          <a:prstGeom prst="rect">
            <a:avLst/>
          </a:prstGeom>
          <a:noFill/>
          <a:ln>
            <a:noFill/>
          </a:ln>
        </p:spPr>
      </p:pic>
      <p:sp>
        <p:nvSpPr>
          <p:cNvPr id="19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897" name="Google Shape;1897;p14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128</a:t>
            </a:fld>
            <a:endParaRPr lang="de-DE" sz="800">
              <a:latin typeface="Segoe UI"/>
            </a:endParaRPr>
          </a:p>
        </p:txBody>
      </p:sp>
      <p:cxnSp>
        <p:nvCxnSpPr>
          <p:cNvPr id="1901" name="ZZ_Fusszeile_Linie"/>
          <p:cNvCxnSpPr/>
          <p:nvPr/>
        </p:nvCxnSpPr>
        <p:spPr>
          <a:xfrm>
            <a:off x="274320" y="6565392"/>
            <a:ext cx="11643360" cy="0"/>
          </a:xfrm>
          <a:prstGeom prst="line">
            <a:avLst/>
          </a:prstGeom>
          <a:ln w="6350">
            <a:solidFill>
              <a:srgbClr val="D7DBE0"/>
            </a:solidFill>
          </a:ln>
        </p:spPr>
      </p:cxnSp>
      <p:sp>
        <p:nvSpPr>
          <p:cNvPr id="19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903"/>
        <p:cNvGrpSpPr/>
        <p:nvPr/>
      </p:nvGrpSpPr>
      <p:grpSpPr>
        <a:xfrm>
          <a:off x="0" y="0"/>
          <a:ext cx="0" cy="0"/>
          <a:chOff x="0" y="0"/>
          <a:chExt cx="0" cy="0"/>
        </a:xfrm>
      </p:grpSpPr>
      <p:sp>
        <p:nvSpPr>
          <p:cNvPr id="1905" name="Google Shape;1905;p141"/>
          <p:cNvSpPr txBox="1"/>
          <p:nvPr/>
        </p:nvSpPr>
        <p:spPr>
          <a:xfrm>
            <a:off x="4086268" y="5891937"/>
            <a:ext cx="4086268"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Exophytisches </a:t>
            </a:r>
            <a:r>
              <a:rPr lang="en-US" sz="1052" b="0" i="1" u="none" strike="noStrike" cap="none">
                <a:solidFill>
                  <a:srgbClr val="330066"/>
                </a:solidFill>
                <a:latin typeface="Arial"/>
                <a:ea typeface="Arial"/>
                <a:cs typeface="Arial"/>
                <a:sym typeface="Arial"/>
              </a:rPr>
              <a:t>und </a:t>
            </a:r>
            <a:r>
              <a:rPr lang="en-US" sz="1052" b="0" i="0" u="none" strike="noStrike" cap="none">
                <a:solidFill>
                  <a:srgbClr val="330066"/>
                </a:solidFill>
                <a:latin typeface="Arial"/>
                <a:ea typeface="Arial"/>
                <a:cs typeface="Arial"/>
                <a:sym typeface="Arial"/>
              </a:rPr>
              <a:t>endophytisches Wachstumsmuster</a:t>
            </a:r>
            <a:endParaRPr sz="1227" b="0" i="0" u="none" strike="noStrike" cap="none">
              <a:solidFill>
                <a:srgbClr val="330066"/>
              </a:solidFill>
              <a:latin typeface="Arial"/>
              <a:ea typeface="Arial"/>
              <a:cs typeface="Arial"/>
              <a:sym typeface="Arial"/>
            </a:endParaRPr>
          </a:p>
        </p:txBody>
      </p:sp>
      <p:pic>
        <p:nvPicPr>
          <p:cNvPr id="1906" name="Google Shape;1906;p141"/>
          <p:cNvPicPr preferRelativeResize="0"/>
          <p:nvPr/>
        </p:nvPicPr>
        <p:blipFill rotWithShape="1">
          <a:blip r:embed="rId3">
            <a:alphaModFix/>
          </a:blip>
          <a:srcRect/>
          <a:stretch/>
        </p:blipFill>
        <p:spPr>
          <a:xfrm>
            <a:off x="3480844" y="1271225"/>
            <a:ext cx="5297118" cy="4200395"/>
          </a:xfrm>
          <a:prstGeom prst="rect">
            <a:avLst/>
          </a:prstGeom>
          <a:noFill/>
          <a:ln>
            <a:noFill/>
          </a:ln>
        </p:spPr>
      </p:pic>
      <p:sp>
        <p:nvSpPr>
          <p:cNvPr id="19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04" name="Google Shape;1904;p14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129</a:t>
            </a:fld>
            <a:endParaRPr lang="de-DE" sz="800">
              <a:latin typeface="Segoe UI"/>
            </a:endParaRPr>
          </a:p>
        </p:txBody>
      </p:sp>
      <p:cxnSp>
        <p:nvCxnSpPr>
          <p:cNvPr id="1908" name="ZZ_Fusszeile_Linie"/>
          <p:cNvCxnSpPr/>
          <p:nvPr/>
        </p:nvCxnSpPr>
        <p:spPr>
          <a:xfrm>
            <a:off x="274320" y="6565392"/>
            <a:ext cx="11643360" cy="0"/>
          </a:xfrm>
          <a:prstGeom prst="line">
            <a:avLst/>
          </a:prstGeom>
          <a:ln w="6350">
            <a:solidFill>
              <a:srgbClr val="D7DBE0"/>
            </a:solidFill>
          </a:ln>
        </p:spPr>
      </p:cxnSp>
      <p:sp>
        <p:nvSpPr>
          <p:cNvPr id="19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910"/>
        <p:cNvGrpSpPr/>
        <p:nvPr/>
      </p:nvGrpSpPr>
      <p:grpSpPr>
        <a:xfrm>
          <a:off x="0" y="0"/>
          <a:ext cx="0" cy="0"/>
          <a:chOff x="0" y="0"/>
          <a:chExt cx="0" cy="0"/>
        </a:xfrm>
      </p:grpSpPr>
      <p:sp>
        <p:nvSpPr>
          <p:cNvPr id="1913" name="Google Shape;1913;p142"/>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--Endophytisch: </a:t>
            </a:r>
            <a:r>
              <a:rPr lang="en-US" sz="1052">
                <a:solidFill>
                  <a:srgbClr val="1A5FB4"/>
                </a:solidFill>
                <a:latin typeface="Arial"/>
                <a:ea typeface="Arial"/>
                <a:cs typeface="Arial"/>
                <a:sym typeface="Arial"/>
              </a:rPr>
              <a:t>Vertikales Wachstum in den Glaskörper hinein</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r>
              <a:rPr lang="en-US" sz="1052" b="1">
                <a:solidFill>
                  <a:srgbClr val="FFEC8F"/>
                </a:solidFill>
                <a:latin typeface="Arial"/>
                <a:ea typeface="Arial"/>
                <a:cs typeface="Arial"/>
                <a:sym typeface="Arial"/>
              </a:rPr>
              <a:t>:</a:t>
            </a:r>
            <a:endParaRPr sz="1403">
              <a:solidFill>
                <a:srgbClr val="FFEC8F"/>
              </a:solidFill>
              <a:latin typeface="Arial"/>
              <a:ea typeface="Arial"/>
              <a:cs typeface="Arial"/>
              <a:sym typeface="Arial"/>
            </a:endParaRPr>
          </a:p>
        </p:txBody>
      </p:sp>
      <p:sp>
        <p:nvSpPr>
          <p:cNvPr id="1914" name="Google Shape;1914;p142"/>
          <p:cNvSpPr txBox="1"/>
          <p:nvPr/>
        </p:nvSpPr>
        <p:spPr>
          <a:xfrm>
            <a:off x="2741808" y="4763203"/>
            <a:ext cx="6641622" cy="3734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Was sagt „in den Glaskörper hinein“ über die Beziehung zwischen dem Tumor und der Netzhaut aus?</a:t>
            </a:r>
            <a:endParaRPr/>
          </a:p>
          <a:p>
            <a:pPr marL="0" marR="0" lvl="0" indent="0" algn="l" rtl="0">
              <a:spcBef>
                <a:spcPts val="0"/>
              </a:spcBef>
              <a:spcAft>
                <a:spcPts val="0"/>
              </a:spcAft>
              <a:buNone/>
            </a:pPr>
            <a:endParaRPr>
              <a:solidFill>
                <a:schemeClr val="dk1"/>
              </a:solidFill>
            </a:endParaRPr>
          </a:p>
        </p:txBody>
      </p:sp>
      <p:sp>
        <p:nvSpPr>
          <p:cNvPr id="19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11" name="Google Shape;1911;p142"/>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912" name="Google Shape;1912;p14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130</a:t>
            </a:fld>
            <a:endParaRPr lang="de-DE" sz="800">
              <a:latin typeface="Segoe UI"/>
            </a:endParaRPr>
          </a:p>
        </p:txBody>
      </p:sp>
      <p:cxnSp>
        <p:nvCxnSpPr>
          <p:cNvPr id="1916" name="ZZ_Fusszeile_Linie"/>
          <p:cNvCxnSpPr/>
          <p:nvPr/>
        </p:nvCxnSpPr>
        <p:spPr>
          <a:xfrm>
            <a:off x="274320" y="6565392"/>
            <a:ext cx="11643360" cy="0"/>
          </a:xfrm>
          <a:prstGeom prst="line">
            <a:avLst/>
          </a:prstGeom>
          <a:ln w="6350">
            <a:solidFill>
              <a:srgbClr val="D7DBE0"/>
            </a:solidFill>
          </a:ln>
        </p:spPr>
      </p:cxnSp>
      <p:sp>
        <p:nvSpPr>
          <p:cNvPr id="19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918"/>
        <p:cNvGrpSpPr/>
        <p:nvPr/>
      </p:nvGrpSpPr>
      <p:grpSpPr>
        <a:xfrm>
          <a:off x="0" y="0"/>
          <a:ext cx="0" cy="0"/>
          <a:chOff x="0" y="0"/>
          <a:chExt cx="0" cy="0"/>
        </a:xfrm>
      </p:grpSpPr>
      <p:sp>
        <p:nvSpPr>
          <p:cNvPr id="1921" name="Google Shape;1921;p143"/>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--Endophytisch: </a:t>
            </a:r>
            <a:r>
              <a:rPr lang="en-US" sz="1052">
                <a:solidFill>
                  <a:srgbClr val="1A5FB4"/>
                </a:solidFill>
                <a:latin typeface="Arial"/>
                <a:ea typeface="Arial"/>
                <a:cs typeface="Arial"/>
                <a:sym typeface="Arial"/>
              </a:rPr>
              <a:t>Vertikales Wachstum in den Glaskörper hinein</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--Diffus infiltrierend</a:t>
            </a:r>
            <a:r>
              <a:rPr lang="en-US" sz="1052" b="1">
                <a:solidFill>
                  <a:srgbClr val="FFEC8F"/>
                </a:solidFill>
                <a:latin typeface="Arial"/>
                <a:ea typeface="Arial"/>
                <a:cs typeface="Arial"/>
                <a:sym typeface="Arial"/>
              </a:rPr>
              <a:t>:</a:t>
            </a:r>
            <a:endParaRPr sz="1403">
              <a:solidFill>
                <a:srgbClr val="FFEC8F"/>
              </a:solidFill>
              <a:latin typeface="Arial"/>
              <a:ea typeface="Arial"/>
              <a:cs typeface="Arial"/>
              <a:sym typeface="Arial"/>
            </a:endParaRPr>
          </a:p>
        </p:txBody>
      </p:sp>
      <p:sp>
        <p:nvSpPr>
          <p:cNvPr id="1922" name="Google Shape;1922;p143"/>
          <p:cNvSpPr txBox="1"/>
          <p:nvPr/>
        </p:nvSpPr>
        <p:spPr>
          <a:xfrm>
            <a:off x="2741808" y="4763203"/>
            <a:ext cx="6641622" cy="34638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Was sagt „in den Glaskörper hinein“ über die Beziehung zwischen dem Tumor und der Netzhaut aus?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bedeutet, dass der Tumor die innere Begrenzungsmembran durchbrochen hat</a:t>
            </a:r>
            <a:endParaRPr/>
          </a:p>
        </p:txBody>
      </p:sp>
      <p:sp>
        <p:nvSpPr>
          <p:cNvPr id="192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19" name="Google Shape;1919;p143"/>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20" name="Google Shape;1920;p14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131</a:t>
            </a:fld>
            <a:endParaRPr lang="de-DE" sz="800">
              <a:latin typeface="Segoe UI"/>
            </a:endParaRPr>
          </a:p>
        </p:txBody>
      </p:sp>
      <p:cxnSp>
        <p:nvCxnSpPr>
          <p:cNvPr id="1924" name="ZZ_Fusszeile_Linie"/>
          <p:cNvCxnSpPr/>
          <p:nvPr/>
        </p:nvCxnSpPr>
        <p:spPr>
          <a:xfrm>
            <a:off x="274320" y="6565392"/>
            <a:ext cx="11643360" cy="0"/>
          </a:xfrm>
          <a:prstGeom prst="line">
            <a:avLst/>
          </a:prstGeom>
          <a:ln w="6350">
            <a:solidFill>
              <a:srgbClr val="D7DBE0"/>
            </a:solidFill>
          </a:ln>
        </p:spPr>
      </p:cxnSp>
      <p:sp>
        <p:nvSpPr>
          <p:cNvPr id="19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926"/>
        <p:cNvGrpSpPr/>
        <p:nvPr/>
      </p:nvGrpSpPr>
      <p:grpSpPr>
        <a:xfrm>
          <a:off x="0" y="0"/>
          <a:ext cx="0" cy="0"/>
          <a:chOff x="0" y="0"/>
          <a:chExt cx="0" cy="0"/>
        </a:xfrm>
      </p:grpSpPr>
      <p:sp>
        <p:nvSpPr>
          <p:cNvPr id="1929" name="Google Shape;1929;p144"/>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endParaRPr sz="1403">
              <a:solidFill>
                <a:srgbClr val="1A5FB4"/>
              </a:solidFill>
              <a:latin typeface="Arial"/>
              <a:ea typeface="Arial"/>
              <a:cs typeface="Arial"/>
              <a:sym typeface="Arial"/>
            </a:endParaRPr>
          </a:p>
        </p:txBody>
      </p:sp>
      <p:sp>
        <p:nvSpPr>
          <p:cNvPr id="193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27" name="Google Shape;1927;p144"/>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928" name="Google Shape;1928;p14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132</a:t>
            </a:fld>
            <a:endParaRPr lang="de-DE" sz="800">
              <a:latin typeface="Segoe UI"/>
            </a:endParaRPr>
          </a:p>
        </p:txBody>
      </p:sp>
      <p:cxnSp>
        <p:nvCxnSpPr>
          <p:cNvPr id="1931" name="ZZ_Fusszeile_Linie"/>
          <p:cNvCxnSpPr/>
          <p:nvPr/>
        </p:nvCxnSpPr>
        <p:spPr>
          <a:xfrm>
            <a:off x="274320" y="6565392"/>
            <a:ext cx="11643360" cy="0"/>
          </a:xfrm>
          <a:prstGeom prst="line">
            <a:avLst/>
          </a:prstGeom>
          <a:ln w="6350">
            <a:solidFill>
              <a:srgbClr val="D7DBE0"/>
            </a:solidFill>
          </a:ln>
        </p:spPr>
      </p:cxnSp>
      <p:sp>
        <p:nvSpPr>
          <p:cNvPr id="193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933"/>
        <p:cNvGrpSpPr/>
        <p:nvPr/>
      </p:nvGrpSpPr>
      <p:grpSpPr>
        <a:xfrm>
          <a:off x="0" y="0"/>
          <a:ext cx="0" cy="0"/>
          <a:chOff x="0" y="0"/>
          <a:chExt cx="0" cy="0"/>
        </a:xfrm>
      </p:grpSpPr>
      <p:sp>
        <p:nvSpPr>
          <p:cNvPr id="1936" name="Google Shape;1936;p145"/>
          <p:cNvSpPr txBox="1"/>
          <p:nvPr/>
        </p:nvSpPr>
        <p:spPr>
          <a:xfrm>
            <a:off x="2822532" y="3676222"/>
            <a:ext cx="6354937"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--Exophytisch: subretinales Wachstum</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 </a:t>
            </a:r>
            <a:r>
              <a:rPr lang="en-US" sz="1052">
                <a:solidFill>
                  <a:srgbClr val="1A5FB4"/>
                </a:solidFill>
                <a:latin typeface="Arial"/>
                <a:ea typeface="Arial"/>
                <a:cs typeface="Arial"/>
                <a:sym typeface="Arial"/>
              </a:rPr>
              <a:t>Laterales diffuses Wachstum innerhalb der Netzhaut</a:t>
            </a:r>
            <a:endParaRPr/>
          </a:p>
        </p:txBody>
      </p:sp>
      <p:sp>
        <p:nvSpPr>
          <p:cNvPr id="193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34" name="Google Shape;1934;p145"/>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35" name="Google Shape;1935;p14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133</a:t>
            </a:fld>
            <a:endParaRPr lang="de-DE" sz="800">
              <a:latin typeface="Segoe UI"/>
            </a:endParaRPr>
          </a:p>
        </p:txBody>
      </p:sp>
      <p:cxnSp>
        <p:nvCxnSpPr>
          <p:cNvPr id="1938" name="ZZ_Fusszeile_Linie"/>
          <p:cNvCxnSpPr/>
          <p:nvPr/>
        </p:nvCxnSpPr>
        <p:spPr>
          <a:xfrm>
            <a:off x="274320" y="6565392"/>
            <a:ext cx="11643360" cy="0"/>
          </a:xfrm>
          <a:prstGeom prst="line">
            <a:avLst/>
          </a:prstGeom>
          <a:ln w="6350">
            <a:solidFill>
              <a:srgbClr val="D7DBE0"/>
            </a:solidFill>
          </a:ln>
        </p:spPr>
      </p:cxnSp>
      <p:sp>
        <p:nvSpPr>
          <p:cNvPr id="193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940"/>
        <p:cNvGrpSpPr/>
        <p:nvPr/>
      </p:nvGrpSpPr>
      <p:grpSpPr>
        <a:xfrm>
          <a:off x="0" y="0"/>
          <a:ext cx="0" cy="0"/>
          <a:chOff x="0" y="0"/>
          <a:chExt cx="0" cy="0"/>
        </a:xfrm>
      </p:grpSpPr>
      <p:sp>
        <p:nvSpPr>
          <p:cNvPr id="1943" name="Google Shape;1943;p146"/>
          <p:cNvSpPr txBox="1"/>
          <p:nvPr/>
        </p:nvSpPr>
        <p:spPr>
          <a:xfrm>
            <a:off x="2354893" y="4756244"/>
            <a:ext cx="7391737" cy="508405"/>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dirty="0">
                <a:solidFill>
                  <a:srgbClr val="1A5FB4"/>
                </a:solidFill>
                <a:latin typeface="Arial"/>
                <a:ea typeface="Arial"/>
                <a:cs typeface="Arial"/>
                <a:sym typeface="Arial"/>
              </a:rPr>
              <a:t>Das diffuse infiltrative Rb </a:t>
            </a:r>
            <a:r>
              <a:rPr lang="en-US" sz="1052" i="1" dirty="0" err="1">
                <a:solidFill>
                  <a:srgbClr val="1A5FB4"/>
                </a:solidFill>
                <a:latin typeface="Arial"/>
                <a:ea typeface="Arial"/>
                <a:cs typeface="Arial"/>
                <a:sym typeface="Arial"/>
              </a:rPr>
              <a:t>unterscheidet</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sich</a:t>
            </a:r>
            <a:r>
              <a:rPr lang="en-US" sz="1052" i="1" dirty="0">
                <a:solidFill>
                  <a:srgbClr val="1A5FB4"/>
                </a:solidFill>
                <a:latin typeface="Arial"/>
                <a:ea typeface="Arial"/>
                <a:cs typeface="Arial"/>
                <a:sym typeface="Arial"/>
              </a:rPr>
              <a:t> in </a:t>
            </a:r>
            <a:r>
              <a:rPr lang="en-US" sz="1052" i="1" dirty="0" err="1">
                <a:solidFill>
                  <a:srgbClr val="1A5FB4"/>
                </a:solidFill>
                <a:latin typeface="Arial"/>
                <a:ea typeface="Arial"/>
                <a:cs typeface="Arial"/>
                <a:sym typeface="Arial"/>
              </a:rPr>
              <a:t>vielerlei</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Hinsicht</a:t>
            </a:r>
            <a:r>
              <a:rPr lang="en-US" sz="1052" i="1" dirty="0">
                <a:solidFill>
                  <a:srgbClr val="1A5FB4"/>
                </a:solidFill>
                <a:latin typeface="Arial"/>
                <a:ea typeface="Arial"/>
                <a:cs typeface="Arial"/>
                <a:sym typeface="Arial"/>
              </a:rPr>
              <a:t> von seinen </a:t>
            </a:r>
            <a:r>
              <a:rPr lang="en-US" sz="1052" i="1" dirty="0" err="1">
                <a:solidFill>
                  <a:srgbClr val="1A5FB4"/>
                </a:solidFill>
                <a:latin typeface="Arial"/>
                <a:ea typeface="Arial"/>
                <a:cs typeface="Arial"/>
                <a:sym typeface="Arial"/>
              </a:rPr>
              <a:t>exo</a:t>
            </a:r>
            <a:r>
              <a:rPr lang="en-US" sz="1052" i="1" dirty="0">
                <a:solidFill>
                  <a:srgbClr val="1A5FB4"/>
                </a:solidFill>
                <a:latin typeface="Arial"/>
                <a:ea typeface="Arial"/>
                <a:cs typeface="Arial"/>
                <a:sym typeface="Arial"/>
              </a:rPr>
              <a:t>- und </a:t>
            </a:r>
            <a:r>
              <a:rPr lang="en-US" sz="1052" i="1" dirty="0" err="1">
                <a:solidFill>
                  <a:srgbClr val="1A5FB4"/>
                </a:solidFill>
                <a:latin typeface="Arial"/>
                <a:ea typeface="Arial"/>
                <a:cs typeface="Arial"/>
                <a:sym typeface="Arial"/>
              </a:rPr>
              <a:t>endophytischen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Entsprechungen</a:t>
            </a:r>
            <a:r>
              <a:rPr lang="en-US" sz="1052" i="1" dirty="0">
                <a:solidFill>
                  <a:srgbClr val="1A5FB4"/>
                </a:solidFill>
                <a:latin typeface="Arial"/>
                <a:ea typeface="Arial"/>
                <a:cs typeface="Arial"/>
                <a:sym typeface="Arial"/>
              </a:rPr>
              <a:t>. In </a:t>
            </a:r>
            <a:r>
              <a:rPr lang="en-US" sz="1052" i="1" dirty="0" err="1">
                <a:solidFill>
                  <a:srgbClr val="1A5FB4"/>
                </a:solidFill>
                <a:latin typeface="Arial"/>
                <a:ea typeface="Arial"/>
                <a:cs typeface="Arial"/>
                <a:sym typeface="Arial"/>
              </a:rPr>
              <a:t>welchen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Punkten</a:t>
            </a:r>
            <a:r>
              <a:rPr lang="en-US" sz="1052" i="1"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viel</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p:txBody>
      </p:sp>
      <p:sp>
        <p:nvSpPr>
          <p:cNvPr id="1944" name="Google Shape;1944;p146"/>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45" name="Google Shape;1945;p146"/>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46" name="Google Shape;1946;p146"/>
          <p:cNvSpPr/>
          <p:nvPr/>
        </p:nvSpPr>
        <p:spPr>
          <a:xfrm>
            <a:off x="3057085" y="5107367"/>
            <a:ext cx="574969" cy="257753"/>
          </a:xfrm>
          <a:prstGeom prst="rect">
            <a:avLst/>
          </a:prstGeom>
          <a:solidFill>
            <a:srgbClr val="E2D98C"/>
          </a:solidFill>
          <a:ln w="36866" cap="flat" cmpd="sng">
            <a:solidFill>
              <a:srgbClr val="949400"/>
            </a:solidFill>
            <a:prstDash val="solid"/>
            <a:round/>
            <a:headEnd type="none" w="sm" len="sm"/>
            <a:tailEnd type="none" w="sm" len="sm"/>
          </a:ln>
        </p:spPr>
        <p:txBody>
          <a:bodyPr spcFirstLastPara="1" wrap="square" lIns="36866" tIns="18433" rIns="36866" bIns="18433" anchor="ctr" anchorCtr="0">
            <a:noAutofit/>
          </a:bodyPr>
          <a:lstStyle/>
          <a:p>
            <a:pPr marL="0" marR="0" lvl="0" indent="0" algn="ctr" rtl="0">
              <a:spcBef>
                <a:spcPts val="0"/>
              </a:spcBef>
              <a:spcAft>
                <a:spcPts val="0"/>
              </a:spcAft>
              <a:buNone/>
            </a:pPr>
            <a:r>
              <a:rPr lang="en-US" sz="864">
                <a:solidFill>
                  <a:srgbClr val="000000"/>
                </a:solidFill>
                <a:latin typeface="Arial"/>
                <a:ea typeface="Arial"/>
                <a:cs typeface="Arial"/>
                <a:sym typeface="Arial"/>
              </a:rPr>
              <a:t>weniger v mehr</a:t>
            </a:r>
            <a:endParaRPr sz="1155"/>
          </a:p>
        </p:txBody>
      </p:sp>
      <p:sp>
        <p:nvSpPr>
          <p:cNvPr id="1947" name="Google Shape;1947;p146"/>
          <p:cNvSpPr/>
          <p:nvPr/>
        </p:nvSpPr>
        <p:spPr>
          <a:xfrm>
            <a:off x="3672378" y="5107370"/>
            <a:ext cx="429722" cy="205151"/>
          </a:xfrm>
          <a:prstGeom prst="rect">
            <a:avLst/>
          </a:prstGeom>
          <a:solidFill>
            <a:srgbClr val="E2D98C"/>
          </a:solidFill>
          <a:ln w="36866" cap="flat" cmpd="sng">
            <a:solidFill>
              <a:srgbClr val="949400"/>
            </a:solidFill>
            <a:prstDash val="solid"/>
            <a:round/>
            <a:headEnd type="none" w="sm" len="sm"/>
            <a:tailEnd type="none" w="sm" len="sm"/>
          </a:ln>
        </p:spPr>
        <p:txBody>
          <a:bodyPr spcFirstLastPara="1" wrap="square" lIns="36866" tIns="18433" rIns="36866" bIns="18433" anchor="ctr" anchorCtr="0">
            <a:noAutofit/>
          </a:bodyPr>
          <a:lstStyle/>
          <a:p>
            <a:pPr marL="0" marR="0" lvl="0" indent="0" algn="ctr" rtl="0">
              <a:spcBef>
                <a:spcPts val="0"/>
              </a:spcBef>
              <a:spcAft>
                <a:spcPts val="0"/>
              </a:spcAft>
              <a:buNone/>
            </a:pPr>
            <a:r>
              <a:rPr lang="en-US" sz="1741">
                <a:solidFill>
                  <a:srgbClr val="000000"/>
                </a:solidFill>
                <a:latin typeface="Arial"/>
                <a:ea typeface="Arial"/>
                <a:cs typeface="Arial"/>
                <a:sym typeface="Arial"/>
              </a:rPr>
              <a:t>%</a:t>
            </a:r>
            <a:endParaRPr sz="2031"/>
          </a:p>
        </p:txBody>
      </p:sp>
      <p:sp>
        <p:nvSpPr>
          <p:cNvPr id="194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41" name="Google Shape;1941;p146"/>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942" name="Google Shape;1942;p14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134</a:t>
            </a:fld>
            <a:endParaRPr lang="de-DE" sz="800">
              <a:latin typeface="Segoe UI"/>
            </a:endParaRPr>
          </a:p>
        </p:txBody>
      </p:sp>
      <p:cxnSp>
        <p:nvCxnSpPr>
          <p:cNvPr id="1949" name="ZZ_Fusszeile_Linie"/>
          <p:cNvCxnSpPr/>
          <p:nvPr/>
        </p:nvCxnSpPr>
        <p:spPr>
          <a:xfrm>
            <a:off x="274320" y="6565392"/>
            <a:ext cx="11643360" cy="0"/>
          </a:xfrm>
          <a:prstGeom prst="line">
            <a:avLst/>
          </a:prstGeom>
          <a:ln w="6350">
            <a:solidFill>
              <a:srgbClr val="D7DBE0"/>
            </a:solidFill>
          </a:ln>
        </p:spPr>
      </p:cxnSp>
      <p:sp>
        <p:nvSpPr>
          <p:cNvPr id="195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
        <p:nvSpPr>
          <p:cNvPr id="1954" name="Google Shape;1954;p147"/>
          <p:cNvSpPr txBox="1"/>
          <p:nvPr/>
        </p:nvSpPr>
        <p:spPr>
          <a:xfrm>
            <a:off x="2354893" y="4756244"/>
            <a:ext cx="7391737" cy="508405"/>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dirty="0">
                <a:solidFill>
                  <a:srgbClr val="1A5FB4"/>
                </a:solidFill>
                <a:latin typeface="Arial"/>
                <a:ea typeface="Arial"/>
                <a:cs typeface="Arial"/>
                <a:sym typeface="Arial"/>
              </a:rPr>
              <a:t>Das diffuse infiltrative Rb </a:t>
            </a:r>
            <a:r>
              <a:rPr lang="en-US" sz="1052" i="1" dirty="0" err="1">
                <a:solidFill>
                  <a:srgbClr val="1A5FB4"/>
                </a:solidFill>
                <a:latin typeface="Arial"/>
                <a:ea typeface="Arial"/>
                <a:cs typeface="Arial"/>
                <a:sym typeface="Arial"/>
              </a:rPr>
              <a:t>unterscheidet</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sich</a:t>
            </a:r>
            <a:r>
              <a:rPr lang="en-US" sz="1052" i="1" dirty="0">
                <a:solidFill>
                  <a:srgbClr val="1A5FB4"/>
                </a:solidFill>
                <a:latin typeface="Arial"/>
                <a:ea typeface="Arial"/>
                <a:cs typeface="Arial"/>
                <a:sym typeface="Arial"/>
              </a:rPr>
              <a:t> in </a:t>
            </a:r>
            <a:r>
              <a:rPr lang="en-US" sz="1052" i="1" dirty="0" err="1">
                <a:solidFill>
                  <a:srgbClr val="1A5FB4"/>
                </a:solidFill>
                <a:latin typeface="Arial"/>
                <a:ea typeface="Arial"/>
                <a:cs typeface="Arial"/>
                <a:sym typeface="Arial"/>
              </a:rPr>
              <a:t>vielerlei</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Hinsicht</a:t>
            </a:r>
            <a:r>
              <a:rPr lang="en-US" sz="1052" i="1" dirty="0">
                <a:solidFill>
                  <a:srgbClr val="1A5FB4"/>
                </a:solidFill>
                <a:latin typeface="Arial"/>
                <a:ea typeface="Arial"/>
                <a:cs typeface="Arial"/>
                <a:sym typeface="Arial"/>
              </a:rPr>
              <a:t> von seinen </a:t>
            </a:r>
            <a:r>
              <a:rPr lang="en-US" sz="1052" i="1" dirty="0" err="1">
                <a:solidFill>
                  <a:srgbClr val="1A5FB4"/>
                </a:solidFill>
                <a:latin typeface="Arial"/>
                <a:ea typeface="Arial"/>
                <a:cs typeface="Arial"/>
                <a:sym typeface="Arial"/>
              </a:rPr>
              <a:t>exo</a:t>
            </a:r>
            <a:r>
              <a:rPr lang="en-US" sz="1052" i="1" dirty="0">
                <a:solidFill>
                  <a:srgbClr val="1A5FB4"/>
                </a:solidFill>
                <a:latin typeface="Arial"/>
                <a:ea typeface="Arial"/>
                <a:cs typeface="Arial"/>
                <a:sym typeface="Arial"/>
              </a:rPr>
              <a:t>- und </a:t>
            </a:r>
            <a:r>
              <a:rPr lang="en-US" sz="1052" i="1" dirty="0" err="1">
                <a:solidFill>
                  <a:srgbClr val="1A5FB4"/>
                </a:solidFill>
                <a:latin typeface="Arial"/>
                <a:ea typeface="Arial"/>
                <a:cs typeface="Arial"/>
                <a:sym typeface="Arial"/>
              </a:rPr>
              <a:t>endophytischen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Entsprechungen</a:t>
            </a:r>
            <a:r>
              <a:rPr lang="en-US" sz="1052" i="1" dirty="0">
                <a:solidFill>
                  <a:srgbClr val="1A5FB4"/>
                </a:solidFill>
                <a:latin typeface="Arial"/>
                <a:ea typeface="Arial"/>
                <a:cs typeface="Arial"/>
                <a:sym typeface="Arial"/>
              </a:rPr>
              <a:t>. In </a:t>
            </a:r>
            <a:r>
              <a:rPr lang="en-US" sz="1052" i="1" dirty="0" err="1">
                <a:solidFill>
                  <a:srgbClr val="1A5FB4"/>
                </a:solidFill>
                <a:latin typeface="Arial"/>
                <a:ea typeface="Arial"/>
                <a:cs typeface="Arial"/>
                <a:sym typeface="Arial"/>
              </a:rPr>
              <a:t>welchen</a:t>
            </a:r>
            <a:r>
              <a:rPr lang="en-US" sz="1052" i="1" dirty="0">
                <a:solidFill>
                  <a:srgbClr val="1A5FB4"/>
                </a:solidFill>
                <a:latin typeface="Arial"/>
                <a:ea typeface="Arial"/>
                <a:cs typeface="Arial"/>
                <a:sym typeface="Arial"/>
              </a:rPr>
              <a:t> </a:t>
            </a:r>
            <a:r>
              <a:rPr lang="en-US" sz="1052" i="1" dirty="0" err="1">
                <a:solidFill>
                  <a:srgbClr val="1A5FB4"/>
                </a:solidFill>
                <a:latin typeface="Arial"/>
                <a:ea typeface="Arial"/>
                <a:cs typeface="Arial"/>
                <a:sym typeface="Arial"/>
              </a:rPr>
              <a:t>Punkten</a:t>
            </a:r>
            <a:r>
              <a:rPr lang="en-US" sz="1052" i="1" dirty="0">
                <a:solidFill>
                  <a:srgbClr val="1A5FB4"/>
                </a:solidFill>
                <a:latin typeface="Arial"/>
                <a:ea typeface="Arial"/>
                <a:cs typeface="Arial"/>
                <a:sym typeface="Arial"/>
              </a:rPr>
              <a:t>?</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viel</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p:txBody>
      </p:sp>
      <p:sp>
        <p:nvSpPr>
          <p:cNvPr id="1955" name="Google Shape;1955;p147"/>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56" name="Google Shape;1956;p147"/>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5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52" name="Google Shape;1952;p147"/>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53" name="Google Shape;1953;p14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135</a:t>
            </a:fld>
            <a:endParaRPr lang="de-DE" sz="800">
              <a:latin typeface="Segoe UI"/>
            </a:endParaRPr>
          </a:p>
        </p:txBody>
      </p:sp>
      <p:cxnSp>
        <p:nvCxnSpPr>
          <p:cNvPr id="1958" name="ZZ_Fusszeile_Linie"/>
          <p:cNvCxnSpPr/>
          <p:nvPr/>
        </p:nvCxnSpPr>
        <p:spPr>
          <a:xfrm>
            <a:off x="274320" y="6565392"/>
            <a:ext cx="11643360" cy="0"/>
          </a:xfrm>
          <a:prstGeom prst="line">
            <a:avLst/>
          </a:prstGeom>
          <a:ln w="6350">
            <a:solidFill>
              <a:srgbClr val="D7DBE0"/>
            </a:solidFill>
          </a:ln>
        </p:spPr>
      </p:cxnSp>
      <p:sp>
        <p:nvSpPr>
          <p:cNvPr id="195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960"/>
        <p:cNvGrpSpPr/>
        <p:nvPr/>
      </p:nvGrpSpPr>
      <p:grpSpPr>
        <a:xfrm>
          <a:off x="0" y="0"/>
          <a:ext cx="0" cy="0"/>
          <a:chOff x="0" y="0"/>
          <a:chExt cx="0" cy="0"/>
        </a:xfrm>
      </p:grpSpPr>
      <p:sp>
        <p:nvSpPr>
          <p:cNvPr id="1963" name="Google Shape;1963;p148"/>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64" name="Google Shape;1964;p148"/>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65" name="Google Shape;1965;p148"/>
          <p:cNvSpPr txBox="1"/>
          <p:nvPr/>
        </p:nvSpPr>
        <p:spPr>
          <a:xfrm>
            <a:off x="2354893" y="4756244"/>
            <a:ext cx="7391737" cy="670159"/>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 &gt;5 )</a:t>
            </a:r>
            <a:endParaRPr dirty="0"/>
          </a:p>
        </p:txBody>
      </p:sp>
      <p:sp>
        <p:nvSpPr>
          <p:cNvPr id="1966" name="Google Shape;1966;p148"/>
          <p:cNvSpPr/>
          <p:nvPr/>
        </p:nvSpPr>
        <p:spPr>
          <a:xfrm>
            <a:off x="3065015" y="5254918"/>
            <a:ext cx="577977" cy="171485"/>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701">
                <a:solidFill>
                  <a:srgbClr val="000000"/>
                </a:solidFill>
                <a:latin typeface="Arial"/>
                <a:ea typeface="Arial"/>
                <a:cs typeface="Arial"/>
                <a:sym typeface="Arial"/>
              </a:rPr>
              <a:t>ältere vs. jüngere</a:t>
            </a:r>
            <a:endParaRPr sz="877"/>
          </a:p>
        </p:txBody>
      </p:sp>
      <p:sp>
        <p:nvSpPr>
          <p:cNvPr id="1967" name="Google Shape;1967;p148"/>
          <p:cNvSpPr/>
          <p:nvPr/>
        </p:nvSpPr>
        <p:spPr>
          <a:xfrm>
            <a:off x="4119505" y="5254914"/>
            <a:ext cx="543238" cy="171485"/>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Alter</a:t>
            </a:r>
            <a:endParaRPr/>
          </a:p>
        </p:txBody>
      </p:sp>
      <p:sp>
        <p:nvSpPr>
          <p:cNvPr id="19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61" name="Google Shape;1961;p148"/>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962" name="Google Shape;1962;p14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136</a:t>
            </a:fld>
            <a:endParaRPr lang="de-DE" sz="800">
              <a:latin typeface="Segoe UI"/>
            </a:endParaRPr>
          </a:p>
        </p:txBody>
      </p:sp>
      <p:cxnSp>
        <p:nvCxnSpPr>
          <p:cNvPr id="1969" name="ZZ_Fusszeile_Linie"/>
          <p:cNvCxnSpPr/>
          <p:nvPr/>
        </p:nvCxnSpPr>
        <p:spPr>
          <a:xfrm>
            <a:off x="274320" y="6565392"/>
            <a:ext cx="11643360" cy="0"/>
          </a:xfrm>
          <a:prstGeom prst="line">
            <a:avLst/>
          </a:prstGeom>
          <a:ln w="6350">
            <a:solidFill>
              <a:srgbClr val="D7DBE0"/>
            </a:solidFill>
          </a:ln>
        </p:spPr>
      </p:cxnSp>
      <p:sp>
        <p:nvSpPr>
          <p:cNvPr id="19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971"/>
        <p:cNvGrpSpPr/>
        <p:nvPr/>
      </p:nvGrpSpPr>
      <p:grpSpPr>
        <a:xfrm>
          <a:off x="0" y="0"/>
          <a:ext cx="0" cy="0"/>
          <a:chOff x="0" y="0"/>
          <a:chExt cx="0" cy="0"/>
        </a:xfrm>
      </p:grpSpPr>
      <p:sp>
        <p:nvSpPr>
          <p:cNvPr id="1974" name="Google Shape;1974;p149"/>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75" name="Google Shape;1975;p149"/>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76" name="Google Shape;1976;p149"/>
          <p:cNvSpPr txBox="1"/>
          <p:nvPr/>
        </p:nvSpPr>
        <p:spPr>
          <a:xfrm>
            <a:off x="2354893" y="4756244"/>
            <a:ext cx="7391737" cy="670159"/>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 &gt;5 )</a:t>
            </a:r>
            <a:endParaRPr dirty="0"/>
          </a:p>
        </p:txBody>
      </p:sp>
      <p:sp>
        <p:nvSpPr>
          <p:cNvPr id="197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72" name="Google Shape;1972;p149"/>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73" name="Google Shape;1973;p14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137</a:t>
            </a:fld>
            <a:endParaRPr lang="de-DE" sz="800">
              <a:latin typeface="Segoe UI"/>
            </a:endParaRPr>
          </a:p>
        </p:txBody>
      </p:sp>
      <p:cxnSp>
        <p:nvCxnSpPr>
          <p:cNvPr id="1978" name="ZZ_Fusszeile_Linie"/>
          <p:cNvCxnSpPr/>
          <p:nvPr/>
        </p:nvCxnSpPr>
        <p:spPr>
          <a:xfrm>
            <a:off x="274320" y="6565392"/>
            <a:ext cx="11643360" cy="0"/>
          </a:xfrm>
          <a:prstGeom prst="line">
            <a:avLst/>
          </a:prstGeom>
          <a:ln w="6350">
            <a:solidFill>
              <a:srgbClr val="D7DBE0"/>
            </a:solidFill>
          </a:ln>
        </p:spPr>
      </p:cxnSp>
      <p:sp>
        <p:nvSpPr>
          <p:cNvPr id="197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980"/>
        <p:cNvGrpSpPr/>
        <p:nvPr/>
      </p:nvGrpSpPr>
      <p:grpSpPr>
        <a:xfrm>
          <a:off x="0" y="0"/>
          <a:ext cx="0" cy="0"/>
          <a:chOff x="0" y="0"/>
          <a:chExt cx="0" cy="0"/>
        </a:xfrm>
      </p:grpSpPr>
      <p:sp>
        <p:nvSpPr>
          <p:cNvPr id="1983" name="Google Shape;1983;p150"/>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84" name="Google Shape;1984;p150"/>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85" name="Google Shape;1985;p150"/>
          <p:cNvSpPr txBox="1"/>
          <p:nvPr/>
        </p:nvSpPr>
        <p:spPr>
          <a:xfrm>
            <a:off x="2354893" y="4756244"/>
            <a:ext cx="7391737" cy="832175"/>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endParaRPr sz="1227" dirty="0">
              <a:solidFill>
                <a:srgbClr val="1A5FB4"/>
              </a:solidFill>
              <a:latin typeface="Arial"/>
              <a:ea typeface="Arial"/>
              <a:cs typeface="Arial"/>
              <a:sym typeface="Arial"/>
            </a:endParaRPr>
          </a:p>
        </p:txBody>
      </p:sp>
      <p:sp>
        <p:nvSpPr>
          <p:cNvPr id="1986" name="Google Shape;1986;p150"/>
          <p:cNvSpPr/>
          <p:nvPr/>
        </p:nvSpPr>
        <p:spPr>
          <a:xfrm>
            <a:off x="3453430" y="5421515"/>
            <a:ext cx="1195891" cy="13229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uni- v bilateral</a:t>
            </a:r>
            <a:endParaRPr/>
          </a:p>
        </p:txBody>
      </p:sp>
      <p:sp>
        <p:nvSpPr>
          <p:cNvPr id="198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81" name="Google Shape;1981;p150"/>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1982" name="Google Shape;1982;p15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138</a:t>
            </a:fld>
            <a:endParaRPr lang="de-DE" sz="800">
              <a:latin typeface="Segoe UI"/>
            </a:endParaRPr>
          </a:p>
        </p:txBody>
      </p:sp>
      <p:cxnSp>
        <p:nvCxnSpPr>
          <p:cNvPr id="1988" name="ZZ_Fusszeile_Linie"/>
          <p:cNvCxnSpPr/>
          <p:nvPr/>
        </p:nvCxnSpPr>
        <p:spPr>
          <a:xfrm>
            <a:off x="274320" y="6565392"/>
            <a:ext cx="11643360" cy="0"/>
          </a:xfrm>
          <a:prstGeom prst="line">
            <a:avLst/>
          </a:prstGeom>
          <a:ln w="6350">
            <a:solidFill>
              <a:srgbClr val="D7DBE0"/>
            </a:solidFill>
          </a:ln>
        </p:spPr>
      </p:cxnSp>
      <p:sp>
        <p:nvSpPr>
          <p:cNvPr id="198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990"/>
        <p:cNvGrpSpPr/>
        <p:nvPr/>
      </p:nvGrpSpPr>
      <p:grpSpPr>
        <a:xfrm>
          <a:off x="0" y="0"/>
          <a:ext cx="0" cy="0"/>
          <a:chOff x="0" y="0"/>
          <a:chExt cx="0" cy="0"/>
        </a:xfrm>
      </p:grpSpPr>
      <p:sp>
        <p:nvSpPr>
          <p:cNvPr id="1993" name="Google Shape;1993;p151"/>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1994" name="Google Shape;1994;p151"/>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1995" name="Google Shape;1995;p151"/>
          <p:cNvSpPr txBox="1"/>
          <p:nvPr/>
        </p:nvSpPr>
        <p:spPr>
          <a:xfrm>
            <a:off x="2354893" y="4756244"/>
            <a:ext cx="7391737" cy="832175"/>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endParaRPr sz="1227" dirty="0">
              <a:solidFill>
                <a:srgbClr val="1A5FB4"/>
              </a:solidFill>
              <a:latin typeface="Arial"/>
              <a:ea typeface="Arial"/>
              <a:cs typeface="Arial"/>
              <a:sym typeface="Arial"/>
            </a:endParaRPr>
          </a:p>
        </p:txBody>
      </p:sp>
      <p:sp>
        <p:nvSpPr>
          <p:cNvPr id="199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1991" name="Google Shape;1991;p151"/>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1992" name="Google Shape;1992;p15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139</a:t>
            </a:fld>
            <a:endParaRPr lang="de-DE" sz="800">
              <a:latin typeface="Segoe UI"/>
            </a:endParaRPr>
          </a:p>
        </p:txBody>
      </p:sp>
      <p:cxnSp>
        <p:nvCxnSpPr>
          <p:cNvPr id="1997" name="ZZ_Fusszeile_Linie"/>
          <p:cNvCxnSpPr/>
          <p:nvPr/>
        </p:nvCxnSpPr>
        <p:spPr>
          <a:xfrm>
            <a:off x="274320" y="6565392"/>
            <a:ext cx="11643360" cy="0"/>
          </a:xfrm>
          <a:prstGeom prst="line">
            <a:avLst/>
          </a:prstGeom>
          <a:ln w="6350">
            <a:solidFill>
              <a:srgbClr val="D7DBE0"/>
            </a:solidFill>
          </a:ln>
        </p:spPr>
      </p:cxnSp>
      <p:sp>
        <p:nvSpPr>
          <p:cNvPr id="199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999"/>
        <p:cNvGrpSpPr/>
        <p:nvPr/>
      </p:nvGrpSpPr>
      <p:grpSpPr>
        <a:xfrm>
          <a:off x="0" y="0"/>
          <a:ext cx="0" cy="0"/>
          <a:chOff x="0" y="0"/>
          <a:chExt cx="0" cy="0"/>
        </a:xfrm>
      </p:grpSpPr>
      <p:sp>
        <p:nvSpPr>
          <p:cNvPr id="2002" name="Google Shape;2002;p152"/>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03" name="Google Shape;2003;p152"/>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04" name="Google Shape;2004;p152"/>
          <p:cNvSpPr txBox="1"/>
          <p:nvPr/>
        </p:nvSpPr>
        <p:spPr>
          <a:xfrm>
            <a:off x="2354893" y="4756244"/>
            <a:ext cx="7391737" cy="994192"/>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r>
              <a:rPr lang="en-US" sz="1052" dirty="0">
                <a:solidFill>
                  <a:srgbClr val="1A5FB4"/>
                </a:solidFill>
                <a:latin typeface="Arial"/>
                <a:ea typeface="Arial"/>
                <a:cs typeface="Arial"/>
                <a:sym typeface="Arial"/>
              </a:rPr>
              <a:t> auf</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praktisch</a:t>
            </a:r>
            <a:r>
              <a:rPr lang="en-US" sz="1052" dirty="0">
                <a:solidFill>
                  <a:srgbClr val="1A5FB4"/>
                </a:solidFill>
                <a:latin typeface="Arial"/>
                <a:ea typeface="Arial"/>
                <a:cs typeface="Arial"/>
                <a:sym typeface="Arial"/>
              </a:rPr>
              <a:t> immer </a:t>
            </a:r>
            <a:r>
              <a:rPr lang="en-US" sz="1052" b="1" dirty="0">
                <a:solidFill>
                  <a:srgbClr val="1A5FB4"/>
                </a:solidFill>
                <a:latin typeface="Arial"/>
                <a:ea typeface="Arial"/>
                <a:cs typeface="Arial"/>
                <a:sym typeface="Arial"/>
              </a:rPr>
              <a:t>nicht </a:t>
            </a:r>
            <a:r>
              <a:rPr lang="en-US" sz="1052" b="1" dirty="0" err="1">
                <a:solidFill>
                  <a:srgbClr val="1A5FB4"/>
                </a:solidFill>
                <a:latin typeface="Arial"/>
                <a:ea typeface="Arial"/>
                <a:cs typeface="Arial"/>
                <a:sym typeface="Arial"/>
              </a:rPr>
              <a:t>vererbbar</a:t>
            </a:r>
            <a:endParaRPr sz="1227" dirty="0">
              <a:solidFill>
                <a:srgbClr val="1A5FB4"/>
              </a:solidFill>
              <a:latin typeface="Arial"/>
              <a:ea typeface="Arial"/>
              <a:cs typeface="Arial"/>
              <a:sym typeface="Arial"/>
            </a:endParaRPr>
          </a:p>
        </p:txBody>
      </p:sp>
      <p:sp>
        <p:nvSpPr>
          <p:cNvPr id="2005" name="Google Shape;2005;p152"/>
          <p:cNvSpPr/>
          <p:nvPr/>
        </p:nvSpPr>
        <p:spPr>
          <a:xfrm>
            <a:off x="3786357" y="5568562"/>
            <a:ext cx="1299834" cy="26143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vererbbar vs. nicht vererbbar</a:t>
            </a:r>
            <a:endParaRPr/>
          </a:p>
        </p:txBody>
      </p:sp>
      <p:sp>
        <p:nvSpPr>
          <p:cNvPr id="200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00" name="Google Shape;2000;p152"/>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01" name="Google Shape;2001;p15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140</a:t>
            </a:fld>
            <a:endParaRPr lang="de-DE" sz="800">
              <a:latin typeface="Segoe UI"/>
            </a:endParaRPr>
          </a:p>
        </p:txBody>
      </p:sp>
      <p:cxnSp>
        <p:nvCxnSpPr>
          <p:cNvPr id="2007" name="ZZ_Fusszeile_Linie"/>
          <p:cNvCxnSpPr/>
          <p:nvPr/>
        </p:nvCxnSpPr>
        <p:spPr>
          <a:xfrm>
            <a:off x="274320" y="6565392"/>
            <a:ext cx="11643360" cy="0"/>
          </a:xfrm>
          <a:prstGeom prst="line">
            <a:avLst/>
          </a:prstGeom>
          <a:ln w="6350">
            <a:solidFill>
              <a:srgbClr val="D7DBE0"/>
            </a:solidFill>
          </a:ln>
        </p:spPr>
      </p:cxnSp>
      <p:sp>
        <p:nvSpPr>
          <p:cNvPr id="200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2009"/>
        <p:cNvGrpSpPr/>
        <p:nvPr/>
      </p:nvGrpSpPr>
      <p:grpSpPr>
        <a:xfrm>
          <a:off x="0" y="0"/>
          <a:ext cx="0" cy="0"/>
          <a:chOff x="0" y="0"/>
          <a:chExt cx="0" cy="0"/>
        </a:xfrm>
      </p:grpSpPr>
      <p:sp>
        <p:nvSpPr>
          <p:cNvPr id="2012" name="Google Shape;2012;p153"/>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13" name="Google Shape;2013;p153"/>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14" name="Google Shape;2014;p153"/>
          <p:cNvSpPr txBox="1"/>
          <p:nvPr/>
        </p:nvSpPr>
        <p:spPr>
          <a:xfrm>
            <a:off x="2354893" y="4756244"/>
            <a:ext cx="7391737" cy="994192"/>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r>
              <a:rPr lang="en-US" sz="1052" dirty="0">
                <a:solidFill>
                  <a:srgbClr val="1A5FB4"/>
                </a:solidFill>
                <a:latin typeface="Arial"/>
                <a:ea typeface="Arial"/>
                <a:cs typeface="Arial"/>
                <a:sym typeface="Arial"/>
              </a:rPr>
              <a:t> auf</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praktisch</a:t>
            </a:r>
            <a:r>
              <a:rPr lang="en-US" sz="1052" dirty="0">
                <a:solidFill>
                  <a:srgbClr val="1A5FB4"/>
                </a:solidFill>
                <a:latin typeface="Arial"/>
                <a:ea typeface="Arial"/>
                <a:cs typeface="Arial"/>
                <a:sym typeface="Arial"/>
              </a:rPr>
              <a:t> immer </a:t>
            </a:r>
            <a:r>
              <a:rPr lang="en-US" sz="1052" b="1" dirty="0">
                <a:solidFill>
                  <a:srgbClr val="1A5FB4"/>
                </a:solidFill>
                <a:latin typeface="Arial"/>
                <a:ea typeface="Arial"/>
                <a:cs typeface="Arial"/>
                <a:sym typeface="Arial"/>
              </a:rPr>
              <a:t>nicht </a:t>
            </a:r>
            <a:r>
              <a:rPr lang="en-US" sz="1052" b="1" dirty="0" err="1">
                <a:solidFill>
                  <a:srgbClr val="1A5FB4"/>
                </a:solidFill>
                <a:latin typeface="Arial"/>
                <a:ea typeface="Arial"/>
                <a:cs typeface="Arial"/>
                <a:sym typeface="Arial"/>
              </a:rPr>
              <a:t>vererbbar</a:t>
            </a:r>
            <a:endParaRPr sz="1227" dirty="0">
              <a:solidFill>
                <a:srgbClr val="1A5FB4"/>
              </a:solidFill>
              <a:latin typeface="Arial"/>
              <a:ea typeface="Arial"/>
              <a:cs typeface="Arial"/>
              <a:sym typeface="Arial"/>
            </a:endParaRPr>
          </a:p>
        </p:txBody>
      </p:sp>
      <p:sp>
        <p:nvSpPr>
          <p:cNvPr id="20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10" name="Google Shape;2010;p153"/>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011" name="Google Shape;2011;p15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141</a:t>
            </a:fld>
            <a:endParaRPr lang="de-DE" sz="800">
              <a:latin typeface="Segoe UI"/>
            </a:endParaRPr>
          </a:p>
        </p:txBody>
      </p:sp>
      <p:cxnSp>
        <p:nvCxnSpPr>
          <p:cNvPr id="2016" name="ZZ_Fusszeile_Linie"/>
          <p:cNvCxnSpPr/>
          <p:nvPr/>
        </p:nvCxnSpPr>
        <p:spPr>
          <a:xfrm>
            <a:off x="274320" y="6565392"/>
            <a:ext cx="11643360" cy="0"/>
          </a:xfrm>
          <a:prstGeom prst="line">
            <a:avLst/>
          </a:prstGeom>
          <a:ln w="6350">
            <a:solidFill>
              <a:srgbClr val="D7DBE0"/>
            </a:solidFill>
          </a:ln>
        </p:spPr>
      </p:cxnSp>
      <p:sp>
        <p:nvSpPr>
          <p:cNvPr id="20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2018"/>
        <p:cNvGrpSpPr/>
        <p:nvPr/>
      </p:nvGrpSpPr>
      <p:grpSpPr>
        <a:xfrm>
          <a:off x="0" y="0"/>
          <a:ext cx="0" cy="0"/>
          <a:chOff x="0" y="0"/>
          <a:chExt cx="0" cy="0"/>
        </a:xfrm>
      </p:grpSpPr>
      <p:sp>
        <p:nvSpPr>
          <p:cNvPr id="2021" name="Google Shape;2021;p154"/>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22" name="Google Shape;2022;p154"/>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23" name="Google Shape;2023;p154"/>
          <p:cNvSpPr txBox="1"/>
          <p:nvPr/>
        </p:nvSpPr>
        <p:spPr>
          <a:xfrm>
            <a:off x="2354893" y="4756244"/>
            <a:ext cx="7391737" cy="1155945"/>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r>
              <a:rPr lang="en-US" sz="1052" dirty="0">
                <a:solidFill>
                  <a:srgbClr val="1A5FB4"/>
                </a:solidFill>
                <a:latin typeface="Arial"/>
                <a:ea typeface="Arial"/>
                <a:cs typeface="Arial"/>
                <a:sym typeface="Arial"/>
              </a:rPr>
              <a:t> auf</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praktisch</a:t>
            </a:r>
            <a:r>
              <a:rPr lang="en-US" sz="1052" dirty="0">
                <a:solidFill>
                  <a:srgbClr val="1A5FB4"/>
                </a:solidFill>
                <a:latin typeface="Arial"/>
                <a:ea typeface="Arial"/>
                <a:cs typeface="Arial"/>
                <a:sym typeface="Arial"/>
              </a:rPr>
              <a:t> immer </a:t>
            </a:r>
            <a:r>
              <a:rPr lang="en-US" sz="1052" b="1" dirty="0">
                <a:solidFill>
                  <a:srgbClr val="1A5FB4"/>
                </a:solidFill>
                <a:latin typeface="Arial"/>
                <a:ea typeface="Arial"/>
                <a:cs typeface="Arial"/>
                <a:sym typeface="Arial"/>
              </a:rPr>
              <a:t>nicht </a:t>
            </a:r>
            <a:r>
              <a:rPr lang="en-US" sz="1052" b="1" dirty="0" err="1">
                <a:solidFill>
                  <a:srgbClr val="1A5FB4"/>
                </a:solidFill>
                <a:latin typeface="Arial"/>
                <a:ea typeface="Arial"/>
                <a:cs typeface="Arial"/>
                <a:sym typeface="Arial"/>
              </a:rPr>
              <a:t>vererbbar</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wächst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langsamer</a:t>
            </a:r>
            <a:r>
              <a:rPr lang="en-US" sz="1052" b="1"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p:txBody>
      </p:sp>
      <p:sp>
        <p:nvSpPr>
          <p:cNvPr id="2024" name="Google Shape;2024;p154"/>
          <p:cNvSpPr/>
          <p:nvPr/>
        </p:nvSpPr>
        <p:spPr>
          <a:xfrm>
            <a:off x="3786849" y="5711707"/>
            <a:ext cx="669896" cy="400833"/>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701">
                <a:solidFill>
                  <a:srgbClr val="000000"/>
                </a:solidFill>
                <a:latin typeface="Arial"/>
                <a:ea typeface="Arial"/>
                <a:cs typeface="Arial"/>
                <a:sym typeface="Arial"/>
              </a:rPr>
              <a:t>langsamer vs. schneller</a:t>
            </a:r>
            <a:endParaRPr sz="877"/>
          </a:p>
        </p:txBody>
      </p:sp>
      <p:sp>
        <p:nvSpPr>
          <p:cNvPr id="202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19" name="Google Shape;2019;p154"/>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20" name="Google Shape;2020;p15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142</a:t>
            </a:fld>
            <a:endParaRPr lang="de-DE" sz="800">
              <a:latin typeface="Segoe UI"/>
            </a:endParaRPr>
          </a:p>
        </p:txBody>
      </p:sp>
      <p:cxnSp>
        <p:nvCxnSpPr>
          <p:cNvPr id="2026" name="ZZ_Fusszeile_Linie"/>
          <p:cNvCxnSpPr/>
          <p:nvPr/>
        </p:nvCxnSpPr>
        <p:spPr>
          <a:xfrm>
            <a:off x="274320" y="6565392"/>
            <a:ext cx="11643360" cy="0"/>
          </a:xfrm>
          <a:prstGeom prst="line">
            <a:avLst/>
          </a:prstGeom>
          <a:ln w="6350">
            <a:solidFill>
              <a:srgbClr val="D7DBE0"/>
            </a:solidFill>
          </a:ln>
        </p:spPr>
      </p:cxnSp>
      <p:sp>
        <p:nvSpPr>
          <p:cNvPr id="202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2028"/>
        <p:cNvGrpSpPr/>
        <p:nvPr/>
      </p:nvGrpSpPr>
      <p:grpSpPr>
        <a:xfrm>
          <a:off x="0" y="0"/>
          <a:ext cx="0" cy="0"/>
          <a:chOff x="0" y="0"/>
          <a:chExt cx="0" cy="0"/>
        </a:xfrm>
      </p:grpSpPr>
      <p:sp>
        <p:nvSpPr>
          <p:cNvPr id="2031" name="Google Shape;2031;p155"/>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32" name="Google Shape;2032;p155"/>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33" name="Google Shape;2033;p155"/>
          <p:cNvSpPr txBox="1"/>
          <p:nvPr/>
        </p:nvSpPr>
        <p:spPr>
          <a:xfrm>
            <a:off x="2354893" y="4756244"/>
            <a:ext cx="7391737" cy="1155945"/>
          </a:xfrm>
          <a:prstGeom prst="rect">
            <a:avLst/>
          </a:prstGeom>
          <a:noFill/>
          <a:ln>
            <a:noFill/>
          </a:ln>
        </p:spPr>
        <p:txBody>
          <a:bodyPr spcFirstLastPara="1" wrap="square" lIns="22268" tIns="11134" rIns="22268" bIns="11134" anchor="t" anchorCtr="0">
            <a:spAutoFit/>
          </a:bodyPr>
          <a:lstStyle/>
          <a:p>
            <a:pPr lvl="0"/>
            <a:r>
              <a:rPr lang="de-DE" sz="1052" i="1" dirty="0">
                <a:solidFill>
                  <a:srgbClr val="1A5FB4"/>
                </a:solidFill>
              </a:rPr>
              <a:t>Das diffuse infiltrative </a:t>
            </a:r>
            <a:r>
              <a:rPr lang="de-DE" sz="1052" i="1" dirty="0" err="1">
                <a:solidFill>
                  <a:srgbClr val="1A5FB4"/>
                </a:solidFill>
              </a:rPr>
              <a:t>Rb</a:t>
            </a:r>
            <a:r>
              <a:rPr lang="de-DE" sz="1052" i="1" dirty="0">
                <a:solidFill>
                  <a:srgbClr val="1A5FB4"/>
                </a:solidFill>
              </a:rPr>
              <a:t> unterscheidet sich in vielerlei Hinsicht von seinen </a:t>
            </a:r>
            <a:r>
              <a:rPr lang="de-DE" sz="1052" i="1" dirty="0" err="1">
                <a:solidFill>
                  <a:srgbClr val="1A5FB4"/>
                </a:solidFill>
              </a:rPr>
              <a:t>exo</a:t>
            </a:r>
            <a:r>
              <a:rPr lang="de-DE" sz="1052" i="1" dirty="0">
                <a:solidFill>
                  <a:srgbClr val="1A5FB4"/>
                </a:solidFill>
              </a:rPr>
              <a:t>- und endophytischen Entsprechungen. In welchen Punkten?</a:t>
            </a:r>
            <a:endParaRPr lang="de-DE" sz="1050"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seltener</a:t>
            </a:r>
            <a:r>
              <a:rPr lang="en-US" sz="1052" dirty="0">
                <a:solidFill>
                  <a:srgbClr val="1A5FB4"/>
                </a:solidFill>
                <a:latin typeface="Arial"/>
                <a:ea typeface="Arial"/>
                <a:cs typeface="Arial"/>
                <a:sym typeface="Arial"/>
              </a:rPr>
              <a:t>  auf ( </a:t>
            </a:r>
            <a:r>
              <a:rPr lang="en-US" sz="1052" b="1" dirty="0">
                <a:solidFill>
                  <a:srgbClr val="1A5FB4"/>
                </a:solidFill>
                <a:latin typeface="Arial"/>
                <a:ea typeface="Arial"/>
                <a:cs typeface="Arial"/>
                <a:sym typeface="Arial"/>
              </a:rPr>
              <a:t>&lt;2 %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aller</a:t>
            </a:r>
            <a:r>
              <a:rPr lang="en-US" sz="1052" dirty="0">
                <a:solidFill>
                  <a:srgbClr val="1A5FB4"/>
                </a:solidFill>
                <a:latin typeface="Arial"/>
                <a:ea typeface="Arial"/>
                <a:cs typeface="Arial"/>
                <a:sym typeface="Arial"/>
              </a:rPr>
              <a:t> Rb)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bei</a:t>
            </a:r>
            <a:r>
              <a:rPr lang="en-US" sz="1052" dirty="0">
                <a:solidFill>
                  <a:srgbClr val="1A5FB4"/>
                </a:solidFill>
                <a:latin typeface="Arial"/>
                <a:ea typeface="Arial"/>
                <a:cs typeface="Arial"/>
                <a:sym typeface="Arial"/>
              </a:rPr>
              <a:t> </a:t>
            </a:r>
            <a:r>
              <a:rPr lang="en-US" sz="1052" b="1"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älteren</a:t>
            </a:r>
            <a:r>
              <a:rPr lang="en-US" sz="1052" b="1" dirty="0">
                <a:solidFill>
                  <a:srgbClr val="1A5FB4"/>
                </a:solidFill>
                <a:latin typeface="Arial"/>
                <a:ea typeface="Arial"/>
                <a:cs typeface="Arial"/>
                <a:sym typeface="Arial"/>
              </a:rPr>
              <a:t> </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Kindern</a:t>
            </a:r>
            <a:r>
              <a:rPr lang="en-US" sz="1052" dirty="0">
                <a:solidFill>
                  <a:srgbClr val="1A5FB4"/>
                </a:solidFill>
                <a:latin typeface="Arial"/>
                <a:ea typeface="Arial"/>
                <a:cs typeface="Arial"/>
                <a:sym typeface="Arial"/>
              </a:rPr>
              <a:t> auf ( &gt;5 )</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tritt</a:t>
            </a:r>
            <a:r>
              <a:rPr lang="en-US" sz="1052" dirty="0">
                <a:solidFill>
                  <a:srgbClr val="1A5FB4"/>
                </a:solidFill>
                <a:latin typeface="Arial"/>
                <a:ea typeface="Arial"/>
                <a:cs typeface="Arial"/>
                <a:sym typeface="Arial"/>
              </a:rPr>
              <a:t> fast immer </a:t>
            </a:r>
            <a:r>
              <a:rPr lang="en-US" sz="1052" b="1" dirty="0" err="1">
                <a:solidFill>
                  <a:srgbClr val="1A5FB4"/>
                </a:solidFill>
                <a:latin typeface="Arial"/>
                <a:ea typeface="Arial"/>
                <a:cs typeface="Arial"/>
                <a:sym typeface="Arial"/>
              </a:rPr>
              <a:t>einseitig</a:t>
            </a:r>
            <a:r>
              <a:rPr lang="en-US" sz="1052" dirty="0">
                <a:solidFill>
                  <a:srgbClr val="1A5FB4"/>
                </a:solidFill>
                <a:latin typeface="Arial"/>
                <a:ea typeface="Arial"/>
                <a:cs typeface="Arial"/>
                <a:sym typeface="Arial"/>
              </a:rPr>
              <a:t> auf</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ist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praktisch</a:t>
            </a:r>
            <a:r>
              <a:rPr lang="en-US" sz="1052" dirty="0">
                <a:solidFill>
                  <a:srgbClr val="1A5FB4"/>
                </a:solidFill>
                <a:latin typeface="Arial"/>
                <a:ea typeface="Arial"/>
                <a:cs typeface="Arial"/>
                <a:sym typeface="Arial"/>
              </a:rPr>
              <a:t> immer </a:t>
            </a:r>
            <a:r>
              <a:rPr lang="en-US" sz="1052" b="1" dirty="0">
                <a:solidFill>
                  <a:srgbClr val="1A5FB4"/>
                </a:solidFill>
                <a:latin typeface="Arial"/>
                <a:ea typeface="Arial"/>
                <a:cs typeface="Arial"/>
                <a:sym typeface="Arial"/>
              </a:rPr>
              <a:t>nicht </a:t>
            </a:r>
            <a:r>
              <a:rPr lang="en-US" sz="1052" b="1" dirty="0" err="1">
                <a:solidFill>
                  <a:srgbClr val="1A5FB4"/>
                </a:solidFill>
                <a:latin typeface="Arial"/>
                <a:ea typeface="Arial"/>
                <a:cs typeface="Arial"/>
                <a:sym typeface="Arial"/>
              </a:rPr>
              <a:t>vererbbar</a:t>
            </a:r>
            <a:endParaRPr dirty="0"/>
          </a:p>
          <a:p>
            <a:pPr marL="0" marR="0" lvl="0" indent="0" algn="l" rtl="0">
              <a:spcBef>
                <a:spcPts val="0"/>
              </a:spcBef>
              <a:spcAft>
                <a:spcPts val="0"/>
              </a:spcAft>
              <a:buNone/>
            </a:pPr>
            <a:r>
              <a:rPr lang="en-US" sz="1052" dirty="0">
                <a:solidFill>
                  <a:srgbClr val="1A5FB4"/>
                </a:solidFill>
                <a:latin typeface="Arial"/>
                <a:ea typeface="Arial"/>
                <a:cs typeface="Arial"/>
                <a:sym typeface="Arial"/>
              </a:rPr>
              <a:t>--Es </a:t>
            </a:r>
            <a:r>
              <a:rPr lang="en-US" sz="1052" dirty="0" err="1">
                <a:solidFill>
                  <a:srgbClr val="1A5FB4"/>
                </a:solidFill>
                <a:latin typeface="Arial"/>
                <a:ea typeface="Arial"/>
                <a:cs typeface="Arial"/>
                <a:sym typeface="Arial"/>
              </a:rPr>
              <a:t>wächst</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wesentlich</a:t>
            </a:r>
            <a:r>
              <a:rPr lang="en-US" sz="1052" dirty="0">
                <a:solidFill>
                  <a:srgbClr val="1A5FB4"/>
                </a:solidFill>
                <a:latin typeface="Arial"/>
                <a:ea typeface="Arial"/>
                <a:cs typeface="Arial"/>
                <a:sym typeface="Arial"/>
              </a:rPr>
              <a:t> </a:t>
            </a:r>
            <a:r>
              <a:rPr lang="en-US" sz="1052" b="1" dirty="0" err="1">
                <a:solidFill>
                  <a:srgbClr val="1A5FB4"/>
                </a:solidFill>
                <a:latin typeface="Arial"/>
                <a:ea typeface="Arial"/>
                <a:cs typeface="Arial"/>
                <a:sym typeface="Arial"/>
              </a:rPr>
              <a:t>langsamer</a:t>
            </a:r>
            <a:r>
              <a:rPr lang="en-US" sz="1052" b="1"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als</a:t>
            </a:r>
            <a:r>
              <a:rPr lang="en-US" sz="1052" dirty="0">
                <a:solidFill>
                  <a:srgbClr val="1A5FB4"/>
                </a:solidFill>
                <a:latin typeface="Arial"/>
                <a:ea typeface="Arial"/>
                <a:cs typeface="Arial"/>
                <a:sym typeface="Arial"/>
              </a:rPr>
              <a:t> die </a:t>
            </a:r>
            <a:r>
              <a:rPr lang="en-US" sz="1052" dirty="0" err="1">
                <a:solidFill>
                  <a:srgbClr val="1A5FB4"/>
                </a:solidFill>
                <a:latin typeface="Arial"/>
                <a:ea typeface="Arial"/>
                <a:cs typeface="Arial"/>
                <a:sym typeface="Arial"/>
              </a:rPr>
              <a:t>beiden</a:t>
            </a:r>
            <a:r>
              <a:rPr lang="en-US" sz="1052" dirty="0">
                <a:solidFill>
                  <a:srgbClr val="1A5FB4"/>
                </a:solidFill>
                <a:latin typeface="Arial"/>
                <a:ea typeface="Arial"/>
                <a:cs typeface="Arial"/>
                <a:sym typeface="Arial"/>
              </a:rPr>
              <a:t> </a:t>
            </a:r>
            <a:r>
              <a:rPr lang="en-US" sz="1052" dirty="0" err="1">
                <a:solidFill>
                  <a:srgbClr val="1A5FB4"/>
                </a:solidFill>
                <a:latin typeface="Arial"/>
                <a:ea typeface="Arial"/>
                <a:cs typeface="Arial"/>
                <a:sym typeface="Arial"/>
              </a:rPr>
              <a:t>anderen</a:t>
            </a:r>
            <a:r>
              <a:rPr lang="en-US" sz="1052" dirty="0">
                <a:solidFill>
                  <a:srgbClr val="1A5FB4"/>
                </a:solidFill>
                <a:latin typeface="Arial"/>
                <a:ea typeface="Arial"/>
                <a:cs typeface="Arial"/>
                <a:sym typeface="Arial"/>
              </a:rPr>
              <a:t> Formen</a:t>
            </a:r>
            <a:endParaRPr dirty="0"/>
          </a:p>
        </p:txBody>
      </p:sp>
      <p:sp>
        <p:nvSpPr>
          <p:cNvPr id="20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29" name="Google Shape;2029;p155"/>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030" name="Google Shape;2030;p15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143</a:t>
            </a:fld>
            <a:endParaRPr lang="de-DE" sz="800">
              <a:latin typeface="Segoe UI"/>
            </a:endParaRPr>
          </a:p>
        </p:txBody>
      </p:sp>
      <p:cxnSp>
        <p:nvCxnSpPr>
          <p:cNvPr id="2035" name="ZZ_Fusszeile_Linie"/>
          <p:cNvCxnSpPr/>
          <p:nvPr/>
        </p:nvCxnSpPr>
        <p:spPr>
          <a:xfrm>
            <a:off x="274320" y="6565392"/>
            <a:ext cx="11643360" cy="0"/>
          </a:xfrm>
          <a:prstGeom prst="line">
            <a:avLst/>
          </a:prstGeom>
          <a:ln w="6350">
            <a:solidFill>
              <a:srgbClr val="D7DBE0"/>
            </a:solidFill>
          </a:ln>
        </p:spPr>
      </p:cxnSp>
      <p:sp>
        <p:nvSpPr>
          <p:cNvPr id="20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2037"/>
        <p:cNvGrpSpPr/>
        <p:nvPr/>
      </p:nvGrpSpPr>
      <p:grpSpPr>
        <a:xfrm>
          <a:off x="0" y="0"/>
          <a:ext cx="0" cy="0"/>
          <a:chOff x="0" y="0"/>
          <a:chExt cx="0" cy="0"/>
        </a:xfrm>
      </p:grpSpPr>
      <p:sp>
        <p:nvSpPr>
          <p:cNvPr id="2040" name="Google Shape;2040;p156"/>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41" name="Google Shape;2041;p156"/>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42" name="Google Shape;2042;p156"/>
          <p:cNvSpPr txBox="1"/>
          <p:nvPr/>
        </p:nvSpPr>
        <p:spPr>
          <a:xfrm>
            <a:off x="2354893" y="4756244"/>
            <a:ext cx="7391737" cy="131796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p:txBody>
      </p:sp>
      <p:sp>
        <p:nvSpPr>
          <p:cNvPr id="2043" name="Google Shape;2043;p156"/>
          <p:cNvSpPr/>
          <p:nvPr/>
        </p:nvSpPr>
        <p:spPr>
          <a:xfrm>
            <a:off x="3927793" y="5906403"/>
            <a:ext cx="903209" cy="229611"/>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zwei Wörter</a:t>
            </a:r>
            <a:endParaRPr/>
          </a:p>
        </p:txBody>
      </p:sp>
      <p:sp>
        <p:nvSpPr>
          <p:cNvPr id="20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38" name="Google Shape;2038;p156"/>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39" name="Google Shape;2039;p15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144</a:t>
            </a:fld>
            <a:endParaRPr lang="de-DE" sz="800">
              <a:latin typeface="Segoe UI"/>
            </a:endParaRPr>
          </a:p>
        </p:txBody>
      </p:sp>
      <p:cxnSp>
        <p:nvCxnSpPr>
          <p:cNvPr id="2045" name="ZZ_Fusszeile_Linie"/>
          <p:cNvCxnSpPr/>
          <p:nvPr/>
        </p:nvCxnSpPr>
        <p:spPr>
          <a:xfrm>
            <a:off x="274320" y="6565392"/>
            <a:ext cx="11643360" cy="0"/>
          </a:xfrm>
          <a:prstGeom prst="line">
            <a:avLst/>
          </a:prstGeom>
          <a:ln w="6350">
            <a:solidFill>
              <a:srgbClr val="D7DBE0"/>
            </a:solidFill>
          </a:ln>
        </p:spPr>
      </p:cxnSp>
      <p:sp>
        <p:nvSpPr>
          <p:cNvPr id="20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2047"/>
        <p:cNvGrpSpPr/>
        <p:nvPr/>
      </p:nvGrpSpPr>
      <p:grpSpPr>
        <a:xfrm>
          <a:off x="0" y="0"/>
          <a:ext cx="0" cy="0"/>
          <a:chOff x="0" y="0"/>
          <a:chExt cx="0" cy="0"/>
        </a:xfrm>
      </p:grpSpPr>
      <p:sp>
        <p:nvSpPr>
          <p:cNvPr id="2050" name="Google Shape;2050;p157"/>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51" name="Google Shape;2051;p157"/>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52" name="Google Shape;2052;p157"/>
          <p:cNvSpPr txBox="1"/>
          <p:nvPr/>
        </p:nvSpPr>
        <p:spPr>
          <a:xfrm>
            <a:off x="2354893" y="4756244"/>
            <a:ext cx="7391737" cy="131796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p:txBody>
      </p:sp>
      <p:sp>
        <p:nvSpPr>
          <p:cNvPr id="205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48" name="Google Shape;2048;p157"/>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049" name="Google Shape;2049;p15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145</a:t>
            </a:fld>
            <a:endParaRPr lang="de-DE" sz="800">
              <a:latin typeface="Segoe UI"/>
            </a:endParaRPr>
          </a:p>
        </p:txBody>
      </p:sp>
      <p:cxnSp>
        <p:nvCxnSpPr>
          <p:cNvPr id="2054" name="ZZ_Fusszeile_Linie"/>
          <p:cNvCxnSpPr/>
          <p:nvPr/>
        </p:nvCxnSpPr>
        <p:spPr>
          <a:xfrm>
            <a:off x="274320" y="6565392"/>
            <a:ext cx="11643360" cy="0"/>
          </a:xfrm>
          <a:prstGeom prst="line">
            <a:avLst/>
          </a:prstGeom>
          <a:ln w="6350">
            <a:solidFill>
              <a:srgbClr val="D7DBE0"/>
            </a:solidFill>
          </a:ln>
        </p:spPr>
      </p:cxnSp>
      <p:sp>
        <p:nvSpPr>
          <p:cNvPr id="205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2056"/>
        <p:cNvGrpSpPr/>
        <p:nvPr/>
      </p:nvGrpSpPr>
      <p:grpSpPr>
        <a:xfrm>
          <a:off x="0" y="0"/>
          <a:ext cx="0" cy="0"/>
          <a:chOff x="0" y="0"/>
          <a:chExt cx="0" cy="0"/>
        </a:xfrm>
      </p:grpSpPr>
      <p:sp>
        <p:nvSpPr>
          <p:cNvPr id="2058" name="Google Shape;2058;p158"/>
          <p:cNvSpPr txBox="1"/>
          <p:nvPr/>
        </p:nvSpPr>
        <p:spPr>
          <a:xfrm>
            <a:off x="4414729" y="5891937"/>
            <a:ext cx="3429348"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Diffuses infiltratives Wachstumsmuster</a:t>
            </a:r>
            <a:endParaRPr sz="1227" b="0" i="0" u="none" strike="noStrike" cap="none">
              <a:solidFill>
                <a:srgbClr val="330066"/>
              </a:solidFill>
              <a:latin typeface="Arial"/>
              <a:ea typeface="Arial"/>
              <a:cs typeface="Arial"/>
              <a:sym typeface="Arial"/>
            </a:endParaRPr>
          </a:p>
        </p:txBody>
      </p:sp>
      <p:pic>
        <p:nvPicPr>
          <p:cNvPr id="2059" name="Google Shape;2059;p158"/>
          <p:cNvPicPr preferRelativeResize="0"/>
          <p:nvPr/>
        </p:nvPicPr>
        <p:blipFill rotWithShape="1">
          <a:blip r:embed="rId3">
            <a:alphaModFix/>
          </a:blip>
          <a:srcRect/>
          <a:stretch/>
        </p:blipFill>
        <p:spPr>
          <a:xfrm>
            <a:off x="3196921" y="870392"/>
            <a:ext cx="5864964" cy="4768241"/>
          </a:xfrm>
          <a:prstGeom prst="rect">
            <a:avLst/>
          </a:prstGeom>
          <a:noFill/>
          <a:ln>
            <a:noFill/>
          </a:ln>
        </p:spPr>
      </p:pic>
      <p:sp>
        <p:nvSpPr>
          <p:cNvPr id="206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57" name="Google Shape;2057;p15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146</a:t>
            </a:fld>
            <a:endParaRPr lang="de-DE" sz="800">
              <a:latin typeface="Segoe UI"/>
            </a:endParaRPr>
          </a:p>
        </p:txBody>
      </p:sp>
      <p:cxnSp>
        <p:nvCxnSpPr>
          <p:cNvPr id="2061" name="ZZ_Fusszeile_Linie"/>
          <p:cNvCxnSpPr/>
          <p:nvPr/>
        </p:nvCxnSpPr>
        <p:spPr>
          <a:xfrm>
            <a:off x="274320" y="6565392"/>
            <a:ext cx="11643360" cy="0"/>
          </a:xfrm>
          <a:prstGeom prst="line">
            <a:avLst/>
          </a:prstGeom>
          <a:ln w="6350">
            <a:solidFill>
              <a:srgbClr val="D7DBE0"/>
            </a:solidFill>
          </a:ln>
        </p:spPr>
      </p:cxnSp>
      <p:sp>
        <p:nvSpPr>
          <p:cNvPr id="206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2063"/>
        <p:cNvGrpSpPr/>
        <p:nvPr/>
      </p:nvGrpSpPr>
      <p:grpSpPr>
        <a:xfrm>
          <a:off x="0" y="0"/>
          <a:ext cx="0" cy="0"/>
          <a:chOff x="0" y="0"/>
          <a:chExt cx="0" cy="0"/>
        </a:xfrm>
      </p:grpSpPr>
      <p:sp>
        <p:nvSpPr>
          <p:cNvPr id="2066" name="Google Shape;2066;p159"/>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67" name="Google Shape;2067;p159"/>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68" name="Google Shape;2068;p159"/>
          <p:cNvSpPr txBox="1"/>
          <p:nvPr/>
        </p:nvSpPr>
        <p:spPr>
          <a:xfrm>
            <a:off x="2296373" y="4756244"/>
            <a:ext cx="7347288" cy="1479978"/>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--Eine Verkalkung </a:t>
            </a:r>
            <a:r>
              <a:rPr lang="en-US" sz="1052">
                <a:solidFill>
                  <a:srgbClr val="1A5FB4"/>
                </a:solidFill>
                <a:latin typeface="Arial"/>
                <a:ea typeface="Arial"/>
                <a:cs typeface="Arial"/>
                <a:sym typeface="Arial"/>
              </a:rPr>
              <a:t> liegt in der Regel nicht vor</a:t>
            </a:r>
            <a:endParaRPr/>
          </a:p>
        </p:txBody>
      </p:sp>
      <p:sp>
        <p:nvSpPr>
          <p:cNvPr id="2069" name="Google Shape;2069;p159"/>
          <p:cNvSpPr/>
          <p:nvPr/>
        </p:nvSpPr>
        <p:spPr>
          <a:xfrm>
            <a:off x="2327540" y="6042381"/>
            <a:ext cx="1156997" cy="305885"/>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Wichtiger Befund bei der Rb</a:t>
            </a:r>
            <a:endParaRPr/>
          </a:p>
        </p:txBody>
      </p:sp>
      <p:sp>
        <p:nvSpPr>
          <p:cNvPr id="207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64" name="Google Shape;2064;p159"/>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65" name="Google Shape;2065;p15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147</a:t>
            </a:fld>
            <a:endParaRPr lang="de-DE" sz="800">
              <a:latin typeface="Segoe UI"/>
            </a:endParaRPr>
          </a:p>
        </p:txBody>
      </p:sp>
      <p:cxnSp>
        <p:nvCxnSpPr>
          <p:cNvPr id="2071" name="ZZ_Fusszeile_Linie"/>
          <p:cNvCxnSpPr/>
          <p:nvPr/>
        </p:nvCxnSpPr>
        <p:spPr>
          <a:xfrm>
            <a:off x="274320" y="6565392"/>
            <a:ext cx="11643360" cy="0"/>
          </a:xfrm>
          <a:prstGeom prst="line">
            <a:avLst/>
          </a:prstGeom>
          <a:ln w="6350">
            <a:solidFill>
              <a:srgbClr val="D7DBE0"/>
            </a:solidFill>
          </a:ln>
        </p:spPr>
      </p:cxnSp>
      <p:sp>
        <p:nvSpPr>
          <p:cNvPr id="207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2073"/>
        <p:cNvGrpSpPr/>
        <p:nvPr/>
      </p:nvGrpSpPr>
      <p:grpSpPr>
        <a:xfrm>
          <a:off x="0" y="0"/>
          <a:ext cx="0" cy="0"/>
          <a:chOff x="0" y="0"/>
          <a:chExt cx="0" cy="0"/>
        </a:xfrm>
      </p:grpSpPr>
      <p:sp>
        <p:nvSpPr>
          <p:cNvPr id="2076" name="Google Shape;2076;p160"/>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77" name="Google Shape;2077;p160"/>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78" name="Google Shape;2078;p160"/>
          <p:cNvSpPr txBox="1"/>
          <p:nvPr/>
        </p:nvSpPr>
        <p:spPr>
          <a:xfrm>
            <a:off x="2296373" y="4756244"/>
            <a:ext cx="7347288" cy="1479978"/>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--Eine Verkalkung </a:t>
            </a:r>
            <a:r>
              <a:rPr lang="en-US" sz="1052">
                <a:solidFill>
                  <a:srgbClr val="1A5FB4"/>
                </a:solidFill>
                <a:latin typeface="Arial"/>
                <a:ea typeface="Arial"/>
                <a:cs typeface="Arial"/>
                <a:sym typeface="Arial"/>
              </a:rPr>
              <a:t> liegt in der Regel nicht vor</a:t>
            </a:r>
            <a:endParaRPr/>
          </a:p>
        </p:txBody>
      </p:sp>
      <p:sp>
        <p:nvSpPr>
          <p:cNvPr id="207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74" name="Google Shape;2074;p160"/>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075" name="Google Shape;2075;p16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148</a:t>
            </a:fld>
            <a:endParaRPr lang="de-DE" sz="800">
              <a:latin typeface="Segoe UI"/>
            </a:endParaRPr>
          </a:p>
        </p:txBody>
      </p:sp>
      <p:cxnSp>
        <p:nvCxnSpPr>
          <p:cNvPr id="2080" name="ZZ_Fusszeile_Linie"/>
          <p:cNvCxnSpPr/>
          <p:nvPr/>
        </p:nvCxnSpPr>
        <p:spPr>
          <a:xfrm>
            <a:off x="274320" y="6565392"/>
            <a:ext cx="11643360" cy="0"/>
          </a:xfrm>
          <a:prstGeom prst="line">
            <a:avLst/>
          </a:prstGeom>
          <a:ln w="6350">
            <a:solidFill>
              <a:srgbClr val="D7DBE0"/>
            </a:solidFill>
          </a:ln>
        </p:spPr>
      </p:cxnSp>
      <p:sp>
        <p:nvSpPr>
          <p:cNvPr id="208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2082"/>
        <p:cNvGrpSpPr/>
        <p:nvPr/>
      </p:nvGrpSpPr>
      <p:grpSpPr>
        <a:xfrm>
          <a:off x="0" y="0"/>
          <a:ext cx="0" cy="0"/>
          <a:chOff x="0" y="0"/>
          <a:chExt cx="0" cy="0"/>
        </a:xfrm>
      </p:grpSpPr>
      <p:sp>
        <p:nvSpPr>
          <p:cNvPr id="2085" name="Google Shape;2085;p161"/>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86" name="Google Shape;2086;p161"/>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87" name="Google Shape;2087;p161"/>
          <p:cNvSpPr txBox="1"/>
          <p:nvPr/>
        </p:nvSpPr>
        <p:spPr>
          <a:xfrm>
            <a:off x="2354893" y="4756244"/>
            <a:ext cx="7391737" cy="164173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fast immer </a:t>
            </a:r>
            <a:r>
              <a:rPr lang="en-US" sz="1052" b="1">
                <a:solidFill>
                  <a:srgbClr val="1A5FB4"/>
                </a:solidFill>
                <a:latin typeface="Arial"/>
                <a:ea typeface="Arial"/>
                <a:cs typeface="Arial"/>
                <a:sym typeface="Arial"/>
              </a:rPr>
              <a:t>einseitig</a:t>
            </a:r>
            <a:r>
              <a:rPr lang="en-US" sz="1052">
                <a:solidFill>
                  <a:srgbClr val="1A5FB4"/>
                </a:solidFill>
                <a:latin typeface="Arial"/>
                <a:ea typeface="Arial"/>
                <a:cs typeface="Arial"/>
                <a:sym typeface="Arial"/>
              </a:rPr>
              <a:t> auf</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--Eine Verkalkung </a:t>
            </a:r>
            <a:r>
              <a:rPr lang="en-US" sz="1052">
                <a:solidFill>
                  <a:srgbClr val="1A5FB4"/>
                </a:solidFill>
                <a:latin typeface="Arial"/>
                <a:ea typeface="Arial"/>
                <a:cs typeface="Arial"/>
                <a:sym typeface="Arial"/>
              </a:rPr>
              <a:t>liegt in der Regel nicht vor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zeigt sich mit einer </a:t>
            </a:r>
            <a:r>
              <a:rPr lang="en-US" sz="1052" b="1">
                <a:solidFill>
                  <a:srgbClr val="1A5FB4"/>
                </a:solidFill>
                <a:latin typeface="Arial"/>
                <a:ea typeface="Arial"/>
                <a:cs typeface="Arial"/>
                <a:sym typeface="Arial"/>
              </a:rPr>
              <a:t> AC-Zelle/einem Pseudohypopyon </a:t>
            </a:r>
            <a:r>
              <a:rPr lang="en-US" sz="1052">
                <a:solidFill>
                  <a:srgbClr val="1A5FB4"/>
                </a:solidFill>
                <a:latin typeface="Arial"/>
                <a:ea typeface="Arial"/>
                <a:cs typeface="Arial"/>
                <a:sym typeface="Arial"/>
              </a:rPr>
              <a:t> und </a:t>
            </a:r>
            <a:r>
              <a:rPr lang="en-US" sz="1052" b="1">
                <a:solidFill>
                  <a:srgbClr val="1A5FB4"/>
                </a:solidFill>
                <a:latin typeface="Arial"/>
                <a:ea typeface="Arial"/>
                <a:cs typeface="Arial"/>
                <a:sym typeface="Arial"/>
              </a:rPr>
              <a:t> verklumpten Glaskörperzellen</a:t>
            </a:r>
            <a:endParaRPr/>
          </a:p>
        </p:txBody>
      </p:sp>
      <p:sp>
        <p:nvSpPr>
          <p:cNvPr id="2088" name="Google Shape;2088;p161"/>
          <p:cNvSpPr/>
          <p:nvPr/>
        </p:nvSpPr>
        <p:spPr>
          <a:xfrm>
            <a:off x="6295323" y="6222019"/>
            <a:ext cx="2095819" cy="175956"/>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Befund in der V-Kammer</a:t>
            </a:r>
            <a:endParaRPr sz="1227" b="0" i="0" u="none" strike="noStrike" cap="none">
              <a:solidFill>
                <a:srgbClr val="330066"/>
              </a:solidFill>
              <a:latin typeface="Arial"/>
              <a:ea typeface="Arial"/>
              <a:cs typeface="Arial"/>
              <a:sym typeface="Arial"/>
            </a:endParaRPr>
          </a:p>
        </p:txBody>
      </p:sp>
      <p:sp>
        <p:nvSpPr>
          <p:cNvPr id="2089" name="Google Shape;2089;p161"/>
          <p:cNvSpPr/>
          <p:nvPr/>
        </p:nvSpPr>
        <p:spPr>
          <a:xfrm>
            <a:off x="3792419" y="6222085"/>
            <a:ext cx="2259939" cy="175956"/>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Befund im vorderen Augenabschnitt</a:t>
            </a:r>
            <a:endParaRPr sz="1227" b="0" i="0" u="none" strike="noStrike" cap="none">
              <a:solidFill>
                <a:srgbClr val="330066"/>
              </a:solidFill>
              <a:latin typeface="Arial"/>
              <a:ea typeface="Arial"/>
              <a:cs typeface="Arial"/>
              <a:sym typeface="Arial"/>
            </a:endParaRPr>
          </a:p>
        </p:txBody>
      </p:sp>
      <p:sp>
        <p:nvSpPr>
          <p:cNvPr id="209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83" name="Google Shape;2083;p161"/>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084" name="Google Shape;2084;p16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149</a:t>
            </a:fld>
            <a:endParaRPr lang="de-DE" sz="800">
              <a:latin typeface="Segoe UI"/>
            </a:endParaRPr>
          </a:p>
        </p:txBody>
      </p:sp>
      <p:cxnSp>
        <p:nvCxnSpPr>
          <p:cNvPr id="2091" name="ZZ_Fusszeile_Linie"/>
          <p:cNvCxnSpPr/>
          <p:nvPr/>
        </p:nvCxnSpPr>
        <p:spPr>
          <a:xfrm>
            <a:off x="274320" y="6565392"/>
            <a:ext cx="11643360" cy="0"/>
          </a:xfrm>
          <a:prstGeom prst="line">
            <a:avLst/>
          </a:prstGeom>
          <a:ln w="6350">
            <a:solidFill>
              <a:srgbClr val="D7DBE0"/>
            </a:solidFill>
          </a:ln>
        </p:spPr>
      </p:cxnSp>
      <p:sp>
        <p:nvSpPr>
          <p:cNvPr id="20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2093"/>
        <p:cNvGrpSpPr/>
        <p:nvPr/>
      </p:nvGrpSpPr>
      <p:grpSpPr>
        <a:xfrm>
          <a:off x="0" y="0"/>
          <a:ext cx="0" cy="0"/>
          <a:chOff x="0" y="0"/>
          <a:chExt cx="0" cy="0"/>
        </a:xfrm>
      </p:grpSpPr>
      <p:sp>
        <p:nvSpPr>
          <p:cNvPr id="2096" name="Google Shape;2096;p162"/>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097" name="Google Shape;2097;p162"/>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098" name="Google Shape;2098;p162"/>
          <p:cNvSpPr txBox="1"/>
          <p:nvPr/>
        </p:nvSpPr>
        <p:spPr>
          <a:xfrm>
            <a:off x="2354893" y="4756244"/>
            <a:ext cx="7391737" cy="164173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Das diffuse infiltrative Rb unterscheidet sich in vielerlei Hinsicht von seinen exo- und endophytischen Entsprechungen. In welchen Punkten?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wesentlich </a:t>
            </a:r>
            <a:r>
              <a:rPr lang="en-US" sz="1052" b="1">
                <a:solidFill>
                  <a:srgbClr val="1A5FB4"/>
                </a:solidFill>
                <a:latin typeface="Arial"/>
                <a:ea typeface="Arial"/>
                <a:cs typeface="Arial"/>
                <a:sym typeface="Arial"/>
              </a:rPr>
              <a:t> seltener</a:t>
            </a:r>
            <a:r>
              <a:rPr lang="en-US" sz="1052">
                <a:solidFill>
                  <a:srgbClr val="1A5FB4"/>
                </a:solidFill>
                <a:latin typeface="Arial"/>
                <a:ea typeface="Arial"/>
                <a:cs typeface="Arial"/>
                <a:sym typeface="Arial"/>
              </a:rPr>
              <a:t>  auf ( </a:t>
            </a:r>
            <a:r>
              <a:rPr lang="en-US" sz="1052" b="1">
                <a:solidFill>
                  <a:srgbClr val="1A5FB4"/>
                </a:solidFill>
                <a:latin typeface="Arial"/>
                <a:ea typeface="Arial"/>
                <a:cs typeface="Arial"/>
                <a:sym typeface="Arial"/>
              </a:rPr>
              <a:t>&lt;2 % </a:t>
            </a:r>
            <a:r>
              <a:rPr lang="en-US" sz="1052">
                <a:solidFill>
                  <a:srgbClr val="1A5FB4"/>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bei </a:t>
            </a:r>
            <a:r>
              <a:rPr lang="en-US" sz="1052" b="1">
                <a:solidFill>
                  <a:srgbClr val="1A5FB4"/>
                </a:solidFill>
                <a:latin typeface="Arial"/>
                <a:ea typeface="Arial"/>
                <a:cs typeface="Arial"/>
                <a:sym typeface="Arial"/>
              </a:rPr>
              <a:t> älteren </a:t>
            </a:r>
            <a:r>
              <a:rPr lang="en-US" sz="1052">
                <a:solidFill>
                  <a:srgbClr val="1A5FB4"/>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tritt fast immer </a:t>
            </a:r>
            <a:r>
              <a:rPr lang="en-US" sz="1052" b="1">
                <a:solidFill>
                  <a:srgbClr val="1A5FB4"/>
                </a:solidFill>
                <a:latin typeface="Arial"/>
                <a:ea typeface="Arial"/>
                <a:cs typeface="Arial"/>
                <a:sym typeface="Arial"/>
              </a:rPr>
              <a:t>einseitig</a:t>
            </a:r>
            <a:r>
              <a:rPr lang="en-US" sz="1052">
                <a:solidFill>
                  <a:srgbClr val="1A5FB4"/>
                </a:solidFill>
                <a:latin typeface="Arial"/>
                <a:ea typeface="Arial"/>
                <a:cs typeface="Arial"/>
                <a:sym typeface="Arial"/>
              </a:rPr>
              <a:t> auf</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praktisch immer </a:t>
            </a:r>
            <a:r>
              <a:rPr lang="en-US" sz="1052" b="1">
                <a:solidFill>
                  <a:srgbClr val="1A5FB4"/>
                </a:solidFill>
                <a:latin typeface="Arial"/>
                <a:ea typeface="Arial"/>
                <a:cs typeface="Arial"/>
                <a:sym typeface="Arial"/>
              </a:rPr>
              <a:t>nicht vererbbar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wächst wesentlich </a:t>
            </a:r>
            <a:r>
              <a:rPr lang="en-US" sz="1052" b="1">
                <a:solidFill>
                  <a:srgbClr val="1A5FB4"/>
                </a:solidFill>
                <a:latin typeface="Arial"/>
                <a:ea typeface="Arial"/>
                <a:cs typeface="Arial"/>
                <a:sym typeface="Arial"/>
              </a:rPr>
              <a:t>langsamer </a:t>
            </a:r>
            <a:r>
              <a:rPr lang="en-US" sz="1052">
                <a:solidFill>
                  <a:srgbClr val="1A5FB4"/>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ist keine ausgeprägte </a:t>
            </a:r>
            <a:r>
              <a:rPr lang="en-US" sz="1052" b="1">
                <a:solidFill>
                  <a:srgbClr val="1A5FB4"/>
                </a:solidFill>
                <a:latin typeface="Arial"/>
                <a:ea typeface="Arial"/>
                <a:cs typeface="Arial"/>
                <a:sym typeface="Arial"/>
              </a:rPr>
              <a:t>Tumormasse </a:t>
            </a:r>
            <a:r>
              <a:rPr lang="en-US" sz="1052">
                <a:solidFill>
                  <a:srgbClr val="1A5FB4"/>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--Eine Verkalkung </a:t>
            </a:r>
            <a:r>
              <a:rPr lang="en-US" sz="1052">
                <a:solidFill>
                  <a:srgbClr val="1A5FB4"/>
                </a:solidFill>
                <a:latin typeface="Arial"/>
                <a:ea typeface="Arial"/>
                <a:cs typeface="Arial"/>
                <a:sym typeface="Arial"/>
              </a:rPr>
              <a:t>liegt in der Regel nicht vor</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--Es zeigt sich mit einer </a:t>
            </a:r>
            <a:r>
              <a:rPr lang="en-US" sz="1052" b="1">
                <a:solidFill>
                  <a:srgbClr val="1A5FB4"/>
                </a:solidFill>
                <a:latin typeface="Arial"/>
                <a:ea typeface="Arial"/>
                <a:cs typeface="Arial"/>
                <a:sym typeface="Arial"/>
              </a:rPr>
              <a:t> AC-Zelle/einem Pseudohypopyon </a:t>
            </a:r>
            <a:r>
              <a:rPr lang="en-US" sz="1052">
                <a:solidFill>
                  <a:srgbClr val="1A5FB4"/>
                </a:solidFill>
                <a:latin typeface="Arial"/>
                <a:ea typeface="Arial"/>
                <a:cs typeface="Arial"/>
                <a:sym typeface="Arial"/>
              </a:rPr>
              <a:t> und </a:t>
            </a:r>
            <a:r>
              <a:rPr lang="en-US" sz="1052" b="1">
                <a:solidFill>
                  <a:srgbClr val="1A5FB4"/>
                </a:solidFill>
                <a:latin typeface="Arial"/>
                <a:ea typeface="Arial"/>
                <a:cs typeface="Arial"/>
                <a:sym typeface="Arial"/>
              </a:rPr>
              <a:t> verklumpten Glaskörperzellen</a:t>
            </a:r>
            <a:endParaRPr/>
          </a:p>
        </p:txBody>
      </p:sp>
      <p:sp>
        <p:nvSpPr>
          <p:cNvPr id="209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094" name="Google Shape;2094;p162"/>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095" name="Google Shape;2095;p16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150</a:t>
            </a:fld>
            <a:endParaRPr lang="de-DE" sz="800">
              <a:latin typeface="Segoe UI"/>
            </a:endParaRPr>
          </a:p>
        </p:txBody>
      </p:sp>
      <p:cxnSp>
        <p:nvCxnSpPr>
          <p:cNvPr id="2100" name="ZZ_Fusszeile_Linie"/>
          <p:cNvCxnSpPr/>
          <p:nvPr/>
        </p:nvCxnSpPr>
        <p:spPr>
          <a:xfrm>
            <a:off x="274320" y="6565392"/>
            <a:ext cx="11643360" cy="0"/>
          </a:xfrm>
          <a:prstGeom prst="line">
            <a:avLst/>
          </a:prstGeom>
          <a:ln w="6350">
            <a:solidFill>
              <a:srgbClr val="D7DBE0"/>
            </a:solidFill>
          </a:ln>
        </p:spPr>
      </p:cxnSp>
      <p:sp>
        <p:nvSpPr>
          <p:cNvPr id="210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102"/>
        <p:cNvGrpSpPr/>
        <p:nvPr/>
      </p:nvGrpSpPr>
      <p:grpSpPr>
        <a:xfrm>
          <a:off x="0" y="0"/>
          <a:ext cx="0" cy="0"/>
          <a:chOff x="0" y="0"/>
          <a:chExt cx="0" cy="0"/>
        </a:xfrm>
      </p:grpSpPr>
      <p:pic>
        <p:nvPicPr>
          <p:cNvPr id="2104" name="Google Shape;2104;p163"/>
          <p:cNvPicPr preferRelativeResize="0"/>
          <p:nvPr/>
        </p:nvPicPr>
        <p:blipFill rotWithShape="1">
          <a:blip r:embed="rId3">
            <a:alphaModFix/>
          </a:blip>
          <a:srcRect/>
          <a:stretch/>
        </p:blipFill>
        <p:spPr>
          <a:xfrm>
            <a:off x="2455101" y="2379082"/>
            <a:ext cx="7281797" cy="2327058"/>
          </a:xfrm>
          <a:prstGeom prst="rect">
            <a:avLst/>
          </a:prstGeom>
          <a:noFill/>
          <a:ln>
            <a:noFill/>
          </a:ln>
        </p:spPr>
      </p:pic>
      <p:sp>
        <p:nvSpPr>
          <p:cNvPr id="2105" name="Google Shape;2105;p163"/>
          <p:cNvSpPr txBox="1"/>
          <p:nvPr/>
        </p:nvSpPr>
        <p:spPr>
          <a:xfrm>
            <a:off x="4359058" y="4916298"/>
            <a:ext cx="35520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Pseudohypopyon bei diffus infiltrativem Netzhautkrebs</a:t>
            </a:r>
            <a:endParaRPr sz="1227" b="0" i="0" u="none" strike="noStrike" cap="none">
              <a:solidFill>
                <a:srgbClr val="330066"/>
              </a:solidFill>
              <a:latin typeface="Arial"/>
              <a:ea typeface="Arial"/>
              <a:cs typeface="Arial"/>
              <a:sym typeface="Arial"/>
            </a:endParaRPr>
          </a:p>
        </p:txBody>
      </p:sp>
      <p:sp>
        <p:nvSpPr>
          <p:cNvPr id="2107" name="Google Shape;2107;p163"/>
          <p:cNvSpPr txBox="1">
            <a:spLocks noGrp="1"/>
          </p:cNvSpPr>
          <p:nvPr>
            <p:ph type="body" idx="1"/>
          </p:nvPr>
        </p:nvSpPr>
        <p:spPr>
          <a:xfrm>
            <a:off x="2327540" y="1541855"/>
            <a:ext cx="7214992" cy="3867879"/>
          </a:xfrm>
          <a:prstGeom prst="rect">
            <a:avLst/>
          </a:prstGeom>
        </p:spPr>
        <p:txBody>
          <a:bodyPr spcFirstLastPara="1" wrap="square" lIns="80153" tIns="40066" rIns="80153" bIns="40066" anchor="t" anchorCtr="0">
            <a:noAutofit/>
          </a:bodyPr>
          <a:lstStyle/>
          <a:p>
            <a:pPr marL="0" lvl="0" indent="0" algn="l" rtl="0">
              <a:spcBef>
                <a:spcPts val="0"/>
              </a:spcBef>
              <a:spcAft>
                <a:spcPts val="0"/>
              </a:spcAft>
              <a:buNone/>
            </a:pPr>
            <a:endParaRPr/>
          </a:p>
        </p:txBody>
      </p:sp>
      <p:sp>
        <p:nvSpPr>
          <p:cNvPr id="210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03" name="Google Shape;2103;p16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151</a:t>
            </a:fld>
            <a:endParaRPr lang="de-DE" sz="800">
              <a:latin typeface="Segoe UI"/>
            </a:endParaRPr>
          </a:p>
        </p:txBody>
      </p:sp>
      <p:cxnSp>
        <p:nvCxnSpPr>
          <p:cNvPr id="2109" name="ZZ_Fusszeile_Linie"/>
          <p:cNvCxnSpPr/>
          <p:nvPr/>
        </p:nvCxnSpPr>
        <p:spPr>
          <a:xfrm>
            <a:off x="274320" y="6565392"/>
            <a:ext cx="11643360" cy="0"/>
          </a:xfrm>
          <a:prstGeom prst="line">
            <a:avLst/>
          </a:prstGeom>
          <a:ln w="6350">
            <a:solidFill>
              <a:srgbClr val="D7DBE0"/>
            </a:solidFill>
          </a:ln>
        </p:spPr>
      </p:cxnSp>
      <p:sp>
        <p:nvSpPr>
          <p:cNvPr id="211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2111"/>
        <p:cNvGrpSpPr/>
        <p:nvPr/>
      </p:nvGrpSpPr>
      <p:grpSpPr>
        <a:xfrm>
          <a:off x="0" y="0"/>
          <a:ext cx="0" cy="0"/>
          <a:chOff x="0" y="0"/>
          <a:chExt cx="0" cy="0"/>
        </a:xfrm>
      </p:grpSpPr>
      <p:pic>
        <p:nvPicPr>
          <p:cNvPr id="2113" name="Google Shape;2113;p164"/>
          <p:cNvPicPr preferRelativeResize="0"/>
          <p:nvPr/>
        </p:nvPicPr>
        <p:blipFill rotWithShape="1">
          <a:blip r:embed="rId3">
            <a:alphaModFix/>
          </a:blip>
          <a:srcRect/>
          <a:stretch/>
        </p:blipFill>
        <p:spPr>
          <a:xfrm>
            <a:off x="2455101" y="2379082"/>
            <a:ext cx="7281797" cy="2327058"/>
          </a:xfrm>
          <a:prstGeom prst="rect">
            <a:avLst/>
          </a:prstGeom>
          <a:noFill/>
          <a:ln>
            <a:noFill/>
          </a:ln>
        </p:spPr>
      </p:pic>
      <p:sp>
        <p:nvSpPr>
          <p:cNvPr id="2114" name="Google Shape;2114;p164"/>
          <p:cNvSpPr txBox="1"/>
          <p:nvPr/>
        </p:nvSpPr>
        <p:spPr>
          <a:xfrm>
            <a:off x="4359058" y="4916298"/>
            <a:ext cx="35520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Pseudohypopyon bei diffus infiltrierendem Retinoblastom</a:t>
            </a:r>
            <a:endParaRPr sz="1227" b="0" i="0" u="none" strike="noStrike" cap="none">
              <a:solidFill>
                <a:srgbClr val="330066"/>
              </a:solidFill>
              <a:latin typeface="Arial"/>
              <a:ea typeface="Arial"/>
              <a:cs typeface="Arial"/>
              <a:sym typeface="Arial"/>
            </a:endParaRPr>
          </a:p>
        </p:txBody>
      </p:sp>
      <p:sp>
        <p:nvSpPr>
          <p:cNvPr id="2115" name="Google Shape;2115;p164"/>
          <p:cNvSpPr txBox="1"/>
          <p:nvPr/>
        </p:nvSpPr>
        <p:spPr>
          <a:xfrm>
            <a:off x="3913760" y="5447905"/>
            <a:ext cx="4288964" cy="833753"/>
          </a:xfrm>
          <a:prstGeom prst="rect">
            <a:avLst/>
          </a:prstGeom>
          <a:solidFill>
            <a:srgbClr val="EDE3B5"/>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u="none" strike="noStrike" cap="none">
                <a:solidFill>
                  <a:srgbClr val="330066"/>
                </a:solidFill>
              </a:rPr>
              <a:t>Die diffuse infiltrative Rb ist die Form, die sich als „Maskerade-Syndrom“ der Uveitis mit Vitritis und Pseudohypopyon präsentieren kann</a:t>
            </a:r>
            <a:endParaRPr u="none" strike="noStrike" cap="none">
              <a:solidFill>
                <a:srgbClr val="330066"/>
              </a:solidFill>
            </a:endParaRPr>
          </a:p>
        </p:txBody>
      </p:sp>
      <p:sp>
        <p:nvSpPr>
          <p:cNvPr id="2116" name="Google Shape;2116;p164"/>
          <p:cNvSpPr/>
          <p:nvPr/>
        </p:nvSpPr>
        <p:spPr>
          <a:xfrm>
            <a:off x="2732490" y="5614262"/>
            <a:ext cx="534444" cy="501071"/>
          </a:xfrm>
          <a:prstGeom prst="star5">
            <a:avLst>
              <a:gd name="adj" fmla="val 19098"/>
              <a:gd name="hf" fmla="val 105146"/>
              <a:gd name="vf" fmla="val 110557"/>
            </a:avLst>
          </a:prstGeom>
          <a:solidFill>
            <a:srgbClr val="1A5FB4"/>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2117" name="Google Shape;2117;p164"/>
          <p:cNvSpPr/>
          <p:nvPr/>
        </p:nvSpPr>
        <p:spPr>
          <a:xfrm>
            <a:off x="8849547" y="5581570"/>
            <a:ext cx="534444" cy="501071"/>
          </a:xfrm>
          <a:prstGeom prst="star5">
            <a:avLst>
              <a:gd name="adj" fmla="val 19098"/>
              <a:gd name="hf" fmla="val 105146"/>
              <a:gd name="vf" fmla="val 110557"/>
            </a:avLst>
          </a:prstGeom>
          <a:solidFill>
            <a:srgbClr val="1A5FB4"/>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211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12" name="Google Shape;2112;p16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152</a:t>
            </a:fld>
            <a:endParaRPr lang="de-DE" sz="800">
              <a:latin typeface="Segoe UI"/>
            </a:endParaRPr>
          </a:p>
        </p:txBody>
      </p:sp>
      <p:cxnSp>
        <p:nvCxnSpPr>
          <p:cNvPr id="2119" name="ZZ_Fusszeile_Linie"/>
          <p:cNvCxnSpPr/>
          <p:nvPr/>
        </p:nvCxnSpPr>
        <p:spPr>
          <a:xfrm>
            <a:off x="274320" y="6565392"/>
            <a:ext cx="11643360" cy="0"/>
          </a:xfrm>
          <a:prstGeom prst="line">
            <a:avLst/>
          </a:prstGeom>
          <a:ln w="6350">
            <a:solidFill>
              <a:srgbClr val="D7DBE0"/>
            </a:solidFill>
          </a:ln>
        </p:spPr>
      </p:cxnSp>
      <p:sp>
        <p:nvSpPr>
          <p:cNvPr id="212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2121"/>
        <p:cNvGrpSpPr/>
        <p:nvPr/>
      </p:nvGrpSpPr>
      <p:grpSpPr>
        <a:xfrm>
          <a:off x="0" y="0"/>
          <a:ext cx="0" cy="0"/>
          <a:chOff x="0" y="0"/>
          <a:chExt cx="0" cy="0"/>
        </a:xfrm>
      </p:grpSpPr>
      <p:sp>
        <p:nvSpPr>
          <p:cNvPr id="2124" name="Google Shape;2124;p165"/>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125" name="Google Shape;2125;p165"/>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26" name="Google Shape;2126;p165"/>
          <p:cNvSpPr txBox="1"/>
          <p:nvPr/>
        </p:nvSpPr>
        <p:spPr>
          <a:xfrm>
            <a:off x="2354893" y="4756244"/>
            <a:ext cx="7391737" cy="164173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C2C8D0"/>
                </a:solidFill>
                <a:latin typeface="Arial"/>
                <a:ea typeface="Arial"/>
                <a:cs typeface="Arial"/>
                <a:sym typeface="Arial"/>
              </a:rPr>
              <a:t>Das diffuse infiltrative Rb unterscheidet sich in vielerlei Hinsicht von seinen exo- und endophytischen Entsprechungen. Worin bestehen diese Unterschiede?</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wesentlich </a:t>
            </a:r>
            <a:r>
              <a:rPr lang="en-US" sz="1052" b="1">
                <a:solidFill>
                  <a:srgbClr val="C2C8D0"/>
                </a:solidFill>
                <a:latin typeface="Arial"/>
                <a:ea typeface="Arial"/>
                <a:cs typeface="Arial"/>
                <a:sym typeface="Arial"/>
              </a:rPr>
              <a:t> seltener</a:t>
            </a:r>
            <a:r>
              <a:rPr lang="en-US" sz="1052">
                <a:solidFill>
                  <a:srgbClr val="C2C8D0"/>
                </a:solidFill>
                <a:latin typeface="Arial"/>
                <a:ea typeface="Arial"/>
                <a:cs typeface="Arial"/>
                <a:sym typeface="Arial"/>
              </a:rPr>
              <a:t>  auf ( </a:t>
            </a:r>
            <a:r>
              <a:rPr lang="en-US" sz="1052" b="1">
                <a:solidFill>
                  <a:srgbClr val="C2C8D0"/>
                </a:solidFill>
                <a:latin typeface="Arial"/>
                <a:ea typeface="Arial"/>
                <a:cs typeface="Arial"/>
                <a:sym typeface="Arial"/>
              </a:rPr>
              <a:t>&lt;2 % </a:t>
            </a:r>
            <a:r>
              <a:rPr lang="en-US" sz="1052">
                <a:solidFill>
                  <a:srgbClr val="C2C8D0"/>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bei </a:t>
            </a:r>
            <a:r>
              <a:rPr lang="en-US" sz="1052" b="1">
                <a:solidFill>
                  <a:srgbClr val="C2C8D0"/>
                </a:solidFill>
                <a:latin typeface="Arial"/>
                <a:ea typeface="Arial"/>
                <a:cs typeface="Arial"/>
                <a:sym typeface="Arial"/>
              </a:rPr>
              <a:t> älteren </a:t>
            </a:r>
            <a:r>
              <a:rPr lang="en-US" sz="1052">
                <a:solidFill>
                  <a:srgbClr val="C2C8D0"/>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nicht vererbbar</a:t>
            </a:r>
            <a:endParaRPr sz="1227" b="1">
              <a:solidFill>
                <a:srgbClr val="C2C8D0"/>
              </a:solidFill>
              <a:latin typeface="Arial"/>
              <a:ea typeface="Arial"/>
              <a:cs typeface="Arial"/>
              <a:sym typeface="Arial"/>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wächst wesentlich </a:t>
            </a:r>
            <a:r>
              <a:rPr lang="en-US" sz="1052" b="1">
                <a:solidFill>
                  <a:srgbClr val="C2C8D0"/>
                </a:solidFill>
                <a:latin typeface="Arial"/>
                <a:ea typeface="Arial"/>
                <a:cs typeface="Arial"/>
                <a:sym typeface="Arial"/>
              </a:rPr>
              <a:t>langsamer </a:t>
            </a:r>
            <a:r>
              <a:rPr lang="en-US" sz="1052">
                <a:solidFill>
                  <a:srgbClr val="C2C8D0"/>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keine ausgeprägte </a:t>
            </a:r>
            <a:r>
              <a:rPr lang="en-US" sz="1052" b="1">
                <a:solidFill>
                  <a:srgbClr val="C2C8D0"/>
                </a:solidFill>
                <a:latin typeface="Arial"/>
                <a:ea typeface="Arial"/>
                <a:cs typeface="Arial"/>
                <a:sym typeface="Arial"/>
              </a:rPr>
              <a:t>Tumormasse </a:t>
            </a:r>
            <a:r>
              <a:rPr lang="en-US" sz="1052">
                <a:solidFill>
                  <a:srgbClr val="C2C8D0"/>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C2C8D0"/>
                </a:solidFill>
                <a:latin typeface="Arial"/>
                <a:ea typeface="Arial"/>
                <a:cs typeface="Arial"/>
                <a:sym typeface="Arial"/>
              </a:rPr>
              <a:t>--Eine Verkalkung </a:t>
            </a:r>
            <a:r>
              <a:rPr lang="en-US" sz="1052">
                <a:solidFill>
                  <a:srgbClr val="C2C8D0"/>
                </a:solidFill>
                <a:latin typeface="Arial"/>
                <a:ea typeface="Arial"/>
                <a:cs typeface="Arial"/>
                <a:sym typeface="Arial"/>
              </a:rPr>
              <a:t>liegt in der Regel nicht vor</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zeigt sich mit einer </a:t>
            </a:r>
            <a:r>
              <a:rPr lang="en-US" sz="1052" b="1">
                <a:solidFill>
                  <a:srgbClr val="C2C8D0"/>
                </a:solidFill>
                <a:latin typeface="Arial"/>
                <a:ea typeface="Arial"/>
                <a:cs typeface="Arial"/>
                <a:sym typeface="Arial"/>
              </a:rPr>
              <a:t>AC</a:t>
            </a:r>
            <a:r>
              <a:rPr lang="en-US" sz="1052" b="1">
                <a:solidFill>
                  <a:srgbClr val="1A5FB4"/>
                </a:solidFill>
                <a:latin typeface="Arial"/>
                <a:ea typeface="Arial"/>
                <a:cs typeface="Arial"/>
                <a:sym typeface="Arial"/>
              </a:rPr>
              <a:t>-Zelle/einem Pseudohypopyon </a:t>
            </a:r>
            <a:r>
              <a:rPr lang="en-US" sz="1052">
                <a:solidFill>
                  <a:srgbClr val="C2C8D0"/>
                </a:solidFill>
                <a:latin typeface="Arial"/>
                <a:ea typeface="Arial"/>
                <a:cs typeface="Arial"/>
                <a:sym typeface="Arial"/>
              </a:rPr>
              <a:t> und </a:t>
            </a:r>
            <a:r>
              <a:rPr lang="en-US" sz="1052" b="1">
                <a:solidFill>
                  <a:srgbClr val="C2C8D0"/>
                </a:solidFill>
                <a:latin typeface="Arial"/>
                <a:ea typeface="Arial"/>
                <a:cs typeface="Arial"/>
                <a:sym typeface="Arial"/>
              </a:rPr>
              <a:t> verklumpten Glaskörperzellen</a:t>
            </a:r>
            <a:endParaRPr/>
          </a:p>
        </p:txBody>
      </p:sp>
      <p:sp>
        <p:nvSpPr>
          <p:cNvPr id="2127" name="Google Shape;2127;p165"/>
          <p:cNvSpPr txBox="1"/>
          <p:nvPr/>
        </p:nvSpPr>
        <p:spPr>
          <a:xfrm>
            <a:off x="2856482" y="4601450"/>
            <a:ext cx="6970170" cy="1069084"/>
          </a:xfrm>
          <a:prstGeom prst="rect">
            <a:avLst/>
          </a:prstGeom>
          <a:solidFill>
            <a:srgbClr val="9AA3A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000000"/>
                </a:solidFill>
                <a:latin typeface="Arial"/>
                <a:ea typeface="Arial"/>
                <a:cs typeface="Arial"/>
                <a:sym typeface="Arial"/>
              </a:rPr>
              <a:t>Inwiefern unterscheidet sich das Pseudohypopyon bei diffus infiltrierendem Rb von einem echten entzündlichen Hypopyon?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--Im Gegensatz zu einem Hypopyon verschiebt sich das Pseudohypopyon leicht bei Veränderungen der Kopfposition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--Das Pseudohypopyon ist </a:t>
            </a:r>
            <a:r>
              <a:rPr lang="en-US" sz="1052" b="1">
                <a:solidFill>
                  <a:srgbClr val="9AA3AE"/>
                </a:solidFill>
                <a:latin typeface="Arial"/>
                <a:ea typeface="Arial"/>
                <a:cs typeface="Arial"/>
                <a:sym typeface="Arial"/>
              </a:rPr>
              <a:t>schneeweiß</a:t>
            </a:r>
            <a:r>
              <a:rPr lang="en-US" sz="1052">
                <a:solidFill>
                  <a:srgbClr val="9AA3AE"/>
                </a:solidFill>
                <a:latin typeface="Arial"/>
                <a:ea typeface="Arial"/>
                <a:cs typeface="Arial"/>
                <a:sym typeface="Arial"/>
              </a:rPr>
              <a:t>, im Gegensatz zum gelblichen Schimmer eines echten Hypopyons</a:t>
            </a:r>
            <a:endParaRPr/>
          </a:p>
        </p:txBody>
      </p:sp>
      <p:sp>
        <p:nvSpPr>
          <p:cNvPr id="2128" name="Google Shape;2128;p165"/>
          <p:cNvSpPr txBox="1"/>
          <p:nvPr/>
        </p:nvSpPr>
        <p:spPr>
          <a:xfrm>
            <a:off x="3290170" y="5581570"/>
            <a:ext cx="5611660" cy="346389"/>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a:solidFill>
                  <a:srgbClr val="000000"/>
                </a:solidFill>
                <a:latin typeface="Arial"/>
                <a:ea typeface="Arial"/>
                <a:cs typeface="Arial"/>
                <a:sym typeface="Arial"/>
              </a:rPr>
              <a:t>Das diffus infiltrierende Retinoblasom </a:t>
            </a:r>
            <a:r>
              <a:rPr lang="en-US" sz="1052" i="1">
                <a:solidFill>
                  <a:srgbClr val="000000"/>
                </a:solidFill>
                <a:latin typeface="Arial"/>
                <a:ea typeface="Arial"/>
                <a:cs typeface="Arial"/>
                <a:sym typeface="Arial"/>
              </a:rPr>
              <a:t>ist die Form, die sich als „Maskeradensyndrom“ der Uveitis mit Vitritis und Pseudohypopyon äußern kann</a:t>
            </a:r>
            <a:endParaRPr/>
          </a:p>
        </p:txBody>
      </p:sp>
      <p:sp>
        <p:nvSpPr>
          <p:cNvPr id="2129" name="Google Shape;2129;p165"/>
          <p:cNvSpPr/>
          <p:nvPr/>
        </p:nvSpPr>
        <p:spPr>
          <a:xfrm>
            <a:off x="2732490" y="5614262"/>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30" name="Google Shape;2130;p165"/>
          <p:cNvSpPr/>
          <p:nvPr/>
        </p:nvSpPr>
        <p:spPr>
          <a:xfrm>
            <a:off x="8849547" y="5581570"/>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3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22" name="Google Shape;2122;p165"/>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123" name="Google Shape;2123;p16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153</a:t>
            </a:fld>
            <a:endParaRPr lang="de-DE" sz="800">
              <a:latin typeface="Segoe UI"/>
            </a:endParaRPr>
          </a:p>
        </p:txBody>
      </p:sp>
      <p:cxnSp>
        <p:nvCxnSpPr>
          <p:cNvPr id="2132" name="ZZ_Fusszeile_Linie"/>
          <p:cNvCxnSpPr/>
          <p:nvPr/>
        </p:nvCxnSpPr>
        <p:spPr>
          <a:xfrm>
            <a:off x="274320" y="6565392"/>
            <a:ext cx="11643360" cy="0"/>
          </a:xfrm>
          <a:prstGeom prst="line">
            <a:avLst/>
          </a:prstGeom>
          <a:ln w="6350">
            <a:solidFill>
              <a:srgbClr val="D7DBE0"/>
            </a:solidFill>
          </a:ln>
        </p:spPr>
      </p:cxnSp>
      <p:sp>
        <p:nvSpPr>
          <p:cNvPr id="213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2134"/>
        <p:cNvGrpSpPr/>
        <p:nvPr/>
      </p:nvGrpSpPr>
      <p:grpSpPr>
        <a:xfrm>
          <a:off x="0" y="0"/>
          <a:ext cx="0" cy="0"/>
          <a:chOff x="0" y="0"/>
          <a:chExt cx="0" cy="0"/>
        </a:xfrm>
      </p:grpSpPr>
      <p:sp>
        <p:nvSpPr>
          <p:cNvPr id="2137" name="Google Shape;2137;p166"/>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138" name="Google Shape;2138;p166"/>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39" name="Google Shape;2139;p166"/>
          <p:cNvSpPr txBox="1"/>
          <p:nvPr/>
        </p:nvSpPr>
        <p:spPr>
          <a:xfrm>
            <a:off x="2354893" y="4756244"/>
            <a:ext cx="7391737" cy="164173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C2C8D0"/>
                </a:solidFill>
                <a:latin typeface="Arial"/>
                <a:ea typeface="Arial"/>
                <a:cs typeface="Arial"/>
                <a:sym typeface="Arial"/>
              </a:rPr>
              <a:t>Das diffuse infiltrative Rb unterscheidet sich in vielerlei Hinsicht von seinen exo- und endophytischen Entsprechungen. Worin bestehen diese Unterschiede?</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wesentlich </a:t>
            </a:r>
            <a:r>
              <a:rPr lang="en-US" sz="1052" b="1">
                <a:solidFill>
                  <a:srgbClr val="C2C8D0"/>
                </a:solidFill>
                <a:latin typeface="Arial"/>
                <a:ea typeface="Arial"/>
                <a:cs typeface="Arial"/>
                <a:sym typeface="Arial"/>
              </a:rPr>
              <a:t> seltener</a:t>
            </a:r>
            <a:r>
              <a:rPr lang="en-US" sz="1052">
                <a:solidFill>
                  <a:srgbClr val="C2C8D0"/>
                </a:solidFill>
                <a:latin typeface="Arial"/>
                <a:ea typeface="Arial"/>
                <a:cs typeface="Arial"/>
                <a:sym typeface="Arial"/>
              </a:rPr>
              <a:t>  auf ( </a:t>
            </a:r>
            <a:r>
              <a:rPr lang="en-US" sz="1052" b="1">
                <a:solidFill>
                  <a:srgbClr val="C2C8D0"/>
                </a:solidFill>
                <a:latin typeface="Arial"/>
                <a:ea typeface="Arial"/>
                <a:cs typeface="Arial"/>
                <a:sym typeface="Arial"/>
              </a:rPr>
              <a:t>&lt;2 % </a:t>
            </a:r>
            <a:r>
              <a:rPr lang="en-US" sz="1052">
                <a:solidFill>
                  <a:srgbClr val="C2C8D0"/>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bei </a:t>
            </a:r>
            <a:r>
              <a:rPr lang="en-US" sz="1052" b="1">
                <a:solidFill>
                  <a:srgbClr val="C2C8D0"/>
                </a:solidFill>
                <a:latin typeface="Arial"/>
                <a:ea typeface="Arial"/>
                <a:cs typeface="Arial"/>
                <a:sym typeface="Arial"/>
              </a:rPr>
              <a:t> älteren </a:t>
            </a:r>
            <a:r>
              <a:rPr lang="en-US" sz="1052">
                <a:solidFill>
                  <a:srgbClr val="C2C8D0"/>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nicht vererbbar</a:t>
            </a:r>
            <a:endParaRPr sz="1227" b="1">
              <a:solidFill>
                <a:srgbClr val="C2C8D0"/>
              </a:solidFill>
              <a:latin typeface="Arial"/>
              <a:ea typeface="Arial"/>
              <a:cs typeface="Arial"/>
              <a:sym typeface="Arial"/>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wächst wesentlich </a:t>
            </a:r>
            <a:r>
              <a:rPr lang="en-US" sz="1052" b="1">
                <a:solidFill>
                  <a:srgbClr val="C2C8D0"/>
                </a:solidFill>
                <a:latin typeface="Arial"/>
                <a:ea typeface="Arial"/>
                <a:cs typeface="Arial"/>
                <a:sym typeface="Arial"/>
              </a:rPr>
              <a:t>langsamer </a:t>
            </a:r>
            <a:r>
              <a:rPr lang="en-US" sz="1052">
                <a:solidFill>
                  <a:srgbClr val="C2C8D0"/>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keine ausgeprägte </a:t>
            </a:r>
            <a:r>
              <a:rPr lang="en-US" sz="1052" b="1">
                <a:solidFill>
                  <a:srgbClr val="C2C8D0"/>
                </a:solidFill>
                <a:latin typeface="Arial"/>
                <a:ea typeface="Arial"/>
                <a:cs typeface="Arial"/>
                <a:sym typeface="Arial"/>
              </a:rPr>
              <a:t>Tumormasse </a:t>
            </a:r>
            <a:r>
              <a:rPr lang="en-US" sz="1052">
                <a:solidFill>
                  <a:srgbClr val="C2C8D0"/>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C2C8D0"/>
                </a:solidFill>
                <a:latin typeface="Arial"/>
                <a:ea typeface="Arial"/>
                <a:cs typeface="Arial"/>
                <a:sym typeface="Arial"/>
              </a:rPr>
              <a:t>--Eine Verkalkung </a:t>
            </a:r>
            <a:r>
              <a:rPr lang="en-US" sz="1052">
                <a:solidFill>
                  <a:srgbClr val="C2C8D0"/>
                </a:solidFill>
                <a:latin typeface="Arial"/>
                <a:ea typeface="Arial"/>
                <a:cs typeface="Arial"/>
                <a:sym typeface="Arial"/>
              </a:rPr>
              <a:t>liegt in der Regel nicht vor</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zeigt sich mit einer </a:t>
            </a:r>
            <a:r>
              <a:rPr lang="en-US" sz="1052" b="1">
                <a:solidFill>
                  <a:srgbClr val="C2C8D0"/>
                </a:solidFill>
                <a:latin typeface="Arial"/>
                <a:ea typeface="Arial"/>
                <a:cs typeface="Arial"/>
                <a:sym typeface="Arial"/>
              </a:rPr>
              <a:t>AC</a:t>
            </a:r>
            <a:r>
              <a:rPr lang="en-US" sz="1052" b="1">
                <a:solidFill>
                  <a:srgbClr val="1A5FB4"/>
                </a:solidFill>
                <a:latin typeface="Arial"/>
                <a:ea typeface="Arial"/>
                <a:cs typeface="Arial"/>
                <a:sym typeface="Arial"/>
              </a:rPr>
              <a:t>-Zelle/einem Pseudohypopyon </a:t>
            </a:r>
            <a:r>
              <a:rPr lang="en-US" sz="1052">
                <a:solidFill>
                  <a:srgbClr val="C2C8D0"/>
                </a:solidFill>
                <a:latin typeface="Arial"/>
                <a:ea typeface="Arial"/>
                <a:cs typeface="Arial"/>
                <a:sym typeface="Arial"/>
              </a:rPr>
              <a:t> und </a:t>
            </a:r>
            <a:r>
              <a:rPr lang="en-US" sz="1052" b="1">
                <a:solidFill>
                  <a:srgbClr val="C2C8D0"/>
                </a:solidFill>
                <a:latin typeface="Arial"/>
                <a:ea typeface="Arial"/>
                <a:cs typeface="Arial"/>
                <a:sym typeface="Arial"/>
              </a:rPr>
              <a:t> verklumpten Glaskörperzellen</a:t>
            </a:r>
            <a:endParaRPr/>
          </a:p>
        </p:txBody>
      </p:sp>
      <p:sp>
        <p:nvSpPr>
          <p:cNvPr id="2140" name="Google Shape;2140;p166"/>
          <p:cNvSpPr txBox="1"/>
          <p:nvPr/>
        </p:nvSpPr>
        <p:spPr>
          <a:xfrm>
            <a:off x="3290170" y="5581570"/>
            <a:ext cx="5611660" cy="346389"/>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a:solidFill>
                  <a:srgbClr val="000000"/>
                </a:solidFill>
                <a:latin typeface="Arial"/>
                <a:ea typeface="Arial"/>
                <a:cs typeface="Arial"/>
                <a:sym typeface="Arial"/>
              </a:rPr>
              <a:t>Das diffus infiltrierende Retinoblasom </a:t>
            </a:r>
            <a:r>
              <a:rPr lang="en-US" sz="1052" i="1">
                <a:solidFill>
                  <a:srgbClr val="000000"/>
                </a:solidFill>
                <a:latin typeface="Arial"/>
                <a:ea typeface="Arial"/>
                <a:cs typeface="Arial"/>
                <a:sym typeface="Arial"/>
              </a:rPr>
              <a:t>ist die Form, die sich als „Maskeradensyndrom“ der Uveitis mit Vitritis und Pseudohypopyon äußern kann</a:t>
            </a:r>
            <a:endParaRPr/>
          </a:p>
        </p:txBody>
      </p:sp>
      <p:sp>
        <p:nvSpPr>
          <p:cNvPr id="2141" name="Google Shape;2141;p166"/>
          <p:cNvSpPr/>
          <p:nvPr/>
        </p:nvSpPr>
        <p:spPr>
          <a:xfrm>
            <a:off x="2732490" y="5614262"/>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42" name="Google Shape;2142;p166"/>
          <p:cNvSpPr/>
          <p:nvPr/>
        </p:nvSpPr>
        <p:spPr>
          <a:xfrm>
            <a:off x="8849547" y="5581570"/>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43" name="Google Shape;2143;p166"/>
          <p:cNvSpPr txBox="1"/>
          <p:nvPr/>
        </p:nvSpPr>
        <p:spPr>
          <a:xfrm>
            <a:off x="2856482" y="4601450"/>
            <a:ext cx="6970170" cy="1069084"/>
          </a:xfrm>
          <a:prstGeom prst="rect">
            <a:avLst/>
          </a:prstGeom>
          <a:solidFill>
            <a:srgbClr val="9AA3A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000000"/>
                </a:solidFill>
                <a:latin typeface="Arial"/>
                <a:ea typeface="Arial"/>
                <a:cs typeface="Arial"/>
                <a:sym typeface="Arial"/>
              </a:rPr>
              <a:t>Inwiefern unterscheidet sich das Pseudohypopyon bei diffus infiltrierendem Rb von einem echten entzündlichen Hypopyon?</a:t>
            </a:r>
            <a:endParaRPr/>
          </a:p>
          <a:p>
            <a:pPr marL="0" marR="0" lvl="0" indent="0" algn="l" rtl="0">
              <a:spcBef>
                <a:spcPts val="0"/>
              </a:spcBef>
              <a:spcAft>
                <a:spcPts val="0"/>
              </a:spcAft>
              <a:buNone/>
            </a:pPr>
            <a:r>
              <a:rPr lang="en-US" sz="1052">
                <a:solidFill>
                  <a:srgbClr val="000000"/>
                </a:solidFill>
                <a:latin typeface="Arial"/>
                <a:ea typeface="Arial"/>
                <a:cs typeface="Arial"/>
                <a:sym typeface="Arial"/>
              </a:rPr>
              <a:t>--Im Gegensatz zu einem Hypopyon verschiebt sich das Pseudohypopyon leicht bei Veränderungen der Kopfposition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--Das Pseudohypopyon ist </a:t>
            </a:r>
            <a:r>
              <a:rPr lang="en-US" sz="1052" b="1">
                <a:solidFill>
                  <a:srgbClr val="9AA3AE"/>
                </a:solidFill>
                <a:latin typeface="Arial"/>
                <a:ea typeface="Arial"/>
                <a:cs typeface="Arial"/>
                <a:sym typeface="Arial"/>
              </a:rPr>
              <a:t>schneeweiß</a:t>
            </a:r>
            <a:r>
              <a:rPr lang="en-US" sz="1052">
                <a:solidFill>
                  <a:srgbClr val="9AA3AE"/>
                </a:solidFill>
                <a:latin typeface="Arial"/>
                <a:ea typeface="Arial"/>
                <a:cs typeface="Arial"/>
                <a:sym typeface="Arial"/>
              </a:rPr>
              <a:t>, im Gegensatz zur gelblichen Färbung eines echten Hypopyons</a:t>
            </a:r>
            <a:endParaRPr/>
          </a:p>
        </p:txBody>
      </p:sp>
      <p:sp>
        <p:nvSpPr>
          <p:cNvPr id="21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35" name="Google Shape;2135;p166"/>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136" name="Google Shape;2136;p16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154</a:t>
            </a:fld>
            <a:endParaRPr lang="de-DE" sz="800">
              <a:latin typeface="Segoe UI"/>
            </a:endParaRPr>
          </a:p>
        </p:txBody>
      </p:sp>
      <p:cxnSp>
        <p:nvCxnSpPr>
          <p:cNvPr id="2145" name="ZZ_Fusszeile_Linie"/>
          <p:cNvCxnSpPr/>
          <p:nvPr/>
        </p:nvCxnSpPr>
        <p:spPr>
          <a:xfrm>
            <a:off x="274320" y="6565392"/>
            <a:ext cx="11643360" cy="0"/>
          </a:xfrm>
          <a:prstGeom prst="line">
            <a:avLst/>
          </a:prstGeom>
          <a:ln w="6350">
            <a:solidFill>
              <a:srgbClr val="D7DBE0"/>
            </a:solidFill>
          </a:ln>
        </p:spPr>
      </p:cxnSp>
      <p:sp>
        <p:nvSpPr>
          <p:cNvPr id="21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147"/>
        <p:cNvGrpSpPr/>
        <p:nvPr/>
      </p:nvGrpSpPr>
      <p:grpSpPr>
        <a:xfrm>
          <a:off x="0" y="0"/>
          <a:ext cx="0" cy="0"/>
          <a:chOff x="0" y="0"/>
          <a:chExt cx="0" cy="0"/>
        </a:xfrm>
      </p:grpSpPr>
      <p:sp>
        <p:nvSpPr>
          <p:cNvPr id="2150" name="Google Shape;2150;p167"/>
          <p:cNvSpPr/>
          <p:nvPr/>
        </p:nvSpPr>
        <p:spPr>
          <a:xfrm>
            <a:off x="2732490" y="5614262"/>
            <a:ext cx="534444" cy="501041"/>
          </a:xfrm>
          <a:prstGeom prst="star5">
            <a:avLst>
              <a:gd name="adj" fmla="val 19098"/>
              <a:gd name="hf" fmla="val 105146"/>
              <a:gd name="vf" fmla="val 110557"/>
            </a:avLst>
          </a:prstGeom>
          <a:solidFill>
            <a:srgbClr val="1A5FB4"/>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2151" name="Google Shape;2151;p167"/>
          <p:cNvSpPr txBox="1"/>
          <p:nvPr/>
        </p:nvSpPr>
        <p:spPr>
          <a:xfrm>
            <a:off x="2822532" y="3676222"/>
            <a:ext cx="6294970" cy="67015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9AA3AE"/>
              </a:buClr>
              <a:buSzPts val="1052"/>
              <a:buFont typeface="Noto Sans Symbols"/>
              <a:buNone/>
            </a:pPr>
            <a:r>
              <a:rPr lang="en-US" sz="1052" i="1">
                <a:solidFill>
                  <a:srgbClr val="9AA3AE"/>
                </a:solidFill>
                <a:latin typeface="Arial"/>
                <a:ea typeface="Arial"/>
                <a:cs typeface="Arial"/>
                <a:sym typeface="Arial"/>
              </a:rPr>
              <a:t>Die drei Erscheinungsformen sind… und ihre jeweiligen Wachstumsmuster sind…</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--Exophytisch: subretinales Wachstum</a:t>
            </a:r>
            <a:endParaRPr/>
          </a:p>
          <a:p>
            <a:pPr marL="0" marR="0" lvl="0" indent="0" algn="l" rtl="0">
              <a:spcBef>
                <a:spcPts val="0"/>
              </a:spcBef>
              <a:spcAft>
                <a:spcPts val="0"/>
              </a:spcAft>
              <a:buClr>
                <a:srgbClr val="9AA3AE"/>
              </a:buClr>
              <a:buSzPts val="1052"/>
              <a:buFont typeface="Noto Sans Symbols"/>
              <a:buNone/>
            </a:pPr>
            <a:r>
              <a:rPr lang="en-US" sz="1052">
                <a:solidFill>
                  <a:srgbClr val="9AA3AE"/>
                </a:solidFill>
                <a:latin typeface="Arial"/>
                <a:ea typeface="Arial"/>
                <a:cs typeface="Arial"/>
                <a:sym typeface="Arial"/>
              </a:rPr>
              <a:t>--Endophytisch: Vertikales Wachstum in den Glaskörper hinein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--Diffus infiltrierend</a:t>
            </a:r>
            <a:r>
              <a:rPr lang="en-US" sz="1052" b="1">
                <a:solidFill>
                  <a:srgbClr val="9AA3AE"/>
                </a:solidFill>
                <a:latin typeface="Arial"/>
                <a:ea typeface="Arial"/>
                <a:cs typeface="Arial"/>
                <a:sym typeface="Arial"/>
              </a:rPr>
              <a:t>: </a:t>
            </a:r>
            <a:r>
              <a:rPr lang="en-US" sz="1052">
                <a:solidFill>
                  <a:srgbClr val="9AA3AE"/>
                </a:solidFill>
                <a:latin typeface="Arial"/>
                <a:ea typeface="Arial"/>
                <a:cs typeface="Arial"/>
                <a:sym typeface="Arial"/>
              </a:rPr>
              <a:t>Laterales diffuses Wachstum innerhalb der Netzhaut</a:t>
            </a:r>
            <a:endParaRPr/>
          </a:p>
        </p:txBody>
      </p:sp>
      <p:sp>
        <p:nvSpPr>
          <p:cNvPr id="2152" name="Google Shape;2152;p167"/>
          <p:cNvSpPr/>
          <p:nvPr/>
        </p:nvSpPr>
        <p:spPr>
          <a:xfrm>
            <a:off x="2734115" y="4099013"/>
            <a:ext cx="1803748" cy="441074"/>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53" name="Google Shape;2153;p167"/>
          <p:cNvSpPr txBox="1"/>
          <p:nvPr/>
        </p:nvSpPr>
        <p:spPr>
          <a:xfrm>
            <a:off x="2354893" y="4756244"/>
            <a:ext cx="7391737" cy="1641732"/>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C2C8D0"/>
                </a:solidFill>
                <a:latin typeface="Arial"/>
                <a:ea typeface="Arial"/>
                <a:cs typeface="Arial"/>
                <a:sym typeface="Arial"/>
              </a:rPr>
              <a:t>Das diffuse infiltrative Rb unterscheidet sich in vielerlei Hinsicht von seinen exo- und endophytischen Entsprechungen. Worin bestehen diese Unterschiede?</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wesentlich </a:t>
            </a:r>
            <a:r>
              <a:rPr lang="en-US" sz="1052" b="1">
                <a:solidFill>
                  <a:srgbClr val="C2C8D0"/>
                </a:solidFill>
                <a:latin typeface="Arial"/>
                <a:ea typeface="Arial"/>
                <a:cs typeface="Arial"/>
                <a:sym typeface="Arial"/>
              </a:rPr>
              <a:t> seltener</a:t>
            </a:r>
            <a:r>
              <a:rPr lang="en-US" sz="1052">
                <a:solidFill>
                  <a:srgbClr val="C2C8D0"/>
                </a:solidFill>
                <a:latin typeface="Arial"/>
                <a:ea typeface="Arial"/>
                <a:cs typeface="Arial"/>
                <a:sym typeface="Arial"/>
              </a:rPr>
              <a:t>  auf ( </a:t>
            </a:r>
            <a:r>
              <a:rPr lang="en-US" sz="1052" b="1">
                <a:solidFill>
                  <a:srgbClr val="C2C8D0"/>
                </a:solidFill>
                <a:latin typeface="Arial"/>
                <a:ea typeface="Arial"/>
                <a:cs typeface="Arial"/>
                <a:sym typeface="Arial"/>
              </a:rPr>
              <a:t>&lt;2 % </a:t>
            </a:r>
            <a:r>
              <a:rPr lang="en-US" sz="1052">
                <a:solidFill>
                  <a:srgbClr val="C2C8D0"/>
                </a:solidFill>
                <a:latin typeface="Arial"/>
                <a:ea typeface="Arial"/>
                <a:cs typeface="Arial"/>
                <a:sym typeface="Arial"/>
              </a:rPr>
              <a:t> aller Rb) 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tritt bei </a:t>
            </a:r>
            <a:r>
              <a:rPr lang="en-US" sz="1052" b="1">
                <a:solidFill>
                  <a:srgbClr val="C2C8D0"/>
                </a:solidFill>
                <a:latin typeface="Arial"/>
                <a:ea typeface="Arial"/>
                <a:cs typeface="Arial"/>
                <a:sym typeface="Arial"/>
              </a:rPr>
              <a:t> älteren </a:t>
            </a:r>
            <a:r>
              <a:rPr lang="en-US" sz="1052">
                <a:solidFill>
                  <a:srgbClr val="C2C8D0"/>
                </a:solidFill>
                <a:latin typeface="Arial"/>
                <a:ea typeface="Arial"/>
                <a:cs typeface="Arial"/>
                <a:sym typeface="Arial"/>
              </a:rPr>
              <a:t> Kindern auf ( &gt;5 )</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einseitig</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praktisch immer </a:t>
            </a:r>
            <a:r>
              <a:rPr lang="en-US" sz="1052" b="1">
                <a:solidFill>
                  <a:srgbClr val="C2C8D0"/>
                </a:solidFill>
                <a:latin typeface="Arial"/>
                <a:ea typeface="Arial"/>
                <a:cs typeface="Arial"/>
                <a:sym typeface="Arial"/>
              </a:rPr>
              <a:t>nicht vererbbar</a:t>
            </a:r>
            <a:endParaRPr sz="1227" b="1">
              <a:solidFill>
                <a:srgbClr val="C2C8D0"/>
              </a:solidFill>
              <a:latin typeface="Arial"/>
              <a:ea typeface="Arial"/>
              <a:cs typeface="Arial"/>
              <a:sym typeface="Arial"/>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wächst wesentlich </a:t>
            </a:r>
            <a:r>
              <a:rPr lang="en-US" sz="1052" b="1">
                <a:solidFill>
                  <a:srgbClr val="C2C8D0"/>
                </a:solidFill>
                <a:latin typeface="Arial"/>
                <a:ea typeface="Arial"/>
                <a:cs typeface="Arial"/>
                <a:sym typeface="Arial"/>
              </a:rPr>
              <a:t>langsamer </a:t>
            </a:r>
            <a:r>
              <a:rPr lang="en-US" sz="1052">
                <a:solidFill>
                  <a:srgbClr val="C2C8D0"/>
                </a:solidFill>
                <a:latin typeface="Arial"/>
                <a:ea typeface="Arial"/>
                <a:cs typeface="Arial"/>
                <a:sym typeface="Arial"/>
              </a:rPr>
              <a:t>als die beiden anderen Formen</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ist keine ausgeprägte </a:t>
            </a:r>
            <a:r>
              <a:rPr lang="en-US" sz="1052" b="1">
                <a:solidFill>
                  <a:srgbClr val="C2C8D0"/>
                </a:solidFill>
                <a:latin typeface="Arial"/>
                <a:ea typeface="Arial"/>
                <a:cs typeface="Arial"/>
                <a:sym typeface="Arial"/>
              </a:rPr>
              <a:t>Tumormasse </a:t>
            </a:r>
            <a:r>
              <a:rPr lang="en-US" sz="1052">
                <a:solidFill>
                  <a:srgbClr val="C2C8D0"/>
                </a:solidFill>
                <a:latin typeface="Arial"/>
                <a:ea typeface="Arial"/>
                <a:cs typeface="Arial"/>
                <a:sym typeface="Arial"/>
              </a:rPr>
              <a:t>vorhanden (daher der Name)</a:t>
            </a:r>
            <a:endParaRPr/>
          </a:p>
          <a:p>
            <a:pPr marL="0" marR="0" lvl="0" indent="0" algn="l" rtl="0">
              <a:spcBef>
                <a:spcPts val="0"/>
              </a:spcBef>
              <a:spcAft>
                <a:spcPts val="0"/>
              </a:spcAft>
              <a:buNone/>
            </a:pPr>
            <a:r>
              <a:rPr lang="en-US" sz="1052" b="1">
                <a:solidFill>
                  <a:srgbClr val="C2C8D0"/>
                </a:solidFill>
                <a:latin typeface="Arial"/>
                <a:ea typeface="Arial"/>
                <a:cs typeface="Arial"/>
                <a:sym typeface="Arial"/>
              </a:rPr>
              <a:t>--Eine Verkalkung </a:t>
            </a:r>
            <a:r>
              <a:rPr lang="en-US" sz="1052">
                <a:solidFill>
                  <a:srgbClr val="C2C8D0"/>
                </a:solidFill>
                <a:latin typeface="Arial"/>
                <a:ea typeface="Arial"/>
                <a:cs typeface="Arial"/>
                <a:sym typeface="Arial"/>
              </a:rPr>
              <a:t>liegt in der Regel nicht vor</a:t>
            </a:r>
            <a:endParaRPr/>
          </a:p>
          <a:p>
            <a:pPr marL="0" marR="0" lvl="0" indent="0" algn="l" rtl="0">
              <a:spcBef>
                <a:spcPts val="0"/>
              </a:spcBef>
              <a:spcAft>
                <a:spcPts val="0"/>
              </a:spcAft>
              <a:buNone/>
            </a:pPr>
            <a:r>
              <a:rPr lang="en-US" sz="1052">
                <a:solidFill>
                  <a:srgbClr val="C2C8D0"/>
                </a:solidFill>
                <a:latin typeface="Arial"/>
                <a:ea typeface="Arial"/>
                <a:cs typeface="Arial"/>
                <a:sym typeface="Arial"/>
              </a:rPr>
              <a:t>--Es zeigt sich mit einer </a:t>
            </a:r>
            <a:r>
              <a:rPr lang="en-US" sz="1052" b="1">
                <a:solidFill>
                  <a:srgbClr val="C2C8D0"/>
                </a:solidFill>
                <a:latin typeface="Arial"/>
                <a:ea typeface="Arial"/>
                <a:cs typeface="Arial"/>
                <a:sym typeface="Arial"/>
              </a:rPr>
              <a:t>AC</a:t>
            </a:r>
            <a:r>
              <a:rPr lang="en-US" sz="1052" b="1">
                <a:solidFill>
                  <a:srgbClr val="1A5FB4"/>
                </a:solidFill>
                <a:latin typeface="Arial"/>
                <a:ea typeface="Arial"/>
                <a:cs typeface="Arial"/>
                <a:sym typeface="Arial"/>
              </a:rPr>
              <a:t>-Zelle/einem Pseudohypopyon </a:t>
            </a:r>
            <a:r>
              <a:rPr lang="en-US" sz="1052">
                <a:solidFill>
                  <a:srgbClr val="C2C8D0"/>
                </a:solidFill>
                <a:latin typeface="Arial"/>
                <a:ea typeface="Arial"/>
                <a:cs typeface="Arial"/>
                <a:sym typeface="Arial"/>
              </a:rPr>
              <a:t> und </a:t>
            </a:r>
            <a:r>
              <a:rPr lang="en-US" sz="1052" b="1">
                <a:solidFill>
                  <a:srgbClr val="C2C8D0"/>
                </a:solidFill>
                <a:latin typeface="Arial"/>
                <a:ea typeface="Arial"/>
                <a:cs typeface="Arial"/>
                <a:sym typeface="Arial"/>
              </a:rPr>
              <a:t> verklumpten Glaskörperzellen</a:t>
            </a:r>
            <a:endParaRPr/>
          </a:p>
        </p:txBody>
      </p:sp>
      <p:sp>
        <p:nvSpPr>
          <p:cNvPr id="2154" name="Google Shape;2154;p167"/>
          <p:cNvSpPr txBox="1"/>
          <p:nvPr/>
        </p:nvSpPr>
        <p:spPr>
          <a:xfrm>
            <a:off x="3290170" y="5581570"/>
            <a:ext cx="5611660" cy="346389"/>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a:solidFill>
                  <a:srgbClr val="000000"/>
                </a:solidFill>
                <a:latin typeface="Arial"/>
                <a:ea typeface="Arial"/>
                <a:cs typeface="Arial"/>
                <a:sym typeface="Arial"/>
              </a:rPr>
              <a:t>Das diffus infiltrierende Retinoblasom </a:t>
            </a:r>
            <a:r>
              <a:rPr lang="en-US" sz="1052" i="1">
                <a:solidFill>
                  <a:srgbClr val="000000"/>
                </a:solidFill>
                <a:latin typeface="Arial"/>
                <a:ea typeface="Arial"/>
                <a:cs typeface="Arial"/>
                <a:sym typeface="Arial"/>
              </a:rPr>
              <a:t>ist die Form, die sich als „Maskeradensyndrom“ der Uveitis mit Vitritis und Pseudohypopyon äußern kann</a:t>
            </a:r>
            <a:endParaRPr/>
          </a:p>
        </p:txBody>
      </p:sp>
      <p:sp>
        <p:nvSpPr>
          <p:cNvPr id="2155" name="Google Shape;2155;p167"/>
          <p:cNvSpPr/>
          <p:nvPr/>
        </p:nvSpPr>
        <p:spPr>
          <a:xfrm>
            <a:off x="2732490" y="5614262"/>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56" name="Google Shape;2156;p167"/>
          <p:cNvSpPr/>
          <p:nvPr/>
        </p:nvSpPr>
        <p:spPr>
          <a:xfrm>
            <a:off x="8849547" y="5581570"/>
            <a:ext cx="534444" cy="501041"/>
          </a:xfrm>
          <a:prstGeom prst="star5">
            <a:avLst>
              <a:gd name="adj" fmla="val 19098"/>
              <a:gd name="hf" fmla="val 105146"/>
              <a:gd name="vf" fmla="val 110557"/>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157" name="Google Shape;2157;p167"/>
          <p:cNvSpPr txBox="1"/>
          <p:nvPr/>
        </p:nvSpPr>
        <p:spPr>
          <a:xfrm>
            <a:off x="2856482" y="4601450"/>
            <a:ext cx="6970170" cy="1069084"/>
          </a:xfrm>
          <a:prstGeom prst="rect">
            <a:avLst/>
          </a:prstGeom>
          <a:solidFill>
            <a:srgbClr val="9AA3A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000000"/>
                </a:solidFill>
                <a:latin typeface="Arial"/>
                <a:ea typeface="Arial"/>
                <a:cs typeface="Arial"/>
                <a:sym typeface="Arial"/>
              </a:rPr>
              <a:t>Inwiefern unterscheidet sich das Pseudohypopyon bei diffus infiltrierendem Rb von einem echten entzündlichen Hypopyon?</a:t>
            </a:r>
            <a:endParaRPr/>
          </a:p>
          <a:p>
            <a:pPr marL="0" marR="0" lvl="0" indent="0" algn="l" rtl="0">
              <a:spcBef>
                <a:spcPts val="0"/>
              </a:spcBef>
              <a:spcAft>
                <a:spcPts val="0"/>
              </a:spcAft>
              <a:buNone/>
            </a:pPr>
            <a:r>
              <a:rPr lang="en-US" sz="1052">
                <a:solidFill>
                  <a:srgbClr val="000000"/>
                </a:solidFill>
                <a:latin typeface="Arial"/>
                <a:ea typeface="Arial"/>
                <a:cs typeface="Arial"/>
                <a:sym typeface="Arial"/>
              </a:rPr>
              <a:t>--Im Gegensatz zu einem Hypopyon verschiebt sich das Pseudohypopyon leicht bei Veränderungen der Kopfposition</a:t>
            </a:r>
            <a:endParaRPr/>
          </a:p>
          <a:p>
            <a:pPr marL="0" marR="0" lvl="0" indent="0" algn="l" rtl="0">
              <a:spcBef>
                <a:spcPts val="0"/>
              </a:spcBef>
              <a:spcAft>
                <a:spcPts val="0"/>
              </a:spcAft>
              <a:buNone/>
            </a:pPr>
            <a:r>
              <a:rPr lang="en-US" sz="1052">
                <a:solidFill>
                  <a:srgbClr val="000000"/>
                </a:solidFill>
                <a:latin typeface="Arial"/>
                <a:ea typeface="Arial"/>
                <a:cs typeface="Arial"/>
                <a:sym typeface="Arial"/>
              </a:rPr>
              <a:t>--Das Pseudohypopyon ist </a:t>
            </a:r>
            <a:r>
              <a:rPr lang="en-US" sz="1052" b="1">
                <a:solidFill>
                  <a:srgbClr val="FFFFFF"/>
                </a:solidFill>
                <a:latin typeface="Arial"/>
                <a:ea typeface="Arial"/>
                <a:cs typeface="Arial"/>
                <a:sym typeface="Arial"/>
              </a:rPr>
              <a:t>schneeweiß</a:t>
            </a:r>
            <a:r>
              <a:rPr lang="en-US" sz="1052">
                <a:solidFill>
                  <a:srgbClr val="FFFFFF"/>
                </a:solidFill>
                <a:latin typeface="Arial"/>
                <a:ea typeface="Arial"/>
                <a:cs typeface="Arial"/>
                <a:sym typeface="Arial"/>
              </a:rPr>
              <a:t>, </a:t>
            </a:r>
            <a:r>
              <a:rPr lang="en-US" sz="1052">
                <a:solidFill>
                  <a:srgbClr val="000000"/>
                </a:solidFill>
                <a:latin typeface="Arial"/>
                <a:ea typeface="Arial"/>
                <a:cs typeface="Arial"/>
                <a:sym typeface="Arial"/>
              </a:rPr>
              <a:t>im Gegensatz zur </a:t>
            </a:r>
            <a:r>
              <a:rPr lang="en-US" sz="1052">
                <a:solidFill>
                  <a:srgbClr val="FFFF47"/>
                </a:solidFill>
                <a:latin typeface="Arial"/>
                <a:ea typeface="Arial"/>
                <a:cs typeface="Arial"/>
                <a:sym typeface="Arial"/>
              </a:rPr>
              <a:t>gelblichen Färbung </a:t>
            </a:r>
            <a:r>
              <a:rPr lang="en-US" sz="1052">
                <a:solidFill>
                  <a:srgbClr val="000000"/>
                </a:solidFill>
                <a:latin typeface="Arial"/>
                <a:ea typeface="Arial"/>
                <a:cs typeface="Arial"/>
                <a:sym typeface="Arial"/>
              </a:rPr>
              <a:t>eines echten Hypopyons</a:t>
            </a:r>
            <a:endParaRPr/>
          </a:p>
        </p:txBody>
      </p:sp>
      <p:sp>
        <p:nvSpPr>
          <p:cNvPr id="215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48" name="Google Shape;2148;p167"/>
          <p:cNvSpPr txBox="1">
            <a:spLocks noGrp="1"/>
          </p:cNvSpPr>
          <p:nvPr>
            <p:ph type="title" idx="4294967295"/>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149" name="Google Shape;2149;p16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155</a:t>
            </a:fld>
            <a:endParaRPr lang="de-DE" sz="800">
              <a:latin typeface="Segoe UI"/>
            </a:endParaRPr>
          </a:p>
        </p:txBody>
      </p:sp>
      <p:cxnSp>
        <p:nvCxnSpPr>
          <p:cNvPr id="2159" name="ZZ_Fusszeile_Linie"/>
          <p:cNvCxnSpPr/>
          <p:nvPr/>
        </p:nvCxnSpPr>
        <p:spPr>
          <a:xfrm>
            <a:off x="274320" y="6565392"/>
            <a:ext cx="11643360" cy="0"/>
          </a:xfrm>
          <a:prstGeom prst="line">
            <a:avLst/>
          </a:prstGeom>
          <a:ln w="6350">
            <a:solidFill>
              <a:srgbClr val="D7DBE0"/>
            </a:solidFill>
          </a:ln>
        </p:spPr>
      </p:cxnSp>
      <p:sp>
        <p:nvSpPr>
          <p:cNvPr id="216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2161"/>
        <p:cNvGrpSpPr/>
        <p:nvPr/>
      </p:nvGrpSpPr>
      <p:grpSpPr>
        <a:xfrm>
          <a:off x="0" y="0"/>
          <a:ext cx="0" cy="0"/>
          <a:chOff x="0" y="0"/>
          <a:chExt cx="0" cy="0"/>
        </a:xfrm>
      </p:grpSpPr>
      <p:sp>
        <p:nvSpPr>
          <p:cNvPr id="2163" name="Google Shape;2163;p168"/>
          <p:cNvSpPr txBox="1"/>
          <p:nvPr/>
        </p:nvSpPr>
        <p:spPr>
          <a:xfrm>
            <a:off x="2345040" y="4811915"/>
            <a:ext cx="3552047" cy="296450"/>
          </a:xfrm>
          <a:prstGeom prst="rect">
            <a:avLst/>
          </a:prstGeom>
          <a:solidFill>
            <a:srgbClr val="C2D6D6"/>
          </a:solid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Pseudohypopyon bei diffus infiltrativer Retinitis</a:t>
            </a:r>
            <a:endParaRPr sz="1227" b="0" i="0" u="none" strike="noStrike" cap="none">
              <a:solidFill>
                <a:srgbClr val="330066"/>
              </a:solidFill>
              <a:latin typeface="Arial"/>
              <a:ea typeface="Arial"/>
              <a:cs typeface="Arial"/>
              <a:sym typeface="Arial"/>
            </a:endParaRPr>
          </a:p>
        </p:txBody>
      </p:sp>
      <p:pic>
        <p:nvPicPr>
          <p:cNvPr id="2164" name="Google Shape;2164;p168"/>
          <p:cNvPicPr preferRelativeResize="0"/>
          <p:nvPr/>
        </p:nvPicPr>
        <p:blipFill rotWithShape="1">
          <a:blip r:embed="rId3">
            <a:alphaModFix/>
          </a:blip>
          <a:srcRect/>
          <a:stretch/>
        </p:blipFill>
        <p:spPr>
          <a:xfrm>
            <a:off x="2154477" y="2290008"/>
            <a:ext cx="3903946" cy="2505205"/>
          </a:xfrm>
          <a:prstGeom prst="rect">
            <a:avLst/>
          </a:prstGeom>
          <a:noFill/>
          <a:ln>
            <a:noFill/>
          </a:ln>
        </p:spPr>
      </p:pic>
      <p:sp>
        <p:nvSpPr>
          <p:cNvPr id="2165" name="Google Shape;2165;p168"/>
          <p:cNvSpPr txBox="1"/>
          <p:nvPr/>
        </p:nvSpPr>
        <p:spPr>
          <a:xfrm>
            <a:off x="7144034" y="4811915"/>
            <a:ext cx="1945665" cy="296814"/>
          </a:xfrm>
          <a:prstGeom prst="rect">
            <a:avLst/>
          </a:prstGeom>
          <a:solidFill>
            <a:srgbClr val="C2D6D6"/>
          </a:solid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1" i="0" u="none" strike="noStrike" cap="none">
                <a:solidFill>
                  <a:srgbClr val="330066"/>
                </a:solidFill>
                <a:latin typeface="Arial"/>
                <a:ea typeface="Arial"/>
                <a:cs typeface="Arial"/>
                <a:sym typeface="Arial"/>
              </a:rPr>
              <a:t>Hypopyon bei Uveitis</a:t>
            </a:r>
            <a:endParaRPr sz="1227" b="0" i="0" u="none" strike="noStrike" cap="none">
              <a:solidFill>
                <a:srgbClr val="330066"/>
              </a:solidFill>
              <a:latin typeface="Arial"/>
              <a:ea typeface="Arial"/>
              <a:cs typeface="Arial"/>
              <a:sym typeface="Arial"/>
            </a:endParaRPr>
          </a:p>
        </p:txBody>
      </p:sp>
      <p:pic>
        <p:nvPicPr>
          <p:cNvPr id="2166" name="Google Shape;2166;p168"/>
          <p:cNvPicPr preferRelativeResize="0"/>
          <p:nvPr/>
        </p:nvPicPr>
        <p:blipFill rotWithShape="1">
          <a:blip r:embed="rId4">
            <a:alphaModFix/>
          </a:blip>
          <a:srcRect/>
          <a:stretch/>
        </p:blipFill>
        <p:spPr>
          <a:xfrm>
            <a:off x="6196208" y="2290008"/>
            <a:ext cx="3841315" cy="2505205"/>
          </a:xfrm>
          <a:prstGeom prst="rect">
            <a:avLst/>
          </a:prstGeom>
          <a:noFill/>
          <a:ln>
            <a:noFill/>
          </a:ln>
        </p:spPr>
      </p:pic>
      <p:sp>
        <p:nvSpPr>
          <p:cNvPr id="216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62" name="Google Shape;2162;p16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156</a:t>
            </a:fld>
            <a:endParaRPr lang="de-DE" sz="800">
              <a:latin typeface="Segoe UI"/>
            </a:endParaRPr>
          </a:p>
        </p:txBody>
      </p:sp>
      <p:cxnSp>
        <p:nvCxnSpPr>
          <p:cNvPr id="2168" name="ZZ_Fusszeile_Linie"/>
          <p:cNvCxnSpPr/>
          <p:nvPr/>
        </p:nvCxnSpPr>
        <p:spPr>
          <a:xfrm>
            <a:off x="274320" y="6565392"/>
            <a:ext cx="11643360" cy="0"/>
          </a:xfrm>
          <a:prstGeom prst="line">
            <a:avLst/>
          </a:prstGeom>
          <a:ln w="6350">
            <a:solidFill>
              <a:srgbClr val="D7DBE0"/>
            </a:solidFill>
          </a:ln>
        </p:spPr>
      </p:cxnSp>
      <p:sp>
        <p:nvSpPr>
          <p:cNvPr id="216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2170"/>
        <p:cNvGrpSpPr/>
        <p:nvPr/>
      </p:nvGrpSpPr>
      <p:grpSpPr>
        <a:xfrm>
          <a:off x="0" y="0"/>
          <a:ext cx="0" cy="0"/>
          <a:chOff x="0" y="0"/>
          <a:chExt cx="0" cy="0"/>
        </a:xfrm>
      </p:grpSpPr>
      <p:sp>
        <p:nvSpPr>
          <p:cNvPr id="2173" name="Google Shape;2173;p169"/>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a:t>
            </a:r>
            <a:endParaRPr/>
          </a:p>
        </p:txBody>
      </p:sp>
      <p:cxnSp>
        <p:nvCxnSpPr>
          <p:cNvPr id="2174" name="Google Shape;2174;p169"/>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175" name="Google Shape;2175;p16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176" name="Google Shape;2176;p169"/>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177" name="Google Shape;2177;p169"/>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178" name="Google Shape;2178;p169"/>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17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71" name="Google Shape;2171;p16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172" name="Google Shape;2172;p16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157</a:t>
            </a:fld>
            <a:endParaRPr lang="de-DE" sz="800">
              <a:latin typeface="Segoe UI"/>
            </a:endParaRPr>
          </a:p>
        </p:txBody>
      </p:sp>
      <p:cxnSp>
        <p:nvCxnSpPr>
          <p:cNvPr id="2180" name="ZZ_Fusszeile_Linie"/>
          <p:cNvCxnSpPr/>
          <p:nvPr/>
        </p:nvCxnSpPr>
        <p:spPr>
          <a:xfrm>
            <a:off x="274320" y="6565392"/>
            <a:ext cx="11643360" cy="0"/>
          </a:xfrm>
          <a:prstGeom prst="line">
            <a:avLst/>
          </a:prstGeom>
          <a:ln w="6350">
            <a:solidFill>
              <a:srgbClr val="D7DBE0"/>
            </a:solidFill>
          </a:ln>
        </p:spPr>
      </p:cxnSp>
      <p:sp>
        <p:nvSpPr>
          <p:cNvPr id="218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2182"/>
        <p:cNvGrpSpPr/>
        <p:nvPr/>
      </p:nvGrpSpPr>
      <p:grpSpPr>
        <a:xfrm>
          <a:off x="0" y="0"/>
          <a:ext cx="0" cy="0"/>
          <a:chOff x="0" y="0"/>
          <a:chExt cx="0" cy="0"/>
        </a:xfrm>
      </p:grpSpPr>
      <p:sp>
        <p:nvSpPr>
          <p:cNvPr id="2185" name="Google Shape;2185;p170"/>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a:p>
        </p:txBody>
      </p:sp>
      <p:sp>
        <p:nvSpPr>
          <p:cNvPr id="2186" name="Google Shape;2186;p170"/>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187" name="Google Shape;2187;p170"/>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188" name="Google Shape;2188;p170"/>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189" name="Google Shape;2189;p17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190" name="Google Shape;2190;p170"/>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191" name="Google Shape;2191;p170"/>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192" name="Google Shape;2192;p170"/>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19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83" name="Google Shape;2183;p17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184" name="Google Shape;2184;p17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158</a:t>
            </a:fld>
            <a:endParaRPr lang="de-DE" sz="800">
              <a:latin typeface="Segoe UI"/>
            </a:endParaRPr>
          </a:p>
        </p:txBody>
      </p:sp>
      <p:cxnSp>
        <p:nvCxnSpPr>
          <p:cNvPr id="2194" name="ZZ_Fusszeile_Linie"/>
          <p:cNvCxnSpPr/>
          <p:nvPr/>
        </p:nvCxnSpPr>
        <p:spPr>
          <a:xfrm>
            <a:off x="274320" y="6565392"/>
            <a:ext cx="11643360" cy="0"/>
          </a:xfrm>
          <a:prstGeom prst="line">
            <a:avLst/>
          </a:prstGeom>
          <a:ln w="6350">
            <a:solidFill>
              <a:srgbClr val="D7DBE0"/>
            </a:solidFill>
          </a:ln>
        </p:spPr>
      </p:cxnSp>
      <p:sp>
        <p:nvSpPr>
          <p:cNvPr id="219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2196"/>
        <p:cNvGrpSpPr/>
        <p:nvPr/>
      </p:nvGrpSpPr>
      <p:grpSpPr>
        <a:xfrm>
          <a:off x="0" y="0"/>
          <a:ext cx="0" cy="0"/>
          <a:chOff x="0" y="0"/>
          <a:chExt cx="0" cy="0"/>
        </a:xfrm>
      </p:grpSpPr>
      <p:sp>
        <p:nvSpPr>
          <p:cNvPr id="2199" name="Google Shape;2199;p171"/>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a:p>
        </p:txBody>
      </p:sp>
      <p:sp>
        <p:nvSpPr>
          <p:cNvPr id="2200" name="Google Shape;2200;p171"/>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201" name="Google Shape;2201;p171"/>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202" name="Google Shape;2202;p171"/>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203" name="Google Shape;2203;p17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204" name="Google Shape;2204;p171"/>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205" name="Google Shape;2205;p171"/>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206" name="Google Shape;2206;p171"/>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207" name="Google Shape;2207;p171"/>
          <p:cNvSpPr txBox="1"/>
          <p:nvPr/>
        </p:nvSpPr>
        <p:spPr>
          <a:xfrm>
            <a:off x="2789129" y="4581164"/>
            <a:ext cx="6413326" cy="50840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Eine Biopsie und/oder FNA sollte nur unter den außergewöhnlichsten Umständen durchgeführt werden, wenn sich alle anderen diagnostischen Maßnahmen als erfolglos erwiesen haben. Warum?</a:t>
            </a:r>
            <a:endParaRPr/>
          </a:p>
          <a:p>
            <a:pPr marL="0" marR="0" lvl="0" indent="0" algn="l" rtl="0">
              <a:spcBef>
                <a:spcPts val="0"/>
              </a:spcBef>
              <a:spcAft>
                <a:spcPts val="0"/>
              </a:spcAft>
              <a:buNone/>
            </a:pPr>
            <a:r>
              <a:rPr lang="en-US" sz="1052">
                <a:solidFill>
                  <a:srgbClr val="F5F1DE"/>
                </a:solidFill>
                <a:latin typeface="Arial"/>
                <a:ea typeface="Arial"/>
                <a:cs typeface="Arial"/>
                <a:sym typeface="Arial"/>
              </a:rPr>
              <a:t>Weil dabei ein erhebliches Risiko der Ausbreitung von Tumorzellen besteht</a:t>
            </a:r>
            <a:endParaRPr/>
          </a:p>
        </p:txBody>
      </p:sp>
      <p:sp>
        <p:nvSpPr>
          <p:cNvPr id="220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197" name="Google Shape;2197;p17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198" name="Google Shape;2198;p17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159</a:t>
            </a:fld>
            <a:endParaRPr lang="de-DE" sz="800">
              <a:latin typeface="Segoe UI"/>
            </a:endParaRPr>
          </a:p>
        </p:txBody>
      </p:sp>
      <p:cxnSp>
        <p:nvCxnSpPr>
          <p:cNvPr id="2209" name="ZZ_Fusszeile_Linie"/>
          <p:cNvCxnSpPr/>
          <p:nvPr/>
        </p:nvCxnSpPr>
        <p:spPr>
          <a:xfrm>
            <a:off x="274320" y="6565392"/>
            <a:ext cx="11643360" cy="0"/>
          </a:xfrm>
          <a:prstGeom prst="line">
            <a:avLst/>
          </a:prstGeom>
          <a:ln w="6350">
            <a:solidFill>
              <a:srgbClr val="D7DBE0"/>
            </a:solidFill>
          </a:ln>
        </p:spPr>
      </p:cxnSp>
      <p:sp>
        <p:nvSpPr>
          <p:cNvPr id="221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2211"/>
        <p:cNvGrpSpPr/>
        <p:nvPr/>
      </p:nvGrpSpPr>
      <p:grpSpPr>
        <a:xfrm>
          <a:off x="0" y="0"/>
          <a:ext cx="0" cy="0"/>
          <a:chOff x="0" y="0"/>
          <a:chExt cx="0" cy="0"/>
        </a:xfrm>
      </p:grpSpPr>
      <p:sp>
        <p:nvSpPr>
          <p:cNvPr id="2214" name="Google Shape;2214;p172"/>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a:p>
        </p:txBody>
      </p:sp>
      <p:sp>
        <p:nvSpPr>
          <p:cNvPr id="2215" name="Google Shape;2215;p172"/>
          <p:cNvSpPr txBox="1"/>
          <p:nvPr/>
        </p:nvSpPr>
        <p:spPr>
          <a:xfrm>
            <a:off x="2789129" y="4646545"/>
            <a:ext cx="6413326" cy="508405"/>
          </a:xfrm>
          <a:prstGeom prst="rect">
            <a:avLst/>
          </a:prstGeom>
          <a:solidFill>
            <a:srgbClr val="F5F1DE"/>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Eine Biopsie und/oder FNA sollte nur unter den außergewöhnlichsten Umständen durchgeführt werden, wenn sich alle anderen diagnostischen Maßnahmen als erfolglos erwiesen haben. Warum?</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Weil dabei ein erhebliches Risiko der Ausbreitung von Tumorzellen besteht</a:t>
            </a:r>
            <a:endParaRPr/>
          </a:p>
        </p:txBody>
      </p:sp>
      <p:sp>
        <p:nvSpPr>
          <p:cNvPr id="2216" name="Google Shape;2216;p172"/>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217" name="Google Shape;2217;p172"/>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218" name="Google Shape;2218;p172"/>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219" name="Google Shape;2219;p17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220" name="Google Shape;2220;p172"/>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221" name="Google Shape;2221;p172"/>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222" name="Google Shape;2222;p172"/>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22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12" name="Google Shape;2212;p17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213" name="Google Shape;2213;p17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160</a:t>
            </a:fld>
            <a:endParaRPr lang="de-DE" sz="800">
              <a:latin typeface="Segoe UI"/>
            </a:endParaRPr>
          </a:p>
        </p:txBody>
      </p:sp>
      <p:cxnSp>
        <p:nvCxnSpPr>
          <p:cNvPr id="2224" name="ZZ_Fusszeile_Linie"/>
          <p:cNvCxnSpPr/>
          <p:nvPr/>
        </p:nvCxnSpPr>
        <p:spPr>
          <a:xfrm>
            <a:off x="274320" y="6565392"/>
            <a:ext cx="11643360" cy="0"/>
          </a:xfrm>
          <a:prstGeom prst="line">
            <a:avLst/>
          </a:prstGeom>
          <a:ln w="6350">
            <a:solidFill>
              <a:srgbClr val="D7DBE0"/>
            </a:solidFill>
          </a:ln>
        </p:spPr>
      </p:cxnSp>
      <p:sp>
        <p:nvSpPr>
          <p:cNvPr id="22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2226"/>
        <p:cNvGrpSpPr/>
        <p:nvPr/>
      </p:nvGrpSpPr>
      <p:grpSpPr>
        <a:xfrm>
          <a:off x="0" y="0"/>
          <a:ext cx="0" cy="0"/>
          <a:chOff x="0" y="0"/>
          <a:chExt cx="0" cy="0"/>
        </a:xfrm>
      </p:grpSpPr>
      <p:sp>
        <p:nvSpPr>
          <p:cNvPr id="2229" name="Google Shape;2229;p173"/>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a:t>
            </a:r>
            <a:endParaRPr/>
          </a:p>
        </p:txBody>
      </p:sp>
      <p:sp>
        <p:nvSpPr>
          <p:cNvPr id="2230" name="Google Shape;2230;p173"/>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231" name="Google Shape;2231;p173"/>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232" name="Google Shape;2232;p173"/>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233" name="Google Shape;2233;p17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234" name="Google Shape;2234;p173"/>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235" name="Google Shape;2235;p173"/>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236" name="Google Shape;2236;p173"/>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23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27" name="Google Shape;2227;p17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228" name="Google Shape;2228;p17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161</a:t>
            </a:fld>
            <a:endParaRPr lang="de-DE" sz="800">
              <a:latin typeface="Segoe UI"/>
            </a:endParaRPr>
          </a:p>
        </p:txBody>
      </p:sp>
      <p:cxnSp>
        <p:nvCxnSpPr>
          <p:cNvPr id="2238" name="ZZ_Fusszeile_Linie"/>
          <p:cNvCxnSpPr/>
          <p:nvPr/>
        </p:nvCxnSpPr>
        <p:spPr>
          <a:xfrm>
            <a:off x="274320" y="6565392"/>
            <a:ext cx="11643360" cy="0"/>
          </a:xfrm>
          <a:prstGeom prst="line">
            <a:avLst/>
          </a:prstGeom>
          <a:ln w="6350">
            <a:solidFill>
              <a:srgbClr val="D7DBE0"/>
            </a:solidFill>
          </a:ln>
        </p:spPr>
      </p:cxnSp>
      <p:sp>
        <p:nvSpPr>
          <p:cNvPr id="223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2240"/>
        <p:cNvGrpSpPr/>
        <p:nvPr/>
      </p:nvGrpSpPr>
      <p:grpSpPr>
        <a:xfrm>
          <a:off x="0" y="0"/>
          <a:ext cx="0" cy="0"/>
          <a:chOff x="0" y="0"/>
          <a:chExt cx="0" cy="0"/>
        </a:xfrm>
      </p:grpSpPr>
      <p:sp>
        <p:nvSpPr>
          <p:cNvPr id="2243" name="Google Shape;2243;p174"/>
          <p:cNvSpPr txBox="1">
            <a:spLocks noGrp="1"/>
          </p:cNvSpPr>
          <p:nvPr>
            <p:ph type="body" idx="1"/>
          </p:nvPr>
        </p:nvSpPr>
        <p:spPr>
          <a:xfrm>
            <a:off x="2327540" y="1541855"/>
            <a:ext cx="7214992" cy="3867879"/>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a:p>
        </p:txBody>
      </p:sp>
      <p:sp>
        <p:nvSpPr>
          <p:cNvPr id="2244" name="Google Shape;2244;p174"/>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245" name="Google Shape;2245;p174"/>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246" name="Google Shape;2246;p174"/>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247" name="Google Shape;2247;p17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248" name="Google Shape;2248;p174"/>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249" name="Google Shape;2249;p174"/>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250" name="Google Shape;2250;p174"/>
          <p:cNvCxnSpPr/>
          <p:nvPr/>
        </p:nvCxnSpPr>
        <p:spPr>
          <a:xfrm>
            <a:off x="7948405" y="2618425"/>
            <a:ext cx="467638" cy="66805"/>
          </a:xfrm>
          <a:prstGeom prst="straightConnector1">
            <a:avLst/>
          </a:prstGeom>
          <a:noFill/>
          <a:ln w="25052" cap="flat" cmpd="sng">
            <a:solidFill>
              <a:srgbClr val="1A5FB4"/>
            </a:solidFill>
            <a:prstDash val="solid"/>
            <a:round/>
            <a:headEnd type="none" w="med" len="med"/>
            <a:tailEnd type="none" w="med" len="med"/>
          </a:ln>
        </p:spPr>
      </p:cxnSp>
      <p:sp>
        <p:nvSpPr>
          <p:cNvPr id="225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41" name="Google Shape;2241;p17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242" name="Google Shape;2242;p17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162</a:t>
            </a:fld>
            <a:endParaRPr lang="de-DE" sz="800">
              <a:latin typeface="Segoe UI"/>
            </a:endParaRPr>
          </a:p>
        </p:txBody>
      </p:sp>
      <p:cxnSp>
        <p:nvCxnSpPr>
          <p:cNvPr id="2252" name="ZZ_Fusszeile_Linie"/>
          <p:cNvCxnSpPr/>
          <p:nvPr/>
        </p:nvCxnSpPr>
        <p:spPr>
          <a:xfrm>
            <a:off x="274320" y="6565392"/>
            <a:ext cx="11643360" cy="0"/>
          </a:xfrm>
          <a:prstGeom prst="line">
            <a:avLst/>
          </a:prstGeom>
          <a:ln w="6350">
            <a:solidFill>
              <a:srgbClr val="D7DBE0"/>
            </a:solidFill>
          </a:ln>
        </p:spPr>
      </p:cxnSp>
      <p:sp>
        <p:nvSpPr>
          <p:cNvPr id="22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2254"/>
        <p:cNvGrpSpPr/>
        <p:nvPr/>
      </p:nvGrpSpPr>
      <p:grpSpPr>
        <a:xfrm>
          <a:off x="0" y="0"/>
          <a:ext cx="0" cy="0"/>
          <a:chOff x="0" y="0"/>
          <a:chExt cx="0" cy="0"/>
        </a:xfrm>
      </p:grpSpPr>
      <p:sp>
        <p:nvSpPr>
          <p:cNvPr id="2257" name="Google Shape;2257;p175"/>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258" name="Google Shape;2258;p175"/>
          <p:cNvSpPr txBox="1"/>
          <p:nvPr/>
        </p:nvSpPr>
        <p:spPr>
          <a:xfrm>
            <a:off x="2861501" y="803586"/>
            <a:ext cx="6413326" cy="2856329"/>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lnSpc>
                <a:spcPct val="150000"/>
              </a:lnSpc>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lnSpc>
                <a:spcPct val="150000"/>
              </a:lnSpc>
              <a:spcBef>
                <a:spcPts val="0"/>
              </a:spcBef>
              <a:spcAft>
                <a:spcPts val="0"/>
              </a:spcAft>
              <a:buNone/>
            </a:pPr>
            <a:r>
              <a:rPr lang="en-US" sz="1052">
                <a:solidFill>
                  <a:srgbClr val="CDDFDF"/>
                </a:solidFill>
                <a:latin typeface="Arial"/>
                <a:ea typeface="Arial"/>
                <a:cs typeface="Arial"/>
                <a:sym typeface="Arial"/>
              </a:rPr>
              <a:t>Die CT ist besser in der Lage, intraläsionale Verkalkungen zu erkennen</a:t>
            </a:r>
            <a:endParaRPr/>
          </a:p>
          <a:p>
            <a:pPr marL="0" marR="0" lvl="0" indent="0" algn="l" rtl="0">
              <a:lnSpc>
                <a:spcPct val="112500"/>
              </a:lnSpc>
              <a:spcBef>
                <a:spcPts val="0"/>
              </a:spcBef>
              <a:spcAft>
                <a:spcPts val="0"/>
              </a:spcAft>
              <a:buNone/>
            </a:pPr>
            <a:endParaRPr sz="1403">
              <a:solidFill>
                <a:srgbClr val="CDDFDF"/>
              </a:solidFill>
              <a:latin typeface="Arial"/>
              <a:ea typeface="Arial"/>
              <a:cs typeface="Arial"/>
              <a:sym typeface="Arial"/>
            </a:endParaRPr>
          </a:p>
          <a:p>
            <a:pPr marL="0" marR="0" lvl="0" indent="0" algn="l" rtl="0">
              <a:lnSpc>
                <a:spcPct val="150000"/>
              </a:lnSpc>
              <a:spcBef>
                <a:spcPts val="0"/>
              </a:spcBef>
              <a:spcAft>
                <a:spcPts val="0"/>
              </a:spcAft>
              <a:buNone/>
            </a:pPr>
            <a:r>
              <a:rPr lang="en-US" sz="1052" i="1">
                <a:solidFill>
                  <a:srgbClr val="CDDFDF"/>
                </a:solidFill>
                <a:latin typeface="Arial"/>
                <a:ea typeface="Arial"/>
                <a:cs typeface="Arial"/>
                <a:sym typeface="Arial"/>
              </a:rPr>
              <a:t>Inwiefern ist die MRT der CT überlegen?</a:t>
            </a:r>
            <a:endParaRPr/>
          </a:p>
          <a:p>
            <a:pPr marL="0" marR="0" lvl="0" indent="0" algn="l" rtl="0">
              <a:lnSpc>
                <a:spcPct val="150000"/>
              </a:lnSpc>
              <a:spcBef>
                <a:spcPts val="0"/>
              </a:spcBef>
              <a:spcAft>
                <a:spcPts val="0"/>
              </a:spcAft>
              <a:buNone/>
            </a:pPr>
            <a:r>
              <a:rPr lang="en-US" sz="1052">
                <a:solidFill>
                  <a:srgbClr val="CDDFDF"/>
                </a:solidFill>
                <a:latin typeface="Arial"/>
                <a:ea typeface="Arial"/>
                <a:cs typeface="Arial"/>
                <a:sym typeface="Arial"/>
              </a:rPr>
              <a:t>Patienten mit erblich bedingtem Rb haben ein erhöhtes Krebsrisiko, und die Exposition gegenüber selbst geringer Strahlung (wie sie bei einer CT-Untersuchung auftritt) stellt zumindest theoretisch eine Erhöhung dieses Risikos dar; bei der MRT ist dies nicht der Fall.</a:t>
            </a:r>
            <a:endParaRPr/>
          </a:p>
          <a:p>
            <a:pPr marL="0" marR="0" lvl="0" indent="0" algn="l" rtl="0">
              <a:lnSpc>
                <a:spcPct val="112500"/>
              </a:lnSpc>
              <a:spcBef>
                <a:spcPts val="0"/>
              </a:spcBef>
              <a:spcAft>
                <a:spcPts val="0"/>
              </a:spcAft>
              <a:buNone/>
            </a:pPr>
            <a:endParaRPr sz="1403">
              <a:solidFill>
                <a:srgbClr val="CDDFDF"/>
              </a:solidFill>
              <a:latin typeface="Arial"/>
              <a:ea typeface="Arial"/>
              <a:cs typeface="Arial"/>
              <a:sym typeface="Arial"/>
            </a:endParaRPr>
          </a:p>
          <a:p>
            <a:pPr marL="0" marR="0" lvl="0" indent="0" algn="l" rtl="0">
              <a:lnSpc>
                <a:spcPct val="150000"/>
              </a:lnSpc>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lnSpc>
                <a:spcPct val="150000"/>
              </a:lnSpc>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lnSpc>
                <a:spcPct val="150000"/>
              </a:lnSpc>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lnSpc>
                <a:spcPct val="150000"/>
              </a:lnSpc>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25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55" name="Google Shape;2255;p17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256" name="Google Shape;2256;p17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163</a:t>
            </a:fld>
            <a:endParaRPr lang="de-DE" sz="800">
              <a:latin typeface="Segoe UI"/>
            </a:endParaRPr>
          </a:p>
        </p:txBody>
      </p:sp>
      <p:cxnSp>
        <p:nvCxnSpPr>
          <p:cNvPr id="2260" name="ZZ_Fusszeile_Linie"/>
          <p:cNvCxnSpPr/>
          <p:nvPr/>
        </p:nvCxnSpPr>
        <p:spPr>
          <a:xfrm>
            <a:off x="274320" y="6565392"/>
            <a:ext cx="11643360" cy="0"/>
          </a:xfrm>
          <a:prstGeom prst="line">
            <a:avLst/>
          </a:prstGeom>
          <a:ln w="6350">
            <a:solidFill>
              <a:srgbClr val="D7DBE0"/>
            </a:solidFill>
          </a:ln>
        </p:spPr>
      </p:cxnSp>
      <p:sp>
        <p:nvSpPr>
          <p:cNvPr id="226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2262"/>
        <p:cNvGrpSpPr/>
        <p:nvPr/>
      </p:nvGrpSpPr>
      <p:grpSpPr>
        <a:xfrm>
          <a:off x="0" y="0"/>
          <a:ext cx="0" cy="0"/>
          <a:chOff x="0" y="0"/>
          <a:chExt cx="0" cy="0"/>
        </a:xfrm>
      </p:grpSpPr>
      <p:sp>
        <p:nvSpPr>
          <p:cNvPr id="2265" name="Google Shape;2265;p176"/>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266" name="Google Shape;2266;p176"/>
          <p:cNvSpPr txBox="1"/>
          <p:nvPr/>
        </p:nvSpPr>
        <p:spPr>
          <a:xfrm>
            <a:off x="2889337" y="1366195"/>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CDDFDF"/>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267" name="Google Shape;2267;p176"/>
          <p:cNvSpPr/>
          <p:nvPr/>
        </p:nvSpPr>
        <p:spPr>
          <a:xfrm>
            <a:off x="5561863" y="1538447"/>
            <a:ext cx="794038" cy="225403"/>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2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63" name="Google Shape;2263;p176"/>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2264" name="Google Shape;2264;p17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164</a:t>
            </a:fld>
            <a:endParaRPr lang="de-DE" sz="800">
              <a:latin typeface="Segoe UI"/>
            </a:endParaRPr>
          </a:p>
        </p:txBody>
      </p:sp>
      <p:cxnSp>
        <p:nvCxnSpPr>
          <p:cNvPr id="2269" name="ZZ_Fusszeile_Linie"/>
          <p:cNvCxnSpPr/>
          <p:nvPr/>
        </p:nvCxnSpPr>
        <p:spPr>
          <a:xfrm>
            <a:off x="274320" y="6565392"/>
            <a:ext cx="11643360" cy="0"/>
          </a:xfrm>
          <a:prstGeom prst="line">
            <a:avLst/>
          </a:prstGeom>
          <a:ln w="6350">
            <a:solidFill>
              <a:srgbClr val="D7DBE0"/>
            </a:solidFill>
          </a:ln>
        </p:spPr>
      </p:cxnSp>
      <p:sp>
        <p:nvSpPr>
          <p:cNvPr id="22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2271"/>
        <p:cNvGrpSpPr/>
        <p:nvPr/>
      </p:nvGrpSpPr>
      <p:grpSpPr>
        <a:xfrm>
          <a:off x="0" y="0"/>
          <a:ext cx="0" cy="0"/>
          <a:chOff x="0" y="0"/>
          <a:chExt cx="0" cy="0"/>
        </a:xfrm>
      </p:grpSpPr>
      <p:sp>
        <p:nvSpPr>
          <p:cNvPr id="2274" name="Google Shape;2274;p177"/>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275" name="Google Shape;2275;p177"/>
          <p:cNvSpPr txBox="1"/>
          <p:nvPr/>
        </p:nvSpPr>
        <p:spPr>
          <a:xfrm>
            <a:off x="2889337" y="1366195"/>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CDDFDF"/>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27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72" name="Google Shape;2272;p17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273" name="Google Shape;2273;p17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165</a:t>
            </a:fld>
            <a:endParaRPr lang="de-DE" sz="800">
              <a:latin typeface="Segoe UI"/>
            </a:endParaRPr>
          </a:p>
        </p:txBody>
      </p:sp>
      <p:cxnSp>
        <p:nvCxnSpPr>
          <p:cNvPr id="2277" name="ZZ_Fusszeile_Linie"/>
          <p:cNvCxnSpPr/>
          <p:nvPr/>
        </p:nvCxnSpPr>
        <p:spPr>
          <a:xfrm>
            <a:off x="274320" y="6565392"/>
            <a:ext cx="11643360" cy="0"/>
          </a:xfrm>
          <a:prstGeom prst="line">
            <a:avLst/>
          </a:prstGeom>
          <a:ln w="6350">
            <a:solidFill>
              <a:srgbClr val="D7DBE0"/>
            </a:solidFill>
          </a:ln>
        </p:spPr>
      </p:cxnSp>
      <p:sp>
        <p:nvSpPr>
          <p:cNvPr id="227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2279"/>
        <p:cNvGrpSpPr/>
        <p:nvPr/>
      </p:nvGrpSpPr>
      <p:grpSpPr>
        <a:xfrm>
          <a:off x="0" y="0"/>
          <a:ext cx="0" cy="0"/>
          <a:chOff x="0" y="0"/>
          <a:chExt cx="0" cy="0"/>
        </a:xfrm>
      </p:grpSpPr>
      <p:sp>
        <p:nvSpPr>
          <p:cNvPr id="2281" name="Google Shape;2281;p178"/>
          <p:cNvSpPr txBox="1"/>
          <p:nvPr/>
        </p:nvSpPr>
        <p:spPr>
          <a:xfrm>
            <a:off x="4929688" y="5546775"/>
            <a:ext cx="2332625" cy="324285"/>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Verkalkungen im CT</a:t>
            </a:r>
            <a:endParaRPr sz="1227" b="0" i="0" u="none" strike="noStrike" cap="none">
              <a:solidFill>
                <a:srgbClr val="330066"/>
              </a:solidFill>
              <a:latin typeface="Arial"/>
              <a:ea typeface="Arial"/>
              <a:cs typeface="Arial"/>
              <a:sym typeface="Arial"/>
            </a:endParaRPr>
          </a:p>
        </p:txBody>
      </p:sp>
      <p:pic>
        <p:nvPicPr>
          <p:cNvPr id="2282" name="Google Shape;2282;p178"/>
          <p:cNvPicPr preferRelativeResize="0"/>
          <p:nvPr/>
        </p:nvPicPr>
        <p:blipFill rotWithShape="1">
          <a:blip r:embed="rId3">
            <a:alphaModFix/>
          </a:blip>
          <a:srcRect/>
          <a:stretch/>
        </p:blipFill>
        <p:spPr>
          <a:xfrm>
            <a:off x="6477348" y="1955981"/>
            <a:ext cx="3092537" cy="2925523"/>
          </a:xfrm>
          <a:prstGeom prst="rect">
            <a:avLst/>
          </a:prstGeom>
          <a:noFill/>
          <a:ln>
            <a:noFill/>
          </a:ln>
        </p:spPr>
      </p:pic>
      <p:pic>
        <p:nvPicPr>
          <p:cNvPr id="2283" name="Google Shape;2283;p178"/>
          <p:cNvPicPr preferRelativeResize="0"/>
          <p:nvPr/>
        </p:nvPicPr>
        <p:blipFill rotWithShape="1">
          <a:blip r:embed="rId4">
            <a:alphaModFix/>
          </a:blip>
          <a:srcRect/>
          <a:stretch/>
        </p:blipFill>
        <p:spPr>
          <a:xfrm>
            <a:off x="2473618" y="2199543"/>
            <a:ext cx="3599145" cy="2681961"/>
          </a:xfrm>
          <a:prstGeom prst="rect">
            <a:avLst/>
          </a:prstGeom>
          <a:noFill/>
          <a:ln>
            <a:noFill/>
          </a:ln>
        </p:spPr>
      </p:pic>
      <p:sp>
        <p:nvSpPr>
          <p:cNvPr id="228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80" name="Google Shape;2280;p17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166</a:t>
            </a:fld>
            <a:endParaRPr lang="de-DE" sz="800">
              <a:latin typeface="Segoe UI"/>
            </a:endParaRPr>
          </a:p>
        </p:txBody>
      </p:sp>
      <p:cxnSp>
        <p:nvCxnSpPr>
          <p:cNvPr id="2285" name="ZZ_Fusszeile_Linie"/>
          <p:cNvCxnSpPr/>
          <p:nvPr/>
        </p:nvCxnSpPr>
        <p:spPr>
          <a:xfrm>
            <a:off x="274320" y="6565392"/>
            <a:ext cx="11643360" cy="0"/>
          </a:xfrm>
          <a:prstGeom prst="line">
            <a:avLst/>
          </a:prstGeom>
          <a:ln w="6350">
            <a:solidFill>
              <a:srgbClr val="D7DBE0"/>
            </a:solidFill>
          </a:ln>
        </p:spPr>
      </p:cxnSp>
      <p:sp>
        <p:nvSpPr>
          <p:cNvPr id="228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2287"/>
        <p:cNvGrpSpPr/>
        <p:nvPr/>
      </p:nvGrpSpPr>
      <p:grpSpPr>
        <a:xfrm>
          <a:off x="0" y="0"/>
          <a:ext cx="0" cy="0"/>
          <a:chOff x="0" y="0"/>
          <a:chExt cx="0" cy="0"/>
        </a:xfrm>
      </p:grpSpPr>
      <p:sp>
        <p:nvSpPr>
          <p:cNvPr id="2290" name="Google Shape;2290;p179"/>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291" name="Google Shape;2291;p179"/>
          <p:cNvSpPr txBox="1"/>
          <p:nvPr/>
        </p:nvSpPr>
        <p:spPr>
          <a:xfrm>
            <a:off x="2889337" y="1366195"/>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CDDFDF"/>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292" name="Google Shape;2292;p179"/>
          <p:cNvSpPr txBox="1"/>
          <p:nvPr/>
        </p:nvSpPr>
        <p:spPr>
          <a:xfrm>
            <a:off x="4464307" y="1901143"/>
            <a:ext cx="4542773" cy="508405"/>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 allgemein verfügbare alternative bildgebende Technik ist ebenfalls wirksam, um intraläsionale Verkalkungen nachzuweisen?</a:t>
            </a:r>
            <a:endParaRPr sz="1227" i="1">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b="1">
                <a:solidFill>
                  <a:srgbClr val="C6F0CF"/>
                </a:solidFill>
                <a:latin typeface="Arial"/>
                <a:ea typeface="Arial"/>
                <a:cs typeface="Arial"/>
                <a:sym typeface="Arial"/>
              </a:rPr>
              <a:t>B-Scan-Sonographie</a:t>
            </a:r>
            <a:endParaRPr/>
          </a:p>
        </p:txBody>
      </p:sp>
      <p:sp>
        <p:nvSpPr>
          <p:cNvPr id="229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88" name="Google Shape;2288;p17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289" name="Google Shape;2289;p17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167</a:t>
            </a:fld>
            <a:endParaRPr lang="de-DE" sz="800">
              <a:latin typeface="Segoe UI"/>
            </a:endParaRPr>
          </a:p>
        </p:txBody>
      </p:sp>
      <p:cxnSp>
        <p:nvCxnSpPr>
          <p:cNvPr id="2294" name="ZZ_Fusszeile_Linie"/>
          <p:cNvCxnSpPr/>
          <p:nvPr/>
        </p:nvCxnSpPr>
        <p:spPr>
          <a:xfrm>
            <a:off x="274320" y="6565392"/>
            <a:ext cx="11643360" cy="0"/>
          </a:xfrm>
          <a:prstGeom prst="line">
            <a:avLst/>
          </a:prstGeom>
          <a:ln w="6350">
            <a:solidFill>
              <a:srgbClr val="D7DBE0"/>
            </a:solidFill>
          </a:ln>
        </p:spPr>
      </p:cxnSp>
      <p:sp>
        <p:nvSpPr>
          <p:cNvPr id="229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2296"/>
        <p:cNvGrpSpPr/>
        <p:nvPr/>
      </p:nvGrpSpPr>
      <p:grpSpPr>
        <a:xfrm>
          <a:off x="0" y="0"/>
          <a:ext cx="0" cy="0"/>
          <a:chOff x="0" y="0"/>
          <a:chExt cx="0" cy="0"/>
        </a:xfrm>
      </p:grpSpPr>
      <p:sp>
        <p:nvSpPr>
          <p:cNvPr id="2299" name="Google Shape;2299;p180"/>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300" name="Google Shape;2300;p180"/>
          <p:cNvSpPr txBox="1"/>
          <p:nvPr/>
        </p:nvSpPr>
        <p:spPr>
          <a:xfrm>
            <a:off x="2889337" y="1366195"/>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CDDFDF"/>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301" name="Google Shape;2301;p180"/>
          <p:cNvSpPr txBox="1"/>
          <p:nvPr/>
        </p:nvSpPr>
        <p:spPr>
          <a:xfrm>
            <a:off x="4526071" y="2014589"/>
            <a:ext cx="4542773" cy="508405"/>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 allgemein verfügbare alternative bildgebende Technik ist ebenfalls wirksam, um intraläsionale Verkalkungen nachzuweisen?</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B-Scan-Sonographie</a:t>
            </a:r>
            <a:endParaRPr/>
          </a:p>
        </p:txBody>
      </p:sp>
      <p:sp>
        <p:nvSpPr>
          <p:cNvPr id="230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297" name="Google Shape;2297;p18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298" name="Google Shape;2298;p18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168</a:t>
            </a:fld>
            <a:endParaRPr lang="de-DE" sz="800">
              <a:latin typeface="Segoe UI"/>
            </a:endParaRPr>
          </a:p>
        </p:txBody>
      </p:sp>
      <p:cxnSp>
        <p:nvCxnSpPr>
          <p:cNvPr id="2303" name="ZZ_Fusszeile_Linie"/>
          <p:cNvCxnSpPr/>
          <p:nvPr/>
        </p:nvCxnSpPr>
        <p:spPr>
          <a:xfrm>
            <a:off x="274320" y="6565392"/>
            <a:ext cx="11643360" cy="0"/>
          </a:xfrm>
          <a:prstGeom prst="line">
            <a:avLst/>
          </a:prstGeom>
          <a:ln w="6350">
            <a:solidFill>
              <a:srgbClr val="D7DBE0"/>
            </a:solidFill>
          </a:ln>
        </p:spPr>
      </p:cxnSp>
      <p:sp>
        <p:nvSpPr>
          <p:cNvPr id="230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2305"/>
        <p:cNvGrpSpPr/>
        <p:nvPr/>
      </p:nvGrpSpPr>
      <p:grpSpPr>
        <a:xfrm>
          <a:off x="0" y="0"/>
          <a:ext cx="0" cy="0"/>
          <a:chOff x="0" y="0"/>
          <a:chExt cx="0" cy="0"/>
        </a:xfrm>
      </p:grpSpPr>
      <p:pic>
        <p:nvPicPr>
          <p:cNvPr id="2307" name="Google Shape;2307;p181"/>
          <p:cNvPicPr preferRelativeResize="0"/>
          <p:nvPr/>
        </p:nvPicPr>
        <p:blipFill rotWithShape="1">
          <a:blip r:embed="rId3">
            <a:alphaModFix/>
          </a:blip>
          <a:srcRect/>
          <a:stretch/>
        </p:blipFill>
        <p:spPr>
          <a:xfrm>
            <a:off x="2288088" y="2038394"/>
            <a:ext cx="3653763" cy="3008434"/>
          </a:xfrm>
          <a:prstGeom prst="rect">
            <a:avLst/>
          </a:prstGeom>
          <a:noFill/>
          <a:ln>
            <a:noFill/>
          </a:ln>
        </p:spPr>
      </p:pic>
      <p:sp>
        <p:nvSpPr>
          <p:cNvPr id="2308" name="Google Shape;2308;p181"/>
          <p:cNvSpPr txBox="1"/>
          <p:nvPr/>
        </p:nvSpPr>
        <p:spPr>
          <a:xfrm>
            <a:off x="3004243" y="5546775"/>
            <a:ext cx="6183515" cy="296814"/>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B-Scan-Ultraschallbild eines Retinoblastoms. Beachten Sie die intraläsionalen Verkalkungen</a:t>
            </a:r>
            <a:endParaRPr sz="1227" b="0" i="0" u="none" strike="noStrike" cap="none">
              <a:solidFill>
                <a:srgbClr val="330066"/>
              </a:solidFill>
              <a:latin typeface="Arial"/>
              <a:ea typeface="Arial"/>
              <a:cs typeface="Arial"/>
              <a:sym typeface="Arial"/>
            </a:endParaRPr>
          </a:p>
        </p:txBody>
      </p:sp>
      <p:pic>
        <p:nvPicPr>
          <p:cNvPr id="2309" name="Google Shape;2309;p181"/>
          <p:cNvPicPr preferRelativeResize="0"/>
          <p:nvPr/>
        </p:nvPicPr>
        <p:blipFill rotWithShape="1">
          <a:blip r:embed="rId4">
            <a:alphaModFix/>
          </a:blip>
          <a:srcRect/>
          <a:stretch/>
        </p:blipFill>
        <p:spPr>
          <a:xfrm>
            <a:off x="6127973" y="2038394"/>
            <a:ext cx="3775940" cy="3008434"/>
          </a:xfrm>
          <a:prstGeom prst="rect">
            <a:avLst/>
          </a:prstGeom>
          <a:noFill/>
          <a:ln>
            <a:noFill/>
          </a:ln>
        </p:spPr>
      </p:pic>
      <p:sp>
        <p:nvSpPr>
          <p:cNvPr id="231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06" name="Google Shape;2306;p18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169</a:t>
            </a:fld>
            <a:endParaRPr lang="de-DE" sz="800">
              <a:latin typeface="Segoe UI"/>
            </a:endParaRPr>
          </a:p>
        </p:txBody>
      </p:sp>
      <p:cxnSp>
        <p:nvCxnSpPr>
          <p:cNvPr id="2311" name="ZZ_Fusszeile_Linie"/>
          <p:cNvCxnSpPr/>
          <p:nvPr/>
        </p:nvCxnSpPr>
        <p:spPr>
          <a:xfrm>
            <a:off x="274320" y="6565392"/>
            <a:ext cx="11643360" cy="0"/>
          </a:xfrm>
          <a:prstGeom prst="line">
            <a:avLst/>
          </a:prstGeom>
          <a:ln w="6350">
            <a:solidFill>
              <a:srgbClr val="D7DBE0"/>
            </a:solidFill>
          </a:ln>
        </p:spPr>
      </p:cxnSp>
      <p:sp>
        <p:nvSpPr>
          <p:cNvPr id="231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2313"/>
        <p:cNvGrpSpPr/>
        <p:nvPr/>
      </p:nvGrpSpPr>
      <p:grpSpPr>
        <a:xfrm>
          <a:off x="0" y="0"/>
          <a:ext cx="0" cy="0"/>
          <a:chOff x="0" y="0"/>
          <a:chExt cx="0" cy="0"/>
        </a:xfrm>
      </p:grpSpPr>
      <p:cxnSp>
        <p:nvCxnSpPr>
          <p:cNvPr id="2315" name="Google Shape;2315;p18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16" name="Google Shape;2316;p18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317" name="Google Shape;2317;p18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318" name="Google Shape;2318;p18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319" name="Google Shape;2319;p18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2321" name="Google Shape;2321;p182"/>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322" name="Google Shape;2322;p182"/>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CDDFDF"/>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32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14" name="Google Shape;2314;p18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320" name="Google Shape;2320;p18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170</a:t>
            </a:fld>
            <a:endParaRPr lang="de-DE" sz="800">
              <a:latin typeface="Segoe UI"/>
            </a:endParaRPr>
          </a:p>
        </p:txBody>
      </p:sp>
      <p:cxnSp>
        <p:nvCxnSpPr>
          <p:cNvPr id="2324" name="ZZ_Fusszeile_Linie"/>
          <p:cNvCxnSpPr/>
          <p:nvPr/>
        </p:nvCxnSpPr>
        <p:spPr>
          <a:xfrm>
            <a:off x="274320" y="6565392"/>
            <a:ext cx="11643360" cy="0"/>
          </a:xfrm>
          <a:prstGeom prst="line">
            <a:avLst/>
          </a:prstGeom>
          <a:ln w="6350">
            <a:solidFill>
              <a:srgbClr val="D7DBE0"/>
            </a:solidFill>
          </a:ln>
        </p:spPr>
      </p:cxnSp>
      <p:sp>
        <p:nvSpPr>
          <p:cNvPr id="23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2326"/>
        <p:cNvGrpSpPr/>
        <p:nvPr/>
      </p:nvGrpSpPr>
      <p:grpSpPr>
        <a:xfrm>
          <a:off x="0" y="0"/>
          <a:ext cx="0" cy="0"/>
          <a:chOff x="0" y="0"/>
          <a:chExt cx="0" cy="0"/>
        </a:xfrm>
      </p:grpSpPr>
      <p:cxnSp>
        <p:nvCxnSpPr>
          <p:cNvPr id="2328" name="Google Shape;2328;p183"/>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329" name="Google Shape;2329;p183"/>
          <p:cNvSpPr txBox="1"/>
          <p:nvPr/>
        </p:nvSpPr>
        <p:spPr>
          <a:xfrm>
            <a:off x="2154477" y="3688748"/>
            <a:ext cx="1257836"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sollte nicht</a:t>
            </a:r>
            <a:endParaRPr sz="1227" b="0" i="0" u="none" strike="noStrike" cap="none">
              <a:solidFill>
                <a:srgbClr val="330066"/>
              </a:solidFill>
              <a:latin typeface="Arial"/>
              <a:ea typeface="Arial"/>
              <a:cs typeface="Arial"/>
              <a:sym typeface="Arial"/>
            </a:endParaRPr>
          </a:p>
        </p:txBody>
      </p:sp>
      <p:cxnSp>
        <p:nvCxnSpPr>
          <p:cNvPr id="2331" name="Google Shape;2331;p18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32" name="Google Shape;2332;p18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333" name="Google Shape;2333;p18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334" name="Google Shape;2334;p18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335" name="Google Shape;2335;p183"/>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2336" name="Google Shape;2336;p183"/>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337" name="Google Shape;2337;p183"/>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33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27" name="Google Shape;2327;p18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330" name="Google Shape;2330;p18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171</a:t>
            </a:fld>
            <a:endParaRPr lang="de-DE" sz="800">
              <a:latin typeface="Segoe UI"/>
            </a:endParaRPr>
          </a:p>
        </p:txBody>
      </p:sp>
      <p:cxnSp>
        <p:nvCxnSpPr>
          <p:cNvPr id="2339" name="ZZ_Fusszeile_Linie"/>
          <p:cNvCxnSpPr/>
          <p:nvPr/>
        </p:nvCxnSpPr>
        <p:spPr>
          <a:xfrm>
            <a:off x="274320" y="6565392"/>
            <a:ext cx="11643360" cy="0"/>
          </a:xfrm>
          <a:prstGeom prst="line">
            <a:avLst/>
          </a:prstGeom>
          <a:ln w="6350">
            <a:solidFill>
              <a:srgbClr val="D7DBE0"/>
            </a:solidFill>
          </a:ln>
        </p:spPr>
      </p:cxnSp>
      <p:sp>
        <p:nvSpPr>
          <p:cNvPr id="234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2341"/>
        <p:cNvGrpSpPr/>
        <p:nvPr/>
      </p:nvGrpSpPr>
      <p:grpSpPr>
        <a:xfrm>
          <a:off x="0" y="0"/>
          <a:ext cx="0" cy="0"/>
          <a:chOff x="0" y="0"/>
          <a:chExt cx="0" cy="0"/>
        </a:xfrm>
      </p:grpSpPr>
      <p:cxnSp>
        <p:nvCxnSpPr>
          <p:cNvPr id="2343" name="Google Shape;2343;p18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44" name="Google Shape;2344;p18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345" name="Google Shape;2345;p18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346" name="Google Shape;2346;p18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347" name="Google Shape;2347;p184"/>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sp>
        <p:nvSpPr>
          <p:cNvPr id="2348" name="Google Shape;2348;p184"/>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349" name="Google Shape;2349;p184"/>
          <p:cNvSpPr txBox="1"/>
          <p:nvPr/>
        </p:nvSpPr>
        <p:spPr>
          <a:xfrm>
            <a:off x="2288088" y="803586"/>
            <a:ext cx="7357808" cy="2397633"/>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a:t>
            </a:r>
            <a:r>
              <a:rPr lang="en-US" sz="1052" b="1" u="sng">
                <a:solidFill>
                  <a:srgbClr val="1A5FB4"/>
                </a:solidFill>
                <a:latin typeface="Arial"/>
                <a:ea typeface="Arial"/>
                <a:cs typeface="Arial"/>
                <a:sym typeface="Arial"/>
              </a:rPr>
              <a:t>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CDDFDF"/>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sz="1052">
              <a:solidFill>
                <a:srgbClr val="CDDFDF"/>
              </a:solidFill>
              <a:latin typeface="Arial"/>
              <a:ea typeface="Arial"/>
              <a:cs typeface="Arial"/>
              <a:sym typeface="Arial"/>
            </a:endParaRPr>
          </a:p>
          <a:p>
            <a:pPr marL="0" marR="0" lvl="0" indent="0" algn="l" rtl="0">
              <a:spcBef>
                <a:spcPts val="0"/>
              </a:spcBef>
              <a:spcAft>
                <a:spcPts val="0"/>
              </a:spcAft>
              <a:buNone/>
            </a:pPr>
            <a:r>
              <a:rPr lang="en-US" sz="1052">
                <a:solidFill>
                  <a:srgbClr val="CDDFDF"/>
                </a:solidFill>
                <a:latin typeface="Arial"/>
                <a:ea typeface="Arial"/>
                <a:cs typeface="Arial"/>
                <a:sym typeface="Arial"/>
              </a:rPr>
              <a:t>Aus diesem Grund wird bei der Abklärung von Rb mittlerweile die MRT gegenüber der CT bevorzugt!</a:t>
            </a:r>
            <a:endParaRPr sz="1052">
              <a:solidFill>
                <a:srgbClr val="CDDFDF"/>
              </a:solidFill>
              <a:latin typeface="Arial"/>
              <a:ea typeface="Arial"/>
              <a:cs typeface="Arial"/>
              <a:sym typeface="Arial"/>
            </a:endParaRPr>
          </a:p>
          <a:p>
            <a:pPr marL="0" marR="0" lvl="0" indent="0" algn="l" rtl="0">
              <a:spcBef>
                <a:spcPts val="0"/>
              </a:spcBef>
              <a:spcAft>
                <a:spcPts val="0"/>
              </a:spcAft>
              <a:buNone/>
            </a:pPr>
            <a:endParaRPr sz="1052">
              <a:solidFill>
                <a:srgbClr val="CDDFDF"/>
              </a:solidFill>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350" name="Google Shape;2350;p184"/>
          <p:cNvSpPr txBox="1"/>
          <p:nvPr/>
        </p:nvSpPr>
        <p:spPr>
          <a:xfrm>
            <a:off x="3557392" y="2537745"/>
            <a:ext cx="4747397" cy="346389"/>
          </a:xfrm>
          <a:prstGeom prst="rect">
            <a:avLst/>
          </a:prstGeom>
          <a:solidFill>
            <a:srgbClr val="002060"/>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FFFFFF"/>
                </a:solidFill>
                <a:latin typeface="Arial"/>
                <a:ea typeface="Arial"/>
                <a:cs typeface="Arial"/>
                <a:sym typeface="Arial"/>
              </a:rPr>
              <a:t>Aus diesem Grund wird bei der Abklärung von Rb mittlerweile die MRT gegenüber der CT bevorzugt!</a:t>
            </a:r>
            <a:endParaRPr/>
          </a:p>
        </p:txBody>
      </p:sp>
      <p:sp>
        <p:nvSpPr>
          <p:cNvPr id="2351" name="Google Shape;2351;p184"/>
          <p:cNvSpPr/>
          <p:nvPr/>
        </p:nvSpPr>
        <p:spPr>
          <a:xfrm>
            <a:off x="3120402" y="2407886"/>
            <a:ext cx="407671" cy="388208"/>
          </a:xfrm>
          <a:prstGeom prst="star5">
            <a:avLst>
              <a:gd name="adj" fmla="val 19098"/>
              <a:gd name="hf" fmla="val 105146"/>
              <a:gd name="vf" fmla="val 110557"/>
            </a:avLst>
          </a:prstGeom>
          <a:solidFill>
            <a:srgbClr val="FFEC8F"/>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352" name="Google Shape;2352;p184"/>
          <p:cNvSpPr/>
          <p:nvPr/>
        </p:nvSpPr>
        <p:spPr>
          <a:xfrm>
            <a:off x="8333954" y="2390055"/>
            <a:ext cx="407671" cy="388208"/>
          </a:xfrm>
          <a:prstGeom prst="star5">
            <a:avLst>
              <a:gd name="adj" fmla="val 19098"/>
              <a:gd name="hf" fmla="val 105146"/>
              <a:gd name="vf" fmla="val 110557"/>
            </a:avLst>
          </a:prstGeom>
          <a:solidFill>
            <a:srgbClr val="FFEC8F"/>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235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42" name="Google Shape;2342;p18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172</a:t>
            </a:fld>
            <a:endParaRPr lang="de-DE" sz="800">
              <a:latin typeface="Segoe UI"/>
            </a:endParaRPr>
          </a:p>
        </p:txBody>
      </p:sp>
      <p:cxnSp>
        <p:nvCxnSpPr>
          <p:cNvPr id="2354" name="ZZ_Fusszeile_Linie"/>
          <p:cNvCxnSpPr/>
          <p:nvPr/>
        </p:nvCxnSpPr>
        <p:spPr>
          <a:xfrm>
            <a:off x="274320" y="6565392"/>
            <a:ext cx="11643360" cy="0"/>
          </a:xfrm>
          <a:prstGeom prst="line">
            <a:avLst/>
          </a:prstGeom>
          <a:ln w="6350">
            <a:solidFill>
              <a:srgbClr val="D7DBE0"/>
            </a:solidFill>
          </a:ln>
        </p:spPr>
      </p:cxnSp>
      <p:sp>
        <p:nvSpPr>
          <p:cNvPr id="235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2356"/>
        <p:cNvGrpSpPr/>
        <p:nvPr/>
      </p:nvGrpSpPr>
      <p:grpSpPr>
        <a:xfrm>
          <a:off x="0" y="0"/>
          <a:ext cx="0" cy="0"/>
          <a:chOff x="0" y="0"/>
          <a:chExt cx="0" cy="0"/>
        </a:xfrm>
      </p:grpSpPr>
      <p:sp>
        <p:nvSpPr>
          <p:cNvPr id="2357" name="Google Shape;2357;p185"/>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360" name="Google Shape;2360;p185"/>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CDDFDF"/>
                </a:solidFill>
                <a:latin typeface="Arial"/>
                <a:ea typeface="Arial"/>
                <a:cs typeface="Arial"/>
                <a:sym typeface="Arial"/>
              </a:rPr>
              <a:t>--Ein Pinealom (d. h. „trilaterale Erkrankung“)</a:t>
            </a:r>
            <a:endParaRPr/>
          </a:p>
        </p:txBody>
      </p:sp>
      <p:sp>
        <p:nvSpPr>
          <p:cNvPr id="23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58" name="Google Shape;2358;p18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359" name="Google Shape;2359;p18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173</a:t>
            </a:fld>
            <a:endParaRPr lang="de-DE" sz="800">
              <a:latin typeface="Segoe UI"/>
            </a:endParaRPr>
          </a:p>
        </p:txBody>
      </p:sp>
      <p:cxnSp>
        <p:nvCxnSpPr>
          <p:cNvPr id="2362" name="ZZ_Fusszeile_Linie"/>
          <p:cNvCxnSpPr/>
          <p:nvPr/>
        </p:nvCxnSpPr>
        <p:spPr>
          <a:xfrm>
            <a:off x="274320" y="6565392"/>
            <a:ext cx="11643360" cy="0"/>
          </a:xfrm>
          <a:prstGeom prst="line">
            <a:avLst/>
          </a:prstGeom>
          <a:ln w="6350">
            <a:solidFill>
              <a:srgbClr val="D7DBE0"/>
            </a:solidFill>
          </a:ln>
        </p:spPr>
      </p:cxnSp>
      <p:sp>
        <p:nvSpPr>
          <p:cNvPr id="23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2364"/>
        <p:cNvGrpSpPr/>
        <p:nvPr/>
      </p:nvGrpSpPr>
      <p:grpSpPr>
        <a:xfrm>
          <a:off x="0" y="0"/>
          <a:ext cx="0" cy="0"/>
          <a:chOff x="0" y="0"/>
          <a:chExt cx="0" cy="0"/>
        </a:xfrm>
      </p:grpSpPr>
      <p:sp>
        <p:nvSpPr>
          <p:cNvPr id="2365" name="Google Shape;2365;p186"/>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cxnSp>
        <p:nvCxnSpPr>
          <p:cNvPr id="2367" name="Google Shape;2367;p18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68" name="Google Shape;2368;p18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370" name="Google Shape;2370;p186"/>
          <p:cNvSpPr txBox="1"/>
          <p:nvPr/>
        </p:nvSpPr>
        <p:spPr>
          <a:xfrm>
            <a:off x="2861501" y="803586"/>
            <a:ext cx="6413326" cy="2397633"/>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--Ein Pinealom (d. h. „trilaterale Erkrankung“)</a:t>
            </a:r>
            <a:endParaRPr sz="1052">
              <a:solidFill>
                <a:srgbClr val="1A5FB4"/>
              </a:solidFill>
              <a:latin typeface="Arial"/>
              <a:ea typeface="Arial"/>
              <a:cs typeface="Arial"/>
              <a:sym typeface="Arial"/>
            </a:endParaRPr>
          </a:p>
          <a:p>
            <a:pPr marL="0" marR="0" lvl="0" indent="0" algn="l" rtl="0">
              <a:spcBef>
                <a:spcPts val="0"/>
              </a:spcBef>
              <a:spcAft>
                <a:spcPts val="0"/>
              </a:spcAft>
              <a:buNone/>
            </a:pPr>
            <a:endParaRPr sz="1052">
              <a:solidFill>
                <a:srgbClr val="1A5FB4"/>
              </a:solidFill>
            </a:endParaRPr>
          </a:p>
          <a:p>
            <a:pPr marL="0" marR="0" lvl="0" indent="0" algn="l" rtl="0">
              <a:spcBef>
                <a:spcPts val="0"/>
              </a:spcBef>
              <a:spcAft>
                <a:spcPts val="0"/>
              </a:spcAft>
              <a:buNone/>
            </a:pPr>
            <a:endParaRPr sz="1052">
              <a:solidFill>
                <a:srgbClr val="1A5FB4"/>
              </a:solidFill>
            </a:endParaRPr>
          </a:p>
        </p:txBody>
      </p:sp>
      <p:sp>
        <p:nvSpPr>
          <p:cNvPr id="237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66" name="Google Shape;2366;p18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369" name="Google Shape;2369;p18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174</a:t>
            </a:fld>
            <a:endParaRPr lang="de-DE" sz="800">
              <a:latin typeface="Segoe UI"/>
            </a:endParaRPr>
          </a:p>
        </p:txBody>
      </p:sp>
      <p:cxnSp>
        <p:nvCxnSpPr>
          <p:cNvPr id="2372" name="ZZ_Fusszeile_Linie"/>
          <p:cNvCxnSpPr/>
          <p:nvPr/>
        </p:nvCxnSpPr>
        <p:spPr>
          <a:xfrm>
            <a:off x="274320" y="6565392"/>
            <a:ext cx="11643360" cy="0"/>
          </a:xfrm>
          <a:prstGeom prst="line">
            <a:avLst/>
          </a:prstGeom>
          <a:ln w="6350">
            <a:solidFill>
              <a:srgbClr val="D7DBE0"/>
            </a:solidFill>
          </a:ln>
        </p:spPr>
      </p:cxnSp>
      <p:sp>
        <p:nvSpPr>
          <p:cNvPr id="237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2374"/>
        <p:cNvGrpSpPr/>
        <p:nvPr/>
      </p:nvGrpSpPr>
      <p:grpSpPr>
        <a:xfrm>
          <a:off x="0" y="0"/>
          <a:ext cx="0" cy="0"/>
          <a:chOff x="0" y="0"/>
          <a:chExt cx="0" cy="0"/>
        </a:xfrm>
      </p:grpSpPr>
      <p:sp>
        <p:nvSpPr>
          <p:cNvPr id="2375" name="Google Shape;2375;p187"/>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cxnSp>
        <p:nvCxnSpPr>
          <p:cNvPr id="2377" name="Google Shape;2377;p18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78" name="Google Shape;2378;p187"/>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380" name="Google Shape;2380;p187"/>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7F7F7F"/>
                </a:solidFill>
                <a:latin typeface="Arial"/>
                <a:ea typeface="Arial"/>
                <a:cs typeface="Arial"/>
                <a:sym typeface="Arial"/>
              </a:rPr>
              <a:t>Nach </a:t>
            </a:r>
            <a:r>
              <a:rPr lang="en-US" sz="1052" i="1">
                <a:solidFill>
                  <a:srgbClr val="9AA3AE"/>
                </a:solidFill>
                <a:latin typeface="Arial"/>
                <a:ea typeface="Arial"/>
                <a:cs typeface="Arial"/>
                <a:sym typeface="Arial"/>
              </a:rPr>
              <a:t>welchen drei spezifischen Befunden </a:t>
            </a:r>
            <a:r>
              <a:rPr lang="en-US" sz="1052" i="1">
                <a:solidFill>
                  <a:srgbClr val="7F7F7F"/>
                </a:solidFill>
                <a:latin typeface="Arial"/>
                <a:ea typeface="Arial"/>
                <a:cs typeface="Arial"/>
                <a:sym typeface="Arial"/>
              </a:rPr>
              <a:t>suchen Sie bei der Bildgebung?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--Extraokulare Ausbreitung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--Invasion des Sehnervs</a:t>
            </a:r>
            <a:endParaRPr sz="1403" b="1">
              <a:solidFill>
                <a:srgbClr val="9AA3AE"/>
              </a:solidFill>
              <a:latin typeface="Arial"/>
              <a:ea typeface="Arial"/>
              <a:cs typeface="Arial"/>
              <a:sym typeface="Arial"/>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a:t>
            </a:r>
            <a:r>
              <a:rPr lang="en-US" sz="1052">
                <a:solidFill>
                  <a:srgbClr val="7F7F7F"/>
                </a:solidFill>
                <a:latin typeface="Arial"/>
                <a:ea typeface="Arial"/>
                <a:cs typeface="Arial"/>
                <a:sym typeface="Arial"/>
              </a:rPr>
              <a:t>Erkrankung“)</a:t>
            </a:r>
            <a:endParaRPr/>
          </a:p>
        </p:txBody>
      </p:sp>
      <p:sp>
        <p:nvSpPr>
          <p:cNvPr id="2381" name="Google Shape;2381;p187"/>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FFEC8F"/>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Was beinhaltet dies?</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--Knochenszintigraphie</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--Knochenmarkbiopsie zur Untersuchung auf Tumorzellen</a:t>
            </a:r>
            <a:endParaRPr/>
          </a:p>
        </p:txBody>
      </p:sp>
      <p:sp>
        <p:nvSpPr>
          <p:cNvPr id="2382" name="Google Shape;2382;p187"/>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38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76" name="Google Shape;2376;p18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379" name="Google Shape;2379;p18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175</a:t>
            </a:fld>
            <a:endParaRPr lang="de-DE" sz="800">
              <a:latin typeface="Segoe UI"/>
            </a:endParaRPr>
          </a:p>
        </p:txBody>
      </p:sp>
      <p:cxnSp>
        <p:nvCxnSpPr>
          <p:cNvPr id="2384" name="ZZ_Fusszeile_Linie"/>
          <p:cNvCxnSpPr/>
          <p:nvPr/>
        </p:nvCxnSpPr>
        <p:spPr>
          <a:xfrm>
            <a:off x="274320" y="6565392"/>
            <a:ext cx="11643360" cy="0"/>
          </a:xfrm>
          <a:prstGeom prst="line">
            <a:avLst/>
          </a:prstGeom>
          <a:ln w="6350">
            <a:solidFill>
              <a:srgbClr val="D7DBE0"/>
            </a:solidFill>
          </a:ln>
        </p:spPr>
      </p:cxnSp>
      <p:sp>
        <p:nvSpPr>
          <p:cNvPr id="238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2386"/>
        <p:cNvGrpSpPr/>
        <p:nvPr/>
      </p:nvGrpSpPr>
      <p:grpSpPr>
        <a:xfrm>
          <a:off x="0" y="0"/>
          <a:ext cx="0" cy="0"/>
          <a:chOff x="0" y="0"/>
          <a:chExt cx="0" cy="0"/>
        </a:xfrm>
      </p:grpSpPr>
      <p:sp>
        <p:nvSpPr>
          <p:cNvPr id="2387" name="Google Shape;2387;p188"/>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cxnSp>
        <p:nvCxnSpPr>
          <p:cNvPr id="2390" name="Google Shape;2390;p18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391" name="Google Shape;2391;p18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392" name="Google Shape;2392;p188"/>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7F7F7F"/>
                </a:solidFill>
                <a:latin typeface="Arial"/>
                <a:ea typeface="Arial"/>
                <a:cs typeface="Arial"/>
                <a:sym typeface="Arial"/>
              </a:rPr>
              <a:t>Nach </a:t>
            </a:r>
            <a:r>
              <a:rPr lang="en-US" sz="1052" i="1">
                <a:solidFill>
                  <a:srgbClr val="9AA3AE"/>
                </a:solidFill>
                <a:latin typeface="Arial"/>
                <a:ea typeface="Arial"/>
                <a:cs typeface="Arial"/>
                <a:sym typeface="Arial"/>
              </a:rPr>
              <a:t>welchen drei spezifischen Befunden </a:t>
            </a:r>
            <a:r>
              <a:rPr lang="en-US" sz="1052" i="1">
                <a:solidFill>
                  <a:srgbClr val="7F7F7F"/>
                </a:solidFill>
                <a:latin typeface="Arial"/>
                <a:ea typeface="Arial"/>
                <a:cs typeface="Arial"/>
                <a:sym typeface="Arial"/>
              </a:rPr>
              <a:t>suchen Sie bei der Bildgebung?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--Extraokulare Ausbreitung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--Invasion des Sehnervs</a:t>
            </a:r>
            <a:endParaRPr sz="1403" b="1">
              <a:solidFill>
                <a:srgbClr val="9AA3AE"/>
              </a:solidFill>
              <a:latin typeface="Arial"/>
              <a:ea typeface="Arial"/>
              <a:cs typeface="Arial"/>
              <a:sym typeface="Arial"/>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a:t>
            </a:r>
            <a:r>
              <a:rPr lang="en-US" sz="1052">
                <a:solidFill>
                  <a:srgbClr val="7F7F7F"/>
                </a:solidFill>
                <a:latin typeface="Arial"/>
                <a:ea typeface="Arial"/>
                <a:cs typeface="Arial"/>
                <a:sym typeface="Arial"/>
              </a:rPr>
              <a:t>Erkrankung“)</a:t>
            </a:r>
            <a:endParaRPr/>
          </a:p>
        </p:txBody>
      </p:sp>
      <p:sp>
        <p:nvSpPr>
          <p:cNvPr id="2393" name="Google Shape;2393;p188"/>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394" name="Google Shape;2394;p188"/>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1A5FB4"/>
              </a:solidFill>
              <a:latin typeface="Arial"/>
              <a:ea typeface="Arial"/>
              <a:cs typeface="Arial"/>
              <a:sym typeface="Arial"/>
            </a:endParaRPr>
          </a:p>
          <a:p>
            <a:pPr marL="0" marR="0" lvl="0" indent="0" algn="l" rtl="0">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Was beinhaltet dies?</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--Knochenszintigraphie</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--Knochenmarkbiopsie zur Untersuchung auf Tumorzellen</a:t>
            </a:r>
            <a:endParaRPr/>
          </a:p>
        </p:txBody>
      </p:sp>
      <p:sp>
        <p:nvSpPr>
          <p:cNvPr id="239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388" name="Google Shape;2388;p18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389" name="Google Shape;2389;p18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176</a:t>
            </a:fld>
            <a:endParaRPr lang="de-DE" sz="800">
              <a:latin typeface="Segoe UI"/>
            </a:endParaRPr>
          </a:p>
        </p:txBody>
      </p:sp>
      <p:cxnSp>
        <p:nvCxnSpPr>
          <p:cNvPr id="2396" name="ZZ_Fusszeile_Linie"/>
          <p:cNvCxnSpPr/>
          <p:nvPr/>
        </p:nvCxnSpPr>
        <p:spPr>
          <a:xfrm>
            <a:off x="274320" y="6565392"/>
            <a:ext cx="11643360" cy="0"/>
          </a:xfrm>
          <a:prstGeom prst="line">
            <a:avLst/>
          </a:prstGeom>
          <a:ln w="6350">
            <a:solidFill>
              <a:srgbClr val="D7DBE0"/>
            </a:solidFill>
          </a:ln>
        </p:spPr>
      </p:cxnSp>
      <p:sp>
        <p:nvSpPr>
          <p:cNvPr id="239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2398"/>
        <p:cNvGrpSpPr/>
        <p:nvPr/>
      </p:nvGrpSpPr>
      <p:grpSpPr>
        <a:xfrm>
          <a:off x="0" y="0"/>
          <a:ext cx="0" cy="0"/>
          <a:chOff x="0" y="0"/>
          <a:chExt cx="0" cy="0"/>
        </a:xfrm>
      </p:grpSpPr>
      <p:sp>
        <p:nvSpPr>
          <p:cNvPr id="2399" name="Google Shape;2399;p189"/>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401" name="Google Shape;2401;p18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03" name="Google Shape;2403;p189"/>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7F7F7F"/>
                </a:solidFill>
                <a:latin typeface="Arial"/>
                <a:ea typeface="Arial"/>
                <a:cs typeface="Arial"/>
                <a:sym typeface="Arial"/>
              </a:rPr>
              <a:t>Nach </a:t>
            </a:r>
            <a:r>
              <a:rPr lang="en-US" sz="1052" i="1">
                <a:solidFill>
                  <a:srgbClr val="9AA3AE"/>
                </a:solidFill>
                <a:latin typeface="Arial"/>
                <a:ea typeface="Arial"/>
                <a:cs typeface="Arial"/>
                <a:sym typeface="Arial"/>
              </a:rPr>
              <a:t>welchen drei spezifischen Befunden </a:t>
            </a:r>
            <a:r>
              <a:rPr lang="en-US" sz="1052" i="1">
                <a:solidFill>
                  <a:srgbClr val="7F7F7F"/>
                </a:solidFill>
                <a:latin typeface="Arial"/>
                <a:ea typeface="Arial"/>
                <a:cs typeface="Arial"/>
                <a:sym typeface="Arial"/>
              </a:rPr>
              <a:t>suchen Sie bei der Bildgebung?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--Extraokulare Ausbreitung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--Invasion des Sehnervs</a:t>
            </a:r>
            <a:endParaRPr sz="1403" b="1">
              <a:solidFill>
                <a:srgbClr val="9AA3AE"/>
              </a:solidFill>
              <a:latin typeface="Arial"/>
              <a:ea typeface="Arial"/>
              <a:cs typeface="Arial"/>
              <a:sym typeface="Arial"/>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a:t>
            </a:r>
            <a:r>
              <a:rPr lang="en-US" sz="1052">
                <a:solidFill>
                  <a:srgbClr val="7F7F7F"/>
                </a:solidFill>
                <a:latin typeface="Arial"/>
                <a:ea typeface="Arial"/>
                <a:cs typeface="Arial"/>
                <a:sym typeface="Arial"/>
              </a:rPr>
              <a:t>Erkrankung“)</a:t>
            </a:r>
            <a:endParaRPr/>
          </a:p>
        </p:txBody>
      </p:sp>
      <p:sp>
        <p:nvSpPr>
          <p:cNvPr id="2404" name="Google Shape;2404;p189"/>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405" name="Google Shape;2405;p189"/>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beinhaltet dies?</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--Knochenszintigraphie</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--Knochenmarkbiopsie zur Untersuchung auf Tumorzellen</a:t>
            </a:r>
            <a:endParaRPr/>
          </a:p>
        </p:txBody>
      </p:sp>
      <p:sp>
        <p:nvSpPr>
          <p:cNvPr id="240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00" name="Google Shape;2400;p18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402" name="Google Shape;2402;p18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177</a:t>
            </a:fld>
            <a:endParaRPr lang="de-DE" sz="800">
              <a:latin typeface="Segoe UI"/>
            </a:endParaRPr>
          </a:p>
        </p:txBody>
      </p:sp>
      <p:cxnSp>
        <p:nvCxnSpPr>
          <p:cNvPr id="2407" name="ZZ_Fusszeile_Linie"/>
          <p:cNvCxnSpPr/>
          <p:nvPr/>
        </p:nvCxnSpPr>
        <p:spPr>
          <a:xfrm>
            <a:off x="274320" y="6565392"/>
            <a:ext cx="11643360" cy="0"/>
          </a:xfrm>
          <a:prstGeom prst="line">
            <a:avLst/>
          </a:prstGeom>
          <a:ln w="6350">
            <a:solidFill>
              <a:srgbClr val="D7DBE0"/>
            </a:solidFill>
          </a:ln>
        </p:spPr>
      </p:cxnSp>
      <p:sp>
        <p:nvSpPr>
          <p:cNvPr id="240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2409"/>
        <p:cNvGrpSpPr/>
        <p:nvPr/>
      </p:nvGrpSpPr>
      <p:grpSpPr>
        <a:xfrm>
          <a:off x="0" y="0"/>
          <a:ext cx="0" cy="0"/>
          <a:chOff x="0" y="0"/>
          <a:chExt cx="0" cy="0"/>
        </a:xfrm>
      </p:grpSpPr>
      <p:sp>
        <p:nvSpPr>
          <p:cNvPr id="2410" name="Google Shape;2410;p190"/>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cxnSp>
        <p:nvCxnSpPr>
          <p:cNvPr id="2412" name="Google Shape;2412;p19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413" name="Google Shape;2413;p190"/>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15" name="Google Shape;2415;p19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16" name="Google Shape;2416;p190"/>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7F7F7F"/>
                </a:solidFill>
                <a:latin typeface="Arial"/>
                <a:ea typeface="Arial"/>
                <a:cs typeface="Arial"/>
                <a:sym typeface="Arial"/>
              </a:rPr>
              <a:t>Nach </a:t>
            </a:r>
            <a:r>
              <a:rPr lang="en-US" sz="1052" i="1">
                <a:solidFill>
                  <a:srgbClr val="9AA3AE"/>
                </a:solidFill>
                <a:latin typeface="Arial"/>
                <a:ea typeface="Arial"/>
                <a:cs typeface="Arial"/>
                <a:sym typeface="Arial"/>
              </a:rPr>
              <a:t>welchen drei spezifischen Befunden </a:t>
            </a:r>
            <a:r>
              <a:rPr lang="en-US" sz="1052" i="1">
                <a:solidFill>
                  <a:srgbClr val="7F7F7F"/>
                </a:solidFill>
                <a:latin typeface="Arial"/>
                <a:ea typeface="Arial"/>
                <a:cs typeface="Arial"/>
                <a:sym typeface="Arial"/>
              </a:rPr>
              <a:t>suchen Sie bei der Bildgebung?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--Extraokulare Ausbreitung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--Invasion des Sehnervs</a:t>
            </a:r>
            <a:endParaRPr sz="1403" b="1">
              <a:solidFill>
                <a:srgbClr val="9AA3AE"/>
              </a:solidFill>
              <a:latin typeface="Arial"/>
              <a:ea typeface="Arial"/>
              <a:cs typeface="Arial"/>
              <a:sym typeface="Arial"/>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a:t>
            </a:r>
            <a:r>
              <a:rPr lang="en-US" sz="1052">
                <a:solidFill>
                  <a:srgbClr val="7F7F7F"/>
                </a:solidFill>
                <a:latin typeface="Arial"/>
                <a:ea typeface="Arial"/>
                <a:cs typeface="Arial"/>
                <a:sym typeface="Arial"/>
              </a:rPr>
              <a:t>Erkrankung“)</a:t>
            </a:r>
            <a:endParaRPr/>
          </a:p>
        </p:txBody>
      </p:sp>
      <p:sp>
        <p:nvSpPr>
          <p:cNvPr id="2417" name="Google Shape;2417;p190"/>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418" name="Google Shape;2418;p190"/>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Was beinhaltet dies?</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--Knochenszintigraphie</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--Knochenmarkbiopsie zur Untersuchung auf Tumorzellen</a:t>
            </a:r>
            <a:endParaRPr/>
          </a:p>
        </p:txBody>
      </p:sp>
      <p:sp>
        <p:nvSpPr>
          <p:cNvPr id="241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11" name="Google Shape;2411;p19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414" name="Google Shape;2414;p19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178</a:t>
            </a:fld>
            <a:endParaRPr lang="de-DE" sz="800">
              <a:latin typeface="Segoe UI"/>
            </a:endParaRPr>
          </a:p>
        </p:txBody>
      </p:sp>
      <p:cxnSp>
        <p:nvCxnSpPr>
          <p:cNvPr id="2420" name="ZZ_Fusszeile_Linie"/>
          <p:cNvCxnSpPr/>
          <p:nvPr/>
        </p:nvCxnSpPr>
        <p:spPr>
          <a:xfrm>
            <a:off x="274320" y="6565392"/>
            <a:ext cx="11643360" cy="0"/>
          </a:xfrm>
          <a:prstGeom prst="line">
            <a:avLst/>
          </a:prstGeom>
          <a:ln w="6350">
            <a:solidFill>
              <a:srgbClr val="D7DBE0"/>
            </a:solidFill>
          </a:ln>
        </p:spPr>
      </p:cxnSp>
      <p:sp>
        <p:nvSpPr>
          <p:cNvPr id="242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2422"/>
        <p:cNvGrpSpPr/>
        <p:nvPr/>
      </p:nvGrpSpPr>
      <p:grpSpPr>
        <a:xfrm>
          <a:off x="0" y="0"/>
          <a:ext cx="0" cy="0"/>
          <a:chOff x="0" y="0"/>
          <a:chExt cx="0" cy="0"/>
        </a:xfrm>
      </p:grpSpPr>
      <p:sp>
        <p:nvSpPr>
          <p:cNvPr id="2423" name="Google Shape;2423;p191"/>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sp>
        <p:nvSpPr>
          <p:cNvPr id="2425" name="Google Shape;2425;p191"/>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427" name="Google Shape;2427;p19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428" name="Google Shape;2428;p19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29" name="Google Shape;2429;p19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30" name="Google Shape;2430;p191"/>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431" name="Google Shape;2431;p191"/>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--Extraokulare Ausbreitung</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--Invasion des Sehnervs</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Erkrankung“)</a:t>
            </a:r>
            <a:endParaRPr/>
          </a:p>
        </p:txBody>
      </p:sp>
      <p:sp>
        <p:nvSpPr>
          <p:cNvPr id="2432" name="Google Shape;2432;p191"/>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C2C8D0"/>
              </a:buClr>
              <a:buSzPts val="1052"/>
              <a:buFont typeface="Noto Sans Symbols"/>
              <a:buNone/>
            </a:pPr>
            <a:r>
              <a:rPr lang="en-US" sz="1052" i="1">
                <a:solidFill>
                  <a:srgbClr val="C2C8D0"/>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1A5FB4"/>
              </a:solidFill>
              <a:latin typeface="Arial"/>
              <a:ea typeface="Arial"/>
              <a:cs typeface="Arial"/>
              <a:sym typeface="Arial"/>
            </a:endParaRPr>
          </a:p>
          <a:p>
            <a:pPr marL="0" marR="0" lvl="0" indent="0" algn="l" rtl="0">
              <a:spcBef>
                <a:spcPts val="0"/>
              </a:spcBef>
              <a:spcAft>
                <a:spcPts val="0"/>
              </a:spcAft>
              <a:buClr>
                <a:srgbClr val="C2C8D0"/>
              </a:buClr>
              <a:buSzPts val="1052"/>
              <a:buFont typeface="Noto Sans Symbols"/>
              <a:buNone/>
            </a:pPr>
            <a:r>
              <a:rPr lang="en-US" sz="1052" i="1">
                <a:solidFill>
                  <a:srgbClr val="C2C8D0"/>
                </a:solidFill>
                <a:latin typeface="Arial"/>
                <a:ea typeface="Arial"/>
                <a:cs typeface="Arial"/>
                <a:sym typeface="Arial"/>
              </a:rPr>
              <a:t>Was beinhaltet dies?</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--Knochenszintigraphie</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--Knochenmarkbiopsie zur Untersuchung auf Tumorzellen</a:t>
            </a:r>
            <a:endParaRPr/>
          </a:p>
        </p:txBody>
      </p:sp>
      <p:sp>
        <p:nvSpPr>
          <p:cNvPr id="2433" name="Google Shape;2433;p191"/>
          <p:cNvSpPr txBox="1"/>
          <p:nvPr/>
        </p:nvSpPr>
        <p:spPr>
          <a:xfrm>
            <a:off x="3112022" y="3283740"/>
            <a:ext cx="5990137"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Was ist der häufigste Mechanismus, über den Rb aus dem Auge austritt?</a:t>
            </a:r>
            <a:endParaRPr/>
          </a:p>
          <a:p>
            <a:pPr marL="0" marR="0" lvl="0" indent="0" algn="l" rtl="0">
              <a:spcBef>
                <a:spcPts val="0"/>
              </a:spcBef>
              <a:spcAft>
                <a:spcPts val="0"/>
              </a:spcAft>
              <a:buNone/>
            </a:pPr>
            <a:r>
              <a:rPr lang="en-US" sz="1052">
                <a:solidFill>
                  <a:srgbClr val="EDE3B5"/>
                </a:solidFill>
                <a:latin typeface="Arial"/>
                <a:ea typeface="Arial"/>
                <a:cs typeface="Arial"/>
                <a:sym typeface="Arial"/>
              </a:rPr>
              <a:t>Direkte Ausbreitung über den Sehnerv, wodurch der Zugang zum Subarachnoidalraum ermöglicht wird</a:t>
            </a:r>
            <a:endParaRPr/>
          </a:p>
        </p:txBody>
      </p:sp>
      <p:sp>
        <p:nvSpPr>
          <p:cNvPr id="24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24" name="Google Shape;2424;p19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426" name="Google Shape;2426;p19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179</a:t>
            </a:fld>
            <a:endParaRPr lang="de-DE" sz="800">
              <a:latin typeface="Segoe UI"/>
            </a:endParaRPr>
          </a:p>
        </p:txBody>
      </p:sp>
      <p:cxnSp>
        <p:nvCxnSpPr>
          <p:cNvPr id="2435" name="ZZ_Fusszeile_Linie"/>
          <p:cNvCxnSpPr/>
          <p:nvPr/>
        </p:nvCxnSpPr>
        <p:spPr>
          <a:xfrm>
            <a:off x="274320" y="6565392"/>
            <a:ext cx="11643360" cy="0"/>
          </a:xfrm>
          <a:prstGeom prst="line">
            <a:avLst/>
          </a:prstGeom>
          <a:ln w="6350">
            <a:solidFill>
              <a:srgbClr val="D7DBE0"/>
            </a:solidFill>
          </a:ln>
        </p:spPr>
      </p:cxnSp>
      <p:sp>
        <p:nvSpPr>
          <p:cNvPr id="24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2437"/>
        <p:cNvGrpSpPr/>
        <p:nvPr/>
      </p:nvGrpSpPr>
      <p:grpSpPr>
        <a:xfrm>
          <a:off x="0" y="0"/>
          <a:ext cx="0" cy="0"/>
          <a:chOff x="0" y="0"/>
          <a:chExt cx="0" cy="0"/>
        </a:xfrm>
      </p:grpSpPr>
      <p:sp>
        <p:nvSpPr>
          <p:cNvPr id="2438" name="Google Shape;2438;p192"/>
          <p:cNvSpPr txBox="1"/>
          <p:nvPr/>
        </p:nvSpPr>
        <p:spPr>
          <a:xfrm>
            <a:off x="2288088" y="1538447"/>
            <a:ext cx="7615825" cy="4743189"/>
          </a:xfrm>
          <a:prstGeom prst="rect">
            <a:avLst/>
          </a:prstGeom>
          <a:noFill/>
          <a:ln>
            <a:noFill/>
          </a:ln>
        </p:spPr>
        <p:txBody>
          <a:bodyPr spcFirstLastPara="1" wrap="square" lIns="22268" tIns="11134" rIns="22268" bIns="11134" anchor="t" anchorCtr="0">
            <a:noAutofit/>
          </a:bodyPr>
          <a:lstStyle/>
          <a:p>
            <a:pPr marL="300625" lvl="0" indent="-345162" algn="l" rtl="0">
              <a:spcBef>
                <a:spcPts val="0"/>
              </a:spcBef>
              <a:spcAft>
                <a:spcPts val="0"/>
              </a:spcAft>
              <a:buClr>
                <a:srgbClr val="330066"/>
              </a:buClr>
              <a:buSzPts val="1438"/>
              <a:buFont typeface="Noto Sans Symbols"/>
              <a:buChar char="●"/>
            </a:pPr>
            <a:r>
              <a:rPr lang="en-US" sz="1753">
                <a:solidFill>
                  <a:srgbClr val="9AA3AE"/>
                </a:solidFill>
              </a:rPr>
              <a:t>Welche der folgenden Aussagen treffen auf Rb zu?</a:t>
            </a:r>
            <a:endParaRPr sz="3332">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Die Inzidenz liegt bei etwa 1/100.000 Lebendgeburten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Etwa 60 % sind nicht vererbbare Mutationen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baseline="30000">
                <a:solidFill>
                  <a:srgbClr val="9AA3AE"/>
                </a:solidFill>
              </a:rPr>
              <a:t>o</a:t>
            </a:r>
            <a:r>
              <a:rPr lang="en-US" sz="1578">
                <a:solidFill>
                  <a:srgbClr val="9AA3AE"/>
                </a:solidFill>
              </a:rPr>
              <a:t>Um einen Fall als „vererbbar“ zu diagnostizieren, muss die Familienanamnese positiv sein  (jedoch nicht zwangsläufig bei einem Verwandten ersten Grades)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Der </a:t>
            </a:r>
            <a:r>
              <a:rPr lang="en-US" sz="1578" i="1">
                <a:solidFill>
                  <a:srgbClr val="9AA3AE"/>
                </a:solidFill>
              </a:rPr>
              <a:t>exophytische </a:t>
            </a:r>
            <a:r>
              <a:rPr lang="en-US" sz="1578">
                <a:solidFill>
                  <a:srgbClr val="9AA3AE"/>
                </a:solidFill>
              </a:rPr>
              <a:t>Typ ähnelt der Coats-Krankheit </a:t>
            </a:r>
            <a:r>
              <a:rPr lang="en-US" sz="1578" b="1" i="1">
                <a:solidFill>
                  <a:srgbClr val="9AA3AE"/>
                </a:solidFill>
              </a:rPr>
              <a:t> T</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9AA3AE"/>
                </a:solidFill>
              </a:rPr>
              <a:t>Eine Gewebediagnose mittels Feinnadelaspiration (FNA) oder Glaskörperpunktion muss erfolgen, wenn eine Enukleation in Betracht gezogen wird </a:t>
            </a:r>
            <a:r>
              <a:rPr lang="en-US" sz="1578" b="1" i="1">
                <a:solidFill>
                  <a:srgbClr val="9AA3AE"/>
                </a:solidFill>
              </a:rPr>
              <a:t> F</a:t>
            </a:r>
            <a:endParaRPr sz="2805">
              <a:solidFill>
                <a:srgbClr val="000000"/>
              </a:solidFill>
            </a:endParaRPr>
          </a:p>
          <a:p>
            <a:pPr marL="606816" lvl="1" indent="-338203" algn="l" rtl="0">
              <a:spcBef>
                <a:spcPts val="210"/>
              </a:spcBef>
              <a:spcAft>
                <a:spcPts val="0"/>
              </a:spcAft>
              <a:buClr>
                <a:srgbClr val="669999"/>
              </a:buClr>
              <a:buSzPts val="1262"/>
              <a:buFont typeface="Noto Sans Symbols"/>
              <a:buChar char="●"/>
            </a:pPr>
            <a:r>
              <a:rPr lang="en-US" sz="1578">
                <a:solidFill>
                  <a:srgbClr val="000000"/>
                </a:solidFill>
              </a:rPr>
              <a:t>Eine CT-Untersuchung der Augenhöhlen spielt auch bei rein intraokularem Rb eine Rolle (d. h. selbst wenn keine Ausbreitung in die Augenhöhle vorliegt) </a:t>
            </a:r>
            <a:r>
              <a:rPr lang="en-US" sz="1578" b="1" i="1">
                <a:solidFill>
                  <a:srgbClr val="1A5FB4"/>
                </a:solidFill>
              </a:rPr>
              <a:t> F</a:t>
            </a:r>
            <a:endParaRPr sz="2279">
              <a:solidFill>
                <a:srgbClr val="000000"/>
              </a:solidFill>
            </a:endParaRPr>
          </a:p>
        </p:txBody>
      </p:sp>
      <p:cxnSp>
        <p:nvCxnSpPr>
          <p:cNvPr id="2440" name="Google Shape;2440;p19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441" name="Google Shape;2441;p19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43" name="Google Shape;2443;p19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444" name="Google Shape;2444;p19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445" name="Google Shape;2445;p19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46" name="Google Shape;2446;p19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47" name="Google Shape;2447;p192"/>
          <p:cNvSpPr/>
          <p:nvPr/>
        </p:nvSpPr>
        <p:spPr>
          <a:xfrm>
            <a:off x="4893501" y="2341702"/>
            <a:ext cx="200416" cy="427397"/>
          </a:xfrm>
          <a:prstGeom prst="rightBrace">
            <a:avLst>
              <a:gd name="adj1" fmla="val 8333"/>
              <a:gd name="adj2" fmla="val 50000"/>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448" name="Google Shape;2448;p192"/>
          <p:cNvSpPr txBox="1"/>
          <p:nvPr/>
        </p:nvSpPr>
        <p:spPr>
          <a:xfrm>
            <a:off x="2861501" y="803586"/>
            <a:ext cx="6413326" cy="2073600"/>
          </a:xfrm>
          <a:prstGeom prst="rect">
            <a:avLst/>
          </a:prstGeom>
          <a:solidFill>
            <a:srgbClr val="CDDFD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B9B9B"/>
                </a:solidFill>
                <a:latin typeface="Arial"/>
                <a:ea typeface="Arial"/>
                <a:cs typeface="Arial"/>
                <a:sym typeface="Arial"/>
              </a:rPr>
              <a:t>Inwiefern ist die CT der MRT bei der Bestätigung der Rb-Diagnose überlegen?</a:t>
            </a:r>
            <a:endParaRPr/>
          </a:p>
          <a:p>
            <a:pPr marL="0" marR="0" lvl="0" indent="0" algn="l" rtl="0">
              <a:spcBef>
                <a:spcPts val="0"/>
              </a:spcBef>
              <a:spcAft>
                <a:spcPts val="0"/>
              </a:spcAft>
              <a:buNone/>
            </a:pPr>
            <a:r>
              <a:rPr lang="en-US" sz="1052">
                <a:solidFill>
                  <a:srgbClr val="9B9B9B"/>
                </a:solidFill>
                <a:latin typeface="Arial"/>
                <a:ea typeface="Arial"/>
                <a:cs typeface="Arial"/>
                <a:sym typeface="Arial"/>
              </a:rPr>
              <a:t>Die CT ist besser in der Lage, intraläsionale Verkalkungen zu erkennen</a:t>
            </a:r>
            <a:endParaRPr/>
          </a:p>
          <a:p>
            <a:pPr marL="0" marR="0" lvl="0" indent="0" algn="l" rtl="0">
              <a:spcBef>
                <a:spcPts val="0"/>
              </a:spcBef>
              <a:spcAft>
                <a:spcPts val="0"/>
              </a:spcAft>
              <a:buNone/>
            </a:pPr>
            <a:endParaRPr sz="1403">
              <a:solidFill>
                <a:srgbClr val="9B9B9B"/>
              </a:solidFill>
              <a:latin typeface="Arial"/>
              <a:ea typeface="Arial"/>
              <a:cs typeface="Arial"/>
              <a:sym typeface="Arial"/>
            </a:endParaRPr>
          </a:p>
          <a:p>
            <a:pPr marL="0" marR="0" lvl="0" indent="0" algn="l" rtl="0">
              <a:spcBef>
                <a:spcPts val="0"/>
              </a:spcBef>
              <a:spcAft>
                <a:spcPts val="0"/>
              </a:spcAft>
              <a:buNone/>
            </a:pPr>
            <a:r>
              <a:rPr lang="en-US" sz="1052" i="1">
                <a:solidFill>
                  <a:srgbClr val="9B9B9B"/>
                </a:solidFill>
                <a:latin typeface="Arial"/>
                <a:ea typeface="Arial"/>
                <a:cs typeface="Arial"/>
                <a:sym typeface="Arial"/>
              </a:rPr>
              <a:t>Inwiefern ist die MRT der CT überlegen?</a:t>
            </a:r>
            <a:endParaRPr/>
          </a:p>
          <a:p>
            <a:pPr marL="0" marR="0" lvl="0" indent="0" algn="l" rtl="0">
              <a:spcBef>
                <a:spcPts val="0"/>
              </a:spcBef>
              <a:spcAft>
                <a:spcPts val="0"/>
              </a:spcAft>
              <a:buNone/>
            </a:pPr>
            <a:r>
              <a:rPr lang="en-US" sz="1052">
                <a:solidFill>
                  <a:srgbClr val="9B9B9B"/>
                </a:solidFill>
                <a:latin typeface="Arial"/>
                <a:ea typeface="Arial"/>
                <a:cs typeface="Arial"/>
                <a:sym typeface="Arial"/>
              </a:rPr>
              <a:t>Patienten mit erblich bedingtem Rb haben ein erhöhtes Risiko, an Krebs zu erkranken, und die Exposition gegenüber selbst geringer Strahlung (wie sie bei einer CT-Untersuchung auftritt) stellt zumindest theoretisch eine Erhöhung dieses Risikos dar; bei der MRT ist dies nicht der Fall.</a:t>
            </a:r>
            <a:endParaRPr/>
          </a:p>
          <a:p>
            <a:pPr marL="0" marR="0" lvl="0" indent="0" algn="l" rtl="0">
              <a:spcBef>
                <a:spcPts val="0"/>
              </a:spcBef>
              <a:spcAft>
                <a:spcPts val="0"/>
              </a:spcAft>
              <a:buNone/>
            </a:pPr>
            <a:endParaRPr sz="1403">
              <a:solidFill>
                <a:srgbClr val="9B9B9B"/>
              </a:solidFill>
              <a:latin typeface="Arial"/>
              <a:ea typeface="Arial"/>
              <a:cs typeface="Arial"/>
              <a:sym typeface="Arial"/>
            </a:endParaRPr>
          </a:p>
          <a:p>
            <a:pPr marL="0" marR="0" lvl="0" indent="0" algn="l" rtl="0">
              <a:spcBef>
                <a:spcPts val="0"/>
              </a:spcBef>
              <a:spcAft>
                <a:spcPts val="0"/>
              </a:spcAft>
              <a:buNone/>
            </a:pPr>
            <a:r>
              <a:rPr lang="en-US" sz="1052" i="1">
                <a:solidFill>
                  <a:srgbClr val="9B9B9B"/>
                </a:solidFill>
                <a:latin typeface="Arial"/>
                <a:ea typeface="Arial"/>
                <a:cs typeface="Arial"/>
                <a:sym typeface="Arial"/>
              </a:rPr>
              <a:t>Nach welchen drei spezifischen Befunden suchen Sie bei der Bildgebung?</a:t>
            </a:r>
            <a:endParaRPr/>
          </a:p>
          <a:p>
            <a:pPr marL="0" marR="0" lvl="0" indent="0" algn="l" rtl="0">
              <a:spcBef>
                <a:spcPts val="0"/>
              </a:spcBef>
              <a:spcAft>
                <a:spcPts val="0"/>
              </a:spcAft>
              <a:buNone/>
            </a:pPr>
            <a:r>
              <a:rPr lang="en-US" sz="1052">
                <a:solidFill>
                  <a:srgbClr val="9B9B9B"/>
                </a:solidFill>
                <a:latin typeface="Arial"/>
                <a:ea typeface="Arial"/>
                <a:cs typeface="Arial"/>
                <a:sym typeface="Arial"/>
              </a:rPr>
              <a:t>--Extraokulare Ausbreitung</a:t>
            </a:r>
            <a:endParaRPr/>
          </a:p>
          <a:p>
            <a:pPr marL="0" marR="0" lvl="0" indent="0" algn="l" rtl="0">
              <a:spcBef>
                <a:spcPts val="0"/>
              </a:spcBef>
              <a:spcAft>
                <a:spcPts val="0"/>
              </a:spcAft>
              <a:buNone/>
            </a:pPr>
            <a:r>
              <a:rPr lang="en-US" sz="1052" b="1">
                <a:solidFill>
                  <a:srgbClr val="1A5FB4"/>
                </a:solidFill>
                <a:latin typeface="Arial"/>
                <a:ea typeface="Arial"/>
                <a:cs typeface="Arial"/>
                <a:sym typeface="Arial"/>
              </a:rPr>
              <a:t>--Invasion des Sehnervs</a:t>
            </a:r>
            <a:endParaRPr sz="1403" b="1">
              <a:solidFill>
                <a:srgbClr val="9AA3AE"/>
              </a:solidFill>
              <a:latin typeface="Arial"/>
              <a:ea typeface="Arial"/>
              <a:cs typeface="Arial"/>
              <a:sym typeface="Arial"/>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 Pinealom (d. h. „trilaterale Erkrankung“)</a:t>
            </a:r>
            <a:endParaRPr/>
          </a:p>
        </p:txBody>
      </p:sp>
      <p:sp>
        <p:nvSpPr>
          <p:cNvPr id="2449" name="Google Shape;2449;p192"/>
          <p:cNvSpPr txBox="1"/>
          <p:nvPr/>
        </p:nvSpPr>
        <p:spPr>
          <a:xfrm>
            <a:off x="5160723" y="2110469"/>
            <a:ext cx="4609578" cy="1358466"/>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C2C8D0"/>
              </a:buClr>
              <a:buSzPts val="1052"/>
              <a:buFont typeface="Noto Sans Symbols"/>
              <a:buNone/>
            </a:pPr>
            <a:r>
              <a:rPr lang="en-US" sz="1052" i="1">
                <a:solidFill>
                  <a:srgbClr val="C2C8D0"/>
                </a:solidFill>
                <a:latin typeface="Arial"/>
                <a:ea typeface="Arial"/>
                <a:cs typeface="Arial"/>
                <a:sym typeface="Arial"/>
              </a:rPr>
              <a:t>Was muss unternommen werden, wenn die Bildgebung eine extraokulare Ausbreitung und/oder eine Invasion des Sehnervs zeigt?</a:t>
            </a:r>
            <a:endParaRPr/>
          </a:p>
          <a:p>
            <a:pPr marL="0" marR="0" lvl="0" indent="0" algn="l" rtl="0">
              <a:spcBef>
                <a:spcPts val="0"/>
              </a:spcBef>
              <a:spcAft>
                <a:spcPts val="0"/>
              </a:spcAft>
              <a:buClr>
                <a:srgbClr val="1A5FB4"/>
              </a:buClr>
              <a:buSzPts val="1052"/>
              <a:buFont typeface="Noto Sans Symbols"/>
              <a:buNone/>
            </a:pPr>
            <a:r>
              <a:rPr lang="en-US" sz="1052" b="1">
                <a:solidFill>
                  <a:srgbClr val="1A5FB4"/>
                </a:solidFill>
                <a:latin typeface="Arial"/>
                <a:ea typeface="Arial"/>
                <a:cs typeface="Arial"/>
                <a:sym typeface="Arial"/>
              </a:rPr>
              <a:t>Eine Abklärung auf Metastasen</a:t>
            </a:r>
            <a:endParaRPr/>
          </a:p>
          <a:p>
            <a:pPr marL="0" marR="0" lvl="0" indent="0" algn="l" rtl="0">
              <a:spcBef>
                <a:spcPts val="0"/>
              </a:spcBef>
              <a:spcAft>
                <a:spcPts val="0"/>
              </a:spcAft>
              <a:buClr>
                <a:srgbClr val="000000"/>
              </a:buClr>
              <a:buSzPts val="1315"/>
              <a:buFont typeface="Noto Sans Symbols"/>
              <a:buNone/>
            </a:pPr>
            <a:endParaRPr sz="1315">
              <a:solidFill>
                <a:srgbClr val="1A5FB4"/>
              </a:solidFill>
              <a:latin typeface="Arial"/>
              <a:ea typeface="Arial"/>
              <a:cs typeface="Arial"/>
              <a:sym typeface="Arial"/>
            </a:endParaRPr>
          </a:p>
          <a:p>
            <a:pPr marL="0" marR="0" lvl="0" indent="0" algn="l" rtl="0">
              <a:spcBef>
                <a:spcPts val="0"/>
              </a:spcBef>
              <a:spcAft>
                <a:spcPts val="0"/>
              </a:spcAft>
              <a:buClr>
                <a:srgbClr val="C2C8D0"/>
              </a:buClr>
              <a:buSzPts val="1052"/>
              <a:buFont typeface="Noto Sans Symbols"/>
              <a:buNone/>
            </a:pPr>
            <a:r>
              <a:rPr lang="en-US" sz="1052" i="1">
                <a:solidFill>
                  <a:srgbClr val="C2C8D0"/>
                </a:solidFill>
                <a:latin typeface="Arial"/>
                <a:ea typeface="Arial"/>
                <a:cs typeface="Arial"/>
                <a:sym typeface="Arial"/>
              </a:rPr>
              <a:t>Was beinhaltet dies?</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--Knochenszintigraphie</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--Lumbalpunktion zur Untersuchung des Liquors auf Tumorzellen</a:t>
            </a:r>
            <a:endParaRPr/>
          </a:p>
          <a:p>
            <a:pPr marL="0" marR="0" lvl="0" indent="0" algn="l" rtl="0">
              <a:spcBef>
                <a:spcPts val="0"/>
              </a:spcBef>
              <a:spcAft>
                <a:spcPts val="0"/>
              </a:spcAft>
              <a:buClr>
                <a:srgbClr val="C2C8D0"/>
              </a:buClr>
              <a:buSzPts val="1052"/>
              <a:buFont typeface="Noto Sans Symbols"/>
              <a:buNone/>
            </a:pPr>
            <a:r>
              <a:rPr lang="en-US" sz="1052">
                <a:solidFill>
                  <a:srgbClr val="C2C8D0"/>
                </a:solidFill>
                <a:latin typeface="Arial"/>
                <a:ea typeface="Arial"/>
                <a:cs typeface="Arial"/>
                <a:sym typeface="Arial"/>
              </a:rPr>
              <a:t>--Knochenmarkbiopsie zur Untersuchung auf Tumorzellen</a:t>
            </a:r>
            <a:endParaRPr/>
          </a:p>
        </p:txBody>
      </p:sp>
      <p:sp>
        <p:nvSpPr>
          <p:cNvPr id="2450" name="Google Shape;2450;p192"/>
          <p:cNvSpPr/>
          <p:nvPr/>
        </p:nvSpPr>
        <p:spPr>
          <a:xfrm rot="-6007907">
            <a:off x="2213405" y="2949200"/>
            <a:ext cx="1043606" cy="484093"/>
          </a:xfrm>
          <a:prstGeom prst="curvedDownArrow">
            <a:avLst>
              <a:gd name="adj1" fmla="val 25000"/>
              <a:gd name="adj2" fmla="val 50000"/>
              <a:gd name="adj3" fmla="val 25000"/>
            </a:avLst>
          </a:prstGeom>
          <a:solidFill>
            <a:srgbClr val="FFEC8F"/>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000000"/>
              </a:solidFill>
              <a:latin typeface="Arial"/>
              <a:ea typeface="Arial"/>
              <a:cs typeface="Arial"/>
              <a:sym typeface="Arial"/>
            </a:endParaRPr>
          </a:p>
        </p:txBody>
      </p:sp>
      <p:sp>
        <p:nvSpPr>
          <p:cNvPr id="2451" name="Google Shape;2451;p192"/>
          <p:cNvSpPr txBox="1"/>
          <p:nvPr/>
        </p:nvSpPr>
        <p:spPr>
          <a:xfrm>
            <a:off x="3112022" y="3283740"/>
            <a:ext cx="5990137" cy="50840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1A5FB4"/>
                </a:solidFill>
                <a:latin typeface="Arial"/>
                <a:ea typeface="Arial"/>
                <a:cs typeface="Arial"/>
                <a:sym typeface="Arial"/>
              </a:rPr>
              <a:t>Was ist der häufigste Mechanismus, über den Rb aus dem Auge austritt?</a:t>
            </a:r>
            <a:endParaRPr/>
          </a:p>
          <a:p>
            <a:pPr marL="0" marR="0" lvl="0" indent="0" algn="l" rtl="0">
              <a:spcBef>
                <a:spcPts val="0"/>
              </a:spcBef>
              <a:spcAft>
                <a:spcPts val="0"/>
              </a:spcAft>
              <a:buNone/>
            </a:pPr>
            <a:r>
              <a:rPr lang="en-US" sz="1052">
                <a:solidFill>
                  <a:srgbClr val="1A5FB4"/>
                </a:solidFill>
                <a:latin typeface="Arial"/>
                <a:ea typeface="Arial"/>
                <a:cs typeface="Arial"/>
                <a:sym typeface="Arial"/>
              </a:rPr>
              <a:t>Direkte Ausbreitung über den Sehnerv, wodurch der Zugang zum Subarachnoidalraum ermöglicht wird</a:t>
            </a:r>
            <a:endParaRPr/>
          </a:p>
        </p:txBody>
      </p:sp>
      <p:sp>
        <p:nvSpPr>
          <p:cNvPr id="245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39" name="Google Shape;2439;p19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442" name="Google Shape;2442;p19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180</a:t>
            </a:fld>
            <a:endParaRPr lang="de-DE" sz="800">
              <a:latin typeface="Segoe UI"/>
            </a:endParaRPr>
          </a:p>
        </p:txBody>
      </p:sp>
      <p:cxnSp>
        <p:nvCxnSpPr>
          <p:cNvPr id="2453" name="ZZ_Fusszeile_Linie"/>
          <p:cNvCxnSpPr/>
          <p:nvPr/>
        </p:nvCxnSpPr>
        <p:spPr>
          <a:xfrm>
            <a:off x="274320" y="6565392"/>
            <a:ext cx="11643360" cy="0"/>
          </a:xfrm>
          <a:prstGeom prst="line">
            <a:avLst/>
          </a:prstGeom>
          <a:ln w="6350">
            <a:solidFill>
              <a:srgbClr val="D7DBE0"/>
            </a:solidFill>
          </a:ln>
        </p:spPr>
      </p:cxnSp>
      <p:sp>
        <p:nvSpPr>
          <p:cNvPr id="24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2455"/>
        <p:cNvGrpSpPr/>
        <p:nvPr/>
      </p:nvGrpSpPr>
      <p:grpSpPr>
        <a:xfrm>
          <a:off x="0" y="0"/>
          <a:ext cx="0" cy="0"/>
          <a:chOff x="0" y="0"/>
          <a:chExt cx="0" cy="0"/>
        </a:xfrm>
      </p:grpSpPr>
      <p:sp>
        <p:nvSpPr>
          <p:cNvPr id="2457" name="Google Shape;2457;p193"/>
          <p:cNvSpPr txBox="1"/>
          <p:nvPr/>
        </p:nvSpPr>
        <p:spPr>
          <a:xfrm>
            <a:off x="4885151" y="5891937"/>
            <a:ext cx="2488504" cy="324285"/>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Verlängerung des Sehnervs</a:t>
            </a:r>
            <a:endParaRPr sz="1227" b="0" i="0" u="none" strike="noStrike" cap="none">
              <a:solidFill>
                <a:srgbClr val="330066"/>
              </a:solidFill>
              <a:latin typeface="Arial"/>
              <a:ea typeface="Arial"/>
              <a:cs typeface="Arial"/>
              <a:sym typeface="Arial"/>
            </a:endParaRPr>
          </a:p>
        </p:txBody>
      </p:sp>
      <p:pic>
        <p:nvPicPr>
          <p:cNvPr id="2458" name="Google Shape;2458;p193"/>
          <p:cNvPicPr preferRelativeResize="0"/>
          <p:nvPr/>
        </p:nvPicPr>
        <p:blipFill rotWithShape="1">
          <a:blip r:embed="rId3">
            <a:alphaModFix/>
          </a:blip>
          <a:srcRect/>
          <a:stretch/>
        </p:blipFill>
        <p:spPr>
          <a:xfrm>
            <a:off x="2922740" y="1204419"/>
            <a:ext cx="6413326" cy="3838532"/>
          </a:xfrm>
          <a:prstGeom prst="rect">
            <a:avLst/>
          </a:prstGeom>
          <a:noFill/>
          <a:ln>
            <a:noFill/>
          </a:ln>
        </p:spPr>
      </p:pic>
      <p:sp>
        <p:nvSpPr>
          <p:cNvPr id="245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56" name="Google Shape;2456;p19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181</a:t>
            </a:fld>
            <a:endParaRPr lang="de-DE" sz="800">
              <a:latin typeface="Segoe UI"/>
            </a:endParaRPr>
          </a:p>
        </p:txBody>
      </p:sp>
      <p:cxnSp>
        <p:nvCxnSpPr>
          <p:cNvPr id="2460" name="ZZ_Fusszeile_Linie"/>
          <p:cNvCxnSpPr/>
          <p:nvPr/>
        </p:nvCxnSpPr>
        <p:spPr>
          <a:xfrm>
            <a:off x="274320" y="6565392"/>
            <a:ext cx="11643360" cy="0"/>
          </a:xfrm>
          <a:prstGeom prst="line">
            <a:avLst/>
          </a:prstGeom>
          <a:ln w="6350">
            <a:solidFill>
              <a:srgbClr val="D7DBE0"/>
            </a:solidFill>
          </a:ln>
        </p:spPr>
      </p:cxnSp>
      <p:sp>
        <p:nvSpPr>
          <p:cNvPr id="246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2462"/>
        <p:cNvGrpSpPr/>
        <p:nvPr/>
      </p:nvGrpSpPr>
      <p:grpSpPr>
        <a:xfrm>
          <a:off x="0" y="0"/>
          <a:ext cx="0" cy="0"/>
          <a:chOff x="0" y="0"/>
          <a:chExt cx="0" cy="0"/>
        </a:xfrm>
      </p:grpSpPr>
      <p:sp>
        <p:nvSpPr>
          <p:cNvPr id="2465" name="Google Shape;2465;p19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466" name="Google Shape;2466;p194"/>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467" name="Google Shape;2467;p194"/>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468" name="Google Shape;2468;p194"/>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469" name="Google Shape;2469;p19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70" name="Google Shape;2470;p194"/>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471" name="Google Shape;2471;p194"/>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cxnSp>
        <p:nvCxnSpPr>
          <p:cNvPr id="2472" name="Google Shape;2472;p194"/>
          <p:cNvCxnSpPr/>
          <p:nvPr/>
        </p:nvCxnSpPr>
        <p:spPr>
          <a:xfrm>
            <a:off x="7815714" y="2661261"/>
            <a:ext cx="865841" cy="0"/>
          </a:xfrm>
          <a:prstGeom prst="straightConnector1">
            <a:avLst/>
          </a:prstGeom>
          <a:noFill/>
          <a:ln w="25052" cap="flat" cmpd="sng">
            <a:solidFill>
              <a:srgbClr val="1A5FB4"/>
            </a:solidFill>
            <a:prstDash val="solid"/>
            <a:round/>
            <a:headEnd type="none" w="sm" len="sm"/>
            <a:tailEnd type="none" w="sm" len="sm"/>
          </a:ln>
        </p:spPr>
      </p:cxnSp>
      <p:sp>
        <p:nvSpPr>
          <p:cNvPr id="247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63" name="Google Shape;2463;p19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464" name="Google Shape;2464;p19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182</a:t>
            </a:fld>
            <a:endParaRPr lang="de-DE" sz="800">
              <a:latin typeface="Segoe UI"/>
            </a:endParaRPr>
          </a:p>
        </p:txBody>
      </p:sp>
      <p:cxnSp>
        <p:nvCxnSpPr>
          <p:cNvPr id="2474" name="ZZ_Fusszeile_Linie"/>
          <p:cNvCxnSpPr/>
          <p:nvPr/>
        </p:nvCxnSpPr>
        <p:spPr>
          <a:xfrm>
            <a:off x="274320" y="6565392"/>
            <a:ext cx="11643360" cy="0"/>
          </a:xfrm>
          <a:prstGeom prst="line">
            <a:avLst/>
          </a:prstGeom>
          <a:ln w="6350">
            <a:solidFill>
              <a:srgbClr val="D7DBE0"/>
            </a:solidFill>
          </a:ln>
        </p:spPr>
      </p:cxnSp>
      <p:sp>
        <p:nvSpPr>
          <p:cNvPr id="247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2476"/>
        <p:cNvGrpSpPr/>
        <p:nvPr/>
      </p:nvGrpSpPr>
      <p:grpSpPr>
        <a:xfrm>
          <a:off x="0" y="0"/>
          <a:ext cx="0" cy="0"/>
          <a:chOff x="0" y="0"/>
          <a:chExt cx="0" cy="0"/>
        </a:xfrm>
      </p:grpSpPr>
      <p:sp>
        <p:nvSpPr>
          <p:cNvPr id="2479" name="Google Shape;2479;p19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480" name="Google Shape;2480;p195"/>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481" name="Google Shape;2481;p195"/>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482" name="Google Shape;2482;p195"/>
          <p:cNvCxnSpPr/>
          <p:nvPr/>
        </p:nvCxnSpPr>
        <p:spPr>
          <a:xfrm>
            <a:off x="5663100" y="2051513"/>
            <a:ext cx="865841" cy="0"/>
          </a:xfrm>
          <a:prstGeom prst="straightConnector1">
            <a:avLst/>
          </a:prstGeom>
          <a:noFill/>
          <a:ln w="25052" cap="flat" cmpd="sng">
            <a:solidFill>
              <a:srgbClr val="1A5FB4"/>
            </a:solidFill>
            <a:prstDash val="solid"/>
            <a:round/>
            <a:headEnd type="none" w="sm" len="sm"/>
            <a:tailEnd type="none" w="sm" len="sm"/>
          </a:ln>
        </p:spPr>
      </p:cxnSp>
      <p:sp>
        <p:nvSpPr>
          <p:cNvPr id="2483" name="Google Shape;2483;p19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484" name="Google Shape;2484;p195"/>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485" name="Google Shape;2485;p195"/>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486" name="Google Shape;2486;p195"/>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487" name="Google Shape;2487;p195"/>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488" name="Google Shape;2488;p195"/>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48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77" name="Google Shape;2477;p19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478" name="Google Shape;2478;p19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183</a:t>
            </a:fld>
            <a:endParaRPr lang="de-DE" sz="800">
              <a:latin typeface="Segoe UI"/>
            </a:endParaRPr>
          </a:p>
        </p:txBody>
      </p:sp>
      <p:cxnSp>
        <p:nvCxnSpPr>
          <p:cNvPr id="2490" name="ZZ_Fusszeile_Linie"/>
          <p:cNvCxnSpPr/>
          <p:nvPr/>
        </p:nvCxnSpPr>
        <p:spPr>
          <a:xfrm>
            <a:off x="274320" y="6565392"/>
            <a:ext cx="11643360" cy="0"/>
          </a:xfrm>
          <a:prstGeom prst="line">
            <a:avLst/>
          </a:prstGeom>
          <a:ln w="6350">
            <a:solidFill>
              <a:srgbClr val="D7DBE0"/>
            </a:solidFill>
          </a:ln>
        </p:spPr>
      </p:cxnSp>
      <p:sp>
        <p:nvSpPr>
          <p:cNvPr id="249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2492"/>
        <p:cNvGrpSpPr/>
        <p:nvPr/>
      </p:nvGrpSpPr>
      <p:grpSpPr>
        <a:xfrm>
          <a:off x="0" y="0"/>
          <a:ext cx="0" cy="0"/>
          <a:chOff x="0" y="0"/>
          <a:chExt cx="0" cy="0"/>
        </a:xfrm>
      </p:grpSpPr>
      <p:sp>
        <p:nvSpPr>
          <p:cNvPr id="2495" name="Google Shape;2495;p19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496" name="Google Shape;2496;p196"/>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497" name="Google Shape;2497;p196"/>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sp>
        <p:nvSpPr>
          <p:cNvPr id="2498" name="Google Shape;2498;p196"/>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499" name="Google Shape;2499;p196"/>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500" name="Google Shape;2500;p196"/>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01" name="Google Shape;2501;p196"/>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sp>
        <p:nvSpPr>
          <p:cNvPr id="2502" name="Google Shape;2502;p196"/>
          <p:cNvSpPr txBox="1"/>
          <p:nvPr/>
        </p:nvSpPr>
        <p:spPr>
          <a:xfrm>
            <a:off x="2941535" y="3966864"/>
            <a:ext cx="6308910" cy="104811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Warum ist eine regelmäßige MRT-Überwachung bei intrakraniellen Tumoren der Mittellinie nicht gerechtfertigt?</a:t>
            </a:r>
            <a:endParaRPr/>
          </a:p>
          <a:p>
            <a:pPr marL="0" marR="0" lvl="0" indent="0" algn="l" rtl="0">
              <a:spcBef>
                <a:spcPts val="0"/>
              </a:spcBef>
              <a:spcAft>
                <a:spcPts val="0"/>
              </a:spcAft>
              <a:buClr>
                <a:srgbClr val="EDE3B5"/>
              </a:buClr>
              <a:buSzPts val="1052"/>
              <a:buFont typeface="Noto Sans Symbols"/>
              <a:buNone/>
            </a:pPr>
            <a:r>
              <a:rPr lang="en-US" sz="1052">
                <a:solidFill>
                  <a:srgbClr val="EDE3B5"/>
                </a:solidFill>
                <a:latin typeface="Arial"/>
                <a:ea typeface="Arial"/>
                <a:cs typeface="Arial"/>
                <a:sym typeface="Arial"/>
              </a:rPr>
              <a:t>Weil nicht nachgewiesen wurde, dass eine Früherkennung die Überlebensrate verbessert</a:t>
            </a:r>
            <a:endParaRPr/>
          </a:p>
          <a:p>
            <a:pPr marL="0" marR="0" lvl="0" indent="0" algn="l" rtl="0">
              <a:spcBef>
                <a:spcPts val="0"/>
              </a:spcBef>
              <a:spcAft>
                <a:spcPts val="0"/>
              </a:spcAft>
              <a:buClr>
                <a:srgbClr val="000000"/>
              </a:buClr>
              <a:buSzPts val="1403"/>
              <a:buFont typeface="Noto Sans Symbols"/>
              <a:buNone/>
            </a:pPr>
            <a:endParaRPr sz="1403">
              <a:solidFill>
                <a:srgbClr val="EDE3B5"/>
              </a:solidFill>
              <a:latin typeface="Arial"/>
              <a:ea typeface="Arial"/>
              <a:cs typeface="Arial"/>
              <a:sym typeface="Arial"/>
            </a:endParaRPr>
          </a:p>
          <a:p>
            <a:pPr marL="0" marR="0" lvl="0" indent="0" algn="l" rtl="0">
              <a:spcBef>
                <a:spcPts val="0"/>
              </a:spcBef>
              <a:spcAft>
                <a:spcPts val="0"/>
              </a:spcAft>
              <a:buClr>
                <a:srgbClr val="EDE3B5"/>
              </a:buClr>
              <a:buSzPts val="1052"/>
              <a:buFont typeface="Noto Sans Symbols"/>
              <a:buNone/>
            </a:pPr>
            <a:r>
              <a:rPr lang="en-US" sz="1052" i="1">
                <a:solidFill>
                  <a:srgbClr val="EDE3B5"/>
                </a:solidFill>
                <a:latin typeface="Arial"/>
                <a:ea typeface="Arial"/>
                <a:cs typeface="Arial"/>
                <a:sym typeface="Arial"/>
              </a:rPr>
              <a:t>Wie hoch ist die durchschnittliche Lebenserwartung nach der Diagnose eines solchen Tumors?</a:t>
            </a:r>
            <a:endParaRPr/>
          </a:p>
          <a:p>
            <a:pPr marL="0" marR="0" lvl="0" indent="0" algn="l" rtl="0">
              <a:spcBef>
                <a:spcPts val="0"/>
              </a:spcBef>
              <a:spcAft>
                <a:spcPts val="0"/>
              </a:spcAft>
              <a:buClr>
                <a:srgbClr val="EDE3B5"/>
              </a:buClr>
              <a:buSzPts val="1052"/>
              <a:buFont typeface="Noto Sans Symbols"/>
              <a:buNone/>
            </a:pPr>
            <a:r>
              <a:rPr lang="en-US" sz="1052">
                <a:solidFill>
                  <a:srgbClr val="EDE3B5"/>
                </a:solidFill>
                <a:latin typeface="Arial"/>
                <a:ea typeface="Arial"/>
                <a:cs typeface="Arial"/>
                <a:sym typeface="Arial"/>
              </a:rPr>
              <a:t>Etwa 9 Monate</a:t>
            </a:r>
            <a:endParaRPr/>
          </a:p>
        </p:txBody>
      </p:sp>
      <p:sp>
        <p:nvSpPr>
          <p:cNvPr id="2503" name="Google Shape;2503;p19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B9B9B"/>
                </a:solidFill>
                <a:latin typeface="Caveat"/>
                <a:ea typeface="Caveat"/>
                <a:cs typeface="Caveat"/>
                <a:sym typeface="Caveat"/>
              </a:rPr>
              <a:t>14.000 – 20.000</a:t>
            </a:r>
            <a:endParaRPr sz="1227" b="0" i="0" u="none" strike="noStrike" cap="none" dirty="0">
              <a:solidFill>
                <a:srgbClr val="9B9B9B"/>
              </a:solidFill>
              <a:latin typeface="Arial"/>
              <a:ea typeface="Arial"/>
              <a:cs typeface="Arial"/>
              <a:sym typeface="Arial"/>
            </a:endParaRPr>
          </a:p>
        </p:txBody>
      </p:sp>
      <p:cxnSp>
        <p:nvCxnSpPr>
          <p:cNvPr id="2504" name="Google Shape;2504;p196"/>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cxnSp>
        <p:nvCxnSpPr>
          <p:cNvPr id="2505" name="Google Shape;2505;p196"/>
          <p:cNvCxnSpPr/>
          <p:nvPr/>
        </p:nvCxnSpPr>
        <p:spPr>
          <a:xfrm>
            <a:off x="7682892" y="2675447"/>
            <a:ext cx="865841" cy="0"/>
          </a:xfrm>
          <a:prstGeom prst="straightConnector1">
            <a:avLst/>
          </a:prstGeom>
          <a:noFill/>
          <a:ln w="25052" cap="flat" cmpd="sng">
            <a:solidFill>
              <a:srgbClr val="9AA3AE"/>
            </a:solidFill>
            <a:prstDash val="solid"/>
            <a:round/>
            <a:headEnd type="none" w="sm" len="sm"/>
            <a:tailEnd type="none" w="sm" len="sm"/>
          </a:ln>
        </p:spPr>
      </p:cxnSp>
      <p:sp>
        <p:nvSpPr>
          <p:cNvPr id="250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493" name="Google Shape;2493;p19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494" name="Google Shape;2494;p19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184</a:t>
            </a:fld>
            <a:endParaRPr lang="de-DE" sz="800">
              <a:latin typeface="Segoe UI"/>
            </a:endParaRPr>
          </a:p>
        </p:txBody>
      </p:sp>
      <p:cxnSp>
        <p:nvCxnSpPr>
          <p:cNvPr id="2507" name="ZZ_Fusszeile_Linie"/>
          <p:cNvCxnSpPr/>
          <p:nvPr/>
        </p:nvCxnSpPr>
        <p:spPr>
          <a:xfrm>
            <a:off x="274320" y="6565392"/>
            <a:ext cx="11643360" cy="0"/>
          </a:xfrm>
          <a:prstGeom prst="line">
            <a:avLst/>
          </a:prstGeom>
          <a:ln w="6350">
            <a:solidFill>
              <a:srgbClr val="D7DBE0"/>
            </a:solidFill>
          </a:ln>
        </p:spPr>
      </p:cxnSp>
      <p:sp>
        <p:nvSpPr>
          <p:cNvPr id="250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2509"/>
        <p:cNvGrpSpPr/>
        <p:nvPr/>
      </p:nvGrpSpPr>
      <p:grpSpPr>
        <a:xfrm>
          <a:off x="0" y="0"/>
          <a:ext cx="0" cy="0"/>
          <a:chOff x="0" y="0"/>
          <a:chExt cx="0" cy="0"/>
        </a:xfrm>
      </p:grpSpPr>
      <p:sp>
        <p:nvSpPr>
          <p:cNvPr id="2512" name="Google Shape;2512;p19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13" name="Google Shape;2513;p197"/>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514" name="Google Shape;2514;p197"/>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515" name="Google Shape;2515;p197"/>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516" name="Google Shape;2516;p197"/>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17" name="Google Shape;2517;p197"/>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sp>
        <p:nvSpPr>
          <p:cNvPr id="2518" name="Google Shape;2518;p197"/>
          <p:cNvSpPr txBox="1"/>
          <p:nvPr/>
        </p:nvSpPr>
        <p:spPr>
          <a:xfrm>
            <a:off x="2941535" y="3966864"/>
            <a:ext cx="6308910" cy="1155945"/>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Warum ist eine regelmäßige MRT-Überwachung bei intrakraniellen Tumoren der Mittellinie nicht gerechtfertigt?</a:t>
            </a:r>
            <a:endParaRPr sz="1052" i="1">
              <a:solidFill>
                <a:srgbClr val="1A5FB4"/>
              </a:solidFill>
              <a:latin typeface="Arial"/>
              <a:ea typeface="Arial"/>
              <a:cs typeface="Arial"/>
              <a:sym typeface="Aria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Weil nicht nachgewiesen wurde, dass eine Früherkennung das Überleben verlängert</a:t>
            </a:r>
            <a:endParaRPr sz="1403">
              <a:solidFill>
                <a:srgbClr val="EDE3B5"/>
              </a:solidFill>
            </a:endParaRPr>
          </a:p>
          <a:p>
            <a:pPr marL="0" marR="0" lvl="0" indent="0" algn="l" rtl="0">
              <a:spcBef>
                <a:spcPts val="0"/>
              </a:spcBef>
              <a:spcAft>
                <a:spcPts val="0"/>
              </a:spcAft>
              <a:buClr>
                <a:srgbClr val="1A5FB4"/>
              </a:buClr>
              <a:buSzPts val="1052"/>
              <a:buFont typeface="Noto Sans Symbols"/>
              <a:buNone/>
            </a:pPr>
            <a:endParaRPr sz="1052" i="1">
              <a:solidFill>
                <a:srgbClr val="1A5FB4"/>
              </a:solidFill>
            </a:endParaRPr>
          </a:p>
          <a:p>
            <a:pPr marL="0" marR="0" lvl="0" indent="0" algn="l" rtl="0">
              <a:spcBef>
                <a:spcPts val="0"/>
              </a:spcBef>
              <a:spcAft>
                <a:spcPts val="0"/>
              </a:spcAft>
              <a:buClr>
                <a:srgbClr val="EDE3B5"/>
              </a:buClr>
              <a:buSzPts val="1052"/>
              <a:buFont typeface="Noto Sans Symbols"/>
              <a:buNone/>
            </a:pPr>
            <a:r>
              <a:rPr lang="en-US" sz="1052">
                <a:solidFill>
                  <a:srgbClr val="EDE3B5"/>
                </a:solidFill>
                <a:latin typeface="Arial"/>
                <a:ea typeface="Arial"/>
                <a:cs typeface="Arial"/>
                <a:sym typeface="Arial"/>
              </a:rPr>
              <a:t>Weil nicht nachgewiesen wurde, dass eine Früherkennung die Überlebensrate verbessert</a:t>
            </a:r>
            <a:endParaRPr/>
          </a:p>
          <a:p>
            <a:pPr marL="0" marR="0" lvl="0" indent="0" algn="l" rtl="0">
              <a:spcBef>
                <a:spcPts val="0"/>
              </a:spcBef>
              <a:spcAft>
                <a:spcPts val="0"/>
              </a:spcAft>
              <a:buClr>
                <a:srgbClr val="EDE3B5"/>
              </a:buClr>
              <a:buSzPts val="1052"/>
              <a:buFont typeface="Noto Sans Symbols"/>
              <a:buNone/>
            </a:pPr>
            <a:r>
              <a:rPr lang="en-US" sz="1052" i="1">
                <a:solidFill>
                  <a:srgbClr val="EDE3B5"/>
                </a:solidFill>
                <a:latin typeface="Arial"/>
                <a:ea typeface="Arial"/>
                <a:cs typeface="Arial"/>
                <a:sym typeface="Arial"/>
              </a:rPr>
              <a:t>ors?</a:t>
            </a:r>
            <a:endParaRPr/>
          </a:p>
          <a:p>
            <a:pPr marL="0" marR="0" lvl="0" indent="0" algn="l" rtl="0">
              <a:spcBef>
                <a:spcPts val="0"/>
              </a:spcBef>
              <a:spcAft>
                <a:spcPts val="0"/>
              </a:spcAft>
              <a:buClr>
                <a:srgbClr val="EDE3B5"/>
              </a:buClr>
              <a:buSzPts val="1052"/>
              <a:buFont typeface="Noto Sans Symbols"/>
              <a:buNone/>
            </a:pPr>
            <a:r>
              <a:rPr lang="en-US" sz="1052">
                <a:solidFill>
                  <a:srgbClr val="EDE3B5"/>
                </a:solidFill>
                <a:latin typeface="Arial"/>
                <a:ea typeface="Arial"/>
                <a:cs typeface="Arial"/>
                <a:sym typeface="Arial"/>
              </a:rPr>
              <a:t>Etwa 9 Monate</a:t>
            </a:r>
            <a:endParaRPr/>
          </a:p>
        </p:txBody>
      </p:sp>
      <p:sp>
        <p:nvSpPr>
          <p:cNvPr id="2519" name="Google Shape;2519;p19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B9B9B"/>
                </a:solidFill>
                <a:latin typeface="Caveat"/>
                <a:ea typeface="Caveat"/>
                <a:cs typeface="Caveat"/>
                <a:sym typeface="Caveat"/>
              </a:rPr>
              <a:t>14.000 – 20.000</a:t>
            </a:r>
            <a:endParaRPr sz="1227" b="0" i="0" u="none" strike="noStrike" cap="none" dirty="0">
              <a:solidFill>
                <a:srgbClr val="9B9B9B"/>
              </a:solidFill>
              <a:latin typeface="Arial"/>
              <a:ea typeface="Arial"/>
              <a:cs typeface="Arial"/>
              <a:sym typeface="Arial"/>
            </a:endParaRPr>
          </a:p>
        </p:txBody>
      </p:sp>
      <p:cxnSp>
        <p:nvCxnSpPr>
          <p:cNvPr id="2520" name="Google Shape;2520;p197"/>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cxnSp>
        <p:nvCxnSpPr>
          <p:cNvPr id="2521" name="Google Shape;2521;p197"/>
          <p:cNvCxnSpPr/>
          <p:nvPr/>
        </p:nvCxnSpPr>
        <p:spPr>
          <a:xfrm>
            <a:off x="7747616" y="2647085"/>
            <a:ext cx="865841" cy="0"/>
          </a:xfrm>
          <a:prstGeom prst="straightConnector1">
            <a:avLst/>
          </a:prstGeom>
          <a:noFill/>
          <a:ln w="25052" cap="flat" cmpd="sng">
            <a:solidFill>
              <a:srgbClr val="9AA3AE"/>
            </a:solidFill>
            <a:prstDash val="solid"/>
            <a:round/>
            <a:headEnd type="none" w="sm" len="sm"/>
            <a:tailEnd type="none" w="sm" len="sm"/>
          </a:ln>
        </p:spPr>
      </p:cxnSp>
      <p:sp>
        <p:nvSpPr>
          <p:cNvPr id="252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10" name="Google Shape;2510;p19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511" name="Google Shape;2511;p19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185</a:t>
            </a:fld>
            <a:endParaRPr lang="de-DE" sz="800">
              <a:latin typeface="Segoe UI"/>
            </a:endParaRPr>
          </a:p>
        </p:txBody>
      </p:sp>
      <p:cxnSp>
        <p:nvCxnSpPr>
          <p:cNvPr id="2523" name="ZZ_Fusszeile_Linie"/>
          <p:cNvCxnSpPr/>
          <p:nvPr/>
        </p:nvCxnSpPr>
        <p:spPr>
          <a:xfrm>
            <a:off x="274320" y="6565392"/>
            <a:ext cx="11643360" cy="0"/>
          </a:xfrm>
          <a:prstGeom prst="line">
            <a:avLst/>
          </a:prstGeom>
          <a:ln w="6350">
            <a:solidFill>
              <a:srgbClr val="D7DBE0"/>
            </a:solidFill>
          </a:ln>
        </p:spPr>
      </p:cxnSp>
      <p:sp>
        <p:nvSpPr>
          <p:cNvPr id="252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2525"/>
        <p:cNvGrpSpPr/>
        <p:nvPr/>
      </p:nvGrpSpPr>
      <p:grpSpPr>
        <a:xfrm>
          <a:off x="0" y="0"/>
          <a:ext cx="0" cy="0"/>
          <a:chOff x="0" y="0"/>
          <a:chExt cx="0" cy="0"/>
        </a:xfrm>
      </p:grpSpPr>
      <p:sp>
        <p:nvSpPr>
          <p:cNvPr id="2528" name="Google Shape;2528;p19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29" name="Google Shape;2529;p198"/>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530" name="Google Shape;2530;p198"/>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531" name="Google Shape;2531;p198"/>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532" name="Google Shape;2532;p198"/>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33" name="Google Shape;2533;p198"/>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sp>
        <p:nvSpPr>
          <p:cNvPr id="2534" name="Google Shape;2534;p198"/>
          <p:cNvSpPr txBox="1"/>
          <p:nvPr/>
        </p:nvSpPr>
        <p:spPr>
          <a:xfrm>
            <a:off x="2941535" y="3966864"/>
            <a:ext cx="6308910" cy="1183036"/>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Warum ist eine regelmäßige MRT-Überwachung bei intrakraniellen Tumoren der Mittellinie nicht gerechtfertigt?</a:t>
            </a:r>
            <a:endParaRPr sz="1052" i="1">
              <a:solidFill>
                <a:srgbClr val="1A5FB4"/>
              </a:solidFill>
              <a:latin typeface="Arial"/>
              <a:ea typeface="Arial"/>
              <a:cs typeface="Arial"/>
              <a:sym typeface="Aria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Weil nicht nachgewiesen wurde, dass eine Früherkennung das Überleben verlängert</a:t>
            </a:r>
            <a:endParaRPr sz="1052">
              <a:solidFill>
                <a:srgbClr val="1A5FB4"/>
              </a:solidFill>
            </a:endParaRPr>
          </a:p>
          <a:p>
            <a:pPr marL="0" lvl="0" indent="0" algn="l" rtl="0">
              <a:spcBef>
                <a:spcPts val="0"/>
              </a:spcBef>
              <a:spcAft>
                <a:spcPts val="0"/>
              </a:spcAft>
              <a:buClr>
                <a:srgbClr val="1A5FB4"/>
              </a:buClr>
              <a:buSzPts val="1052"/>
              <a:buFont typeface="Noto Sans Symbols"/>
              <a:buNone/>
            </a:pPr>
            <a:r>
              <a:rPr lang="en-US" sz="1052" i="1">
                <a:solidFill>
                  <a:srgbClr val="1A5FB4"/>
                </a:solidFill>
              </a:rPr>
              <a:t>Wie hoch ist die durchschnittliche Lebenserwartung nach der Diagnose eines solchen Tumors?</a:t>
            </a:r>
            <a:endParaRPr sz="1403" i="1">
              <a:solidFill>
                <a:srgbClr val="EDE3B5"/>
              </a:solidFill>
            </a:endParaRPr>
          </a:p>
          <a:p>
            <a:pPr marL="0" lvl="0" indent="0" algn="l" rtl="0">
              <a:spcBef>
                <a:spcPts val="0"/>
              </a:spcBef>
              <a:spcAft>
                <a:spcPts val="0"/>
              </a:spcAft>
              <a:buClr>
                <a:srgbClr val="1A5FB4"/>
              </a:buClr>
              <a:buSzPts val="1052"/>
              <a:buFont typeface="Noto Sans Symbols"/>
              <a:buNone/>
            </a:pPr>
            <a:endParaRPr sz="1052">
              <a:solidFill>
                <a:srgbClr val="1A5FB4"/>
              </a:solidFill>
            </a:endParaRPr>
          </a:p>
          <a:p>
            <a:pPr marL="0" marR="0" lvl="0" indent="0" algn="l" rtl="0">
              <a:spcBef>
                <a:spcPts val="0"/>
              </a:spcBef>
              <a:spcAft>
                <a:spcPts val="0"/>
              </a:spcAft>
              <a:buClr>
                <a:srgbClr val="EDE3B5"/>
              </a:buClr>
              <a:buSzPts val="1052"/>
              <a:buFont typeface="Noto Sans Symbols"/>
              <a:buNone/>
            </a:pPr>
            <a:endParaRPr/>
          </a:p>
          <a:p>
            <a:pPr marL="0" marR="0" lvl="0" indent="0" algn="l" rtl="0">
              <a:spcBef>
                <a:spcPts val="0"/>
              </a:spcBef>
              <a:spcAft>
                <a:spcPts val="0"/>
              </a:spcAft>
              <a:buClr>
                <a:srgbClr val="EDE3B5"/>
              </a:buClr>
              <a:buSzPts val="1052"/>
              <a:buFont typeface="Noto Sans Symbols"/>
              <a:buNone/>
            </a:pPr>
            <a:r>
              <a:rPr lang="en-US" sz="1052">
                <a:solidFill>
                  <a:srgbClr val="EDE3B5"/>
                </a:solidFill>
                <a:latin typeface="Arial"/>
                <a:ea typeface="Arial"/>
                <a:cs typeface="Arial"/>
                <a:sym typeface="Arial"/>
              </a:rPr>
              <a:t>Etwa 9 Monate</a:t>
            </a:r>
            <a:endParaRPr/>
          </a:p>
        </p:txBody>
      </p:sp>
      <p:sp>
        <p:nvSpPr>
          <p:cNvPr id="2535" name="Google Shape;2535;p19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B9B9B"/>
                </a:solidFill>
                <a:latin typeface="Caveat"/>
                <a:ea typeface="Caveat"/>
                <a:cs typeface="Caveat"/>
                <a:sym typeface="Caveat"/>
              </a:rPr>
              <a:t>14.000 – 20.000</a:t>
            </a:r>
            <a:endParaRPr sz="1227" b="0" i="0" u="none" strike="noStrike" cap="none" dirty="0">
              <a:solidFill>
                <a:srgbClr val="9B9B9B"/>
              </a:solidFill>
              <a:latin typeface="Arial"/>
              <a:ea typeface="Arial"/>
              <a:cs typeface="Arial"/>
              <a:sym typeface="Arial"/>
            </a:endParaRPr>
          </a:p>
        </p:txBody>
      </p:sp>
      <p:cxnSp>
        <p:nvCxnSpPr>
          <p:cNvPr id="2536" name="Google Shape;2536;p198"/>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cxnSp>
        <p:nvCxnSpPr>
          <p:cNvPr id="2537" name="Google Shape;2537;p198"/>
          <p:cNvCxnSpPr/>
          <p:nvPr/>
        </p:nvCxnSpPr>
        <p:spPr>
          <a:xfrm>
            <a:off x="7747616" y="2647085"/>
            <a:ext cx="865841" cy="0"/>
          </a:xfrm>
          <a:prstGeom prst="straightConnector1">
            <a:avLst/>
          </a:prstGeom>
          <a:noFill/>
          <a:ln w="25052" cap="flat" cmpd="sng">
            <a:solidFill>
              <a:srgbClr val="9AA3AE"/>
            </a:solidFill>
            <a:prstDash val="solid"/>
            <a:round/>
            <a:headEnd type="none" w="sm" len="sm"/>
            <a:tailEnd type="none" w="sm" len="sm"/>
          </a:ln>
        </p:spPr>
      </p:cxnSp>
      <p:sp>
        <p:nvSpPr>
          <p:cNvPr id="253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26" name="Google Shape;2526;p19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527" name="Google Shape;2527;p19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186</a:t>
            </a:fld>
            <a:endParaRPr lang="de-DE" sz="800">
              <a:latin typeface="Segoe UI"/>
            </a:endParaRPr>
          </a:p>
        </p:txBody>
      </p:sp>
      <p:cxnSp>
        <p:nvCxnSpPr>
          <p:cNvPr id="2539" name="ZZ_Fusszeile_Linie"/>
          <p:cNvCxnSpPr/>
          <p:nvPr/>
        </p:nvCxnSpPr>
        <p:spPr>
          <a:xfrm>
            <a:off x="274320" y="6565392"/>
            <a:ext cx="11643360" cy="0"/>
          </a:xfrm>
          <a:prstGeom prst="line">
            <a:avLst/>
          </a:prstGeom>
          <a:ln w="6350">
            <a:solidFill>
              <a:srgbClr val="D7DBE0"/>
            </a:solidFill>
          </a:ln>
        </p:spPr>
      </p:cxnSp>
      <p:sp>
        <p:nvSpPr>
          <p:cNvPr id="254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2541"/>
        <p:cNvGrpSpPr/>
        <p:nvPr/>
      </p:nvGrpSpPr>
      <p:grpSpPr>
        <a:xfrm>
          <a:off x="0" y="0"/>
          <a:ext cx="0" cy="0"/>
          <a:chOff x="0" y="0"/>
          <a:chExt cx="0" cy="0"/>
        </a:xfrm>
      </p:grpSpPr>
      <p:sp>
        <p:nvSpPr>
          <p:cNvPr id="2544" name="Google Shape;2544;p19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45" name="Google Shape;2545;p199"/>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546" name="Google Shape;2546;p199"/>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547" name="Google Shape;2547;p199"/>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548" name="Google Shape;2548;p199"/>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49" name="Google Shape;2549;p199"/>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sp>
        <p:nvSpPr>
          <p:cNvPr id="2550" name="Google Shape;2550;p199"/>
          <p:cNvSpPr txBox="1"/>
          <p:nvPr/>
        </p:nvSpPr>
        <p:spPr>
          <a:xfrm>
            <a:off x="2941535" y="3966864"/>
            <a:ext cx="6308910" cy="1183036"/>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Warum ist eine regelmäßige MRT-Überwachung bei intrakraniellen Tumoren der Mittellinie nicht gerechtfertigt?</a:t>
            </a:r>
            <a:endParaRPr sz="1052" i="1">
              <a:solidFill>
                <a:srgbClr val="1A5FB4"/>
              </a:solidFill>
              <a:latin typeface="Arial"/>
              <a:ea typeface="Arial"/>
              <a:cs typeface="Arial"/>
              <a:sym typeface="Aria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Weil nicht nachgewiesen wurde, dass eine Früherkennung das Überleben verlängert</a:t>
            </a:r>
            <a:endParaRPr sz="1052">
              <a:solidFill>
                <a:srgbClr val="1A5FB4"/>
              </a:solidFill>
            </a:endParaRPr>
          </a:p>
          <a:p>
            <a:pPr marL="0" lvl="0" indent="0" algn="l" rtl="0">
              <a:spcBef>
                <a:spcPts val="0"/>
              </a:spcBef>
              <a:spcAft>
                <a:spcPts val="0"/>
              </a:spcAft>
              <a:buClr>
                <a:srgbClr val="1A5FB4"/>
              </a:buClr>
              <a:buSzPts val="1052"/>
              <a:buFont typeface="Noto Sans Symbols"/>
              <a:buNone/>
            </a:pPr>
            <a:r>
              <a:rPr lang="en-US" sz="1052" i="1">
                <a:solidFill>
                  <a:srgbClr val="1A5FB4"/>
                </a:solidFill>
              </a:rPr>
              <a:t>Wie hoch ist die durchschnittliche Lebenserwartung nach der Diagnose eines solchen Tumors?</a:t>
            </a:r>
            <a:endParaRPr sz="1052" i="1">
              <a:solidFill>
                <a:srgbClr val="1A5FB4"/>
              </a:solidFill>
            </a:endParaRPr>
          </a:p>
          <a:p>
            <a:pPr marL="0" lvl="0" indent="0" algn="l" rtl="0">
              <a:spcBef>
                <a:spcPts val="0"/>
              </a:spcBef>
              <a:spcAft>
                <a:spcPts val="0"/>
              </a:spcAft>
              <a:buClr>
                <a:srgbClr val="1A5FB4"/>
              </a:buClr>
              <a:buSzPts val="1052"/>
              <a:buFont typeface="Noto Sans Symbols"/>
              <a:buNone/>
            </a:pPr>
            <a:r>
              <a:rPr lang="en-US" sz="1052">
                <a:solidFill>
                  <a:srgbClr val="1A5FB4"/>
                </a:solidFill>
              </a:rPr>
              <a:t>Etwa 9 Monate</a:t>
            </a:r>
            <a:endParaRPr>
              <a:solidFill>
                <a:schemeClr val="dk1"/>
              </a:solidFill>
            </a:endParaRPr>
          </a:p>
          <a:p>
            <a:pPr marL="0" lvl="0" indent="0" algn="l" rtl="0">
              <a:spcBef>
                <a:spcPts val="0"/>
              </a:spcBef>
              <a:spcAft>
                <a:spcPts val="0"/>
              </a:spcAft>
              <a:buClr>
                <a:srgbClr val="1A5FB4"/>
              </a:buClr>
              <a:buSzPts val="1052"/>
              <a:buFont typeface="Noto Sans Symbols"/>
              <a:buNone/>
            </a:pPr>
            <a:endParaRPr sz="1052" i="1">
              <a:solidFill>
                <a:srgbClr val="1A5FB4"/>
              </a:solidFill>
            </a:endParaRPr>
          </a:p>
          <a:p>
            <a:pPr marL="0" marR="0" lvl="0" indent="0" algn="l" rtl="0">
              <a:spcBef>
                <a:spcPts val="0"/>
              </a:spcBef>
              <a:spcAft>
                <a:spcPts val="0"/>
              </a:spcAft>
              <a:buClr>
                <a:srgbClr val="EDE3B5"/>
              </a:buClr>
              <a:buSzPts val="1052"/>
              <a:buFont typeface="Noto Sans Symbols"/>
              <a:buNone/>
            </a:pPr>
            <a:endParaRPr/>
          </a:p>
        </p:txBody>
      </p:sp>
      <p:sp>
        <p:nvSpPr>
          <p:cNvPr id="2551" name="Google Shape;2551;p19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B9B9B"/>
                </a:solidFill>
                <a:latin typeface="Caveat"/>
                <a:ea typeface="Caveat"/>
                <a:cs typeface="Caveat"/>
                <a:sym typeface="Caveat"/>
              </a:rPr>
              <a:t>14.000 – 20.000</a:t>
            </a:r>
            <a:endParaRPr sz="1227" b="0" i="0" u="none" strike="noStrike" cap="none" dirty="0">
              <a:solidFill>
                <a:srgbClr val="9B9B9B"/>
              </a:solidFill>
              <a:latin typeface="Arial"/>
              <a:ea typeface="Arial"/>
              <a:cs typeface="Arial"/>
              <a:sym typeface="Arial"/>
            </a:endParaRPr>
          </a:p>
        </p:txBody>
      </p:sp>
      <p:cxnSp>
        <p:nvCxnSpPr>
          <p:cNvPr id="2552" name="Google Shape;2552;p199"/>
          <p:cNvCxnSpPr/>
          <p:nvPr/>
        </p:nvCxnSpPr>
        <p:spPr>
          <a:xfrm>
            <a:off x="5663100" y="2051513"/>
            <a:ext cx="865841" cy="0"/>
          </a:xfrm>
          <a:prstGeom prst="straightConnector1">
            <a:avLst/>
          </a:prstGeom>
          <a:noFill/>
          <a:ln w="25052" cap="flat" cmpd="sng">
            <a:solidFill>
              <a:srgbClr val="9AA3AE"/>
            </a:solidFill>
            <a:prstDash val="solid"/>
            <a:round/>
            <a:headEnd type="none" w="sm" len="sm"/>
            <a:tailEnd type="none" w="sm" len="sm"/>
          </a:ln>
        </p:spPr>
      </p:cxnSp>
      <p:cxnSp>
        <p:nvCxnSpPr>
          <p:cNvPr id="2553" name="Google Shape;2553;p199"/>
          <p:cNvCxnSpPr/>
          <p:nvPr/>
        </p:nvCxnSpPr>
        <p:spPr>
          <a:xfrm>
            <a:off x="7747616" y="2647085"/>
            <a:ext cx="865841" cy="0"/>
          </a:xfrm>
          <a:prstGeom prst="straightConnector1">
            <a:avLst/>
          </a:prstGeom>
          <a:noFill/>
          <a:ln w="25052" cap="flat" cmpd="sng">
            <a:solidFill>
              <a:srgbClr val="9AA3AE"/>
            </a:solidFill>
            <a:prstDash val="solid"/>
            <a:round/>
            <a:headEnd type="none" w="sm" len="sm"/>
            <a:tailEnd type="none" w="sm" len="sm"/>
          </a:ln>
        </p:spPr>
      </p:cxnSp>
      <p:sp>
        <p:nvSpPr>
          <p:cNvPr id="255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42" name="Google Shape;2542;p19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543" name="Google Shape;2543;p19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187</a:t>
            </a:fld>
            <a:endParaRPr lang="de-DE" sz="800">
              <a:latin typeface="Segoe UI"/>
            </a:endParaRPr>
          </a:p>
        </p:txBody>
      </p:sp>
      <p:cxnSp>
        <p:nvCxnSpPr>
          <p:cNvPr id="2555" name="ZZ_Fusszeile_Linie"/>
          <p:cNvCxnSpPr/>
          <p:nvPr/>
        </p:nvCxnSpPr>
        <p:spPr>
          <a:xfrm>
            <a:off x="274320" y="6565392"/>
            <a:ext cx="11643360" cy="0"/>
          </a:xfrm>
          <a:prstGeom prst="line">
            <a:avLst/>
          </a:prstGeom>
          <a:ln w="6350">
            <a:solidFill>
              <a:srgbClr val="D7DBE0"/>
            </a:solidFill>
          </a:ln>
        </p:spPr>
      </p:cxnSp>
      <p:sp>
        <p:nvSpPr>
          <p:cNvPr id="255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2557"/>
        <p:cNvGrpSpPr/>
        <p:nvPr/>
      </p:nvGrpSpPr>
      <p:grpSpPr>
        <a:xfrm>
          <a:off x="0" y="0"/>
          <a:ext cx="0" cy="0"/>
          <a:chOff x="0" y="0"/>
          <a:chExt cx="0" cy="0"/>
        </a:xfrm>
      </p:grpSpPr>
      <p:sp>
        <p:nvSpPr>
          <p:cNvPr id="2560" name="Google Shape;2560;p20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61" name="Google Shape;2561;p200"/>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562" name="Google Shape;2562;p200"/>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563" name="Google Shape;2563;p200"/>
          <p:cNvCxnSpPr/>
          <p:nvPr/>
        </p:nvCxnSpPr>
        <p:spPr>
          <a:xfrm>
            <a:off x="5663079" y="1803052"/>
            <a:ext cx="865841" cy="0"/>
          </a:xfrm>
          <a:prstGeom prst="straightConnector1">
            <a:avLst/>
          </a:prstGeom>
          <a:noFill/>
          <a:ln w="25052" cap="flat" cmpd="sng">
            <a:solidFill>
              <a:srgbClr val="1A5FB4"/>
            </a:solidFill>
            <a:prstDash val="solid"/>
            <a:round/>
            <a:headEnd type="none" w="sm" len="sm"/>
            <a:tailEnd type="none" w="sm" len="sm"/>
          </a:ln>
        </p:spPr>
      </p:cxnSp>
      <p:sp>
        <p:nvSpPr>
          <p:cNvPr id="2564" name="Google Shape;2564;p20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565" name="Google Shape;2565;p200"/>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566" name="Google Shape;2566;p200"/>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567" name="Google Shape;2567;p200"/>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68" name="Google Shape;2568;p200"/>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569" name="Google Shape;2569;p200"/>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57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58" name="Google Shape;2558;p20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559" name="Google Shape;2559;p20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188</a:t>
            </a:fld>
            <a:endParaRPr lang="de-DE" sz="800">
              <a:latin typeface="Segoe UI"/>
            </a:endParaRPr>
          </a:p>
        </p:txBody>
      </p:sp>
      <p:cxnSp>
        <p:nvCxnSpPr>
          <p:cNvPr id="2571" name="ZZ_Fusszeile_Linie"/>
          <p:cNvCxnSpPr/>
          <p:nvPr/>
        </p:nvCxnSpPr>
        <p:spPr>
          <a:xfrm>
            <a:off x="274320" y="6565392"/>
            <a:ext cx="11643360" cy="0"/>
          </a:xfrm>
          <a:prstGeom prst="line">
            <a:avLst/>
          </a:prstGeom>
          <a:ln w="6350">
            <a:solidFill>
              <a:srgbClr val="D7DBE0"/>
            </a:solidFill>
          </a:ln>
        </p:spPr>
      </p:cxnSp>
      <p:sp>
        <p:nvSpPr>
          <p:cNvPr id="257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2573"/>
        <p:cNvGrpSpPr/>
        <p:nvPr/>
      </p:nvGrpSpPr>
      <p:grpSpPr>
        <a:xfrm>
          <a:off x="0" y="0"/>
          <a:ext cx="0" cy="0"/>
          <a:chOff x="0" y="0"/>
          <a:chExt cx="0" cy="0"/>
        </a:xfrm>
      </p:grpSpPr>
      <p:sp>
        <p:nvSpPr>
          <p:cNvPr id="2576" name="Google Shape;2576;p20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77" name="Google Shape;2577;p201"/>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578" name="Google Shape;2578;p201"/>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579" name="Google Shape;2579;p201"/>
          <p:cNvCxnSpPr/>
          <p:nvPr/>
        </p:nvCxnSpPr>
        <p:spPr>
          <a:xfrm>
            <a:off x="5663079" y="1778220"/>
            <a:ext cx="865841" cy="0"/>
          </a:xfrm>
          <a:prstGeom prst="straightConnector1">
            <a:avLst/>
          </a:prstGeom>
          <a:noFill/>
          <a:ln w="25052" cap="flat" cmpd="sng">
            <a:solidFill>
              <a:srgbClr val="1A5FB4"/>
            </a:solidFill>
            <a:prstDash val="solid"/>
            <a:round/>
            <a:headEnd type="none" w="sm" len="sm"/>
            <a:tailEnd type="none" w="sm" len="sm"/>
          </a:ln>
        </p:spPr>
      </p:cxnSp>
      <p:sp>
        <p:nvSpPr>
          <p:cNvPr id="2580" name="Google Shape;2580;p20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581" name="Google Shape;2581;p201"/>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582" name="Google Shape;2582;p201"/>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583" name="Google Shape;2583;p201"/>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584" name="Google Shape;2584;p201"/>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585" name="Google Shape;2585;p201"/>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586" name="Google Shape;2586;p201"/>
          <p:cNvSpPr txBox="1"/>
          <p:nvPr/>
        </p:nvSpPr>
        <p:spPr>
          <a:xfrm>
            <a:off x="7499562" y="5494918"/>
            <a:ext cx="1419916"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Caveat"/>
                <a:ea typeface="Caveat"/>
                <a:cs typeface="Caveat"/>
                <a:sym typeface="Caveat"/>
              </a:rPr>
              <a:t>nicht mehr der</a:t>
            </a:r>
            <a:endParaRPr/>
          </a:p>
        </p:txBody>
      </p:sp>
      <p:cxnSp>
        <p:nvCxnSpPr>
          <p:cNvPr id="2587" name="Google Shape;2587;p201"/>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5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74" name="Google Shape;2574;p20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575" name="Google Shape;2575;p20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189</a:t>
            </a:fld>
            <a:endParaRPr lang="de-DE" sz="800">
              <a:latin typeface="Segoe UI"/>
            </a:endParaRPr>
          </a:p>
        </p:txBody>
      </p:sp>
      <p:cxnSp>
        <p:nvCxnSpPr>
          <p:cNvPr id="2589" name="ZZ_Fusszeile_Linie"/>
          <p:cNvCxnSpPr/>
          <p:nvPr/>
        </p:nvCxnSpPr>
        <p:spPr>
          <a:xfrm>
            <a:off x="274320" y="6565392"/>
            <a:ext cx="11643360" cy="0"/>
          </a:xfrm>
          <a:prstGeom prst="line">
            <a:avLst/>
          </a:prstGeom>
          <a:ln w="6350">
            <a:solidFill>
              <a:srgbClr val="D7DBE0"/>
            </a:solidFill>
          </a:ln>
        </p:spPr>
      </p:cxnSp>
      <p:sp>
        <p:nvSpPr>
          <p:cNvPr id="25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2591"/>
        <p:cNvGrpSpPr/>
        <p:nvPr/>
      </p:nvGrpSpPr>
      <p:grpSpPr>
        <a:xfrm>
          <a:off x="0" y="0"/>
          <a:ext cx="0" cy="0"/>
          <a:chOff x="0" y="0"/>
          <a:chExt cx="0" cy="0"/>
        </a:xfrm>
      </p:grpSpPr>
      <p:sp>
        <p:nvSpPr>
          <p:cNvPr id="2594" name="Google Shape;2594;p20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595" name="Google Shape;2595;p202"/>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596" name="Google Shape;2596;p202"/>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597" name="Google Shape;2597;p202"/>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598" name="Google Shape;2598;p20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599" name="Google Shape;2599;p202"/>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00" name="Google Shape;2600;p202"/>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01" name="Google Shape;2601;p202"/>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02" name="Google Shape;2602;p202"/>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603" name="Google Shape;2603;p202"/>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604" name="Google Shape;2604;p202"/>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605" name="Google Shape;2605;p202"/>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606" name="Google Shape;2606;p202"/>
          <p:cNvSpPr txBox="1"/>
          <p:nvPr/>
        </p:nvSpPr>
        <p:spPr>
          <a:xfrm>
            <a:off x="2502422" y="2515477"/>
            <a:ext cx="7267858" cy="2833973"/>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Das Reese-Ellsworth-System basierte auf der Annahme, dass die primäre Behandlungsmethode die externe Strahlentherapie (XBRT) war. Da die XBRT heute in den meisten Fällen von Rb nicht mehr die Erstlinienbehandlung darstellt, ist das Reese-Ellsworth-System nicht mehr so nützlich.</a:t>
            </a:r>
            <a:endParaRPr/>
          </a:p>
          <a:p>
            <a:pPr marL="0" marR="0" lvl="0" indent="0" algn="l" rtl="0">
              <a:lnSpc>
                <a:spcPct val="118750"/>
              </a:lnSpc>
              <a:spcBef>
                <a:spcPts val="0"/>
              </a:spcBef>
              <a:spcAft>
                <a:spcPts val="0"/>
              </a:spcAft>
              <a:buClr>
                <a:srgbClr val="000000"/>
              </a:buClr>
              <a:buSzPts val="1403"/>
              <a:buFont typeface="Noto Sans Symbols"/>
              <a:buNone/>
            </a:pPr>
            <a:endParaRPr sz="1403">
              <a:solidFill>
                <a:srgbClr val="FFEC8F"/>
              </a:solidFill>
              <a:latin typeface="Arial"/>
              <a:ea typeface="Arial"/>
              <a:cs typeface="Arial"/>
              <a:sym typeface="Arial"/>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Ist die XBRT in Ungnade gefallen, weil sie unwirksam war?</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Nein, sie war durchaus wirksam – Rb ist sehr empfindlich gegenüber Strahlentherapie</a:t>
            </a:r>
            <a:endParaRPr/>
          </a:p>
          <a:p>
            <a:pPr marL="0" marR="0" lvl="0" indent="0" algn="l" rtl="0">
              <a:lnSpc>
                <a:spcPct val="118750"/>
              </a:lnSpc>
              <a:spcBef>
                <a:spcPts val="0"/>
              </a:spcBef>
              <a:spcAft>
                <a:spcPts val="0"/>
              </a:spcAft>
              <a:buClr>
                <a:srgbClr val="000000"/>
              </a:buClr>
              <a:buSzPts val="1403"/>
              <a:buFont typeface="Noto Sans Symbols"/>
              <a:buNone/>
            </a:pPr>
            <a:endParaRPr sz="1403">
              <a:solidFill>
                <a:srgbClr val="FFEC8F"/>
              </a:solidFill>
              <a:latin typeface="Arial"/>
              <a:ea typeface="Arial"/>
              <a:cs typeface="Arial"/>
              <a:sym typeface="Arial"/>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Wenn es nicht an mangelnder Wirksamkeit lag, warum ist die XBRT dann in Ungnade gefallen?</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Weil sie das Risiko für sekundäre Malignome im späteren Leben erheblich erhöht</a:t>
            </a:r>
            <a:endParaRPr/>
          </a:p>
        </p:txBody>
      </p:sp>
      <p:sp>
        <p:nvSpPr>
          <p:cNvPr id="26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592" name="Google Shape;2592;p20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593" name="Google Shape;2593;p20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190</a:t>
            </a:fld>
            <a:endParaRPr lang="de-DE" sz="800">
              <a:latin typeface="Segoe UI"/>
            </a:endParaRPr>
          </a:p>
        </p:txBody>
      </p:sp>
      <p:cxnSp>
        <p:nvCxnSpPr>
          <p:cNvPr id="2608" name="ZZ_Fusszeile_Linie"/>
          <p:cNvCxnSpPr/>
          <p:nvPr/>
        </p:nvCxnSpPr>
        <p:spPr>
          <a:xfrm>
            <a:off x="274320" y="6565392"/>
            <a:ext cx="11643360" cy="0"/>
          </a:xfrm>
          <a:prstGeom prst="line">
            <a:avLst/>
          </a:prstGeom>
          <a:ln w="6350">
            <a:solidFill>
              <a:srgbClr val="D7DBE0"/>
            </a:solidFill>
          </a:ln>
        </p:spPr>
      </p:cxnSp>
      <p:sp>
        <p:nvSpPr>
          <p:cNvPr id="26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2610"/>
        <p:cNvGrpSpPr/>
        <p:nvPr/>
      </p:nvGrpSpPr>
      <p:grpSpPr>
        <a:xfrm>
          <a:off x="0" y="0"/>
          <a:ext cx="0" cy="0"/>
          <a:chOff x="0" y="0"/>
          <a:chExt cx="0" cy="0"/>
        </a:xfrm>
      </p:grpSpPr>
      <p:sp>
        <p:nvSpPr>
          <p:cNvPr id="2613" name="Google Shape;2613;p20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614" name="Google Shape;2614;p203"/>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615" name="Google Shape;2615;p203"/>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616" name="Google Shape;2616;p203"/>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617" name="Google Shape;2617;p20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618" name="Google Shape;2618;p203"/>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19" name="Google Shape;2619;p203"/>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20" name="Google Shape;2620;p203"/>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21" name="Google Shape;2621;p203"/>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622" name="Google Shape;2622;p203"/>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623" name="Google Shape;2623;p203"/>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624" name="Google Shape;2624;p203"/>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625" name="Google Shape;2625;p203"/>
          <p:cNvSpPr txBox="1"/>
          <p:nvPr/>
        </p:nvSpPr>
        <p:spPr>
          <a:xfrm>
            <a:off x="2502422" y="2515477"/>
            <a:ext cx="7267858" cy="2716405"/>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p>
          <a:p>
            <a:pPr marL="0" marR="0" lvl="0" indent="0" algn="l" rtl="0">
              <a:lnSpc>
                <a:spcPct val="118750"/>
              </a:lnSpc>
              <a:spcBef>
                <a:spcPts val="0"/>
              </a:spcBef>
              <a:spcAft>
                <a:spcPts val="0"/>
              </a:spcAft>
              <a:buClr>
                <a:srgbClr val="000000"/>
              </a:buClr>
              <a:buSzPts val="1403"/>
              <a:buFont typeface="Noto Sans Symbols"/>
              <a:buNone/>
            </a:pP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Ist die XBRT in Ungnade gefallen, weil sie unwirksam war?</a:t>
            </a:r>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Wenn es nicht an mangelnder Wirksamkeit lag, warum ist die XBRT dann in Ungnade gefallen?</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Weil sie das Risiko für sekundäre Malignome im späteren Leben erheblich erhöht</a:t>
            </a:r>
            <a:endParaRPr/>
          </a:p>
        </p:txBody>
      </p:sp>
      <p:sp>
        <p:nvSpPr>
          <p:cNvPr id="2626" name="Google Shape;2626;p203"/>
          <p:cNvSpPr/>
          <p:nvPr/>
        </p:nvSpPr>
        <p:spPr>
          <a:xfrm>
            <a:off x="2459620" y="3436880"/>
            <a:ext cx="4839094" cy="211463"/>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Vier Wörter und ihre Abkürzungen</a:t>
            </a:r>
            <a:endParaRPr/>
          </a:p>
        </p:txBody>
      </p:sp>
      <p:sp>
        <p:nvSpPr>
          <p:cNvPr id="2627" name="Google Shape;2627;p203"/>
          <p:cNvSpPr/>
          <p:nvPr/>
        </p:nvSpPr>
        <p:spPr>
          <a:xfrm>
            <a:off x="7749304" y="3348704"/>
            <a:ext cx="669370" cy="29641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789">
                <a:solidFill>
                  <a:srgbClr val="000000"/>
                </a:solidFill>
                <a:latin typeface="Arial"/>
                <a:ea typeface="Arial"/>
                <a:cs typeface="Arial"/>
                <a:sym typeface="Arial"/>
              </a:rPr>
              <a:t>die</a:t>
            </a:r>
            <a:r>
              <a:rPr lang="en-US" sz="701">
                <a:solidFill>
                  <a:srgbClr val="000000"/>
                </a:solidFill>
                <a:latin typeface="Arial"/>
                <a:ea typeface="Arial"/>
                <a:cs typeface="Arial"/>
                <a:sym typeface="Arial"/>
              </a:rPr>
              <a:t> </a:t>
            </a:r>
            <a:r>
              <a:rPr lang="en-US" sz="789">
                <a:solidFill>
                  <a:srgbClr val="000000"/>
                </a:solidFill>
                <a:latin typeface="Arial"/>
                <a:ea typeface="Arial"/>
                <a:cs typeface="Arial"/>
                <a:sym typeface="Arial"/>
              </a:rPr>
              <a:t>Abkürzungen</a:t>
            </a:r>
            <a:endParaRPr sz="789"/>
          </a:p>
        </p:txBody>
      </p:sp>
      <p:sp>
        <p:nvSpPr>
          <p:cNvPr id="262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11" name="Google Shape;2611;p203"/>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2612" name="Google Shape;2612;p20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191</a:t>
            </a:fld>
            <a:endParaRPr lang="de-DE" sz="800">
              <a:latin typeface="Segoe UI"/>
            </a:endParaRPr>
          </a:p>
        </p:txBody>
      </p:sp>
      <p:cxnSp>
        <p:nvCxnSpPr>
          <p:cNvPr id="2629" name="ZZ_Fusszeile_Linie"/>
          <p:cNvCxnSpPr/>
          <p:nvPr/>
        </p:nvCxnSpPr>
        <p:spPr>
          <a:xfrm>
            <a:off x="274320" y="6565392"/>
            <a:ext cx="11643360" cy="0"/>
          </a:xfrm>
          <a:prstGeom prst="line">
            <a:avLst/>
          </a:prstGeom>
          <a:ln w="6350">
            <a:solidFill>
              <a:srgbClr val="D7DBE0"/>
            </a:solidFill>
          </a:ln>
        </p:spPr>
      </p:cxnSp>
      <p:sp>
        <p:nvSpPr>
          <p:cNvPr id="263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2631"/>
        <p:cNvGrpSpPr/>
        <p:nvPr/>
      </p:nvGrpSpPr>
      <p:grpSpPr>
        <a:xfrm>
          <a:off x="0" y="0"/>
          <a:ext cx="0" cy="0"/>
          <a:chOff x="0" y="0"/>
          <a:chExt cx="0" cy="0"/>
        </a:xfrm>
      </p:grpSpPr>
      <p:sp>
        <p:nvSpPr>
          <p:cNvPr id="2634" name="Google Shape;2634;p20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635" name="Google Shape;2635;p204"/>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636" name="Google Shape;2636;p204"/>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637" name="Google Shape;2637;p204"/>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638" name="Google Shape;2638;p20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639" name="Google Shape;2639;p204"/>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40" name="Google Shape;2640;p204"/>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41" name="Google Shape;2641;p204"/>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42" name="Google Shape;2642;p204"/>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643" name="Google Shape;2643;p204"/>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644" name="Google Shape;2644;p204"/>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645" name="Google Shape;2645;p204"/>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646" name="Google Shape;2646;p204"/>
          <p:cNvSpPr txBox="1"/>
          <p:nvPr/>
        </p:nvSpPr>
        <p:spPr>
          <a:xfrm>
            <a:off x="2502422" y="2515477"/>
            <a:ext cx="7267858" cy="2716405"/>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p>
          <a:p>
            <a:pPr marL="0" marR="0" lvl="0" indent="0" algn="l" rtl="0">
              <a:lnSpc>
                <a:spcPct val="118750"/>
              </a:lnSpc>
              <a:spcBef>
                <a:spcPts val="0"/>
              </a:spcBef>
              <a:spcAft>
                <a:spcPts val="0"/>
              </a:spcAft>
              <a:buClr>
                <a:srgbClr val="000000"/>
              </a:buClr>
              <a:buSzPts val="1403"/>
              <a:buFont typeface="Noto Sans Symbols"/>
              <a:buNone/>
            </a:pP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Ist die XBRT in Ungnade gefallen, weil sie unwirksam war?</a:t>
            </a:r>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Wenn es nicht an mangelnder Wirksamkeit lag, warum ist die XBRT dann in Ungnade gefallen?</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Weil sie das Risiko für sekundäre Malignome im späteren Leben erheblich erhöht</a:t>
            </a:r>
            <a:endParaRPr/>
          </a:p>
        </p:txBody>
      </p:sp>
      <p:sp>
        <p:nvSpPr>
          <p:cNvPr id="264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32" name="Google Shape;2632;p20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633" name="Google Shape;2633;p20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192</a:t>
            </a:fld>
            <a:endParaRPr lang="de-DE" sz="800">
              <a:latin typeface="Segoe UI"/>
            </a:endParaRPr>
          </a:p>
        </p:txBody>
      </p:sp>
      <p:cxnSp>
        <p:nvCxnSpPr>
          <p:cNvPr id="2648" name="ZZ_Fusszeile_Linie"/>
          <p:cNvCxnSpPr/>
          <p:nvPr/>
        </p:nvCxnSpPr>
        <p:spPr>
          <a:xfrm>
            <a:off x="274320" y="6565392"/>
            <a:ext cx="11643360" cy="0"/>
          </a:xfrm>
          <a:prstGeom prst="line">
            <a:avLst/>
          </a:prstGeom>
          <a:ln w="6350">
            <a:solidFill>
              <a:srgbClr val="D7DBE0"/>
            </a:solidFill>
          </a:ln>
        </p:spPr>
      </p:cxnSp>
      <p:sp>
        <p:nvSpPr>
          <p:cNvPr id="264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2650"/>
        <p:cNvGrpSpPr/>
        <p:nvPr/>
      </p:nvGrpSpPr>
      <p:grpSpPr>
        <a:xfrm>
          <a:off x="0" y="0"/>
          <a:ext cx="0" cy="0"/>
          <a:chOff x="0" y="0"/>
          <a:chExt cx="0" cy="0"/>
        </a:xfrm>
      </p:grpSpPr>
      <p:sp>
        <p:nvSpPr>
          <p:cNvPr id="2653" name="Google Shape;2653;p20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654" name="Google Shape;2654;p205"/>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655" name="Google Shape;2655;p205"/>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656" name="Google Shape;2656;p205"/>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657" name="Google Shape;2657;p20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658" name="Google Shape;2658;p205"/>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59" name="Google Shape;2659;p205"/>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60" name="Google Shape;2660;p205"/>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61" name="Google Shape;2661;p205"/>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662" name="Google Shape;2662;p205"/>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663" name="Google Shape;2663;p205"/>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664" name="Google Shape;2664;p205"/>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665" name="Google Shape;2665;p205"/>
          <p:cNvSpPr txBox="1"/>
          <p:nvPr/>
        </p:nvSpPr>
        <p:spPr>
          <a:xfrm>
            <a:off x="2502422" y="2515477"/>
            <a:ext cx="7267858" cy="2833973"/>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solidFill>
                <a:srgbClr val="1A5FB4"/>
              </a:solidFill>
              <a:latin typeface="Arial"/>
              <a:ea typeface="Arial"/>
              <a:cs typeface="Arial"/>
              <a:sym typeface="Aria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Ist die XBRT in Ungnade gefallen, weil sie unwirksam war?</a:t>
            </a:r>
            <a:endParaRPr>
              <a:solidFill>
                <a:schemeClr val="dk1"/>
              </a:solidFill>
            </a:endParaRPr>
          </a:p>
          <a:p>
            <a:pPr marL="0" marR="0" lvl="0" indent="0" algn="l" rtl="0">
              <a:lnSpc>
                <a:spcPct val="158333"/>
              </a:lnSpc>
              <a:spcBef>
                <a:spcPts val="0"/>
              </a:spcBef>
              <a:spcAft>
                <a:spcPts val="0"/>
              </a:spcAft>
              <a:buClr>
                <a:srgbClr val="FFEC8F"/>
              </a:buClr>
              <a:buSzPts val="1052"/>
              <a:buFont typeface="Noto Sans Symbols"/>
              <a:buNone/>
            </a:pPr>
            <a:endParaRPr/>
          </a:p>
          <a:p>
            <a:pPr marL="0" marR="0" lvl="0" indent="0" algn="l" rtl="0">
              <a:lnSpc>
                <a:spcPct val="158333"/>
              </a:lnSpc>
              <a:spcBef>
                <a:spcPts val="0"/>
              </a:spcBef>
              <a:spcAft>
                <a:spcPts val="0"/>
              </a:spcAft>
              <a:buClr>
                <a:srgbClr val="FFEC8F"/>
              </a:buClr>
              <a:buSzPts val="1052"/>
              <a:buFont typeface="Noto Sans Symbols"/>
              <a:buNone/>
            </a:pPr>
            <a:r>
              <a:rPr lang="en-US" sz="1052" i="1">
                <a:solidFill>
                  <a:srgbClr val="FFEC8F"/>
                </a:solidFill>
                <a:latin typeface="Arial"/>
                <a:ea typeface="Arial"/>
                <a:cs typeface="Arial"/>
                <a:sym typeface="Arial"/>
              </a:rPr>
              <a:t>Wenn es nicht an mangelnder Wirksamkeit lag, warum ist die XBRT dann in Ungnade gefallen?</a:t>
            </a:r>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Weil sie das Risiko für sekundäre Malignome im späteren Leben erheblich erhöht</a:t>
            </a:r>
            <a:endParaRPr/>
          </a:p>
        </p:txBody>
      </p:sp>
      <p:sp>
        <p:nvSpPr>
          <p:cNvPr id="266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51" name="Google Shape;2651;p20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652" name="Google Shape;2652;p20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193</a:t>
            </a:fld>
            <a:endParaRPr lang="de-DE" sz="800">
              <a:latin typeface="Segoe UI"/>
            </a:endParaRPr>
          </a:p>
        </p:txBody>
      </p:sp>
      <p:cxnSp>
        <p:nvCxnSpPr>
          <p:cNvPr id="2667" name="ZZ_Fusszeile_Linie"/>
          <p:cNvCxnSpPr/>
          <p:nvPr/>
        </p:nvCxnSpPr>
        <p:spPr>
          <a:xfrm>
            <a:off x="274320" y="6565392"/>
            <a:ext cx="11643360" cy="0"/>
          </a:xfrm>
          <a:prstGeom prst="line">
            <a:avLst/>
          </a:prstGeom>
          <a:ln w="6350">
            <a:solidFill>
              <a:srgbClr val="D7DBE0"/>
            </a:solidFill>
          </a:ln>
        </p:spPr>
      </p:cxnSp>
      <p:sp>
        <p:nvSpPr>
          <p:cNvPr id="266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2669"/>
        <p:cNvGrpSpPr/>
        <p:nvPr/>
      </p:nvGrpSpPr>
      <p:grpSpPr>
        <a:xfrm>
          <a:off x="0" y="0"/>
          <a:ext cx="0" cy="0"/>
          <a:chOff x="0" y="0"/>
          <a:chExt cx="0" cy="0"/>
        </a:xfrm>
      </p:grpSpPr>
      <p:sp>
        <p:nvSpPr>
          <p:cNvPr id="2672" name="Google Shape;2672;p20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673" name="Google Shape;2673;p206"/>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674" name="Google Shape;2674;p206"/>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675" name="Google Shape;2675;p206"/>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676" name="Google Shape;2676;p20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677" name="Google Shape;2677;p206"/>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78" name="Google Shape;2678;p206"/>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79" name="Google Shape;2679;p206"/>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80" name="Google Shape;2680;p206"/>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681" name="Google Shape;2681;p206"/>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682" name="Google Shape;2682;p206"/>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683" name="Google Shape;2683;p206"/>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684" name="Google Shape;2684;p206"/>
          <p:cNvSpPr txBox="1"/>
          <p:nvPr/>
        </p:nvSpPr>
        <p:spPr>
          <a:xfrm>
            <a:off x="2502422" y="2515477"/>
            <a:ext cx="7267858" cy="2876581"/>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solidFill>
                <a:srgbClr val="1A5FB4"/>
              </a:solidFill>
              <a:latin typeface="Arial"/>
              <a:ea typeface="Arial"/>
              <a:cs typeface="Arial"/>
              <a:sym typeface="Aria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Ist die XBRT in Ungnade gefallen, weil sie unwirksam war?</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Nein, sie war durchaus wirksam – Rb ist sehr empfindlich gegenüber Strahlentherapie</a:t>
            </a:r>
            <a:endParaRPr i="1">
              <a:solidFill>
                <a:srgbClr val="1A5FB4"/>
              </a:solidFill>
            </a:endParaRPr>
          </a:p>
          <a:p>
            <a:pPr marL="0" marR="0" lvl="0" indent="0" algn="l" rtl="0">
              <a:lnSpc>
                <a:spcPct val="158333"/>
              </a:lnSpc>
              <a:spcBef>
                <a:spcPts val="0"/>
              </a:spcBef>
              <a:spcAft>
                <a:spcPts val="0"/>
              </a:spcAft>
              <a:buClr>
                <a:srgbClr val="FFEC8F"/>
              </a:buClr>
              <a:buSzPts val="1052"/>
              <a:buFont typeface="Noto Sans Symbols"/>
              <a:buNone/>
            </a:pPr>
            <a:endParaRPr i="1">
              <a:solidFill>
                <a:srgbClr val="1A5FB4"/>
              </a:solidFill>
            </a:endParaRPr>
          </a:p>
          <a:p>
            <a:pPr marL="0" marR="0" lvl="0" indent="0" algn="l" rtl="0">
              <a:lnSpc>
                <a:spcPct val="158333"/>
              </a:lnSpc>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späteren Leben erheblich erhöht</a:t>
            </a:r>
            <a:endParaRPr/>
          </a:p>
        </p:txBody>
      </p:sp>
      <p:sp>
        <p:nvSpPr>
          <p:cNvPr id="268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70" name="Google Shape;2670;p20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671" name="Google Shape;2671;p20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194</a:t>
            </a:fld>
            <a:endParaRPr lang="de-DE" sz="800">
              <a:latin typeface="Segoe UI"/>
            </a:endParaRPr>
          </a:p>
        </p:txBody>
      </p:sp>
      <p:cxnSp>
        <p:nvCxnSpPr>
          <p:cNvPr id="2686" name="ZZ_Fusszeile_Linie"/>
          <p:cNvCxnSpPr/>
          <p:nvPr/>
        </p:nvCxnSpPr>
        <p:spPr>
          <a:xfrm>
            <a:off x="274320" y="6565392"/>
            <a:ext cx="11643360" cy="0"/>
          </a:xfrm>
          <a:prstGeom prst="line">
            <a:avLst/>
          </a:prstGeom>
          <a:ln w="6350">
            <a:solidFill>
              <a:srgbClr val="D7DBE0"/>
            </a:solidFill>
          </a:ln>
        </p:spPr>
      </p:cxnSp>
      <p:sp>
        <p:nvSpPr>
          <p:cNvPr id="268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2688"/>
        <p:cNvGrpSpPr/>
        <p:nvPr/>
      </p:nvGrpSpPr>
      <p:grpSpPr>
        <a:xfrm>
          <a:off x="0" y="0"/>
          <a:ext cx="0" cy="0"/>
          <a:chOff x="0" y="0"/>
          <a:chExt cx="0" cy="0"/>
        </a:xfrm>
      </p:grpSpPr>
      <p:sp>
        <p:nvSpPr>
          <p:cNvPr id="2691" name="Google Shape;2691;p20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692" name="Google Shape;2692;p207"/>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693" name="Google Shape;2693;p207"/>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694" name="Google Shape;2694;p207"/>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695" name="Google Shape;2695;p20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696" name="Google Shape;2696;p207"/>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697" name="Google Shape;2697;p207"/>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698" name="Google Shape;2698;p207"/>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699" name="Google Shape;2699;p207"/>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700" name="Google Shape;2700;p207"/>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701" name="Google Shape;2701;p207"/>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702" name="Google Shape;2702;p207"/>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703" name="Google Shape;2703;p207"/>
          <p:cNvSpPr txBox="1"/>
          <p:nvPr/>
        </p:nvSpPr>
        <p:spPr>
          <a:xfrm>
            <a:off x="2502422" y="2515477"/>
            <a:ext cx="7267858" cy="2903671"/>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solidFill>
                <a:srgbClr val="1A5FB4"/>
              </a:solidFill>
              <a:latin typeface="Arial"/>
              <a:ea typeface="Arial"/>
              <a:cs typeface="Arial"/>
              <a:sym typeface="Aria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Ist die XBRT in Ungnade gefallen, weil sie unwirksam war?</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Nein, sie war durchaus wirksam – Rb ist sehr empfindlich gegenüber Strahlentherapie</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Wenn es nicht an mangelnder Wirksamkeit lag, warum ist die XBRT dann in Ungnade gefallen?</a:t>
            </a:r>
            <a:r>
              <a:rPr lang="en-US" sz="1052">
                <a:solidFill>
                  <a:srgbClr val="FFEC8F"/>
                </a:solidFill>
                <a:latin typeface="Arial"/>
                <a:ea typeface="Arial"/>
                <a:cs typeface="Arial"/>
                <a:sym typeface="Arial"/>
              </a:rPr>
              <a:t>späteren </a:t>
            </a:r>
            <a:endParaRPr/>
          </a:p>
        </p:txBody>
      </p:sp>
      <p:sp>
        <p:nvSpPr>
          <p:cNvPr id="270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689" name="Google Shape;2689;p20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690" name="Google Shape;2690;p20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195</a:t>
            </a:fld>
            <a:endParaRPr lang="de-DE" sz="800">
              <a:latin typeface="Segoe UI"/>
            </a:endParaRPr>
          </a:p>
        </p:txBody>
      </p:sp>
      <p:cxnSp>
        <p:nvCxnSpPr>
          <p:cNvPr id="2705" name="ZZ_Fusszeile_Linie"/>
          <p:cNvCxnSpPr/>
          <p:nvPr/>
        </p:nvCxnSpPr>
        <p:spPr>
          <a:xfrm>
            <a:off x="274320" y="6565392"/>
            <a:ext cx="11643360" cy="0"/>
          </a:xfrm>
          <a:prstGeom prst="line">
            <a:avLst/>
          </a:prstGeom>
          <a:ln w="6350">
            <a:solidFill>
              <a:srgbClr val="D7DBE0"/>
            </a:solidFill>
          </a:ln>
        </p:spPr>
      </p:cxnSp>
      <p:sp>
        <p:nvSpPr>
          <p:cNvPr id="270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2707"/>
        <p:cNvGrpSpPr/>
        <p:nvPr/>
      </p:nvGrpSpPr>
      <p:grpSpPr>
        <a:xfrm>
          <a:off x="0" y="0"/>
          <a:ext cx="0" cy="0"/>
          <a:chOff x="0" y="0"/>
          <a:chExt cx="0" cy="0"/>
        </a:xfrm>
      </p:grpSpPr>
      <p:sp>
        <p:nvSpPr>
          <p:cNvPr id="2710" name="Google Shape;2710;p20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330066"/>
              </a:buClr>
              <a:buSzPts val="2104"/>
              <a:buFont typeface="Arial"/>
              <a:buChar char="●"/>
            </a:pPr>
            <a:r>
              <a:rPr lang="en-US">
                <a:solidFill>
                  <a:srgbClr val="330066"/>
                </a:solidFill>
              </a:rPr>
              <a:t>Welche der folgenden Aussagen treffen auf Rb zu?</a:t>
            </a:r>
            <a:endParaRPr>
              <a:solidFill>
                <a:srgbClr val="330066"/>
              </a:solidFill>
            </a:endParaRPr>
          </a:p>
          <a:p>
            <a:pPr marL="606816" lvl="1" indent="-369379" algn="l" rtl="0">
              <a:lnSpc>
                <a:spcPct val="100000"/>
              </a:lnSpc>
              <a:spcBef>
                <a:spcPts val="210"/>
              </a:spcBef>
              <a:spcAft>
                <a:spcPts val="0"/>
              </a:spcAft>
              <a:buClr>
                <a:srgbClr val="669999"/>
              </a:buClr>
              <a:buSzPts val="1753"/>
              <a:buFont typeface="Arial"/>
              <a:buChar char="●"/>
            </a:pPr>
            <a:r>
              <a:rPr lang="en-US">
                <a:solidFill>
                  <a:srgbClr val="669999"/>
                </a:solidFill>
              </a:rPr>
              <a:t>Die Inzidenz liegt bei etwa 1/100.000 Lebendgeburten  </a:t>
            </a:r>
            <a:r>
              <a:rPr lang="en-US" b="1">
                <a:solidFill>
                  <a:srgbClr val="1A5FB4"/>
                </a:solidFill>
              </a:rPr>
              <a:t>F</a:t>
            </a:r>
            <a:endParaRPr>
              <a:solidFill>
                <a:srgbClr val="669999"/>
              </a:solidFill>
            </a:endParaRPr>
          </a:p>
          <a:p>
            <a:pPr marL="606816" lvl="1" indent="-369379" algn="l" rtl="0">
              <a:lnSpc>
                <a:spcPct val="100000"/>
              </a:lnSpc>
              <a:spcBef>
                <a:spcPts val="210"/>
              </a:spcBef>
              <a:spcAft>
                <a:spcPts val="0"/>
              </a:spcAft>
              <a:buClr>
                <a:srgbClr val="000000"/>
              </a:buClr>
              <a:buSzPts val="1753"/>
              <a:buFont typeface="Arial"/>
              <a:buChar char="●"/>
            </a:pPr>
            <a:r>
              <a:rPr lang="en-US">
                <a:solidFill>
                  <a:srgbClr val="000000"/>
                </a:solidFill>
              </a:rPr>
              <a:t>Etwa 60 % sind nicht vererbbare Mutationen  </a:t>
            </a:r>
            <a:r>
              <a:rPr lang="en-US" b="1">
                <a:solidFill>
                  <a:srgbClr val="1A5FB4"/>
                </a:solidFill>
              </a:rPr>
              <a:t>T</a:t>
            </a:r>
            <a:endParaRPr>
              <a:solidFill>
                <a:srgbClr val="000000"/>
              </a:solidFill>
            </a:endParaRPr>
          </a:p>
          <a:p>
            <a:pPr marL="606816" lvl="1" indent="-369379" algn="l" rtl="0">
              <a:lnSpc>
                <a:spcPct val="100000"/>
              </a:lnSpc>
              <a:spcBef>
                <a:spcPts val="210"/>
              </a:spcBef>
              <a:spcAft>
                <a:spcPts val="0"/>
              </a:spcAft>
              <a:buClr>
                <a:srgbClr val="000000"/>
              </a:buClr>
              <a:buSzPts val="1753"/>
              <a:buFont typeface="Arial"/>
              <a:buChar char="●"/>
            </a:pPr>
            <a:r>
              <a:rPr lang="en-US" baseline="30000">
                <a:solidFill>
                  <a:srgbClr val="000000"/>
                </a:solidFill>
              </a:rPr>
              <a:t>o</a:t>
            </a:r>
            <a:r>
              <a:rPr lang="en-US">
                <a:solidFill>
                  <a:srgbClr val="000000"/>
                </a:solidFill>
              </a:rPr>
              <a:t>Um einen Fall als „vererbbar“ zu diagnostizieren, muss die Familienanamnese positiv sein  (jedoch nicht zwangsläufig bei einem Verwandten ersten Grades)  </a:t>
            </a:r>
            <a:r>
              <a:rPr lang="en-US" b="1">
                <a:solidFill>
                  <a:srgbClr val="1A5FB4"/>
                </a:solidFill>
              </a:rPr>
              <a:t>F</a:t>
            </a:r>
            <a:endParaRPr b="1">
              <a:solidFill>
                <a:srgbClr val="1A5FB4"/>
              </a:solidFill>
            </a:endParaRPr>
          </a:p>
          <a:p>
            <a:pPr marL="606816" lvl="1" indent="-367152" algn="l" rtl="0">
              <a:lnSpc>
                <a:spcPct val="100000"/>
              </a:lnSpc>
              <a:spcBef>
                <a:spcPts val="210"/>
              </a:spcBef>
              <a:spcAft>
                <a:spcPts val="0"/>
              </a:spcAft>
              <a:buClr>
                <a:schemeClr val="dk1"/>
              </a:buClr>
              <a:buSzPts val="1718"/>
              <a:buChar char="●"/>
            </a:pPr>
            <a:r>
              <a:rPr lang="en-US"/>
              <a:t>Der exophytische Typ ähnelt der Coats-Krankheit </a:t>
            </a:r>
            <a:r>
              <a:rPr lang="en-US" b="1">
                <a:solidFill>
                  <a:srgbClr val="1A5FB4"/>
                </a:solidFill>
              </a:rPr>
              <a:t>T </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Bei Erwägung einer Enukleation muss eine Gewebediagnose mittels Feinnadelaspiration (FNA) oder Glaskörperpunktion erfolgen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Eine CT-Untersuchung der Augenhöhlen spielt bei rein intraokularem Rb eine Rolle (d. h. auch wenn keine Ausbreitung in die Augenhöhle vorliegt)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Regelmäßige MRT-Untersuchungen des Gehirns sind angezeigt, um eine frühe „trilaterale“ Erkrankung zu erkennen </a:t>
            </a:r>
            <a:r>
              <a:rPr lang="en-US" b="1">
                <a:solidFill>
                  <a:srgbClr val="1A5FB4"/>
                </a:solidFill>
              </a:rPr>
              <a:t>F</a:t>
            </a:r>
            <a:endParaRPr b="1">
              <a:solidFill>
                <a:srgbClr val="1A5FB4"/>
              </a:solidFill>
            </a:endParaRPr>
          </a:p>
          <a:p>
            <a:pPr marL="606816" lvl="1" indent="-358245" algn="l" rtl="0">
              <a:lnSpc>
                <a:spcPct val="100000"/>
              </a:lnSpc>
              <a:spcBef>
                <a:spcPts val="210"/>
              </a:spcBef>
              <a:spcAft>
                <a:spcPts val="0"/>
              </a:spcAft>
              <a:buClr>
                <a:schemeClr val="dk1"/>
              </a:buClr>
              <a:buSzPts val="1578"/>
              <a:buChar char="●"/>
            </a:pPr>
            <a:r>
              <a:rPr lang="en-US"/>
              <a:t>Das Reese-Ellsworth-Klassifikationssystem ist derzeit die bevorzugte Methode zur Stadieneinteilung von Rb </a:t>
            </a:r>
            <a:r>
              <a:rPr lang="en-US" b="1">
                <a:solidFill>
                  <a:srgbClr val="1A5FB4"/>
                </a:solidFill>
              </a:rPr>
              <a:t>F</a:t>
            </a:r>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711" name="Google Shape;2711;p208"/>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1A5FB4"/>
                </a:solidFill>
                <a:latin typeface="Caveat"/>
                <a:ea typeface="Caveat"/>
                <a:cs typeface="Caveat"/>
                <a:sym typeface="Caveat"/>
              </a:rPr>
              <a:t>sollte nicht</a:t>
            </a:r>
            <a:endParaRPr sz="1403"/>
          </a:p>
        </p:txBody>
      </p:sp>
      <p:cxnSp>
        <p:nvCxnSpPr>
          <p:cNvPr id="2712" name="Google Shape;2712;p208"/>
          <p:cNvCxnSpPr/>
          <p:nvPr/>
        </p:nvCxnSpPr>
        <p:spPr>
          <a:xfrm>
            <a:off x="6264658" y="3705033"/>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2713" name="Google Shape;2713;p208"/>
          <p:cNvCxnSpPr/>
          <p:nvPr/>
        </p:nvCxnSpPr>
        <p:spPr>
          <a:xfrm>
            <a:off x="5663079" y="1778213"/>
            <a:ext cx="865841" cy="0"/>
          </a:xfrm>
          <a:prstGeom prst="straightConnector1">
            <a:avLst/>
          </a:prstGeom>
          <a:noFill/>
          <a:ln w="25052" cap="flat" cmpd="sng">
            <a:solidFill>
              <a:srgbClr val="1A5FB4"/>
            </a:solidFill>
            <a:prstDash val="solid"/>
            <a:round/>
            <a:headEnd type="none" w="sm" len="sm"/>
            <a:tailEnd type="none" w="sm" len="sm"/>
          </a:ln>
        </p:spPr>
      </p:cxnSp>
      <p:sp>
        <p:nvSpPr>
          <p:cNvPr id="2714" name="Google Shape;2714;p20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2715" name="Google Shape;2715;p208"/>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330066"/>
                </a:solidFill>
                <a:latin typeface="Caveat"/>
                <a:ea typeface="Caveat"/>
                <a:cs typeface="Caveat"/>
                <a:sym typeface="Caveat"/>
              </a:rPr>
              <a:t>müssen nicht</a:t>
            </a:r>
            <a:endParaRPr sz="1403" b="0" i="0" u="none" strike="noStrike" cap="none">
              <a:solidFill>
                <a:srgbClr val="330066"/>
              </a:solidFill>
              <a:latin typeface="Arial"/>
              <a:ea typeface="Arial"/>
              <a:cs typeface="Arial"/>
              <a:sym typeface="Arial"/>
            </a:endParaRPr>
          </a:p>
        </p:txBody>
      </p:sp>
      <p:cxnSp>
        <p:nvCxnSpPr>
          <p:cNvPr id="2716" name="Google Shape;2716;p208"/>
          <p:cNvCxnSpPr/>
          <p:nvPr/>
        </p:nvCxnSpPr>
        <p:spPr>
          <a:xfrm>
            <a:off x="2897490" y="3130688"/>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2717" name="Google Shape;2717;p208"/>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a:t>
            </a:r>
            <a:endParaRPr sz="1490"/>
          </a:p>
        </p:txBody>
      </p:sp>
      <p:sp>
        <p:nvSpPr>
          <p:cNvPr id="2718" name="Google Shape;2718;p208"/>
          <p:cNvSpPr txBox="1"/>
          <p:nvPr/>
        </p:nvSpPr>
        <p:spPr>
          <a:xfrm>
            <a:off x="8233775" y="4899696"/>
            <a:ext cx="7785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2719" name="Google Shape;2719;p208"/>
          <p:cNvCxnSpPr/>
          <p:nvPr/>
        </p:nvCxnSpPr>
        <p:spPr>
          <a:xfrm>
            <a:off x="7749303" y="2624707"/>
            <a:ext cx="865841" cy="0"/>
          </a:xfrm>
          <a:prstGeom prst="straightConnector1">
            <a:avLst/>
          </a:prstGeom>
          <a:noFill/>
          <a:ln w="25052" cap="flat" cmpd="sng">
            <a:solidFill>
              <a:srgbClr val="1A5FB4"/>
            </a:solidFill>
            <a:prstDash val="solid"/>
            <a:round/>
            <a:headEnd type="none" w="sm" len="sm"/>
            <a:tailEnd type="none" w="sm" len="sm"/>
          </a:ln>
        </p:spPr>
      </p:cxnSp>
      <p:sp>
        <p:nvSpPr>
          <p:cNvPr id="2720" name="Google Shape;2720;p208"/>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nicht mehr der</a:t>
            </a:r>
            <a:endParaRPr sz="1403"/>
          </a:p>
        </p:txBody>
      </p:sp>
      <p:cxnSp>
        <p:nvCxnSpPr>
          <p:cNvPr id="2721" name="Google Shape;2721;p208"/>
          <p:cNvCxnSpPr/>
          <p:nvPr/>
        </p:nvCxnSpPr>
        <p:spPr>
          <a:xfrm>
            <a:off x="7509940" y="5679291"/>
            <a:ext cx="612033" cy="97841"/>
          </a:xfrm>
          <a:prstGeom prst="straightConnector1">
            <a:avLst/>
          </a:prstGeom>
          <a:noFill/>
          <a:ln w="25052" cap="flat" cmpd="sng">
            <a:solidFill>
              <a:srgbClr val="1A5FB4"/>
            </a:solidFill>
            <a:prstDash val="solid"/>
            <a:round/>
            <a:headEnd type="none" w="med" len="med"/>
            <a:tailEnd type="none" w="med" len="med"/>
          </a:ln>
        </p:spPr>
      </p:cxnSp>
      <p:sp>
        <p:nvSpPr>
          <p:cNvPr id="2722" name="Google Shape;2722;p208"/>
          <p:cNvSpPr txBox="1"/>
          <p:nvPr/>
        </p:nvSpPr>
        <p:spPr>
          <a:xfrm>
            <a:off x="2502422" y="2515477"/>
            <a:ext cx="7267858" cy="3474937"/>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lnSpc>
                <a:spcPct val="158333"/>
              </a:lnSpc>
              <a:spcBef>
                <a:spcPts val="0"/>
              </a:spcBef>
              <a:spcAft>
                <a:spcPts val="0"/>
              </a:spcAft>
              <a:buClr>
                <a:srgbClr val="1A5FB4"/>
              </a:buClr>
              <a:buSzPts val="1052"/>
              <a:buFont typeface="Noto Sans Symbols"/>
              <a:buNone/>
            </a:pPr>
            <a:r>
              <a:rPr lang="en-US" i="1">
                <a:solidFill>
                  <a:srgbClr val="1A5FB4"/>
                </a:solidFill>
                <a:latin typeface="Arial"/>
                <a:ea typeface="Arial"/>
                <a:cs typeface="Arial"/>
                <a:sym typeface="Arial"/>
              </a:rPr>
              <a:t>Das Reese-Ellsworth-Klassifikationssystem war viele Jahre lang der Standard. Warum ist es in Ungnade gefallen?</a:t>
            </a:r>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Das Reese-Ellsworth-System basierte auf der Annahme, dass die </a:t>
            </a:r>
            <a:endParaRPr>
              <a:solidFill>
                <a:srgbClr val="1A5FB4"/>
              </a:solidFill>
              <a:latin typeface="Arial"/>
              <a:ea typeface="Arial"/>
              <a:cs typeface="Arial"/>
              <a:sym typeface="Arial"/>
            </a:endParaRPr>
          </a:p>
          <a:p>
            <a:pPr marL="0" marR="0" lvl="0" indent="0" algn="l" rtl="0">
              <a:lnSpc>
                <a:spcPct val="158333"/>
              </a:lnSpc>
              <a:spcBef>
                <a:spcPts val="0"/>
              </a:spcBef>
              <a:spcAft>
                <a:spcPts val="0"/>
              </a:spcAft>
              <a:buClr>
                <a:srgbClr val="1A5FB4"/>
              </a:buClr>
              <a:buSzPts val="1052"/>
              <a:buFont typeface="Noto Sans Symbols"/>
              <a:buNone/>
            </a:pPr>
            <a:r>
              <a:rPr lang="en-US">
                <a:solidFill>
                  <a:srgbClr val="1A5FB4"/>
                </a:solidFill>
                <a:latin typeface="Arial"/>
                <a:ea typeface="Arial"/>
                <a:cs typeface="Arial"/>
                <a:sym typeface="Arial"/>
              </a:rPr>
              <a:t>primäre Behandlungsmethode die externe Strahlentherapie (XBRT) war. Da die XBRT heute in den meisten Fällen von Rb nicht mehr die Erstlinienbehandlung darstellt, ist das Reese-Ellsworth-System nicht mehr so nützlich.</a:t>
            </a:r>
            <a:endParaRPr>
              <a:solidFill>
                <a:srgbClr val="1A5FB4"/>
              </a:solidFill>
              <a:latin typeface="Arial"/>
              <a:ea typeface="Arial"/>
              <a:cs typeface="Arial"/>
              <a:sym typeface="Aria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Ist die XBRT in Ungnade gefallen, weil sie unwirksam war?</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Nein, sie war durchaus wirksam – Rb ist sehr empfindlich gegenüber Strahlentherapie</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Wenn es nicht an mangelnder Wirksamkeit lag, warum ist die XBRT dann in Ungnade gefallen?</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r>
              <a:rPr lang="en-US" i="1">
                <a:solidFill>
                  <a:srgbClr val="1A5FB4"/>
                </a:solidFill>
              </a:rPr>
              <a:t>Weil sie das Risiko für sekundäre Malignome im späteren Leben erheblich erhöht</a:t>
            </a:r>
            <a:endParaRPr i="1">
              <a:solidFill>
                <a:srgbClr val="1A5FB4"/>
              </a:solidFill>
            </a:endParaRPr>
          </a:p>
          <a:p>
            <a:pPr marL="0" lvl="0" indent="0" algn="l" rtl="0">
              <a:lnSpc>
                <a:spcPct val="158333"/>
              </a:lnSpc>
              <a:spcBef>
                <a:spcPts val="0"/>
              </a:spcBef>
              <a:spcAft>
                <a:spcPts val="0"/>
              </a:spcAft>
              <a:buClr>
                <a:srgbClr val="1A5FB4"/>
              </a:buClr>
              <a:buSzPts val="1052"/>
              <a:buFont typeface="Noto Sans Symbols"/>
              <a:buNone/>
            </a:pPr>
            <a:endParaRPr sz="1052">
              <a:solidFill>
                <a:srgbClr val="FFEC8F"/>
              </a:solidFill>
            </a:endParaRPr>
          </a:p>
        </p:txBody>
      </p:sp>
      <p:sp>
        <p:nvSpPr>
          <p:cNvPr id="272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08" name="Google Shape;2708;p20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709" name="Google Shape;2709;p20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196</a:t>
            </a:fld>
            <a:endParaRPr lang="de-DE" sz="800">
              <a:latin typeface="Segoe UI"/>
            </a:endParaRPr>
          </a:p>
        </p:txBody>
      </p:sp>
      <p:cxnSp>
        <p:nvCxnSpPr>
          <p:cNvPr id="2724" name="ZZ_Fusszeile_Linie"/>
          <p:cNvCxnSpPr/>
          <p:nvPr/>
        </p:nvCxnSpPr>
        <p:spPr>
          <a:xfrm>
            <a:off x="274320" y="6565392"/>
            <a:ext cx="11643360" cy="0"/>
          </a:xfrm>
          <a:prstGeom prst="line">
            <a:avLst/>
          </a:prstGeom>
          <a:ln w="6350">
            <a:solidFill>
              <a:srgbClr val="D7DBE0"/>
            </a:solidFill>
          </a:ln>
        </p:spPr>
      </p:cxnSp>
      <p:sp>
        <p:nvSpPr>
          <p:cNvPr id="27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2726"/>
        <p:cNvGrpSpPr/>
        <p:nvPr/>
      </p:nvGrpSpPr>
      <p:grpSpPr>
        <a:xfrm>
          <a:off x="0" y="0"/>
          <a:ext cx="0" cy="0"/>
          <a:chOff x="0" y="0"/>
          <a:chExt cx="0" cy="0"/>
        </a:xfrm>
      </p:grpSpPr>
      <p:sp>
        <p:nvSpPr>
          <p:cNvPr id="2729" name="Google Shape;2729;p20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730" name="Google Shape;2730;p209"/>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731" name="Google Shape;2731;p209"/>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732" name="Google Shape;2732;p209"/>
          <p:cNvCxnSpPr/>
          <p:nvPr/>
        </p:nvCxnSpPr>
        <p:spPr>
          <a:xfrm>
            <a:off x="5663079" y="1778213"/>
            <a:ext cx="865841" cy="0"/>
          </a:xfrm>
          <a:prstGeom prst="straightConnector1">
            <a:avLst/>
          </a:prstGeom>
          <a:noFill/>
          <a:ln w="25052" cap="flat" cmpd="sng">
            <a:solidFill>
              <a:srgbClr val="9AA3AE"/>
            </a:solidFill>
            <a:prstDash val="solid"/>
            <a:round/>
            <a:headEnd type="none" w="sm" len="sm"/>
            <a:tailEnd type="none" w="sm" len="sm"/>
          </a:ln>
        </p:spPr>
      </p:cxnSp>
      <p:sp>
        <p:nvSpPr>
          <p:cNvPr id="2733" name="Google Shape;2733;p20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734" name="Google Shape;2734;p209"/>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735" name="Google Shape;2735;p209"/>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736" name="Google Shape;2736;p209"/>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737" name="Google Shape;2737;p209"/>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738" name="Google Shape;2738;p209"/>
          <p:cNvCxnSpPr/>
          <p:nvPr/>
        </p:nvCxnSpPr>
        <p:spPr>
          <a:xfrm>
            <a:off x="7749303" y="2624707"/>
            <a:ext cx="865841" cy="0"/>
          </a:xfrm>
          <a:prstGeom prst="straightConnector1">
            <a:avLst/>
          </a:prstGeom>
          <a:noFill/>
          <a:ln w="25052" cap="flat" cmpd="sng">
            <a:solidFill>
              <a:srgbClr val="9AA3AE"/>
            </a:solidFill>
            <a:prstDash val="solid"/>
            <a:round/>
            <a:headEnd type="none" w="sm" len="sm"/>
            <a:tailEnd type="none" w="sm" len="sm"/>
          </a:ln>
        </p:spPr>
      </p:cxnSp>
      <p:sp>
        <p:nvSpPr>
          <p:cNvPr id="2739" name="Google Shape;2739;p209"/>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740" name="Google Shape;2740;p209"/>
          <p:cNvCxnSpPr/>
          <p:nvPr/>
        </p:nvCxnSpPr>
        <p:spPr>
          <a:xfrm>
            <a:off x="7509940" y="567929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741" name="Google Shape;2741;p209"/>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C6F0CF"/>
              </a:buClr>
              <a:buSzPts val="1052"/>
              <a:buFont typeface="Noto Sans Symbols"/>
              <a:buNone/>
            </a:pPr>
            <a:r>
              <a:rPr lang="en-US" sz="1052">
                <a:solidFill>
                  <a:srgbClr val="C6F0CF"/>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C6F0CF"/>
              </a:buClr>
              <a:buSzPts val="1052"/>
              <a:buFont typeface="Noto Sans Symbols"/>
              <a:buNone/>
            </a:pPr>
            <a:r>
              <a:rPr lang="en-US" sz="1052">
                <a:solidFill>
                  <a:srgbClr val="C6F0CF"/>
                </a:solidFill>
                <a:latin typeface="Arial"/>
                <a:ea typeface="Arial"/>
                <a:cs typeface="Arial"/>
                <a:sym typeface="Arial"/>
              </a:rPr>
              <a:t>Auf der Wahrscheinlichkeit, dass das Auge durch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Wie sind die fünf Gruppen im ICIR definiert?</a:t>
            </a:r>
            <a:endParaRPr/>
          </a:p>
        </p:txBody>
      </p:sp>
      <p:sp>
        <p:nvSpPr>
          <p:cNvPr id="274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27" name="Google Shape;2727;p20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728" name="Google Shape;2728;p20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197</a:t>
            </a:fld>
            <a:endParaRPr lang="de-DE" sz="800">
              <a:latin typeface="Segoe UI"/>
            </a:endParaRPr>
          </a:p>
        </p:txBody>
      </p:sp>
      <p:cxnSp>
        <p:nvCxnSpPr>
          <p:cNvPr id="2743" name="ZZ_Fusszeile_Linie"/>
          <p:cNvCxnSpPr/>
          <p:nvPr/>
        </p:nvCxnSpPr>
        <p:spPr>
          <a:xfrm>
            <a:off x="274320" y="6565392"/>
            <a:ext cx="11643360" cy="0"/>
          </a:xfrm>
          <a:prstGeom prst="line">
            <a:avLst/>
          </a:prstGeom>
          <a:ln w="6350">
            <a:solidFill>
              <a:srgbClr val="D7DBE0"/>
            </a:solidFill>
          </a:ln>
        </p:spPr>
      </p:cxnSp>
      <p:sp>
        <p:nvSpPr>
          <p:cNvPr id="274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2745"/>
        <p:cNvGrpSpPr/>
        <p:nvPr/>
      </p:nvGrpSpPr>
      <p:grpSpPr>
        <a:xfrm>
          <a:off x="0" y="0"/>
          <a:ext cx="0" cy="0"/>
          <a:chOff x="0" y="0"/>
          <a:chExt cx="0" cy="0"/>
        </a:xfrm>
      </p:grpSpPr>
      <p:sp>
        <p:nvSpPr>
          <p:cNvPr id="2748" name="Google Shape;2748;p21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749" name="Google Shape;2749;p210"/>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750" name="Google Shape;2750;p210"/>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751" name="Google Shape;2751;p210"/>
          <p:cNvCxnSpPr/>
          <p:nvPr/>
        </p:nvCxnSpPr>
        <p:spPr>
          <a:xfrm>
            <a:off x="5663079" y="1778213"/>
            <a:ext cx="865841" cy="0"/>
          </a:xfrm>
          <a:prstGeom prst="straightConnector1">
            <a:avLst/>
          </a:prstGeom>
          <a:noFill/>
          <a:ln w="25052" cap="flat" cmpd="sng">
            <a:solidFill>
              <a:srgbClr val="9AA3AE"/>
            </a:solidFill>
            <a:prstDash val="solid"/>
            <a:round/>
            <a:headEnd type="none" w="sm" len="sm"/>
            <a:tailEnd type="none" w="sm" len="sm"/>
          </a:ln>
        </p:spPr>
      </p:cxnSp>
      <p:sp>
        <p:nvSpPr>
          <p:cNvPr id="2752" name="Google Shape;2752;p21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753" name="Google Shape;2753;p210"/>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754" name="Google Shape;2754;p210"/>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755" name="Google Shape;2755;p210"/>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756" name="Google Shape;2756;p210"/>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757" name="Google Shape;2757;p210"/>
          <p:cNvCxnSpPr/>
          <p:nvPr/>
        </p:nvCxnSpPr>
        <p:spPr>
          <a:xfrm>
            <a:off x="7749303" y="2624707"/>
            <a:ext cx="865841" cy="0"/>
          </a:xfrm>
          <a:prstGeom prst="straightConnector1">
            <a:avLst/>
          </a:prstGeom>
          <a:noFill/>
          <a:ln w="25052" cap="flat" cmpd="sng">
            <a:solidFill>
              <a:srgbClr val="9AA3AE"/>
            </a:solidFill>
            <a:prstDash val="solid"/>
            <a:round/>
            <a:headEnd type="none" w="sm" len="sm"/>
            <a:tailEnd type="none" w="sm" len="sm"/>
          </a:ln>
        </p:spPr>
      </p:cxnSp>
      <p:sp>
        <p:nvSpPr>
          <p:cNvPr id="2758" name="Google Shape;2758;p210"/>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759" name="Google Shape;2759;p210"/>
          <p:cNvCxnSpPr/>
          <p:nvPr/>
        </p:nvCxnSpPr>
        <p:spPr>
          <a:xfrm>
            <a:off x="7509940" y="567929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760" name="Google Shape;2760;p210"/>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C6F0CF"/>
              </a:buClr>
              <a:buSzPts val="1052"/>
              <a:buFont typeface="Noto Sans Symbols"/>
              <a:buNone/>
            </a:pPr>
            <a:r>
              <a:rPr lang="en-US" sz="1052">
                <a:solidFill>
                  <a:srgbClr val="C6F0CF"/>
                </a:solidFill>
                <a:latin typeface="Arial"/>
                <a:ea typeface="Arial"/>
                <a:cs typeface="Arial"/>
                <a:sym typeface="Arial"/>
              </a:rPr>
              <a:t>Auf der Wahrscheinlichkeit, dass das Auge durch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Wie sind die fünf Gruppen im ICIR definiert?</a:t>
            </a:r>
            <a:endParaRPr/>
          </a:p>
        </p:txBody>
      </p:sp>
      <p:sp>
        <p:nvSpPr>
          <p:cNvPr id="276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46" name="Google Shape;2746;p21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747" name="Google Shape;2747;p21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198</a:t>
            </a:fld>
            <a:endParaRPr lang="de-DE" sz="800">
              <a:latin typeface="Segoe UI"/>
            </a:endParaRPr>
          </a:p>
        </p:txBody>
      </p:sp>
      <p:cxnSp>
        <p:nvCxnSpPr>
          <p:cNvPr id="2762" name="ZZ_Fusszeile_Linie"/>
          <p:cNvCxnSpPr/>
          <p:nvPr/>
        </p:nvCxnSpPr>
        <p:spPr>
          <a:xfrm>
            <a:off x="274320" y="6565392"/>
            <a:ext cx="11643360" cy="0"/>
          </a:xfrm>
          <a:prstGeom prst="line">
            <a:avLst/>
          </a:prstGeom>
          <a:ln w="6350">
            <a:solidFill>
              <a:srgbClr val="D7DBE0"/>
            </a:solidFill>
          </a:ln>
        </p:spPr>
      </p:cxnSp>
      <p:sp>
        <p:nvSpPr>
          <p:cNvPr id="276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2764"/>
        <p:cNvGrpSpPr/>
        <p:nvPr/>
      </p:nvGrpSpPr>
      <p:grpSpPr>
        <a:xfrm>
          <a:off x="0" y="0"/>
          <a:ext cx="0" cy="0"/>
          <a:chOff x="0" y="0"/>
          <a:chExt cx="0" cy="0"/>
        </a:xfrm>
      </p:grpSpPr>
      <p:sp>
        <p:nvSpPr>
          <p:cNvPr id="2767" name="Google Shape;2767;p21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768" name="Google Shape;2768;p211"/>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769" name="Google Shape;2769;p211"/>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770" name="Google Shape;2770;p211"/>
          <p:cNvCxnSpPr/>
          <p:nvPr/>
        </p:nvCxnSpPr>
        <p:spPr>
          <a:xfrm>
            <a:off x="5663079" y="1778213"/>
            <a:ext cx="865841" cy="0"/>
          </a:xfrm>
          <a:prstGeom prst="straightConnector1">
            <a:avLst/>
          </a:prstGeom>
          <a:noFill/>
          <a:ln w="25052" cap="flat" cmpd="sng">
            <a:solidFill>
              <a:srgbClr val="9AA3AE"/>
            </a:solidFill>
            <a:prstDash val="solid"/>
            <a:round/>
            <a:headEnd type="none" w="sm" len="sm"/>
            <a:tailEnd type="none" w="sm" len="sm"/>
          </a:ln>
        </p:spPr>
      </p:cxnSp>
      <p:sp>
        <p:nvSpPr>
          <p:cNvPr id="2771" name="Google Shape;2771;p21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772" name="Google Shape;2772;p211"/>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773" name="Google Shape;2773;p211"/>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774" name="Google Shape;2774;p211"/>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775" name="Google Shape;2775;p211"/>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776" name="Google Shape;2776;p211"/>
          <p:cNvCxnSpPr/>
          <p:nvPr/>
        </p:nvCxnSpPr>
        <p:spPr>
          <a:xfrm>
            <a:off x="7749303" y="2624707"/>
            <a:ext cx="865841" cy="0"/>
          </a:xfrm>
          <a:prstGeom prst="straightConnector1">
            <a:avLst/>
          </a:prstGeom>
          <a:noFill/>
          <a:ln w="25052" cap="flat" cmpd="sng">
            <a:solidFill>
              <a:srgbClr val="9AA3AE"/>
            </a:solidFill>
            <a:prstDash val="solid"/>
            <a:round/>
            <a:headEnd type="none" w="sm" len="sm"/>
            <a:tailEnd type="none" w="sm" len="sm"/>
          </a:ln>
        </p:spPr>
      </p:cxnSp>
      <p:sp>
        <p:nvSpPr>
          <p:cNvPr id="2777" name="Google Shape;2777;p211"/>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778" name="Google Shape;2778;p211"/>
          <p:cNvCxnSpPr/>
          <p:nvPr/>
        </p:nvCxnSpPr>
        <p:spPr>
          <a:xfrm>
            <a:off x="7509940" y="567929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779" name="Google Shape;2779;p211"/>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C6F0CF"/>
              </a:buClr>
              <a:buSzPts val="1052"/>
              <a:buFont typeface="Noto Sans Symbols"/>
              <a:buNone/>
            </a:pPr>
            <a:r>
              <a:rPr lang="en-US" sz="1052">
                <a:solidFill>
                  <a:srgbClr val="C6F0CF"/>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C6F0CF"/>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Wie sind die fünf Gruppen im ICIR definiert?</a:t>
            </a:r>
            <a:endParaRPr/>
          </a:p>
        </p:txBody>
      </p:sp>
      <p:sp>
        <p:nvSpPr>
          <p:cNvPr id="278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65" name="Google Shape;2765;p21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766" name="Google Shape;2766;p21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199</a:t>
            </a:fld>
            <a:endParaRPr lang="de-DE" sz="800">
              <a:latin typeface="Segoe UI"/>
            </a:endParaRPr>
          </a:p>
        </p:txBody>
      </p:sp>
      <p:cxnSp>
        <p:nvCxnSpPr>
          <p:cNvPr id="2781" name="ZZ_Fusszeile_Linie"/>
          <p:cNvCxnSpPr/>
          <p:nvPr/>
        </p:nvCxnSpPr>
        <p:spPr>
          <a:xfrm>
            <a:off x="274320" y="6565392"/>
            <a:ext cx="11643360" cy="0"/>
          </a:xfrm>
          <a:prstGeom prst="line">
            <a:avLst/>
          </a:prstGeom>
          <a:ln w="6350">
            <a:solidFill>
              <a:srgbClr val="D7DBE0"/>
            </a:solidFill>
          </a:ln>
        </p:spPr>
      </p:cxnSp>
      <p:sp>
        <p:nvSpPr>
          <p:cNvPr id="278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2783"/>
        <p:cNvGrpSpPr/>
        <p:nvPr/>
      </p:nvGrpSpPr>
      <p:grpSpPr>
        <a:xfrm>
          <a:off x="0" y="0"/>
          <a:ext cx="0" cy="0"/>
          <a:chOff x="0" y="0"/>
          <a:chExt cx="0" cy="0"/>
        </a:xfrm>
      </p:grpSpPr>
      <p:sp>
        <p:nvSpPr>
          <p:cNvPr id="2786" name="Google Shape;2786;p21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787" name="Google Shape;2787;p212"/>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788" name="Google Shape;2788;p212"/>
          <p:cNvCxnSpPr/>
          <p:nvPr/>
        </p:nvCxnSpPr>
        <p:spPr>
          <a:xfrm>
            <a:off x="6264658" y="3705033"/>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789" name="Google Shape;2789;p212"/>
          <p:cNvCxnSpPr/>
          <p:nvPr/>
        </p:nvCxnSpPr>
        <p:spPr>
          <a:xfrm>
            <a:off x="5663079" y="1778213"/>
            <a:ext cx="865841" cy="0"/>
          </a:xfrm>
          <a:prstGeom prst="straightConnector1">
            <a:avLst/>
          </a:prstGeom>
          <a:noFill/>
          <a:ln w="25052" cap="flat" cmpd="sng">
            <a:solidFill>
              <a:srgbClr val="9AA3AE"/>
            </a:solidFill>
            <a:prstDash val="solid"/>
            <a:round/>
            <a:headEnd type="none" w="sm" len="sm"/>
            <a:tailEnd type="none" w="sm" len="sm"/>
          </a:ln>
        </p:spPr>
      </p:cxnSp>
      <p:sp>
        <p:nvSpPr>
          <p:cNvPr id="2790" name="Google Shape;2790;p21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791" name="Google Shape;2791;p212"/>
          <p:cNvSpPr txBox="1"/>
          <p:nvPr/>
        </p:nvSpPr>
        <p:spPr>
          <a:xfrm>
            <a:off x="7682893" y="2360933"/>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792" name="Google Shape;2792;p212"/>
          <p:cNvCxnSpPr/>
          <p:nvPr/>
        </p:nvCxnSpPr>
        <p:spPr>
          <a:xfrm>
            <a:off x="2897490" y="31306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793" name="Google Shape;2793;p212"/>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794" name="Google Shape;2794;p212"/>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795" name="Google Shape;2795;p212"/>
          <p:cNvCxnSpPr/>
          <p:nvPr/>
        </p:nvCxnSpPr>
        <p:spPr>
          <a:xfrm>
            <a:off x="7749303" y="2624707"/>
            <a:ext cx="865841" cy="0"/>
          </a:xfrm>
          <a:prstGeom prst="straightConnector1">
            <a:avLst/>
          </a:prstGeom>
          <a:noFill/>
          <a:ln w="25052" cap="flat" cmpd="sng">
            <a:solidFill>
              <a:srgbClr val="9AA3AE"/>
            </a:solidFill>
            <a:prstDash val="solid"/>
            <a:round/>
            <a:headEnd type="none" w="sm" len="sm"/>
            <a:tailEnd type="none" w="sm" len="sm"/>
          </a:ln>
        </p:spPr>
      </p:cxnSp>
      <p:sp>
        <p:nvSpPr>
          <p:cNvPr id="2796" name="Google Shape;2796;p212"/>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797" name="Google Shape;2797;p212"/>
          <p:cNvCxnSpPr/>
          <p:nvPr/>
        </p:nvCxnSpPr>
        <p:spPr>
          <a:xfrm>
            <a:off x="7509940" y="567929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798" name="Google Shape;2798;p212"/>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C6F0CF"/>
              </a:buClr>
              <a:buSzPts val="1052"/>
              <a:buFont typeface="Noto Sans Symbols"/>
              <a:buNone/>
            </a:pPr>
            <a:r>
              <a:rPr lang="en-US" sz="1052" i="1">
                <a:solidFill>
                  <a:srgbClr val="C6F0CF"/>
                </a:solidFill>
                <a:latin typeface="Arial"/>
                <a:ea typeface="Arial"/>
                <a:cs typeface="Arial"/>
                <a:sym typeface="Arial"/>
              </a:rPr>
              <a:t>Wie sind die fünf Gruppen im ICIR definiert?</a:t>
            </a:r>
            <a:endParaRPr/>
          </a:p>
        </p:txBody>
      </p:sp>
      <p:sp>
        <p:nvSpPr>
          <p:cNvPr id="279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784" name="Google Shape;2784;p21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785" name="Google Shape;2785;p21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200</a:t>
            </a:fld>
            <a:endParaRPr lang="de-DE" sz="800">
              <a:latin typeface="Segoe UI"/>
            </a:endParaRPr>
          </a:p>
        </p:txBody>
      </p:sp>
      <p:cxnSp>
        <p:nvCxnSpPr>
          <p:cNvPr id="2800" name="ZZ_Fusszeile_Linie"/>
          <p:cNvCxnSpPr/>
          <p:nvPr/>
        </p:nvCxnSpPr>
        <p:spPr>
          <a:xfrm>
            <a:off x="274320" y="6565392"/>
            <a:ext cx="11643360" cy="0"/>
          </a:xfrm>
          <a:prstGeom prst="line">
            <a:avLst/>
          </a:prstGeom>
          <a:ln w="6350">
            <a:solidFill>
              <a:srgbClr val="D7DBE0"/>
            </a:solidFill>
          </a:ln>
        </p:spPr>
      </p:cxnSp>
      <p:sp>
        <p:nvSpPr>
          <p:cNvPr id="280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2802"/>
        <p:cNvGrpSpPr/>
        <p:nvPr/>
      </p:nvGrpSpPr>
      <p:grpSpPr>
        <a:xfrm>
          <a:off x="0" y="0"/>
          <a:ext cx="0" cy="0"/>
          <a:chOff x="0" y="0"/>
          <a:chExt cx="0" cy="0"/>
        </a:xfrm>
      </p:grpSpPr>
      <p:sp>
        <p:nvSpPr>
          <p:cNvPr id="2805" name="Google Shape;2805;p21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806" name="Google Shape;2806;p213"/>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807" name="Google Shape;2807;p213"/>
          <p:cNvCxnSpPr/>
          <p:nvPr/>
        </p:nvCxnSpPr>
        <p:spPr>
          <a:xfrm>
            <a:off x="6398268" y="3838644"/>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808" name="Google Shape;2808;p213"/>
          <p:cNvCxnSpPr/>
          <p:nvPr/>
        </p:nvCxnSpPr>
        <p:spPr>
          <a:xfrm>
            <a:off x="5796690" y="1911824"/>
            <a:ext cx="865841" cy="0"/>
          </a:xfrm>
          <a:prstGeom prst="straightConnector1">
            <a:avLst/>
          </a:prstGeom>
          <a:noFill/>
          <a:ln w="25052" cap="flat" cmpd="sng">
            <a:solidFill>
              <a:srgbClr val="9AA3AE"/>
            </a:solidFill>
            <a:prstDash val="solid"/>
            <a:round/>
            <a:headEnd type="none" w="sm" len="sm"/>
            <a:tailEnd type="none" w="sm" len="sm"/>
          </a:ln>
        </p:spPr>
      </p:cxnSp>
      <p:sp>
        <p:nvSpPr>
          <p:cNvPr id="2809" name="Google Shape;2809;p21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810" name="Google Shape;2810;p213"/>
          <p:cNvSpPr txBox="1"/>
          <p:nvPr/>
        </p:nvSpPr>
        <p:spPr>
          <a:xfrm>
            <a:off x="7816504" y="2494544"/>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811" name="Google Shape;2811;p213"/>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812" name="Google Shape;2812;p213"/>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813" name="Google Shape;2813;p213"/>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814" name="Google Shape;2814;p213"/>
          <p:cNvCxnSpPr/>
          <p:nvPr/>
        </p:nvCxnSpPr>
        <p:spPr>
          <a:xfrm>
            <a:off x="7882914" y="2758318"/>
            <a:ext cx="865841" cy="0"/>
          </a:xfrm>
          <a:prstGeom prst="straightConnector1">
            <a:avLst/>
          </a:prstGeom>
          <a:noFill/>
          <a:ln w="25052" cap="flat" cmpd="sng">
            <a:solidFill>
              <a:srgbClr val="9AA3AE"/>
            </a:solidFill>
            <a:prstDash val="solid"/>
            <a:round/>
            <a:headEnd type="none" w="sm" len="sm"/>
            <a:tailEnd type="none" w="sm" len="sm"/>
          </a:ln>
        </p:spPr>
      </p:cxnSp>
      <p:sp>
        <p:nvSpPr>
          <p:cNvPr id="2815" name="Google Shape;2815;p213"/>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816" name="Google Shape;2816;p213"/>
          <p:cNvCxnSpPr/>
          <p:nvPr/>
        </p:nvCxnSpPr>
        <p:spPr>
          <a:xfrm>
            <a:off x="7643551" y="581290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817" name="Google Shape;2817;p213"/>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818" name="Google Shape;2818;p213"/>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7F7F7F"/>
                        </a:buClr>
                        <a:buSzPts val="1052"/>
                        <a:buFont typeface="Arial"/>
                        <a:buNone/>
                      </a:pPr>
                      <a:r>
                        <a:rPr lang="en-US" sz="1052" b="0" i="1" u="none" strike="noStrike" cap="none">
                          <a:solidFill>
                            <a:srgbClr val="7F7F7F"/>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t>A</a:t>
                      </a:r>
                      <a:endParaRPr sz="1227" u="none" strike="noStrike" cap="none"/>
                    </a:p>
                  </a:txBody>
                  <a:tcPr marL="80175" marR="80175" marT="40088" marB="40088" anchor="ctr"/>
                </a:tc>
                <a:tc>
                  <a:txBody>
                    <a:bodyPr/>
                    <a:lstStyle/>
                    <a:p>
                      <a:pPr marL="0" lvl="0" indent="0" algn="l" rtl="0">
                        <a:spcBef>
                          <a:spcPts val="0"/>
                        </a:spcBef>
                        <a:spcAft>
                          <a:spcPts val="0"/>
                        </a:spcAft>
                        <a:buClr>
                          <a:schemeClr val="dk1"/>
                        </a:buClr>
                        <a:buSzPts val="1052"/>
                        <a:buFont typeface="Noto Sans Symbols"/>
                        <a:buNone/>
                      </a:pPr>
                      <a:r>
                        <a:rPr lang="en-US" sz="1052" i="1"/>
                        <a:t>(Hier beginnen)</a:t>
                      </a:r>
                      <a:endParaRPr/>
                    </a:p>
                    <a:p>
                      <a:pPr marL="0" marR="0" lvl="0" indent="0" algn="l" rtl="0">
                        <a:lnSpc>
                          <a:spcPct val="100000"/>
                        </a:lnSpc>
                        <a:spcBef>
                          <a:spcPts val="0"/>
                        </a:spcBef>
                        <a:spcAft>
                          <a:spcPts val="0"/>
                        </a:spcAft>
                        <a:buClr>
                          <a:srgbClr val="000000"/>
                        </a:buClr>
                        <a:buSzPts val="1052"/>
                        <a:buFont typeface="Arial"/>
                        <a:buNone/>
                      </a:pPr>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chemeClr val="dk1"/>
                        </a:solidFill>
                      </a:endParaRPr>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81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803" name="Google Shape;2803;p21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804" name="Google Shape;2804;p21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201</a:t>
            </a:fld>
            <a:endParaRPr lang="de-DE" sz="800">
              <a:latin typeface="Segoe UI"/>
            </a:endParaRPr>
          </a:p>
        </p:txBody>
      </p:sp>
      <p:cxnSp>
        <p:nvCxnSpPr>
          <p:cNvPr id="2820" name="ZZ_Fusszeile_Linie"/>
          <p:cNvCxnSpPr/>
          <p:nvPr/>
        </p:nvCxnSpPr>
        <p:spPr>
          <a:xfrm>
            <a:off x="274320" y="6565392"/>
            <a:ext cx="11643360" cy="0"/>
          </a:xfrm>
          <a:prstGeom prst="line">
            <a:avLst/>
          </a:prstGeom>
          <a:ln w="6350">
            <a:solidFill>
              <a:srgbClr val="D7DBE0"/>
            </a:solidFill>
          </a:ln>
        </p:spPr>
      </p:cxnSp>
      <p:sp>
        <p:nvSpPr>
          <p:cNvPr id="282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2822"/>
        <p:cNvGrpSpPr/>
        <p:nvPr/>
      </p:nvGrpSpPr>
      <p:grpSpPr>
        <a:xfrm>
          <a:off x="0" y="0"/>
          <a:ext cx="0" cy="0"/>
          <a:chOff x="0" y="0"/>
          <a:chExt cx="0" cy="0"/>
        </a:xfrm>
      </p:grpSpPr>
      <p:sp>
        <p:nvSpPr>
          <p:cNvPr id="2825" name="Google Shape;2825;p21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826" name="Google Shape;2826;p214"/>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827" name="Google Shape;2827;p214"/>
          <p:cNvCxnSpPr/>
          <p:nvPr/>
        </p:nvCxnSpPr>
        <p:spPr>
          <a:xfrm>
            <a:off x="6398268" y="3838644"/>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828" name="Google Shape;2828;p214"/>
          <p:cNvCxnSpPr/>
          <p:nvPr/>
        </p:nvCxnSpPr>
        <p:spPr>
          <a:xfrm>
            <a:off x="5796690" y="1911824"/>
            <a:ext cx="865841" cy="0"/>
          </a:xfrm>
          <a:prstGeom prst="straightConnector1">
            <a:avLst/>
          </a:prstGeom>
          <a:noFill/>
          <a:ln w="25052" cap="flat" cmpd="sng">
            <a:solidFill>
              <a:srgbClr val="9AA3AE"/>
            </a:solidFill>
            <a:prstDash val="solid"/>
            <a:round/>
            <a:headEnd type="none" w="sm" len="sm"/>
            <a:tailEnd type="none" w="sm" len="sm"/>
          </a:ln>
        </p:spPr>
      </p:cxnSp>
      <p:sp>
        <p:nvSpPr>
          <p:cNvPr id="2829" name="Google Shape;2829;p21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830" name="Google Shape;2830;p214"/>
          <p:cNvSpPr txBox="1"/>
          <p:nvPr/>
        </p:nvSpPr>
        <p:spPr>
          <a:xfrm>
            <a:off x="7816504" y="2494544"/>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831" name="Google Shape;2831;p214"/>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832" name="Google Shape;2832;p214"/>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833" name="Google Shape;2833;p214"/>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834" name="Google Shape;2834;p214"/>
          <p:cNvCxnSpPr/>
          <p:nvPr/>
        </p:nvCxnSpPr>
        <p:spPr>
          <a:xfrm>
            <a:off x="7882914" y="2758318"/>
            <a:ext cx="865841" cy="0"/>
          </a:xfrm>
          <a:prstGeom prst="straightConnector1">
            <a:avLst/>
          </a:prstGeom>
          <a:noFill/>
          <a:ln w="25052" cap="flat" cmpd="sng">
            <a:solidFill>
              <a:srgbClr val="9AA3AE"/>
            </a:solidFill>
            <a:prstDash val="solid"/>
            <a:round/>
            <a:headEnd type="none" w="sm" len="sm"/>
            <a:tailEnd type="none" w="sm" len="sm"/>
          </a:ln>
        </p:spPr>
      </p:cxnSp>
      <p:sp>
        <p:nvSpPr>
          <p:cNvPr id="2835" name="Google Shape;2835;p214"/>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836" name="Google Shape;2836;p214"/>
          <p:cNvCxnSpPr/>
          <p:nvPr/>
        </p:nvCxnSpPr>
        <p:spPr>
          <a:xfrm>
            <a:off x="7643551" y="5812901"/>
            <a:ext cx="612033" cy="97841"/>
          </a:xfrm>
          <a:prstGeom prst="straightConnector1">
            <a:avLst/>
          </a:prstGeom>
          <a:noFill/>
          <a:ln w="25052" cap="flat" cmpd="sng">
            <a:solidFill>
              <a:srgbClr val="9AA3AE"/>
            </a:solidFill>
            <a:prstDash val="solid"/>
            <a:round/>
            <a:headEnd type="none" w="med" len="med"/>
            <a:tailEnd type="none" w="med" len="med"/>
          </a:ln>
        </p:spPr>
      </p:cxnSp>
      <p:sp>
        <p:nvSpPr>
          <p:cNvPr id="2837" name="Google Shape;2837;p214"/>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838" name="Google Shape;2838;p214"/>
          <p:cNvGraphicFramePr/>
          <p:nvPr/>
        </p:nvGraphicFramePr>
        <p:xfrm>
          <a:off x="2448844" y="2340112"/>
          <a:ext cx="7214991" cy="3477264"/>
        </p:xfrm>
        <a:graphic>
          <a:graphicData uri="http://schemas.openxmlformats.org/drawingml/2006/table">
            <a:tbl>
              <a:tblPr firstRow="1" bandRow="1">
                <a:noFill/>
                <a:tableStyleId>{9ADC23C6-1DBC-4D14-B53A-0AF2AC129A5A}</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spcBef>
                          <a:spcPts val="0"/>
                        </a:spcBef>
                        <a:spcAft>
                          <a:spcPts val="0"/>
                        </a:spcAft>
                        <a:buNone/>
                      </a:pPr>
                      <a:r>
                        <a:rPr lang="en-US" sz="1052" b="0" i="1">
                          <a:solidFill>
                            <a:srgbClr val="000000"/>
                          </a:solidFill>
                        </a:rPr>
                        <a:t>Gruppe</a:t>
                      </a:r>
                      <a:endParaRPr/>
                    </a:p>
                  </a:txBody>
                  <a:tcPr marL="80175" marR="80175" marT="40088" marB="40088" anchor="ctr"/>
                </a:tc>
                <a:tc>
                  <a:txBody>
                    <a:bodyPr/>
                    <a:lstStyle/>
                    <a:p>
                      <a:pPr marL="0" marR="0" lvl="0" indent="0" algn="ctr" rtl="0">
                        <a:spcBef>
                          <a:spcPts val="0"/>
                        </a:spcBef>
                        <a:spcAft>
                          <a:spcPts val="0"/>
                        </a:spcAft>
                        <a:buNone/>
                      </a:pPr>
                      <a:r>
                        <a:rPr lang="en-US" sz="1052" b="1" i="1">
                          <a:solidFill>
                            <a:srgbClr val="000000"/>
                          </a:solidFill>
                        </a:rPr>
                        <a:t>Beschreibung</a:t>
                      </a:r>
                      <a:endParaRPr/>
                    </a:p>
                  </a:txBody>
                  <a:tcPr marL="80175" marR="80175" marT="40088" marB="40088" anchor="ctr"/>
                </a:tc>
                <a:tc>
                  <a:txBody>
                    <a:bodyPr/>
                    <a:lstStyle/>
                    <a:p>
                      <a:pPr marL="0" marR="0" lvl="0" indent="0" algn="ctr" rtl="0">
                        <a:lnSpc>
                          <a:spcPct val="100000"/>
                        </a:lnSpc>
                        <a:spcBef>
                          <a:spcPts val="0"/>
                        </a:spcBef>
                        <a:spcAft>
                          <a:spcPts val="0"/>
                        </a:spcAft>
                        <a:buClr>
                          <a:srgbClr val="7F7F7F"/>
                        </a:buClr>
                        <a:buSzPts val="1052"/>
                        <a:buFont typeface="Arial"/>
                        <a:buNone/>
                      </a:pPr>
                      <a:r>
                        <a:rPr lang="en-US" sz="1052" b="0" i="1">
                          <a:solidFill>
                            <a:srgbClr val="7F7F7F"/>
                          </a:solidFill>
                        </a:rPr>
                        <a:t>Risiko eines Augenverlusts bei einer Behandlung ausschließlich mit Chemotherapie</a:t>
                      </a:r>
                      <a:endParaRPr/>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spcBef>
                          <a:spcPts val="0"/>
                        </a:spcBef>
                        <a:spcAft>
                          <a:spcPts val="0"/>
                        </a:spcAft>
                        <a:buNone/>
                      </a:pPr>
                      <a:r>
                        <a:rPr lang="en-US" sz="1052" b="1">
                          <a:solidFill>
                            <a:srgbClr val="000000"/>
                          </a:solidFill>
                        </a:rPr>
                        <a:t>A</a:t>
                      </a:r>
                      <a:endParaRPr/>
                    </a:p>
                  </a:txBody>
                  <a:tcPr marL="80175" marR="80175" marT="40088" marB="40088" anchor="ctr"/>
                </a:tc>
                <a:tc>
                  <a:txBody>
                    <a:bodyPr/>
                    <a:lstStyle/>
                    <a:p>
                      <a:pPr marL="0" marR="0" lvl="0" indent="0" algn="l" rtl="0">
                        <a:spcBef>
                          <a:spcPts val="0"/>
                        </a:spcBef>
                        <a:spcAft>
                          <a:spcPts val="0"/>
                        </a:spcAft>
                        <a:buNone/>
                      </a:pPr>
                      <a:r>
                        <a:rPr lang="en-US" sz="1052">
                          <a:solidFill>
                            <a:srgbClr val="000000"/>
                          </a:solidFill>
                        </a:rPr>
                        <a:t>Tumor(e) beschränkt auf die Netzhaut, klein und weit entfernt von der Fovea und dem Sehnervenkopf</a:t>
                      </a:r>
                      <a:endParaRPr sz="1227" b="0">
                        <a:solidFill>
                          <a:srgbClr val="000000"/>
                        </a:solidFill>
                      </a:endParaRPr>
                    </a:p>
                  </a:txBody>
                  <a:tcPr marL="80175" marR="80175" marT="40088" marB="40088" anchor="ctr"/>
                </a:tc>
                <a:tc>
                  <a:txBody>
                    <a:bodyPr/>
                    <a:lstStyle/>
                    <a:p>
                      <a:pPr marL="0" marR="0" lvl="0" indent="0" algn="ctr" rtl="0">
                        <a:spcBef>
                          <a:spcPts val="0"/>
                        </a:spcBef>
                        <a:spcAft>
                          <a:spcPts val="0"/>
                        </a:spcAft>
                        <a:buNone/>
                      </a:pPr>
                      <a:endParaRPr sz="1227" b="0">
                        <a:solidFill>
                          <a:srgbClr val="000000"/>
                        </a:solidFill>
                      </a:endParaRPr>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spcBef>
                          <a:spcPts val="0"/>
                        </a:spcBef>
                        <a:spcAft>
                          <a:spcPts val="0"/>
                        </a:spcAft>
                        <a:buNone/>
                      </a:pPr>
                      <a:r>
                        <a:rPr lang="en-US" sz="1052" b="0">
                          <a:solidFill>
                            <a:srgbClr val="9AA3AE"/>
                          </a:solidFill>
                        </a:rPr>
                        <a:t>B</a:t>
                      </a:r>
                      <a:endParaRPr/>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spcBef>
                          <a:spcPts val="0"/>
                        </a:spcBef>
                        <a:spcAft>
                          <a:spcPts val="0"/>
                        </a:spcAft>
                        <a:buNone/>
                      </a:pPr>
                      <a:r>
                        <a:rPr lang="en-US" sz="1052" b="0">
                          <a:solidFill>
                            <a:srgbClr val="9AA3AE"/>
                          </a:solidFill>
                        </a:rPr>
                        <a:t>C</a:t>
                      </a:r>
                      <a:endParaRPr/>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spcBef>
                          <a:spcPts val="0"/>
                        </a:spcBef>
                        <a:spcAft>
                          <a:spcPts val="0"/>
                        </a:spcAft>
                        <a:buNone/>
                      </a:pPr>
                      <a:r>
                        <a:rPr lang="en-US" sz="1052" b="0">
                          <a:solidFill>
                            <a:srgbClr val="9AA3AE"/>
                          </a:solidFill>
                        </a:rPr>
                        <a:t>D</a:t>
                      </a:r>
                      <a:endParaRPr/>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spcBef>
                          <a:spcPts val="0"/>
                        </a:spcBef>
                        <a:spcAft>
                          <a:spcPts val="0"/>
                        </a:spcAft>
                        <a:buNone/>
                      </a:pPr>
                      <a:r>
                        <a:rPr lang="en-US" sz="1052" b="0">
                          <a:solidFill>
                            <a:srgbClr val="9AA3AE"/>
                          </a:solidFill>
                        </a:rPr>
                        <a:t>E</a:t>
                      </a:r>
                      <a:endParaRPr/>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tc>
                  <a:txBody>
                    <a:bodyPr/>
                    <a:lstStyle/>
                    <a:p>
                      <a:pPr marL="0" marR="0" lvl="0" indent="0" algn="l" rtl="0">
                        <a:spcBef>
                          <a:spcPts val="0"/>
                        </a:spcBef>
                        <a:spcAft>
                          <a:spcPts val="0"/>
                        </a:spcAft>
                        <a:buNone/>
                      </a:pPr>
                      <a:endParaRPr sz="1578"/>
                    </a:p>
                  </a:txBody>
                  <a:tcPr marL="80175" marR="80175" marT="40088" marB="40088" anchor="ctr"/>
                </a:tc>
                <a:extLst>
                  <a:ext uri="{0D108BD9-81ED-4DB2-BD59-A6C34878D82A}">
                    <a16:rowId xmlns:a16="http://schemas.microsoft.com/office/drawing/2014/main" val="10005"/>
                  </a:ext>
                </a:extLst>
              </a:tr>
            </a:tbl>
          </a:graphicData>
        </a:graphic>
      </p:graphicFrame>
      <p:sp>
        <p:nvSpPr>
          <p:cNvPr id="283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823" name="Google Shape;2823;p21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824" name="Google Shape;2824;p21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202</a:t>
            </a:fld>
            <a:endParaRPr lang="de-DE" sz="800">
              <a:latin typeface="Segoe UI"/>
            </a:endParaRPr>
          </a:p>
        </p:txBody>
      </p:sp>
      <p:cxnSp>
        <p:nvCxnSpPr>
          <p:cNvPr id="2840" name="ZZ_Fusszeile_Linie"/>
          <p:cNvCxnSpPr/>
          <p:nvPr/>
        </p:nvCxnSpPr>
        <p:spPr>
          <a:xfrm>
            <a:off x="274320" y="6565392"/>
            <a:ext cx="11643360" cy="0"/>
          </a:xfrm>
          <a:prstGeom prst="line">
            <a:avLst/>
          </a:prstGeom>
          <a:ln w="6350">
            <a:solidFill>
              <a:srgbClr val="D7DBE0"/>
            </a:solidFill>
          </a:ln>
        </p:spPr>
      </p:cxnSp>
      <p:sp>
        <p:nvSpPr>
          <p:cNvPr id="284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2842"/>
        <p:cNvGrpSpPr/>
        <p:nvPr/>
      </p:nvGrpSpPr>
      <p:grpSpPr>
        <a:xfrm>
          <a:off x="0" y="0"/>
          <a:ext cx="0" cy="0"/>
          <a:chOff x="0" y="0"/>
          <a:chExt cx="0" cy="0"/>
        </a:xfrm>
      </p:grpSpPr>
      <p:sp>
        <p:nvSpPr>
          <p:cNvPr id="2843" name="Google Shape;2843;p21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844" name="Google Shape;2844;p215"/>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845" name="Google Shape;2845;p215"/>
          <p:cNvCxnSpPr/>
          <p:nvPr/>
        </p:nvCxnSpPr>
        <p:spPr>
          <a:xfrm>
            <a:off x="6398268" y="3838644"/>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846" name="Google Shape;2846;p215"/>
          <p:cNvCxnSpPr/>
          <p:nvPr/>
        </p:nvCxnSpPr>
        <p:spPr>
          <a:xfrm>
            <a:off x="5796690" y="1911824"/>
            <a:ext cx="865841" cy="0"/>
          </a:xfrm>
          <a:prstGeom prst="straightConnector1">
            <a:avLst/>
          </a:prstGeom>
          <a:noFill/>
          <a:ln w="25052" cap="flat" cmpd="sng">
            <a:solidFill>
              <a:srgbClr val="9AA3AE"/>
            </a:solidFill>
            <a:prstDash val="solid"/>
            <a:round/>
            <a:headEnd type="none" w="sm" len="sm"/>
            <a:tailEnd type="none" w="sm" len="sm"/>
          </a:ln>
        </p:spPr>
      </p:cxnSp>
      <p:sp>
        <p:nvSpPr>
          <p:cNvPr id="2847" name="Google Shape;2847;p21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848" name="Google Shape;2848;p215"/>
          <p:cNvSpPr txBox="1"/>
          <p:nvPr/>
        </p:nvSpPr>
        <p:spPr>
          <a:xfrm>
            <a:off x="7816504" y="2494544"/>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849" name="Google Shape;2849;p215"/>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850" name="Google Shape;2850;p215"/>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851" name="Google Shape;2851;p215"/>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852" name="Google Shape;2852;p215"/>
          <p:cNvCxnSpPr/>
          <p:nvPr/>
        </p:nvCxnSpPr>
        <p:spPr>
          <a:xfrm>
            <a:off x="7882914" y="2758318"/>
            <a:ext cx="865841" cy="0"/>
          </a:xfrm>
          <a:prstGeom prst="straightConnector1">
            <a:avLst/>
          </a:prstGeom>
          <a:noFill/>
          <a:ln w="25052" cap="flat" cmpd="sng">
            <a:solidFill>
              <a:srgbClr val="9AA3AE"/>
            </a:solidFill>
            <a:prstDash val="solid"/>
            <a:round/>
            <a:headEnd type="none" w="sm" len="sm"/>
            <a:tailEnd type="none" w="sm" len="sm"/>
          </a:ln>
        </p:spPr>
      </p:cxnSp>
      <p:sp>
        <p:nvSpPr>
          <p:cNvPr id="2853" name="Google Shape;2853;p215"/>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854" name="Google Shape;2854;p215"/>
          <p:cNvCxnSpPr/>
          <p:nvPr/>
        </p:nvCxnSpPr>
        <p:spPr>
          <a:xfrm>
            <a:off x="7643551" y="5812901"/>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2856" name="Google Shape;2856;p21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857" name="Google Shape;2857;p215"/>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858" name="Google Shape;2858;p21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859" name="Google Shape;2859;p21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860" name="Google Shape;2860;p21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861" name="Google Shape;2861;p215"/>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863" name="Google Shape;2863;p215"/>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864" name="Google Shape;2864;p215"/>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865" name="Google Shape;2865;p215"/>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866" name="Google Shape;2866;p215"/>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graphicFrame>
        <p:nvGraphicFramePr>
          <p:cNvPr id="2867" name="Google Shape;2867;p215"/>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868" name="Google Shape;2868;p215"/>
          <p:cNvSpPr/>
          <p:nvPr/>
        </p:nvSpPr>
        <p:spPr>
          <a:xfrm>
            <a:off x="8048669" y="2951105"/>
            <a:ext cx="986772"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Wie niedrig/hoch?</a:t>
            </a:r>
            <a:endParaRPr sz="1227" b="0" i="0" u="none" strike="noStrike" cap="none">
              <a:solidFill>
                <a:srgbClr val="330066"/>
              </a:solidFill>
              <a:latin typeface="Arial"/>
              <a:ea typeface="Arial"/>
              <a:cs typeface="Arial"/>
              <a:sym typeface="Arial"/>
            </a:endParaRPr>
          </a:p>
        </p:txBody>
      </p:sp>
      <p:sp>
        <p:nvSpPr>
          <p:cNvPr id="2869" name="Google Shape;2869;p215"/>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sp>
        <p:nvSpPr>
          <p:cNvPr id="287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855" name="Google Shape;2855;p21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862" name="Google Shape;2862;p21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203</a:t>
            </a:fld>
            <a:endParaRPr lang="de-DE" sz="800">
              <a:latin typeface="Segoe UI"/>
            </a:endParaRPr>
          </a:p>
        </p:txBody>
      </p:sp>
      <p:cxnSp>
        <p:nvCxnSpPr>
          <p:cNvPr id="2871" name="ZZ_Fusszeile_Linie"/>
          <p:cNvCxnSpPr/>
          <p:nvPr/>
        </p:nvCxnSpPr>
        <p:spPr>
          <a:xfrm>
            <a:off x="274320" y="6565392"/>
            <a:ext cx="11643360" cy="0"/>
          </a:xfrm>
          <a:prstGeom prst="line">
            <a:avLst/>
          </a:prstGeom>
          <a:ln w="6350">
            <a:solidFill>
              <a:srgbClr val="D7DBE0"/>
            </a:solidFill>
          </a:ln>
        </p:spPr>
      </p:cxnSp>
      <p:sp>
        <p:nvSpPr>
          <p:cNvPr id="287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2873"/>
        <p:cNvGrpSpPr/>
        <p:nvPr/>
      </p:nvGrpSpPr>
      <p:grpSpPr>
        <a:xfrm>
          <a:off x="0" y="0"/>
          <a:ext cx="0" cy="0"/>
          <a:chOff x="0" y="0"/>
          <a:chExt cx="0" cy="0"/>
        </a:xfrm>
      </p:grpSpPr>
      <p:sp>
        <p:nvSpPr>
          <p:cNvPr id="2876" name="Google Shape;2876;p21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877" name="Google Shape;2877;p216"/>
          <p:cNvSpPr txBox="1"/>
          <p:nvPr/>
        </p:nvSpPr>
        <p:spPr>
          <a:xfrm>
            <a:off x="6096000" y="3493581"/>
            <a:ext cx="1154041" cy="21146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a:solidFill>
                  <a:srgbClr val="9AA3AE"/>
                </a:solidFill>
                <a:latin typeface="Caveat"/>
                <a:ea typeface="Caveat"/>
                <a:cs typeface="Caveat"/>
                <a:sym typeface="Caveat"/>
              </a:rPr>
              <a:t>sollte nicht</a:t>
            </a:r>
            <a:endParaRPr sz="1403">
              <a:solidFill>
                <a:srgbClr val="9AA3AE"/>
              </a:solidFill>
            </a:endParaRPr>
          </a:p>
        </p:txBody>
      </p:sp>
      <p:cxnSp>
        <p:nvCxnSpPr>
          <p:cNvPr id="2878" name="Google Shape;2878;p216"/>
          <p:cNvCxnSpPr/>
          <p:nvPr/>
        </p:nvCxnSpPr>
        <p:spPr>
          <a:xfrm>
            <a:off x="6398268" y="3838644"/>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2879" name="Google Shape;2879;p216"/>
          <p:cNvCxnSpPr/>
          <p:nvPr/>
        </p:nvCxnSpPr>
        <p:spPr>
          <a:xfrm>
            <a:off x="5796690" y="1911824"/>
            <a:ext cx="865841" cy="0"/>
          </a:xfrm>
          <a:prstGeom prst="straightConnector1">
            <a:avLst/>
          </a:prstGeom>
          <a:noFill/>
          <a:ln w="25052" cap="flat" cmpd="sng">
            <a:solidFill>
              <a:srgbClr val="9AA3AE"/>
            </a:solidFill>
            <a:prstDash val="solid"/>
            <a:round/>
            <a:headEnd type="none" w="sm" len="sm"/>
            <a:tailEnd type="none" w="sm" len="sm"/>
          </a:ln>
        </p:spPr>
      </p:cxnSp>
      <p:sp>
        <p:nvSpPr>
          <p:cNvPr id="2880" name="Google Shape;2880;p21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2881" name="Google Shape;2881;p216"/>
          <p:cNvSpPr txBox="1"/>
          <p:nvPr/>
        </p:nvSpPr>
        <p:spPr>
          <a:xfrm>
            <a:off x="7816504" y="2494544"/>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403" b="0" i="0" u="none" strike="noStrike" cap="none">
                <a:solidFill>
                  <a:srgbClr val="9AA3AE"/>
                </a:solidFill>
                <a:latin typeface="Caveat"/>
                <a:ea typeface="Caveat"/>
                <a:cs typeface="Caveat"/>
                <a:sym typeface="Caveat"/>
              </a:rPr>
              <a:t>müssen nicht</a:t>
            </a:r>
            <a:endParaRPr sz="1403" b="0" i="0" u="none" strike="noStrike" cap="none">
              <a:solidFill>
                <a:srgbClr val="9AA3AE"/>
              </a:solidFill>
              <a:latin typeface="Arial"/>
              <a:ea typeface="Arial"/>
              <a:cs typeface="Arial"/>
              <a:sym typeface="Arial"/>
            </a:endParaRPr>
          </a:p>
        </p:txBody>
      </p:sp>
      <p:cxnSp>
        <p:nvCxnSpPr>
          <p:cNvPr id="2882" name="Google Shape;2882;p216"/>
          <p:cNvCxnSpPr/>
          <p:nvPr/>
        </p:nvCxnSpPr>
        <p:spPr>
          <a:xfrm>
            <a:off x="3031101" y="3264299"/>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2883" name="Google Shape;2883;p216"/>
          <p:cNvSpPr txBox="1"/>
          <p:nvPr/>
        </p:nvSpPr>
        <p:spPr>
          <a:xfrm>
            <a:off x="8121973" y="4840345"/>
            <a:ext cx="132007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a:t>
            </a:r>
            <a:endParaRPr sz="1490">
              <a:solidFill>
                <a:srgbClr val="9AA3AE"/>
              </a:solidFill>
            </a:endParaRPr>
          </a:p>
        </p:txBody>
      </p:sp>
      <p:sp>
        <p:nvSpPr>
          <p:cNvPr id="2884" name="Google Shape;2884;p216"/>
          <p:cNvSpPr txBox="1"/>
          <p:nvPr/>
        </p:nvSpPr>
        <p:spPr>
          <a:xfrm>
            <a:off x="8310488" y="4926260"/>
            <a:ext cx="701721"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2885" name="Google Shape;2885;p216"/>
          <p:cNvCxnSpPr/>
          <p:nvPr/>
        </p:nvCxnSpPr>
        <p:spPr>
          <a:xfrm>
            <a:off x="7882914" y="2758318"/>
            <a:ext cx="865841" cy="0"/>
          </a:xfrm>
          <a:prstGeom prst="straightConnector1">
            <a:avLst/>
          </a:prstGeom>
          <a:noFill/>
          <a:ln w="25052" cap="flat" cmpd="sng">
            <a:solidFill>
              <a:srgbClr val="9AA3AE"/>
            </a:solidFill>
            <a:prstDash val="solid"/>
            <a:round/>
            <a:headEnd type="none" w="sm" len="sm"/>
            <a:tailEnd type="none" w="sm" len="sm"/>
          </a:ln>
        </p:spPr>
      </p:cxnSp>
      <p:sp>
        <p:nvSpPr>
          <p:cNvPr id="2886" name="Google Shape;2886;p216"/>
          <p:cNvSpPr txBox="1"/>
          <p:nvPr/>
        </p:nvSpPr>
        <p:spPr>
          <a:xfrm>
            <a:off x="7499562" y="5396469"/>
            <a:ext cx="1419916"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nicht mehr der</a:t>
            </a:r>
            <a:endParaRPr sz="1403">
              <a:solidFill>
                <a:srgbClr val="9AA3AE"/>
              </a:solidFill>
            </a:endParaRPr>
          </a:p>
        </p:txBody>
      </p:sp>
      <p:cxnSp>
        <p:nvCxnSpPr>
          <p:cNvPr id="2887" name="Google Shape;2887;p216"/>
          <p:cNvCxnSpPr/>
          <p:nvPr/>
        </p:nvCxnSpPr>
        <p:spPr>
          <a:xfrm>
            <a:off x="7643551" y="5812901"/>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2888" name="Google Shape;2888;p21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889" name="Google Shape;2889;p21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890" name="Google Shape;2890;p21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891" name="Google Shape;2891;p21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892" name="Google Shape;2892;p216"/>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893" name="Google Shape;2893;p216"/>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894" name="Google Shape;2894;p216"/>
          <p:cNvSpPr txBox="1"/>
          <p:nvPr/>
        </p:nvSpPr>
        <p:spPr>
          <a:xfrm>
            <a:off x="4826696" y="4582272"/>
            <a:ext cx="487711"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895" name="Google Shape;2895;p216"/>
          <p:cNvSpPr txBox="1"/>
          <p:nvPr/>
        </p:nvSpPr>
        <p:spPr>
          <a:xfrm>
            <a:off x="4893501" y="4811915"/>
            <a:ext cx="286685"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896" name="Google Shape;2896;p216"/>
          <p:cNvSpPr txBox="1"/>
          <p:nvPr/>
        </p:nvSpPr>
        <p:spPr>
          <a:xfrm>
            <a:off x="7269272" y="4928825"/>
            <a:ext cx="1419916" cy="28405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897" name="Google Shape;2897;p216"/>
          <p:cNvCxnSpPr/>
          <p:nvPr/>
        </p:nvCxnSpPr>
        <p:spPr>
          <a:xfrm>
            <a:off x="7508658" y="5205790"/>
            <a:ext cx="992351" cy="0"/>
          </a:xfrm>
          <a:prstGeom prst="straightConnector1">
            <a:avLst/>
          </a:prstGeom>
          <a:noFill/>
          <a:ln w="25052" cap="flat" cmpd="sng">
            <a:solidFill>
              <a:srgbClr val="9AA3AE"/>
            </a:solidFill>
            <a:prstDash val="solid"/>
            <a:round/>
            <a:headEnd type="none" w="sm" len="sm"/>
            <a:tailEnd type="none" w="sm" len="sm"/>
          </a:ln>
        </p:spPr>
      </p:cxnSp>
      <p:graphicFrame>
        <p:nvGraphicFramePr>
          <p:cNvPr id="2898" name="Google Shape;2898;p216"/>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899" name="Google Shape;2899;p216"/>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sp>
        <p:nvSpPr>
          <p:cNvPr id="29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874" name="Google Shape;2874;p21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875" name="Google Shape;2875;p21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204</a:t>
            </a:fld>
            <a:endParaRPr lang="de-DE" sz="800">
              <a:latin typeface="Segoe UI"/>
            </a:endParaRPr>
          </a:p>
        </p:txBody>
      </p:sp>
      <p:cxnSp>
        <p:nvCxnSpPr>
          <p:cNvPr id="2901" name="ZZ_Fusszeile_Linie"/>
          <p:cNvCxnSpPr/>
          <p:nvPr/>
        </p:nvCxnSpPr>
        <p:spPr>
          <a:xfrm>
            <a:off x="274320" y="6565392"/>
            <a:ext cx="11643360" cy="0"/>
          </a:xfrm>
          <a:prstGeom prst="line">
            <a:avLst/>
          </a:prstGeom>
          <a:ln w="6350">
            <a:solidFill>
              <a:srgbClr val="D7DBE0"/>
            </a:solidFill>
          </a:ln>
        </p:spPr>
      </p:cxnSp>
      <p:sp>
        <p:nvSpPr>
          <p:cNvPr id="29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2903"/>
        <p:cNvGrpSpPr/>
        <p:nvPr/>
      </p:nvGrpSpPr>
      <p:grpSpPr>
        <a:xfrm>
          <a:off x="0" y="0"/>
          <a:ext cx="0" cy="0"/>
          <a:chOff x="0" y="0"/>
          <a:chExt cx="0" cy="0"/>
        </a:xfrm>
      </p:grpSpPr>
      <p:cxnSp>
        <p:nvCxnSpPr>
          <p:cNvPr id="2905" name="Google Shape;2905;p21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906" name="Google Shape;2906;p217"/>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907" name="Google Shape;2907;p21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908" name="Google Shape;2908;p21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909" name="Google Shape;2909;p21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910" name="Google Shape;2910;p217"/>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912" name="Google Shape;2912;p217"/>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913" name="Google Shape;2913;p217"/>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914" name="Google Shape;2914;p217"/>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915" name="Google Shape;2915;p217"/>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2916" name="Google Shape;2916;p21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917" name="Google Shape;2917;p217"/>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918" name="Google Shape;2918;p217"/>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919" name="Google Shape;2919;p217"/>
          <p:cNvSpPr txBox="1"/>
          <p:nvPr/>
        </p:nvSpPr>
        <p:spPr>
          <a:xfrm>
            <a:off x="5316603" y="3418743"/>
            <a:ext cx="712592"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(Weiter)</a:t>
            </a:r>
            <a:endParaRPr sz="1227" b="0" i="0" u="none" strike="noStrike" cap="none">
              <a:solidFill>
                <a:srgbClr val="330066"/>
              </a:solidFill>
              <a:latin typeface="Arial"/>
              <a:ea typeface="Arial"/>
              <a:cs typeface="Arial"/>
              <a:sym typeface="Arial"/>
            </a:endParaRPr>
          </a:p>
        </p:txBody>
      </p:sp>
      <p:sp>
        <p:nvSpPr>
          <p:cNvPr id="292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04" name="Google Shape;2904;p21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911" name="Google Shape;2911;p21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205</a:t>
            </a:fld>
            <a:endParaRPr lang="de-DE" sz="800">
              <a:latin typeface="Segoe UI"/>
            </a:endParaRPr>
          </a:p>
        </p:txBody>
      </p:sp>
      <p:cxnSp>
        <p:nvCxnSpPr>
          <p:cNvPr id="2921" name="ZZ_Fusszeile_Linie"/>
          <p:cNvCxnSpPr/>
          <p:nvPr/>
        </p:nvCxnSpPr>
        <p:spPr>
          <a:xfrm>
            <a:off x="274320" y="6565392"/>
            <a:ext cx="11643360" cy="0"/>
          </a:xfrm>
          <a:prstGeom prst="line">
            <a:avLst/>
          </a:prstGeom>
          <a:ln w="6350">
            <a:solidFill>
              <a:srgbClr val="D7DBE0"/>
            </a:solidFill>
          </a:ln>
        </p:spPr>
      </p:cxnSp>
      <p:sp>
        <p:nvSpPr>
          <p:cNvPr id="292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2923"/>
        <p:cNvGrpSpPr/>
        <p:nvPr/>
      </p:nvGrpSpPr>
      <p:grpSpPr>
        <a:xfrm>
          <a:off x="0" y="0"/>
          <a:ext cx="0" cy="0"/>
          <a:chOff x="0" y="0"/>
          <a:chExt cx="0" cy="0"/>
        </a:xfrm>
      </p:grpSpPr>
      <p:cxnSp>
        <p:nvCxnSpPr>
          <p:cNvPr id="2925" name="Google Shape;2925;p21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926" name="Google Shape;2926;p218"/>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927" name="Google Shape;2927;p21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928" name="Google Shape;2928;p21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929" name="Google Shape;2929;p21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930" name="Google Shape;2930;p218"/>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932" name="Google Shape;2932;p218"/>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933" name="Google Shape;2933;p218"/>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934" name="Google Shape;2934;p218"/>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935" name="Google Shape;2935;p218"/>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2936" name="Google Shape;2936;p21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937" name="Google Shape;2937;p218"/>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938" name="Google Shape;2938;p218"/>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chemeClr val="dk1"/>
                        </a:solidFill>
                      </a:endParaRPr>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93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24" name="Google Shape;2924;p21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931" name="Google Shape;2931;p21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206</a:t>
            </a:fld>
            <a:endParaRPr lang="de-DE" sz="800">
              <a:latin typeface="Segoe UI"/>
            </a:endParaRPr>
          </a:p>
        </p:txBody>
      </p:sp>
      <p:cxnSp>
        <p:nvCxnSpPr>
          <p:cNvPr id="2940" name="ZZ_Fusszeile_Linie"/>
          <p:cNvCxnSpPr/>
          <p:nvPr/>
        </p:nvCxnSpPr>
        <p:spPr>
          <a:xfrm>
            <a:off x="274320" y="6565392"/>
            <a:ext cx="11643360" cy="0"/>
          </a:xfrm>
          <a:prstGeom prst="line">
            <a:avLst/>
          </a:prstGeom>
          <a:ln w="6350">
            <a:solidFill>
              <a:srgbClr val="D7DBE0"/>
            </a:solidFill>
          </a:ln>
        </p:spPr>
      </p:cxnSp>
      <p:sp>
        <p:nvSpPr>
          <p:cNvPr id="294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2942"/>
        <p:cNvGrpSpPr/>
        <p:nvPr/>
      </p:nvGrpSpPr>
      <p:grpSpPr>
        <a:xfrm>
          <a:off x="0" y="0"/>
          <a:ext cx="0" cy="0"/>
          <a:chOff x="0" y="0"/>
          <a:chExt cx="0" cy="0"/>
        </a:xfrm>
      </p:grpSpPr>
      <p:cxnSp>
        <p:nvCxnSpPr>
          <p:cNvPr id="2944" name="Google Shape;2944;p21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945" name="Google Shape;2945;p21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946" name="Google Shape;2946;p21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947" name="Google Shape;2947;p21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948" name="Google Shape;2948;p21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949" name="Google Shape;2949;p219"/>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951" name="Google Shape;2951;p219"/>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952" name="Google Shape;2952;p219"/>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953" name="Google Shape;2953;p219"/>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954" name="Google Shape;2954;p219"/>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2955" name="Google Shape;2955;p21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956" name="Google Shape;2956;p219"/>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957" name="Google Shape;2957;p219"/>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958" name="Google Shape;2958;p219"/>
          <p:cNvSpPr/>
          <p:nvPr/>
        </p:nvSpPr>
        <p:spPr>
          <a:xfrm>
            <a:off x="8048669" y="3418743"/>
            <a:ext cx="986772"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Wie niedrig/hoch?</a:t>
            </a:r>
            <a:endParaRPr sz="1227" b="0" i="0" u="none" strike="noStrike" cap="none">
              <a:solidFill>
                <a:srgbClr val="330066"/>
              </a:solidFill>
              <a:latin typeface="Arial"/>
              <a:ea typeface="Arial"/>
              <a:cs typeface="Arial"/>
              <a:sym typeface="Arial"/>
            </a:endParaRPr>
          </a:p>
        </p:txBody>
      </p:sp>
      <p:sp>
        <p:nvSpPr>
          <p:cNvPr id="295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43" name="Google Shape;2943;p21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950" name="Google Shape;2950;p21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207</a:t>
            </a:fld>
            <a:endParaRPr lang="de-DE" sz="800">
              <a:latin typeface="Segoe UI"/>
            </a:endParaRPr>
          </a:p>
        </p:txBody>
      </p:sp>
      <p:cxnSp>
        <p:nvCxnSpPr>
          <p:cNvPr id="2960" name="ZZ_Fusszeile_Linie"/>
          <p:cNvCxnSpPr/>
          <p:nvPr/>
        </p:nvCxnSpPr>
        <p:spPr>
          <a:xfrm>
            <a:off x="274320" y="6565392"/>
            <a:ext cx="11643360" cy="0"/>
          </a:xfrm>
          <a:prstGeom prst="line">
            <a:avLst/>
          </a:prstGeom>
          <a:ln w="6350">
            <a:solidFill>
              <a:srgbClr val="D7DBE0"/>
            </a:solidFill>
          </a:ln>
        </p:spPr>
      </p:cxnSp>
      <p:sp>
        <p:nvSpPr>
          <p:cNvPr id="296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2962"/>
        <p:cNvGrpSpPr/>
        <p:nvPr/>
      </p:nvGrpSpPr>
      <p:grpSpPr>
        <a:xfrm>
          <a:off x="0" y="0"/>
          <a:ext cx="0" cy="0"/>
          <a:chOff x="0" y="0"/>
          <a:chExt cx="0" cy="0"/>
        </a:xfrm>
      </p:grpSpPr>
      <p:cxnSp>
        <p:nvCxnSpPr>
          <p:cNvPr id="2964" name="Google Shape;2964;p22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965" name="Google Shape;2965;p220"/>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966" name="Google Shape;2966;p22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967" name="Google Shape;2967;p22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968" name="Google Shape;2968;p22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969" name="Google Shape;2969;p220"/>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971" name="Google Shape;2971;p220"/>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972" name="Google Shape;2972;p220"/>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973" name="Google Shape;2973;p220"/>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974" name="Google Shape;2974;p220"/>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2975" name="Google Shape;2975;p22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976" name="Google Shape;2976;p220"/>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977" name="Google Shape;2977;p220"/>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97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63" name="Google Shape;2963;p22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2970" name="Google Shape;2970;p22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208</a:t>
            </a:fld>
            <a:endParaRPr lang="de-DE" sz="800">
              <a:latin typeface="Segoe UI"/>
            </a:endParaRPr>
          </a:p>
        </p:txBody>
      </p:sp>
      <p:cxnSp>
        <p:nvCxnSpPr>
          <p:cNvPr id="2979" name="ZZ_Fusszeile_Linie"/>
          <p:cNvCxnSpPr/>
          <p:nvPr/>
        </p:nvCxnSpPr>
        <p:spPr>
          <a:xfrm>
            <a:off x="274320" y="6565392"/>
            <a:ext cx="11643360" cy="0"/>
          </a:xfrm>
          <a:prstGeom prst="line">
            <a:avLst/>
          </a:prstGeom>
          <a:ln w="6350">
            <a:solidFill>
              <a:srgbClr val="D7DBE0"/>
            </a:solidFill>
          </a:ln>
        </p:spPr>
      </p:cxnSp>
      <p:sp>
        <p:nvSpPr>
          <p:cNvPr id="298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2981"/>
        <p:cNvGrpSpPr/>
        <p:nvPr/>
      </p:nvGrpSpPr>
      <p:grpSpPr>
        <a:xfrm>
          <a:off x="0" y="0"/>
          <a:ext cx="0" cy="0"/>
          <a:chOff x="0" y="0"/>
          <a:chExt cx="0" cy="0"/>
        </a:xfrm>
      </p:grpSpPr>
      <p:cxnSp>
        <p:nvCxnSpPr>
          <p:cNvPr id="2983" name="Google Shape;2983;p22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2984" name="Google Shape;2984;p221"/>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2985" name="Google Shape;2985;p22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2986" name="Google Shape;2986;p22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2987" name="Google Shape;2987;p22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2988" name="Google Shape;2988;p221"/>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2990" name="Google Shape;2990;p221"/>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2991" name="Google Shape;2991;p221"/>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2992" name="Google Shape;2992;p221"/>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2993" name="Google Shape;2993;p221"/>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2994" name="Google Shape;2994;p22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2995" name="Google Shape;2995;p221"/>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2996" name="Google Shape;2996;p221"/>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2997" name="Google Shape;2997;p221"/>
          <p:cNvSpPr txBox="1"/>
          <p:nvPr/>
        </p:nvSpPr>
        <p:spPr>
          <a:xfrm>
            <a:off x="5294334" y="4019992"/>
            <a:ext cx="712592"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(Weiter)</a:t>
            </a:r>
            <a:endParaRPr sz="1227" b="0" i="0" u="none" strike="noStrike" cap="none">
              <a:solidFill>
                <a:srgbClr val="330066"/>
              </a:solidFill>
              <a:latin typeface="Arial"/>
              <a:ea typeface="Arial"/>
              <a:cs typeface="Arial"/>
              <a:sym typeface="Arial"/>
            </a:endParaRPr>
          </a:p>
        </p:txBody>
      </p:sp>
      <p:sp>
        <p:nvSpPr>
          <p:cNvPr id="299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2982" name="Google Shape;2982;p22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2989" name="Google Shape;2989;p22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209</a:t>
            </a:fld>
            <a:endParaRPr lang="de-DE" sz="800">
              <a:latin typeface="Segoe UI"/>
            </a:endParaRPr>
          </a:p>
        </p:txBody>
      </p:sp>
      <p:cxnSp>
        <p:nvCxnSpPr>
          <p:cNvPr id="2999" name="ZZ_Fusszeile_Linie"/>
          <p:cNvCxnSpPr/>
          <p:nvPr/>
        </p:nvCxnSpPr>
        <p:spPr>
          <a:xfrm>
            <a:off x="274320" y="6565392"/>
            <a:ext cx="11643360" cy="0"/>
          </a:xfrm>
          <a:prstGeom prst="line">
            <a:avLst/>
          </a:prstGeom>
          <a:ln w="6350">
            <a:solidFill>
              <a:srgbClr val="D7DBE0"/>
            </a:solidFill>
          </a:ln>
        </p:spPr>
      </p:cxnSp>
      <p:sp>
        <p:nvSpPr>
          <p:cNvPr id="300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3001"/>
        <p:cNvGrpSpPr/>
        <p:nvPr/>
      </p:nvGrpSpPr>
      <p:grpSpPr>
        <a:xfrm>
          <a:off x="0" y="0"/>
          <a:ext cx="0" cy="0"/>
          <a:chOff x="0" y="0"/>
          <a:chExt cx="0" cy="0"/>
        </a:xfrm>
      </p:grpSpPr>
      <p:cxnSp>
        <p:nvCxnSpPr>
          <p:cNvPr id="3003" name="Google Shape;3003;p22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004" name="Google Shape;3004;p22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005" name="Google Shape;3005;p22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006" name="Google Shape;3006;p22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007" name="Google Shape;3007;p22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008" name="Google Shape;3008;p222"/>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010" name="Google Shape;3010;p222"/>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011" name="Google Shape;3011;p222"/>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012" name="Google Shape;3012;p222"/>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013" name="Google Shape;3013;p222"/>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014" name="Google Shape;3014;p22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015" name="Google Shape;3015;p222"/>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016" name="Google Shape;3016;p222"/>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chemeClr val="dk1"/>
                        </a:solidFill>
                      </a:endParaRPr>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01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02" name="Google Shape;3002;p22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009" name="Google Shape;3009;p22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210</a:t>
            </a:fld>
            <a:endParaRPr lang="de-DE" sz="800">
              <a:latin typeface="Segoe UI"/>
            </a:endParaRPr>
          </a:p>
        </p:txBody>
      </p:sp>
      <p:cxnSp>
        <p:nvCxnSpPr>
          <p:cNvPr id="3018" name="ZZ_Fusszeile_Linie"/>
          <p:cNvCxnSpPr/>
          <p:nvPr/>
        </p:nvCxnSpPr>
        <p:spPr>
          <a:xfrm>
            <a:off x="274320" y="6565392"/>
            <a:ext cx="11643360" cy="0"/>
          </a:xfrm>
          <a:prstGeom prst="line">
            <a:avLst/>
          </a:prstGeom>
          <a:ln w="6350">
            <a:solidFill>
              <a:srgbClr val="D7DBE0"/>
            </a:solidFill>
          </a:ln>
        </p:spPr>
      </p:cxnSp>
      <p:sp>
        <p:nvSpPr>
          <p:cNvPr id="301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3020"/>
        <p:cNvGrpSpPr/>
        <p:nvPr/>
      </p:nvGrpSpPr>
      <p:grpSpPr>
        <a:xfrm>
          <a:off x="0" y="0"/>
          <a:ext cx="0" cy="0"/>
          <a:chOff x="0" y="0"/>
          <a:chExt cx="0" cy="0"/>
        </a:xfrm>
      </p:grpSpPr>
      <p:cxnSp>
        <p:nvCxnSpPr>
          <p:cNvPr id="3022" name="Google Shape;3022;p22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023" name="Google Shape;3023;p22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024" name="Google Shape;3024;p22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025" name="Google Shape;3025;p22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026" name="Google Shape;3026;p22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027" name="Google Shape;3027;p223"/>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029" name="Google Shape;3029;p223"/>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030" name="Google Shape;3030;p223"/>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031" name="Google Shape;3031;p223"/>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032" name="Google Shape;3032;p223"/>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033" name="Google Shape;3033;p22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034" name="Google Shape;3034;p223"/>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035" name="Google Shape;3035;p223"/>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036" name="Google Shape;3036;p223"/>
          <p:cNvSpPr/>
          <p:nvPr/>
        </p:nvSpPr>
        <p:spPr>
          <a:xfrm>
            <a:off x="8033359" y="4019992"/>
            <a:ext cx="986773"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Wie niedrig/hoch?</a:t>
            </a:r>
            <a:endParaRPr sz="1227" b="0" i="0" u="none" strike="noStrike" cap="none">
              <a:solidFill>
                <a:srgbClr val="330066"/>
              </a:solidFill>
              <a:latin typeface="Arial"/>
              <a:ea typeface="Arial"/>
              <a:cs typeface="Arial"/>
              <a:sym typeface="Arial"/>
            </a:endParaRPr>
          </a:p>
        </p:txBody>
      </p:sp>
      <p:sp>
        <p:nvSpPr>
          <p:cNvPr id="303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21" name="Google Shape;3021;p22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028" name="Google Shape;3028;p22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211</a:t>
            </a:fld>
            <a:endParaRPr lang="de-DE" sz="800">
              <a:latin typeface="Segoe UI"/>
            </a:endParaRPr>
          </a:p>
        </p:txBody>
      </p:sp>
      <p:cxnSp>
        <p:nvCxnSpPr>
          <p:cNvPr id="3038" name="ZZ_Fusszeile_Linie"/>
          <p:cNvCxnSpPr/>
          <p:nvPr/>
        </p:nvCxnSpPr>
        <p:spPr>
          <a:xfrm>
            <a:off x="274320" y="6565392"/>
            <a:ext cx="11643360" cy="0"/>
          </a:xfrm>
          <a:prstGeom prst="line">
            <a:avLst/>
          </a:prstGeom>
          <a:ln w="6350">
            <a:solidFill>
              <a:srgbClr val="D7DBE0"/>
            </a:solidFill>
          </a:ln>
        </p:spPr>
      </p:cxnSp>
      <p:sp>
        <p:nvSpPr>
          <p:cNvPr id="303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3040"/>
        <p:cNvGrpSpPr/>
        <p:nvPr/>
      </p:nvGrpSpPr>
      <p:grpSpPr>
        <a:xfrm>
          <a:off x="0" y="0"/>
          <a:ext cx="0" cy="0"/>
          <a:chOff x="0" y="0"/>
          <a:chExt cx="0" cy="0"/>
        </a:xfrm>
      </p:grpSpPr>
      <p:cxnSp>
        <p:nvCxnSpPr>
          <p:cNvPr id="3042" name="Google Shape;3042;p22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043" name="Google Shape;3043;p224"/>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044" name="Google Shape;3044;p22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045" name="Google Shape;3045;p22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046" name="Google Shape;3046;p22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047" name="Google Shape;3047;p224"/>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049" name="Google Shape;3049;p224"/>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050" name="Google Shape;3050;p224"/>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051" name="Google Shape;3051;p224"/>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052" name="Google Shape;3052;p224"/>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053" name="Google Shape;3053;p22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054" name="Google Shape;3054;p224"/>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055" name="Google Shape;3055;p224"/>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05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41" name="Google Shape;3041;p22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048" name="Google Shape;3048;p22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212</a:t>
            </a:fld>
            <a:endParaRPr lang="de-DE" sz="800">
              <a:latin typeface="Segoe UI"/>
            </a:endParaRPr>
          </a:p>
        </p:txBody>
      </p:sp>
      <p:cxnSp>
        <p:nvCxnSpPr>
          <p:cNvPr id="3057" name="ZZ_Fusszeile_Linie"/>
          <p:cNvCxnSpPr/>
          <p:nvPr/>
        </p:nvCxnSpPr>
        <p:spPr>
          <a:xfrm>
            <a:off x="274320" y="6565392"/>
            <a:ext cx="11643360" cy="0"/>
          </a:xfrm>
          <a:prstGeom prst="line">
            <a:avLst/>
          </a:prstGeom>
          <a:ln w="6350">
            <a:solidFill>
              <a:srgbClr val="D7DBE0"/>
            </a:solidFill>
          </a:ln>
        </p:spPr>
      </p:cxnSp>
      <p:sp>
        <p:nvSpPr>
          <p:cNvPr id="305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3059"/>
        <p:cNvGrpSpPr/>
        <p:nvPr/>
      </p:nvGrpSpPr>
      <p:grpSpPr>
        <a:xfrm>
          <a:off x="0" y="0"/>
          <a:ext cx="0" cy="0"/>
          <a:chOff x="0" y="0"/>
          <a:chExt cx="0" cy="0"/>
        </a:xfrm>
      </p:grpSpPr>
      <p:sp>
        <p:nvSpPr>
          <p:cNvPr id="3061" name="Google Shape;3061;p225"/>
          <p:cNvSpPr txBox="1"/>
          <p:nvPr/>
        </p:nvSpPr>
        <p:spPr>
          <a:xfrm>
            <a:off x="5078609" y="5546775"/>
            <a:ext cx="2034784" cy="324285"/>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Ausbreitung im Glaskörper</a:t>
            </a:r>
            <a:endParaRPr sz="1227" b="0" i="0" u="none" strike="noStrike" cap="none">
              <a:solidFill>
                <a:srgbClr val="330066"/>
              </a:solidFill>
              <a:latin typeface="Arial"/>
              <a:ea typeface="Arial"/>
              <a:cs typeface="Arial"/>
              <a:sym typeface="Arial"/>
            </a:endParaRPr>
          </a:p>
        </p:txBody>
      </p:sp>
      <p:pic>
        <p:nvPicPr>
          <p:cNvPr id="3062" name="Google Shape;3062;p225"/>
          <p:cNvPicPr preferRelativeResize="0"/>
          <p:nvPr/>
        </p:nvPicPr>
        <p:blipFill rotWithShape="1">
          <a:blip r:embed="rId3">
            <a:alphaModFix/>
          </a:blip>
          <a:srcRect/>
          <a:stretch/>
        </p:blipFill>
        <p:spPr>
          <a:xfrm>
            <a:off x="6430027" y="2180058"/>
            <a:ext cx="3461359" cy="2725107"/>
          </a:xfrm>
          <a:prstGeom prst="rect">
            <a:avLst/>
          </a:prstGeom>
          <a:noFill/>
          <a:ln>
            <a:noFill/>
          </a:ln>
        </p:spPr>
      </p:pic>
      <p:pic>
        <p:nvPicPr>
          <p:cNvPr id="3063" name="Google Shape;3063;p225"/>
          <p:cNvPicPr preferRelativeResize="0"/>
          <p:nvPr/>
        </p:nvPicPr>
        <p:blipFill rotWithShape="1">
          <a:blip r:embed="rId4">
            <a:alphaModFix/>
          </a:blip>
          <a:srcRect/>
          <a:stretch/>
        </p:blipFill>
        <p:spPr>
          <a:xfrm>
            <a:off x="2288088" y="2180058"/>
            <a:ext cx="3633940" cy="2725107"/>
          </a:xfrm>
          <a:prstGeom prst="rect">
            <a:avLst/>
          </a:prstGeom>
          <a:noFill/>
          <a:ln>
            <a:noFill/>
          </a:ln>
        </p:spPr>
      </p:pic>
      <p:sp>
        <p:nvSpPr>
          <p:cNvPr id="3064" name="Google Shape;3064;p225"/>
          <p:cNvSpPr txBox="1"/>
          <p:nvPr/>
        </p:nvSpPr>
        <p:spPr>
          <a:xfrm>
            <a:off x="4358501" y="969209"/>
            <a:ext cx="3502834" cy="321501"/>
          </a:xfrm>
          <a:prstGeom prst="rect">
            <a:avLst/>
          </a:prstGeom>
          <a:solidFill>
            <a:srgbClr val="FADEDE"/>
          </a:solid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chemeClr val="dk1"/>
              </a:buClr>
              <a:buSzPts val="1052"/>
              <a:buFont typeface="Noto Sans Symbols"/>
              <a:buNone/>
            </a:pPr>
            <a:r>
              <a:rPr lang="en-US" sz="1403" b="1" i="0" u="none" strike="noStrike" cap="none">
                <a:solidFill>
                  <a:srgbClr val="330066"/>
                </a:solidFill>
                <a:latin typeface="Arial"/>
                <a:ea typeface="Arial"/>
                <a:cs typeface="Arial"/>
                <a:sym typeface="Arial"/>
              </a:rPr>
              <a:t>Morbus Coats vs. Retinoblastom</a:t>
            </a:r>
            <a:endParaRPr sz="1403" b="0" i="0" u="none" strike="noStrike" cap="none">
              <a:solidFill>
                <a:srgbClr val="330066"/>
              </a:solidFill>
              <a:latin typeface="Arial"/>
              <a:ea typeface="Arial"/>
              <a:cs typeface="Arial"/>
              <a:sym typeface="Arial"/>
            </a:endParaRPr>
          </a:p>
        </p:txBody>
      </p:sp>
      <p:sp>
        <p:nvSpPr>
          <p:cNvPr id="306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60" name="Google Shape;3060;p22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213</a:t>
            </a:fld>
            <a:endParaRPr lang="de-DE" sz="800">
              <a:latin typeface="Segoe UI"/>
            </a:endParaRPr>
          </a:p>
        </p:txBody>
      </p:sp>
      <p:cxnSp>
        <p:nvCxnSpPr>
          <p:cNvPr id="3066" name="ZZ_Fusszeile_Linie"/>
          <p:cNvCxnSpPr/>
          <p:nvPr/>
        </p:nvCxnSpPr>
        <p:spPr>
          <a:xfrm>
            <a:off x="274320" y="6565392"/>
            <a:ext cx="11643360" cy="0"/>
          </a:xfrm>
          <a:prstGeom prst="line">
            <a:avLst/>
          </a:prstGeom>
          <a:ln w="6350">
            <a:solidFill>
              <a:srgbClr val="D7DBE0"/>
            </a:solidFill>
          </a:ln>
        </p:spPr>
      </p:cxnSp>
      <p:sp>
        <p:nvSpPr>
          <p:cNvPr id="306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3068"/>
        <p:cNvGrpSpPr/>
        <p:nvPr/>
      </p:nvGrpSpPr>
      <p:grpSpPr>
        <a:xfrm>
          <a:off x="0" y="0"/>
          <a:ext cx="0" cy="0"/>
          <a:chOff x="0" y="0"/>
          <a:chExt cx="0" cy="0"/>
        </a:xfrm>
      </p:grpSpPr>
      <p:cxnSp>
        <p:nvCxnSpPr>
          <p:cNvPr id="3070" name="Google Shape;3070;p22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071" name="Google Shape;3071;p22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072" name="Google Shape;3072;p22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073" name="Google Shape;3073;p22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074" name="Google Shape;3074;p22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075" name="Google Shape;3075;p226"/>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077" name="Google Shape;3077;p226"/>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078" name="Google Shape;3078;p226"/>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079" name="Google Shape;3079;p226"/>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080" name="Google Shape;3080;p226"/>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081" name="Google Shape;3081;p22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082" name="Google Shape;3082;p226"/>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083" name="Google Shape;3083;p226"/>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084" name="Google Shape;3084;p226"/>
          <p:cNvSpPr txBox="1"/>
          <p:nvPr/>
        </p:nvSpPr>
        <p:spPr>
          <a:xfrm>
            <a:off x="5294334" y="4554436"/>
            <a:ext cx="712592"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(Weiter)</a:t>
            </a:r>
            <a:endParaRPr sz="1227" b="0" i="0" u="none" strike="noStrike" cap="none">
              <a:solidFill>
                <a:srgbClr val="330066"/>
              </a:solidFill>
              <a:latin typeface="Arial"/>
              <a:ea typeface="Arial"/>
              <a:cs typeface="Arial"/>
              <a:sym typeface="Arial"/>
            </a:endParaRPr>
          </a:p>
        </p:txBody>
      </p:sp>
      <p:sp>
        <p:nvSpPr>
          <p:cNvPr id="308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69" name="Google Shape;3069;p22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076" name="Google Shape;3076;p22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214</a:t>
            </a:fld>
            <a:endParaRPr lang="de-DE" sz="800">
              <a:latin typeface="Segoe UI"/>
            </a:endParaRPr>
          </a:p>
        </p:txBody>
      </p:sp>
      <p:cxnSp>
        <p:nvCxnSpPr>
          <p:cNvPr id="3086" name="ZZ_Fusszeile_Linie"/>
          <p:cNvCxnSpPr/>
          <p:nvPr/>
        </p:nvCxnSpPr>
        <p:spPr>
          <a:xfrm>
            <a:off x="274320" y="6565392"/>
            <a:ext cx="11643360" cy="0"/>
          </a:xfrm>
          <a:prstGeom prst="line">
            <a:avLst/>
          </a:prstGeom>
          <a:ln w="6350">
            <a:solidFill>
              <a:srgbClr val="D7DBE0"/>
            </a:solidFill>
          </a:ln>
        </p:spPr>
      </p:cxnSp>
      <p:sp>
        <p:nvSpPr>
          <p:cNvPr id="308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3088"/>
        <p:cNvGrpSpPr/>
        <p:nvPr/>
      </p:nvGrpSpPr>
      <p:grpSpPr>
        <a:xfrm>
          <a:off x="0" y="0"/>
          <a:ext cx="0" cy="0"/>
          <a:chOff x="0" y="0"/>
          <a:chExt cx="0" cy="0"/>
        </a:xfrm>
      </p:grpSpPr>
      <p:cxnSp>
        <p:nvCxnSpPr>
          <p:cNvPr id="3090" name="Google Shape;3090;p22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091" name="Google Shape;3091;p227"/>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092" name="Google Shape;3092;p22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093" name="Google Shape;3093;p22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094" name="Google Shape;3094;p22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095" name="Google Shape;3095;p227"/>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097" name="Google Shape;3097;p227"/>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098" name="Google Shape;3098;p227"/>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099" name="Google Shape;3099;p227"/>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00" name="Google Shape;3100;p227"/>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01" name="Google Shape;3101;p22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02" name="Google Shape;3102;p227"/>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103" name="Google Shape;3103;p227"/>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chemeClr val="dk1"/>
                        </a:solidFill>
                      </a:endParaRPr>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10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089" name="Google Shape;3089;p22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096" name="Google Shape;3096;p22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215</a:t>
            </a:fld>
            <a:endParaRPr lang="de-DE" sz="800">
              <a:latin typeface="Segoe UI"/>
            </a:endParaRPr>
          </a:p>
        </p:txBody>
      </p:sp>
      <p:cxnSp>
        <p:nvCxnSpPr>
          <p:cNvPr id="3105" name="ZZ_Fusszeile_Linie"/>
          <p:cNvCxnSpPr/>
          <p:nvPr/>
        </p:nvCxnSpPr>
        <p:spPr>
          <a:xfrm>
            <a:off x="274320" y="6565392"/>
            <a:ext cx="11643360" cy="0"/>
          </a:xfrm>
          <a:prstGeom prst="line">
            <a:avLst/>
          </a:prstGeom>
          <a:ln w="6350">
            <a:solidFill>
              <a:srgbClr val="D7DBE0"/>
            </a:solidFill>
          </a:ln>
        </p:spPr>
      </p:cxnSp>
      <p:sp>
        <p:nvSpPr>
          <p:cNvPr id="310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3107"/>
        <p:cNvGrpSpPr/>
        <p:nvPr/>
      </p:nvGrpSpPr>
      <p:grpSpPr>
        <a:xfrm>
          <a:off x="0" y="0"/>
          <a:ext cx="0" cy="0"/>
          <a:chOff x="0" y="0"/>
          <a:chExt cx="0" cy="0"/>
        </a:xfrm>
      </p:grpSpPr>
      <p:cxnSp>
        <p:nvCxnSpPr>
          <p:cNvPr id="3109" name="Google Shape;3109;p22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110" name="Google Shape;3110;p228"/>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111" name="Google Shape;3111;p22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112" name="Google Shape;3112;p22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113" name="Google Shape;3113;p22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114" name="Google Shape;3114;p228"/>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116" name="Google Shape;3116;p228"/>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117" name="Google Shape;3117;p228"/>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118" name="Google Shape;3118;p228"/>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19" name="Google Shape;3119;p228"/>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20" name="Google Shape;3120;p22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21" name="Google Shape;3121;p228"/>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122" name="Google Shape;3122;p228"/>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123" name="Google Shape;3123;p228"/>
          <p:cNvSpPr/>
          <p:nvPr/>
        </p:nvSpPr>
        <p:spPr>
          <a:xfrm>
            <a:off x="8033359" y="4554436"/>
            <a:ext cx="986773"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Wie niedrig/hoch?</a:t>
            </a:r>
            <a:endParaRPr sz="1227" b="0" i="0" u="none" strike="noStrike" cap="none">
              <a:solidFill>
                <a:srgbClr val="330066"/>
              </a:solidFill>
              <a:latin typeface="Arial"/>
              <a:ea typeface="Arial"/>
              <a:cs typeface="Arial"/>
              <a:sym typeface="Arial"/>
            </a:endParaRPr>
          </a:p>
        </p:txBody>
      </p:sp>
      <p:sp>
        <p:nvSpPr>
          <p:cNvPr id="312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08" name="Google Shape;3108;p22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115" name="Google Shape;3115;p22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216</a:t>
            </a:fld>
            <a:endParaRPr lang="de-DE" sz="800">
              <a:latin typeface="Segoe UI"/>
            </a:endParaRPr>
          </a:p>
        </p:txBody>
      </p:sp>
      <p:cxnSp>
        <p:nvCxnSpPr>
          <p:cNvPr id="3125" name="ZZ_Fusszeile_Linie"/>
          <p:cNvCxnSpPr/>
          <p:nvPr/>
        </p:nvCxnSpPr>
        <p:spPr>
          <a:xfrm>
            <a:off x="274320" y="6565392"/>
            <a:ext cx="11643360" cy="0"/>
          </a:xfrm>
          <a:prstGeom prst="line">
            <a:avLst/>
          </a:prstGeom>
          <a:ln w="6350">
            <a:solidFill>
              <a:srgbClr val="D7DBE0"/>
            </a:solidFill>
          </a:ln>
        </p:spPr>
      </p:cxnSp>
      <p:sp>
        <p:nvSpPr>
          <p:cNvPr id="312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3127"/>
        <p:cNvGrpSpPr/>
        <p:nvPr/>
      </p:nvGrpSpPr>
      <p:grpSpPr>
        <a:xfrm>
          <a:off x="0" y="0"/>
          <a:ext cx="0" cy="0"/>
          <a:chOff x="0" y="0"/>
          <a:chExt cx="0" cy="0"/>
        </a:xfrm>
      </p:grpSpPr>
      <p:cxnSp>
        <p:nvCxnSpPr>
          <p:cNvPr id="3129" name="Google Shape;3129;p22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130" name="Google Shape;3130;p22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131" name="Google Shape;3131;p22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132" name="Google Shape;3132;p22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133" name="Google Shape;3133;p22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134" name="Google Shape;3134;p229"/>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136" name="Google Shape;3136;p229"/>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137" name="Google Shape;3137;p229"/>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138" name="Google Shape;3138;p229"/>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39" name="Google Shape;3139;p229"/>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40" name="Google Shape;3140;p22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41" name="Google Shape;3141;p229"/>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142" name="Google Shape;3142;p229"/>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14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28" name="Google Shape;3128;p22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135" name="Google Shape;3135;p22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217</a:t>
            </a:fld>
            <a:endParaRPr lang="de-DE" sz="800">
              <a:latin typeface="Segoe UI"/>
            </a:endParaRPr>
          </a:p>
        </p:txBody>
      </p:sp>
      <p:cxnSp>
        <p:nvCxnSpPr>
          <p:cNvPr id="3144" name="ZZ_Fusszeile_Linie"/>
          <p:cNvCxnSpPr/>
          <p:nvPr/>
        </p:nvCxnSpPr>
        <p:spPr>
          <a:xfrm>
            <a:off x="274320" y="6565392"/>
            <a:ext cx="11643360" cy="0"/>
          </a:xfrm>
          <a:prstGeom prst="line">
            <a:avLst/>
          </a:prstGeom>
          <a:ln w="6350">
            <a:solidFill>
              <a:srgbClr val="D7DBE0"/>
            </a:solidFill>
          </a:ln>
        </p:spPr>
      </p:cxnSp>
      <p:sp>
        <p:nvSpPr>
          <p:cNvPr id="314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3146"/>
        <p:cNvGrpSpPr/>
        <p:nvPr/>
      </p:nvGrpSpPr>
      <p:grpSpPr>
        <a:xfrm>
          <a:off x="0" y="0"/>
          <a:ext cx="0" cy="0"/>
          <a:chOff x="0" y="0"/>
          <a:chExt cx="0" cy="0"/>
        </a:xfrm>
      </p:grpSpPr>
      <p:cxnSp>
        <p:nvCxnSpPr>
          <p:cNvPr id="3148" name="Google Shape;3148;p23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149" name="Google Shape;3149;p230"/>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150" name="Google Shape;3150;p23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151" name="Google Shape;3151;p23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152" name="Google Shape;3152;p230"/>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153" name="Google Shape;3153;p230"/>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155" name="Google Shape;3155;p230"/>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156" name="Google Shape;3156;p230"/>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157" name="Google Shape;3157;p230"/>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58" name="Google Shape;3158;p230"/>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59" name="Google Shape;3159;p23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60" name="Google Shape;3160;p230"/>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161" name="Google Shape;3161;p230"/>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162" name="Google Shape;3162;p230"/>
          <p:cNvSpPr txBox="1"/>
          <p:nvPr/>
        </p:nvSpPr>
        <p:spPr>
          <a:xfrm>
            <a:off x="5258148" y="5147335"/>
            <a:ext cx="712592"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052" b="0" i="1" u="none" strike="noStrike" cap="none">
                <a:solidFill>
                  <a:srgbClr val="330066"/>
                </a:solidFill>
                <a:latin typeface="Arial"/>
                <a:ea typeface="Arial"/>
                <a:cs typeface="Arial"/>
                <a:sym typeface="Arial"/>
              </a:rPr>
              <a:t>(Weiter)</a:t>
            </a:r>
            <a:endParaRPr sz="1227" b="0" i="0" u="none" strike="noStrike" cap="none">
              <a:solidFill>
                <a:srgbClr val="330066"/>
              </a:solidFill>
              <a:latin typeface="Arial"/>
              <a:ea typeface="Arial"/>
              <a:cs typeface="Arial"/>
              <a:sym typeface="Arial"/>
            </a:endParaRPr>
          </a:p>
        </p:txBody>
      </p:sp>
      <p:sp>
        <p:nvSpPr>
          <p:cNvPr id="316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47" name="Google Shape;3147;p23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154" name="Google Shape;3154;p23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218</a:t>
            </a:fld>
            <a:endParaRPr lang="de-DE" sz="800">
              <a:latin typeface="Segoe UI"/>
            </a:endParaRPr>
          </a:p>
        </p:txBody>
      </p:sp>
      <p:cxnSp>
        <p:nvCxnSpPr>
          <p:cNvPr id="3164" name="ZZ_Fusszeile_Linie"/>
          <p:cNvCxnSpPr/>
          <p:nvPr/>
        </p:nvCxnSpPr>
        <p:spPr>
          <a:xfrm>
            <a:off x="274320" y="6565392"/>
            <a:ext cx="11643360" cy="0"/>
          </a:xfrm>
          <a:prstGeom prst="line">
            <a:avLst/>
          </a:prstGeom>
          <a:ln w="6350">
            <a:solidFill>
              <a:srgbClr val="D7DBE0"/>
            </a:solidFill>
          </a:ln>
        </p:spPr>
      </p:cxnSp>
      <p:sp>
        <p:nvSpPr>
          <p:cNvPr id="316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3166"/>
        <p:cNvGrpSpPr/>
        <p:nvPr/>
      </p:nvGrpSpPr>
      <p:grpSpPr>
        <a:xfrm>
          <a:off x="0" y="0"/>
          <a:ext cx="0" cy="0"/>
          <a:chOff x="0" y="0"/>
          <a:chExt cx="0" cy="0"/>
        </a:xfrm>
      </p:grpSpPr>
      <p:cxnSp>
        <p:nvCxnSpPr>
          <p:cNvPr id="3168" name="Google Shape;3168;p23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169" name="Google Shape;3169;p231"/>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170" name="Google Shape;3170;p23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171" name="Google Shape;3171;p23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172" name="Google Shape;3172;p23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173" name="Google Shape;3173;p231"/>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175" name="Google Shape;3175;p231"/>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176" name="Google Shape;3176;p231"/>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177" name="Google Shape;3177;p231"/>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78" name="Google Shape;3178;p231"/>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79" name="Google Shape;3179;p23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80" name="Google Shape;3180;p231"/>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181" name="Google Shape;3181;p231"/>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0"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chemeClr val="dk1"/>
                        </a:solidFill>
                      </a:endParaRPr>
                    </a:p>
                  </a:txBody>
                  <a:tcPr marL="80175" marR="80175" marT="40088" marB="40088" anchor="ctr"/>
                </a:tc>
                <a:extLst>
                  <a:ext uri="{0D108BD9-81ED-4DB2-BD59-A6C34878D82A}">
                    <a16:rowId xmlns:a16="http://schemas.microsoft.com/office/drawing/2014/main" val="10005"/>
                  </a:ext>
                </a:extLst>
              </a:tr>
            </a:tbl>
          </a:graphicData>
        </a:graphic>
      </p:graphicFrame>
      <p:sp>
        <p:nvSpPr>
          <p:cNvPr id="318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67" name="Google Shape;3167;p23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174" name="Google Shape;3174;p23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219</a:t>
            </a:fld>
            <a:endParaRPr lang="de-DE" sz="800">
              <a:latin typeface="Segoe UI"/>
            </a:endParaRPr>
          </a:p>
        </p:txBody>
      </p:sp>
      <p:cxnSp>
        <p:nvCxnSpPr>
          <p:cNvPr id="3183" name="ZZ_Fusszeile_Linie"/>
          <p:cNvCxnSpPr/>
          <p:nvPr/>
        </p:nvCxnSpPr>
        <p:spPr>
          <a:xfrm>
            <a:off x="274320" y="6565392"/>
            <a:ext cx="11643360" cy="0"/>
          </a:xfrm>
          <a:prstGeom prst="line">
            <a:avLst/>
          </a:prstGeom>
          <a:ln w="6350">
            <a:solidFill>
              <a:srgbClr val="D7DBE0"/>
            </a:solidFill>
          </a:ln>
        </p:spPr>
      </p:cxnSp>
      <p:sp>
        <p:nvSpPr>
          <p:cNvPr id="318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3185"/>
        <p:cNvGrpSpPr/>
        <p:nvPr/>
      </p:nvGrpSpPr>
      <p:grpSpPr>
        <a:xfrm>
          <a:off x="0" y="0"/>
          <a:ext cx="0" cy="0"/>
          <a:chOff x="0" y="0"/>
          <a:chExt cx="0" cy="0"/>
        </a:xfrm>
      </p:grpSpPr>
      <p:cxnSp>
        <p:nvCxnSpPr>
          <p:cNvPr id="3187" name="Google Shape;3187;p23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188" name="Google Shape;3188;p23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189" name="Google Shape;3189;p23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190" name="Google Shape;3190;p23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191" name="Google Shape;3191;p23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192" name="Google Shape;3192;p232"/>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194" name="Google Shape;3194;p232"/>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195" name="Google Shape;3195;p232"/>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196" name="Google Shape;3196;p232"/>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197" name="Google Shape;3197;p232"/>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198" name="Google Shape;3198;p23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199" name="Google Shape;3199;p232"/>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200" name="Google Shape;3200;p232"/>
          <p:cNvGraphicFramePr/>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erfüllt ansonsten nicht die Kriterien für Gruppe A</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hoch</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201" name="Google Shape;3201;p232"/>
          <p:cNvSpPr/>
          <p:nvPr/>
        </p:nvSpPr>
        <p:spPr>
          <a:xfrm>
            <a:off x="8033359" y="5145943"/>
            <a:ext cx="986773" cy="324285"/>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Wie niedrig/hoch?</a:t>
            </a:r>
            <a:endParaRPr sz="1227" b="0" i="0" u="none" strike="noStrike" cap="none">
              <a:solidFill>
                <a:srgbClr val="330066"/>
              </a:solidFill>
              <a:latin typeface="Arial"/>
              <a:ea typeface="Arial"/>
              <a:cs typeface="Arial"/>
              <a:sym typeface="Arial"/>
            </a:endParaRPr>
          </a:p>
        </p:txBody>
      </p:sp>
      <p:sp>
        <p:nvSpPr>
          <p:cNvPr id="320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186" name="Google Shape;3186;p23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193" name="Google Shape;3193;p23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220</a:t>
            </a:fld>
            <a:endParaRPr lang="de-DE" sz="800">
              <a:latin typeface="Segoe UI"/>
            </a:endParaRPr>
          </a:p>
        </p:txBody>
      </p:sp>
      <p:cxnSp>
        <p:nvCxnSpPr>
          <p:cNvPr id="3203" name="ZZ_Fusszeile_Linie"/>
          <p:cNvCxnSpPr/>
          <p:nvPr/>
        </p:nvCxnSpPr>
        <p:spPr>
          <a:xfrm>
            <a:off x="274320" y="6565392"/>
            <a:ext cx="11643360" cy="0"/>
          </a:xfrm>
          <a:prstGeom prst="line">
            <a:avLst/>
          </a:prstGeom>
          <a:ln w="6350">
            <a:solidFill>
              <a:srgbClr val="D7DBE0"/>
            </a:solidFill>
          </a:ln>
        </p:spPr>
      </p:cxnSp>
      <p:sp>
        <p:nvSpPr>
          <p:cNvPr id="320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3205"/>
        <p:cNvGrpSpPr/>
        <p:nvPr/>
      </p:nvGrpSpPr>
      <p:grpSpPr>
        <a:xfrm>
          <a:off x="0" y="0"/>
          <a:ext cx="0" cy="0"/>
          <a:chOff x="0" y="0"/>
          <a:chExt cx="0" cy="0"/>
        </a:xfrm>
      </p:grpSpPr>
      <p:cxnSp>
        <p:nvCxnSpPr>
          <p:cNvPr id="3207" name="Google Shape;3207;p23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208" name="Google Shape;3208;p23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209" name="Google Shape;3209;p23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210" name="Google Shape;3210;p23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211" name="Google Shape;3211;p23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212" name="Google Shape;3212;p233"/>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214" name="Google Shape;3214;p233"/>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215" name="Google Shape;3215;p233"/>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216" name="Google Shape;3216;p233"/>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217" name="Google Shape;3217;p233"/>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218" name="Google Shape;3218;p23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219" name="Google Shape;3219;p233"/>
          <p:cNvSpPr txBox="1"/>
          <p:nvPr/>
        </p:nvSpPr>
        <p:spPr>
          <a:xfrm>
            <a:off x="3124548" y="870392"/>
            <a:ext cx="5863627" cy="1371879"/>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Clr>
                <a:srgbClr val="000000"/>
              </a:buClr>
              <a:buSzPts val="1227"/>
              <a:buFont typeface="Noto Sans Symbols"/>
              <a:buNone/>
            </a:pPr>
            <a:endParaRPr sz="1227">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Clr>
                <a:srgbClr val="1A5FB4"/>
              </a:buClr>
              <a:buSzPts val="1052"/>
              <a:buFont typeface="Noto Sans Symbols"/>
              <a:buNone/>
            </a:pPr>
            <a:r>
              <a:rPr lang="en-US" sz="1052">
                <a:solidFill>
                  <a:srgbClr val="1A5FB4"/>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Clr>
                <a:srgbClr val="000000"/>
              </a:buClr>
              <a:buSzPts val="1227"/>
              <a:buFont typeface="Noto Sans Symbols"/>
              <a:buNone/>
            </a:pPr>
            <a:endParaRPr sz="1227" i="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052" i="1">
                <a:solidFill>
                  <a:srgbClr val="1A5FB4"/>
                </a:solidFill>
                <a:latin typeface="Arial"/>
                <a:ea typeface="Arial"/>
                <a:cs typeface="Arial"/>
                <a:sym typeface="Arial"/>
              </a:rPr>
              <a:t>Wie sind die fünf Gruppen im ICIR definiert?</a:t>
            </a:r>
            <a:endParaRPr/>
          </a:p>
        </p:txBody>
      </p:sp>
      <p:graphicFrame>
        <p:nvGraphicFramePr>
          <p:cNvPr id="3220" name="Google Shape;3220;p233"/>
          <p:cNvGraphicFramePr/>
          <p:nvPr>
            <p:extLst>
              <p:ext uri="{D42A27DB-BD31-4B8C-83A1-F6EECF244321}">
                <p14:modId xmlns:p14="http://schemas.microsoft.com/office/powerpoint/2010/main" val="724672544"/>
              </p:ext>
            </p:extLst>
          </p:nvPr>
        </p:nvGraphicFramePr>
        <p:xfrm>
          <a:off x="2421699" y="2340112"/>
          <a:ext cx="7214991" cy="3477264"/>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b="1" i="1" u="none" strike="noStrike" cap="none">
                          <a:solidFill>
                            <a:schemeClr val="dk1"/>
                          </a:solidFill>
                        </a:rPr>
                        <a:t>Risiko eines Augenverlusts bei einer Behandlung ausschließlich mit Chemotherapie</a:t>
                      </a:r>
                      <a:endParaRPr sz="1227" u="none" strike="noStrike" cap="none"/>
                    </a:p>
                  </a:txBody>
                  <a:tcPr marL="80175" marR="80175" marT="40088" marB="40088" anchor="ct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Sehr gering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dirty="0">
                          <a:solidFill>
                            <a:schemeClr val="dk1"/>
                          </a:solidFill>
                        </a:rPr>
                        <a:t>Tumor(e) </a:t>
                      </a:r>
                      <a:r>
                        <a:rPr lang="en-US" sz="1052" u="none" strike="noStrike" cap="none" dirty="0" err="1">
                          <a:solidFill>
                            <a:schemeClr val="dk1"/>
                          </a:solidFill>
                        </a:rPr>
                        <a:t>beschränkt</a:t>
                      </a:r>
                      <a:r>
                        <a:rPr lang="en-US" sz="1052" u="none" strike="noStrike" cap="none" dirty="0">
                          <a:solidFill>
                            <a:schemeClr val="dk1"/>
                          </a:solidFill>
                        </a:rPr>
                        <a:t> auf die </a:t>
                      </a:r>
                      <a:r>
                        <a:rPr lang="en-US" sz="1052" u="none" strike="noStrike" cap="none" dirty="0" err="1">
                          <a:solidFill>
                            <a:schemeClr val="dk1"/>
                          </a:solidFill>
                        </a:rPr>
                        <a:t>Netzhaut</a:t>
                      </a:r>
                      <a:r>
                        <a:rPr lang="en-US" sz="1052" u="none" strike="noStrike" cap="none" dirty="0">
                          <a:solidFill>
                            <a:schemeClr val="dk1"/>
                          </a:solidFill>
                        </a:rPr>
                        <a:t>; </a:t>
                      </a:r>
                      <a:r>
                        <a:rPr lang="en-US" sz="1052" u="none" strike="noStrike" cap="none" dirty="0" err="1">
                          <a:solidFill>
                            <a:schemeClr val="dk1"/>
                          </a:solidFill>
                        </a:rPr>
                        <a:t>erfüllt</a:t>
                      </a:r>
                      <a:r>
                        <a:rPr lang="en-US" sz="1052" u="none" strike="noStrike" cap="none" dirty="0">
                          <a:solidFill>
                            <a:schemeClr val="dk1"/>
                          </a:solidFill>
                        </a:rPr>
                        <a:t> </a:t>
                      </a:r>
                      <a:r>
                        <a:rPr lang="en-US" sz="1052" u="none" strike="noStrike" cap="none" dirty="0" err="1">
                          <a:solidFill>
                            <a:schemeClr val="dk1"/>
                          </a:solidFill>
                        </a:rPr>
                        <a:t>ansonsten</a:t>
                      </a:r>
                      <a:r>
                        <a:rPr lang="en-US" sz="1052" u="none" strike="noStrike" cap="none" dirty="0">
                          <a:solidFill>
                            <a:schemeClr val="dk1"/>
                          </a:solidFill>
                        </a:rPr>
                        <a:t> nicht die </a:t>
                      </a:r>
                      <a:r>
                        <a:rPr lang="en-US" sz="1052" u="none" strike="noStrike" cap="none" dirty="0" err="1">
                          <a:solidFill>
                            <a:schemeClr val="dk1"/>
                          </a:solidFill>
                        </a:rPr>
                        <a:t>Kriterien</a:t>
                      </a:r>
                      <a:r>
                        <a:rPr lang="en-US" sz="1052" u="none" strike="noStrike" cap="none" dirty="0">
                          <a:solidFill>
                            <a:schemeClr val="dk1"/>
                          </a:solidFill>
                        </a:rPr>
                        <a:t>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Niedrig</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Mäßig</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Ausgedehnte Ausbreitung außerhalb der Netzhaut</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chemeClr val="dk1"/>
                          </a:solidFill>
                        </a:rPr>
                        <a:t>Hoch</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dirty="0">
                          <a:solidFill>
                            <a:schemeClr val="dk1"/>
                          </a:solidFill>
                        </a:rPr>
                        <a:t>Sehr </a:t>
                      </a:r>
                      <a:r>
                        <a:rPr lang="en-US" sz="1052" b="0" u="none" strike="noStrike" cap="none" dirty="0" err="1">
                          <a:solidFill>
                            <a:schemeClr val="dk1"/>
                          </a:solidFill>
                        </a:rPr>
                        <a:t>hoch</a:t>
                      </a:r>
                      <a:endParaRPr sz="1227"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22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06" name="Google Shape;3206;p23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213" name="Google Shape;3213;p23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221</a:t>
            </a:fld>
            <a:endParaRPr lang="de-DE" sz="800">
              <a:latin typeface="Segoe UI"/>
            </a:endParaRPr>
          </a:p>
        </p:txBody>
      </p:sp>
      <p:cxnSp>
        <p:nvCxnSpPr>
          <p:cNvPr id="3222" name="ZZ_Fusszeile_Linie"/>
          <p:cNvCxnSpPr/>
          <p:nvPr/>
        </p:nvCxnSpPr>
        <p:spPr>
          <a:xfrm>
            <a:off x="274320" y="6565392"/>
            <a:ext cx="11643360" cy="0"/>
          </a:xfrm>
          <a:prstGeom prst="line">
            <a:avLst/>
          </a:prstGeom>
          <a:ln w="6350">
            <a:solidFill>
              <a:srgbClr val="D7DBE0"/>
            </a:solidFill>
          </a:ln>
        </p:spPr>
      </p:cxnSp>
      <p:sp>
        <p:nvSpPr>
          <p:cNvPr id="322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3224"/>
        <p:cNvGrpSpPr/>
        <p:nvPr/>
      </p:nvGrpSpPr>
      <p:grpSpPr>
        <a:xfrm>
          <a:off x="0" y="0"/>
          <a:ext cx="0" cy="0"/>
          <a:chOff x="0" y="0"/>
          <a:chExt cx="0" cy="0"/>
        </a:xfrm>
      </p:grpSpPr>
      <p:cxnSp>
        <p:nvCxnSpPr>
          <p:cNvPr id="3226" name="Google Shape;3226;p23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227" name="Google Shape;3227;p234"/>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228" name="Google Shape;3228;p23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229" name="Google Shape;3229;p23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230" name="Google Shape;3230;p23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231" name="Google Shape;3231;p234"/>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233" name="Google Shape;3233;p234"/>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234" name="Google Shape;3234;p234"/>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235" name="Google Shape;3235;p234"/>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236" name="Google Shape;3236;p234"/>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237" name="Google Shape;3237;p23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graphicFrame>
        <p:nvGraphicFramePr>
          <p:cNvPr id="3238" name="Google Shape;3238;p234"/>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eines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rgbClr val="9AA3AE"/>
                          </a:solidFill>
                        </a:rPr>
                        <a:t>Tumor(e) beschränkt auf die Netzhaut; erfüllt ansonsten nicht die Kriterien für Gruppe A</a:t>
                      </a:r>
                      <a:endParaRPr sz="1227" b="0" u="none" strike="noStrike" cap="none" dirty="0">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en-US" sz="1052" u="none" strike="noStrike" cap="none" dirty="0" err="1">
                          <a:solidFill>
                            <a:srgbClr val="9AA3AE"/>
                          </a:solidFill>
                        </a:rPr>
                        <a:t>Ausgedehnte</a:t>
                      </a:r>
                      <a:r>
                        <a:rPr lang="en-US" sz="1052" u="none" strike="noStrike" cap="none" dirty="0">
                          <a:solidFill>
                            <a:srgbClr val="9AA3AE"/>
                          </a:solidFill>
                        </a:rPr>
                        <a:t> </a:t>
                      </a:r>
                      <a:r>
                        <a:rPr lang="en-US" sz="1052" u="none" strike="noStrike" cap="none" dirty="0" err="1">
                          <a:solidFill>
                            <a:srgbClr val="9AA3AE"/>
                          </a:solidFill>
                        </a:rPr>
                        <a:t>Ausbreitung</a:t>
                      </a:r>
                      <a:r>
                        <a:rPr lang="en-US" sz="1052" u="none" strike="noStrike" cap="none" dirty="0">
                          <a:solidFill>
                            <a:srgbClr val="9AA3AE"/>
                          </a:solidFill>
                        </a:rPr>
                        <a:t> </a:t>
                      </a:r>
                      <a:r>
                        <a:rPr lang="en-US" sz="1052" u="none" strike="noStrike" cap="none" dirty="0" err="1">
                          <a:solidFill>
                            <a:srgbClr val="9AA3AE"/>
                          </a:solidFill>
                        </a:rPr>
                        <a:t>außerhalb</a:t>
                      </a:r>
                      <a:r>
                        <a:rPr lang="en-US" sz="1052" u="none" strike="noStrike" cap="none" dirty="0">
                          <a:solidFill>
                            <a:srgbClr val="9AA3AE"/>
                          </a:solidFill>
                        </a:rPr>
                        <a:t> der </a:t>
                      </a:r>
                      <a:r>
                        <a:rPr lang="en-US" sz="1052" u="none" strike="noStrike" cap="none" dirty="0" err="1">
                          <a:solidFill>
                            <a:srgbClr val="9AA3AE"/>
                          </a:solidFill>
                        </a:rPr>
                        <a:t>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239" name="Google Shape;3239;p234"/>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240" name="Google Shape;3240;p234"/>
          <p:cNvSpPr/>
          <p:nvPr/>
        </p:nvSpPr>
        <p:spPr>
          <a:xfrm>
            <a:off x="8048669" y="2951105"/>
            <a:ext cx="986772"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241" name="Google Shape;3241;p234"/>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sp>
        <p:nvSpPr>
          <p:cNvPr id="3242" name="Google Shape;3242;p234"/>
          <p:cNvSpPr/>
          <p:nvPr/>
        </p:nvSpPr>
        <p:spPr>
          <a:xfrm>
            <a:off x="8233775" y="1681801"/>
            <a:ext cx="498258" cy="673622"/>
          </a:xfrm>
          <a:prstGeom prst="downArrow">
            <a:avLst>
              <a:gd name="adj1" fmla="val 50000"/>
              <a:gd name="adj2" fmla="val 50000"/>
            </a:avLst>
          </a:prstGeom>
          <a:solidFill>
            <a:srgbClr val="00B0F0"/>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243" name="Google Shape;3243;p234"/>
          <p:cNvSpPr txBox="1"/>
          <p:nvPr/>
        </p:nvSpPr>
        <p:spPr>
          <a:xfrm>
            <a:off x="7400110" y="1173397"/>
            <a:ext cx="1870553" cy="508405"/>
          </a:xfrm>
          <a:prstGeom prst="rect">
            <a:avLst/>
          </a:prstGeom>
          <a:solidFill>
            <a:srgbClr val="FFEC8F"/>
          </a:solidFill>
          <a:ln w="8351" cap="flat" cmpd="sng">
            <a:solidFill>
              <a:srgbClr val="000000"/>
            </a:solidFill>
            <a:prstDash val="solid"/>
            <a:round/>
            <a:headEnd type="none" w="sm" len="sm"/>
            <a:tailEnd type="none" w="sm" len="sm"/>
          </a:ln>
        </p:spPr>
        <p:txBody>
          <a:bodyPr spcFirstLastPara="1" wrap="square" lIns="22268" tIns="11134" rIns="22268" bIns="11134" anchor="t" anchorCtr="0">
            <a:spAutoFit/>
          </a:bodyPr>
          <a:lstStyle/>
          <a:p>
            <a:pPr marL="0" marR="0" lvl="0" indent="0" algn="ctr" rtl="0">
              <a:spcBef>
                <a:spcPts val="0"/>
              </a:spcBef>
              <a:spcAft>
                <a:spcPts val="0"/>
              </a:spcAft>
              <a:buNone/>
            </a:pPr>
            <a:r>
              <a:rPr lang="en-US" sz="1052" b="1" i="1">
                <a:solidFill>
                  <a:srgbClr val="1A5FB4"/>
                </a:solidFill>
                <a:latin typeface="Arial"/>
                <a:ea typeface="Arial"/>
                <a:cs typeface="Arial"/>
                <a:sym typeface="Arial"/>
              </a:rPr>
              <a:t>Beachten Sie die Änderung! Wir sprechen jetzt über die Behandlung</a:t>
            </a:r>
            <a:endParaRPr/>
          </a:p>
        </p:txBody>
      </p:sp>
      <p:sp>
        <p:nvSpPr>
          <p:cNvPr id="32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25" name="Google Shape;3225;p23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232" name="Google Shape;3232;p23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222</a:t>
            </a:fld>
            <a:endParaRPr lang="de-DE" sz="800">
              <a:latin typeface="Segoe UI"/>
            </a:endParaRPr>
          </a:p>
        </p:txBody>
      </p:sp>
      <p:cxnSp>
        <p:nvCxnSpPr>
          <p:cNvPr id="3245" name="ZZ_Fusszeile_Linie"/>
          <p:cNvCxnSpPr/>
          <p:nvPr/>
        </p:nvCxnSpPr>
        <p:spPr>
          <a:xfrm>
            <a:off x="274320" y="6565392"/>
            <a:ext cx="11643360" cy="0"/>
          </a:xfrm>
          <a:prstGeom prst="line">
            <a:avLst/>
          </a:prstGeom>
          <a:ln w="6350">
            <a:solidFill>
              <a:srgbClr val="D7DBE0"/>
            </a:solidFill>
          </a:ln>
        </p:spPr>
      </p:cxnSp>
      <p:sp>
        <p:nvSpPr>
          <p:cNvPr id="32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3247"/>
        <p:cNvGrpSpPr/>
        <p:nvPr/>
      </p:nvGrpSpPr>
      <p:grpSpPr>
        <a:xfrm>
          <a:off x="0" y="0"/>
          <a:ext cx="0" cy="0"/>
          <a:chOff x="0" y="0"/>
          <a:chExt cx="0" cy="0"/>
        </a:xfrm>
      </p:grpSpPr>
      <p:cxnSp>
        <p:nvCxnSpPr>
          <p:cNvPr id="3249" name="Google Shape;3249;p23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250" name="Google Shape;3250;p235"/>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251" name="Google Shape;3251;p23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252" name="Google Shape;3252;p23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253" name="Google Shape;3253;p23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254" name="Google Shape;3254;p235"/>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256" name="Google Shape;3256;p235"/>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257" name="Google Shape;3257;p235"/>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258" name="Google Shape;3258;p235"/>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259" name="Google Shape;3259;p235"/>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260" name="Google Shape;3260;p23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graphicFrame>
        <p:nvGraphicFramePr>
          <p:cNvPr id="3261" name="Google Shape;3261;p235"/>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eines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erfüllt ansonsten nicht die Kriterien für Gruppe A</a:t>
                      </a:r>
                      <a:endParaRPr sz="1227" b="0"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Ausgedehnte Ausbreitung außerhalb der Netzhaut</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262" name="Google Shape;3262;p235"/>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263" name="Google Shape;3263;p235"/>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sp>
        <p:nvSpPr>
          <p:cNvPr id="326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48" name="Google Shape;3248;p23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255" name="Google Shape;3255;p23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223</a:t>
            </a:fld>
            <a:endParaRPr lang="de-DE" sz="800">
              <a:latin typeface="Segoe UI"/>
            </a:endParaRPr>
          </a:p>
        </p:txBody>
      </p:sp>
      <p:cxnSp>
        <p:nvCxnSpPr>
          <p:cNvPr id="3265" name="ZZ_Fusszeile_Linie"/>
          <p:cNvCxnSpPr/>
          <p:nvPr/>
        </p:nvCxnSpPr>
        <p:spPr>
          <a:xfrm>
            <a:off x="274320" y="6565392"/>
            <a:ext cx="11643360" cy="0"/>
          </a:xfrm>
          <a:prstGeom prst="line">
            <a:avLst/>
          </a:prstGeom>
          <a:ln w="6350">
            <a:solidFill>
              <a:srgbClr val="D7DBE0"/>
            </a:solidFill>
          </a:ln>
        </p:spPr>
      </p:cxnSp>
      <p:sp>
        <p:nvSpPr>
          <p:cNvPr id="326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3267"/>
        <p:cNvGrpSpPr/>
        <p:nvPr/>
      </p:nvGrpSpPr>
      <p:grpSpPr>
        <a:xfrm>
          <a:off x="0" y="0"/>
          <a:ext cx="0" cy="0"/>
          <a:chOff x="0" y="0"/>
          <a:chExt cx="0" cy="0"/>
        </a:xfrm>
      </p:grpSpPr>
      <p:cxnSp>
        <p:nvCxnSpPr>
          <p:cNvPr id="3269" name="Google Shape;3269;p23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270" name="Google Shape;3270;p23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271" name="Google Shape;3271;p23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272" name="Google Shape;3272;p23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273" name="Google Shape;3273;p23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274" name="Google Shape;3274;p236"/>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275" name="Google Shape;3275;p236"/>
          <p:cNvSpPr txBox="1"/>
          <p:nvPr/>
        </p:nvSpPr>
        <p:spPr>
          <a:xfrm>
            <a:off x="2154477" y="3688748"/>
            <a:ext cx="1257836"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sollten nicht</a:t>
            </a:r>
            <a:endParaRPr sz="1227" b="0" i="0" u="none" strike="noStrike" cap="none">
              <a:solidFill>
                <a:srgbClr val="330066"/>
              </a:solidFill>
              <a:latin typeface="Arial"/>
              <a:ea typeface="Arial"/>
              <a:cs typeface="Arial"/>
              <a:sym typeface="Arial"/>
            </a:endParaRPr>
          </a:p>
        </p:txBody>
      </p:sp>
      <p:sp>
        <p:nvSpPr>
          <p:cNvPr id="3277" name="Google Shape;3277;p236"/>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278" name="Google Shape;3278;p236"/>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279" name="Google Shape;3279;p236"/>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das</a:t>
            </a:r>
            <a:endParaRPr sz="1227" b="0" i="0" u="none" strike="noStrike" cap="none">
              <a:solidFill>
                <a:srgbClr val="330066"/>
              </a:solidFill>
              <a:latin typeface="Arial"/>
              <a:ea typeface="Arial"/>
              <a:cs typeface="Arial"/>
              <a:sym typeface="Arial"/>
            </a:endParaRPr>
          </a:p>
        </p:txBody>
      </p:sp>
      <p:cxnSp>
        <p:nvCxnSpPr>
          <p:cNvPr id="3280" name="Google Shape;3280;p236"/>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281" name="Google Shape;3281;p23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282" name="Google Shape;3282;p236"/>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283" name="Google Shape;3283;p236"/>
          <p:cNvGraphicFramePr/>
          <p:nvPr>
            <p:extLst>
              <p:ext uri="{D42A27DB-BD31-4B8C-83A1-F6EECF244321}">
                <p14:modId xmlns:p14="http://schemas.microsoft.com/office/powerpoint/2010/main" val="2894348864"/>
              </p:ext>
            </p:extLst>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Gruppe</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eines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erfüllt ansonsten nicht die Kriterien für Gruppe A</a:t>
                      </a:r>
                      <a:endParaRPr sz="1227" b="0"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en-US" sz="1052" u="none" strike="noStrike" cap="none" dirty="0" err="1">
                          <a:solidFill>
                            <a:srgbClr val="9AA3AE"/>
                          </a:solidFill>
                        </a:rPr>
                        <a:t>Ausgedehnte</a:t>
                      </a:r>
                      <a:r>
                        <a:rPr lang="en-US" sz="1052" u="none" strike="noStrike" cap="none" dirty="0">
                          <a:solidFill>
                            <a:srgbClr val="9AA3AE"/>
                          </a:solidFill>
                        </a:rPr>
                        <a:t> </a:t>
                      </a:r>
                      <a:r>
                        <a:rPr lang="en-US" sz="1052" u="none" strike="noStrike" cap="none" dirty="0" err="1">
                          <a:solidFill>
                            <a:srgbClr val="9AA3AE"/>
                          </a:solidFill>
                        </a:rPr>
                        <a:t>Ausbreitung</a:t>
                      </a:r>
                      <a:r>
                        <a:rPr lang="en-US" sz="1052" u="none" strike="noStrike" cap="none" dirty="0">
                          <a:solidFill>
                            <a:srgbClr val="9AA3AE"/>
                          </a:solidFill>
                        </a:rPr>
                        <a:t> </a:t>
                      </a:r>
                      <a:r>
                        <a:rPr lang="en-US" sz="1052" u="none" strike="noStrike" cap="none" dirty="0" err="1">
                          <a:solidFill>
                            <a:srgbClr val="9AA3AE"/>
                          </a:solidFill>
                        </a:rPr>
                        <a:t>außerhalb</a:t>
                      </a:r>
                      <a:r>
                        <a:rPr lang="en-US" sz="1052" u="none" strike="noStrike" cap="none" dirty="0">
                          <a:solidFill>
                            <a:srgbClr val="9AA3AE"/>
                          </a:solidFill>
                        </a:rPr>
                        <a:t> der </a:t>
                      </a:r>
                      <a:r>
                        <a:rPr lang="en-US" sz="1052" u="none" strike="noStrike" cap="none" dirty="0" err="1">
                          <a:solidFill>
                            <a:srgbClr val="9AA3AE"/>
                          </a:solidFill>
                        </a:rPr>
                        <a:t>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284" name="Google Shape;3284;p236"/>
          <p:cNvSpPr txBox="1"/>
          <p:nvPr/>
        </p:nvSpPr>
        <p:spPr>
          <a:xfrm>
            <a:off x="5373326" y="3759006"/>
            <a:ext cx="4364712" cy="485786"/>
          </a:xfrm>
          <a:prstGeom prst="rect">
            <a:avLst/>
          </a:prstGeom>
          <a:solidFill>
            <a:srgbClr val="00B0F0"/>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chemeClr val="dk1"/>
              </a:buClr>
              <a:buSzPts val="1052"/>
              <a:buFont typeface="Noto Sans Symbols"/>
              <a:buNone/>
            </a:pPr>
            <a:r>
              <a:rPr lang="en-US" sz="1403" i="1" u="none" strike="noStrike" cap="none">
                <a:solidFill>
                  <a:srgbClr val="330066"/>
                </a:solidFill>
              </a:rPr>
              <a:t>(Eine Chemoreduktion ist bei diesen kleinen, isolierten Tumoren in der Regel nicht erforderlich)</a:t>
            </a:r>
            <a:endParaRPr sz="1403" i="1" u="none" strike="noStrike" cap="none">
              <a:solidFill>
                <a:srgbClr val="330066"/>
              </a:solidFill>
            </a:endParaRPr>
          </a:p>
        </p:txBody>
      </p:sp>
      <p:cxnSp>
        <p:nvCxnSpPr>
          <p:cNvPr id="3285" name="Google Shape;3285;p236"/>
          <p:cNvCxnSpPr/>
          <p:nvPr/>
        </p:nvCxnSpPr>
        <p:spPr>
          <a:xfrm rot="10800000" flipH="1">
            <a:off x="7766137" y="3250337"/>
            <a:ext cx="370214" cy="492690"/>
          </a:xfrm>
          <a:prstGeom prst="straightConnector1">
            <a:avLst/>
          </a:prstGeom>
          <a:noFill/>
          <a:ln w="8351" cap="flat" cmpd="sng">
            <a:solidFill>
              <a:schemeClr val="dk1"/>
            </a:solidFill>
            <a:prstDash val="solid"/>
            <a:round/>
            <a:headEnd type="none" w="sm" len="sm"/>
            <a:tailEnd type="triangle" w="med" len="med"/>
          </a:ln>
        </p:spPr>
      </p:cxnSp>
      <p:sp>
        <p:nvSpPr>
          <p:cNvPr id="3286" name="Google Shape;3286;p236"/>
          <p:cNvSpPr/>
          <p:nvPr/>
        </p:nvSpPr>
        <p:spPr>
          <a:xfrm>
            <a:off x="8018050" y="2891258"/>
            <a:ext cx="970071" cy="384132"/>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287" name="Google Shape;3287;p236"/>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2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68" name="Google Shape;3268;p23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276" name="Google Shape;3276;p23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224</a:t>
            </a:fld>
            <a:endParaRPr lang="de-DE" sz="800">
              <a:latin typeface="Segoe UI"/>
            </a:endParaRPr>
          </a:p>
        </p:txBody>
      </p:sp>
      <p:cxnSp>
        <p:nvCxnSpPr>
          <p:cNvPr id="3289" name="ZZ_Fusszeile_Linie"/>
          <p:cNvCxnSpPr/>
          <p:nvPr/>
        </p:nvCxnSpPr>
        <p:spPr>
          <a:xfrm>
            <a:off x="274320" y="6565392"/>
            <a:ext cx="11643360" cy="0"/>
          </a:xfrm>
          <a:prstGeom prst="line">
            <a:avLst/>
          </a:prstGeom>
          <a:ln w="6350">
            <a:solidFill>
              <a:srgbClr val="D7DBE0"/>
            </a:solidFill>
          </a:ln>
        </p:spPr>
      </p:cxnSp>
      <p:sp>
        <p:nvSpPr>
          <p:cNvPr id="32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3291"/>
        <p:cNvGrpSpPr/>
        <p:nvPr/>
      </p:nvGrpSpPr>
      <p:grpSpPr>
        <a:xfrm>
          <a:off x="0" y="0"/>
          <a:ext cx="0" cy="0"/>
          <a:chOff x="0" y="0"/>
          <a:chExt cx="0" cy="0"/>
        </a:xfrm>
      </p:grpSpPr>
      <p:cxnSp>
        <p:nvCxnSpPr>
          <p:cNvPr id="3293" name="Google Shape;3293;p23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294" name="Google Shape;3294;p237"/>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295" name="Google Shape;3295;p23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296" name="Google Shape;3296;p23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297" name="Google Shape;3297;p237"/>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298" name="Google Shape;3298;p237"/>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300" name="Google Shape;3300;p237"/>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301" name="Google Shape;3301;p237"/>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02" name="Google Shape;3302;p237"/>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303" name="Google Shape;3303;p237"/>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304" name="Google Shape;3304;p23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305" name="Google Shape;3305;p237"/>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306" name="Google Shape;3306;p237"/>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Chemotherapie + Laser</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beeinträchtigtes Auge (z. B. NVG, Kontakt zwischen Tumor und Linse, Glaskörperblutung, aseptische Orbitalzellulitis infolge von Tumornekrose usw.)</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307" name="Google Shape;3307;p237"/>
          <p:cNvSpPr/>
          <p:nvPr/>
        </p:nvSpPr>
        <p:spPr>
          <a:xfrm>
            <a:off x="7803244" y="3409000"/>
            <a:ext cx="1472088" cy="324296"/>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08" name="Google Shape;3308;p237"/>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30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292" name="Google Shape;3292;p23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299" name="Google Shape;3299;p23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225</a:t>
            </a:fld>
            <a:endParaRPr lang="de-DE" sz="800">
              <a:latin typeface="Segoe UI"/>
            </a:endParaRPr>
          </a:p>
        </p:txBody>
      </p:sp>
      <p:cxnSp>
        <p:nvCxnSpPr>
          <p:cNvPr id="3310" name="ZZ_Fusszeile_Linie"/>
          <p:cNvCxnSpPr/>
          <p:nvPr/>
        </p:nvCxnSpPr>
        <p:spPr>
          <a:xfrm>
            <a:off x="274320" y="6565392"/>
            <a:ext cx="11643360" cy="0"/>
          </a:xfrm>
          <a:prstGeom prst="line">
            <a:avLst/>
          </a:prstGeom>
          <a:ln w="6350">
            <a:solidFill>
              <a:srgbClr val="D7DBE0"/>
            </a:solidFill>
          </a:ln>
        </p:spPr>
      </p:cxnSp>
      <p:sp>
        <p:nvSpPr>
          <p:cNvPr id="331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3312"/>
        <p:cNvGrpSpPr/>
        <p:nvPr/>
      </p:nvGrpSpPr>
      <p:grpSpPr>
        <a:xfrm>
          <a:off x="0" y="0"/>
          <a:ext cx="0" cy="0"/>
          <a:chOff x="0" y="0"/>
          <a:chExt cx="0" cy="0"/>
        </a:xfrm>
      </p:grpSpPr>
      <p:cxnSp>
        <p:nvCxnSpPr>
          <p:cNvPr id="3315" name="Google Shape;3315;p23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316" name="Google Shape;3316;p23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317" name="Google Shape;3317;p23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318" name="Google Shape;3318;p23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319" name="Google Shape;3319;p238"/>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320" name="Google Shape;3320;p238"/>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321" name="Google Shape;3321;p238"/>
          <p:cNvSpPr txBox="1"/>
          <p:nvPr/>
        </p:nvSpPr>
        <p:spPr>
          <a:xfrm>
            <a:off x="4826696" y="4582272"/>
            <a:ext cx="487711"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322" name="Google Shape;3322;p238"/>
          <p:cNvSpPr txBox="1"/>
          <p:nvPr/>
        </p:nvSpPr>
        <p:spPr>
          <a:xfrm>
            <a:off x="4893501" y="4811915"/>
            <a:ext cx="286685"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23" name="Google Shape;3323;p238"/>
          <p:cNvSpPr txBox="1"/>
          <p:nvPr/>
        </p:nvSpPr>
        <p:spPr>
          <a:xfrm>
            <a:off x="7269272" y="4928825"/>
            <a:ext cx="1419916" cy="28405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324" name="Google Shape;3324;p238"/>
          <p:cNvCxnSpPr/>
          <p:nvPr/>
        </p:nvCxnSpPr>
        <p:spPr>
          <a:xfrm>
            <a:off x="7508658" y="5205790"/>
            <a:ext cx="992351" cy="0"/>
          </a:xfrm>
          <a:prstGeom prst="straightConnector1">
            <a:avLst/>
          </a:prstGeom>
          <a:noFill/>
          <a:ln w="25052" cap="flat" cmpd="sng">
            <a:solidFill>
              <a:srgbClr val="9AA3AE"/>
            </a:solidFill>
            <a:prstDash val="solid"/>
            <a:round/>
            <a:headEnd type="none" w="sm" len="sm"/>
            <a:tailEnd type="none" w="sm" len="sm"/>
          </a:ln>
        </p:spPr>
      </p:cxnSp>
      <p:sp>
        <p:nvSpPr>
          <p:cNvPr id="3325" name="Google Shape;3325;p23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326" name="Google Shape;3326;p238"/>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327" name="Google Shape;3327;p238"/>
          <p:cNvGraphicFramePr/>
          <p:nvPr>
            <p:extLst>
              <p:ext uri="{D42A27DB-BD31-4B8C-83A1-F6EECF244321}">
                <p14:modId xmlns:p14="http://schemas.microsoft.com/office/powerpoint/2010/main" val="781455181"/>
              </p:ext>
            </p:extLst>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Chemotherapie + Laser</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dirty="0">
                          <a:solidFill>
                            <a:srgbClr val="9AA3AE"/>
                          </a:solidFill>
                        </a:rPr>
                        <a:t>Stark </a:t>
                      </a:r>
                      <a:r>
                        <a:rPr lang="en-US" sz="1052" u="none" strike="noStrike" cap="none" dirty="0" err="1">
                          <a:solidFill>
                            <a:srgbClr val="9AA3AE"/>
                          </a:solidFill>
                        </a:rPr>
                        <a:t>beeinträchtigtes</a:t>
                      </a:r>
                      <a:r>
                        <a:rPr lang="en-US" sz="1052" u="none" strike="noStrike" cap="none" dirty="0">
                          <a:solidFill>
                            <a:srgbClr val="9AA3AE"/>
                          </a:solidFill>
                        </a:rPr>
                        <a:t> Auge (z. B. NVG, </a:t>
                      </a:r>
                      <a:r>
                        <a:rPr lang="en-US" sz="1052" u="none" strike="noStrike" cap="none" dirty="0" err="1">
                          <a:solidFill>
                            <a:srgbClr val="9AA3AE"/>
                          </a:solidFill>
                        </a:rPr>
                        <a:t>Kontakt</a:t>
                      </a:r>
                      <a:r>
                        <a:rPr lang="en-US" sz="1052" u="none" strike="noStrike" cap="none" dirty="0">
                          <a:solidFill>
                            <a:srgbClr val="9AA3AE"/>
                          </a:solidFill>
                        </a:rPr>
                        <a:t> </a:t>
                      </a:r>
                      <a:r>
                        <a:rPr lang="en-US" sz="1052" u="none" strike="noStrike" cap="none" dirty="0" err="1">
                          <a:solidFill>
                            <a:srgbClr val="9AA3AE"/>
                          </a:solidFill>
                        </a:rPr>
                        <a:t>zwischen</a:t>
                      </a:r>
                      <a:r>
                        <a:rPr lang="en-US" sz="1052" u="none" strike="noStrike" cap="none" dirty="0">
                          <a:solidFill>
                            <a:srgbClr val="9AA3AE"/>
                          </a:solidFill>
                        </a:rPr>
                        <a:t> Tumor und Linse, </a:t>
                      </a:r>
                      <a:r>
                        <a:rPr lang="en-US" sz="1052" u="none" strike="noStrike" cap="none" dirty="0" err="1">
                          <a:solidFill>
                            <a:srgbClr val="9AA3AE"/>
                          </a:solidFill>
                        </a:rPr>
                        <a:t>Glaskörperblutung</a:t>
                      </a:r>
                      <a:r>
                        <a:rPr lang="en-US" sz="1052" u="none" strike="noStrike" cap="none" dirty="0">
                          <a:solidFill>
                            <a:srgbClr val="9AA3AE"/>
                          </a:solidFill>
                        </a:rPr>
                        <a:t>, </a:t>
                      </a:r>
                      <a:r>
                        <a:rPr lang="en-US" sz="1052" u="none" strike="noStrike" cap="none" dirty="0" err="1">
                          <a:solidFill>
                            <a:srgbClr val="9AA3AE"/>
                          </a:solidFill>
                        </a:rPr>
                        <a:t>aseptische</a:t>
                      </a:r>
                      <a:r>
                        <a:rPr lang="en-US" sz="1052" u="none" strike="noStrike" cap="none" dirty="0">
                          <a:solidFill>
                            <a:srgbClr val="9AA3AE"/>
                          </a:solidFill>
                        </a:rPr>
                        <a:t> </a:t>
                      </a:r>
                      <a:r>
                        <a:rPr lang="en-US" sz="1052" u="none" strike="noStrike" cap="none" dirty="0" err="1">
                          <a:solidFill>
                            <a:srgbClr val="9AA3AE"/>
                          </a:solidFill>
                        </a:rPr>
                        <a:t>Orbitalzellulitis</a:t>
                      </a:r>
                      <a:r>
                        <a:rPr lang="en-US" sz="1052" u="none" strike="noStrike" cap="none" dirty="0">
                          <a:solidFill>
                            <a:srgbClr val="9AA3AE"/>
                          </a:solidFill>
                        </a:rPr>
                        <a:t> </a:t>
                      </a:r>
                      <a:r>
                        <a:rPr lang="en-US" sz="1052" u="none" strike="noStrike" cap="none" dirty="0" err="1">
                          <a:solidFill>
                            <a:srgbClr val="9AA3AE"/>
                          </a:solidFill>
                        </a:rPr>
                        <a:t>infolge</a:t>
                      </a:r>
                      <a:r>
                        <a:rPr lang="en-US" sz="1052" u="none" strike="noStrike" cap="none" dirty="0">
                          <a:solidFill>
                            <a:srgbClr val="9AA3AE"/>
                          </a:solidFill>
                        </a:rPr>
                        <a:t> von </a:t>
                      </a:r>
                      <a:r>
                        <a:rPr lang="en-US" sz="1052" u="none" strike="noStrike" cap="none" dirty="0" err="1">
                          <a:solidFill>
                            <a:srgbClr val="9AA3AE"/>
                          </a:solidFill>
                        </a:rPr>
                        <a:t>Tumornekrose</a:t>
                      </a:r>
                      <a:r>
                        <a:rPr lang="en-US" sz="1052" u="none" strike="noStrike" cap="none" dirty="0">
                          <a:solidFill>
                            <a:srgbClr val="9AA3AE"/>
                          </a:solidFill>
                        </a:rPr>
                        <a:t> </a:t>
                      </a:r>
                      <a:r>
                        <a:rPr lang="en-US" sz="1052" u="none" strike="noStrike" cap="none" dirty="0" err="1">
                          <a:solidFill>
                            <a:srgbClr val="9AA3AE"/>
                          </a:solidFill>
                        </a:rPr>
                        <a:t>usw</a:t>
                      </a:r>
                      <a:r>
                        <a:rPr lang="en-US" sz="1052" u="none" strike="noStrike" cap="none" dirty="0">
                          <a:solidFill>
                            <a:srgbClr val="9AA3AE"/>
                          </a:solidFill>
                        </a:rPr>
                        <a: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328" name="Google Shape;3328;p238"/>
          <p:cNvSpPr txBox="1"/>
          <p:nvPr/>
        </p:nvSpPr>
        <p:spPr>
          <a:xfrm>
            <a:off x="7400099" y="2338721"/>
            <a:ext cx="2147507" cy="485786"/>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32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313" name="Google Shape;3313;p23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314" name="Google Shape;3314;p23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226</a:t>
            </a:fld>
            <a:endParaRPr lang="de-DE" sz="800">
              <a:latin typeface="Segoe UI"/>
            </a:endParaRPr>
          </a:p>
        </p:txBody>
      </p:sp>
      <p:cxnSp>
        <p:nvCxnSpPr>
          <p:cNvPr id="3330" name="ZZ_Fusszeile_Linie"/>
          <p:cNvCxnSpPr/>
          <p:nvPr/>
        </p:nvCxnSpPr>
        <p:spPr>
          <a:xfrm>
            <a:off x="274320" y="6565392"/>
            <a:ext cx="11643360" cy="0"/>
          </a:xfrm>
          <a:prstGeom prst="line">
            <a:avLst/>
          </a:prstGeom>
          <a:ln w="6350">
            <a:solidFill>
              <a:srgbClr val="D7DBE0"/>
            </a:solidFill>
          </a:ln>
        </p:spPr>
      </p:cxnSp>
      <p:sp>
        <p:nvSpPr>
          <p:cNvPr id="333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3332"/>
        <p:cNvGrpSpPr/>
        <p:nvPr/>
      </p:nvGrpSpPr>
      <p:grpSpPr>
        <a:xfrm>
          <a:off x="0" y="0"/>
          <a:ext cx="0" cy="0"/>
          <a:chOff x="0" y="0"/>
          <a:chExt cx="0" cy="0"/>
        </a:xfrm>
      </p:grpSpPr>
      <p:cxnSp>
        <p:nvCxnSpPr>
          <p:cNvPr id="3334" name="Google Shape;3334;p23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335" name="Google Shape;3335;p239"/>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336" name="Google Shape;3336;p23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337" name="Google Shape;3337;p23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338" name="Google Shape;3338;p239"/>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339" name="Google Shape;3339;p239"/>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341" name="Google Shape;3341;p239"/>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342" name="Google Shape;3342;p239"/>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43" name="Google Shape;3343;p239"/>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344" name="Google Shape;3344;p239"/>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345" name="Google Shape;3345;p23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346" name="Google Shape;3346;p239"/>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347" name="Google Shape;3347;p239"/>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Stark beeinträchtigtes Auge (z. B. NVG, Kontakt zwischen Tumor und Linse, Glaskörperblutung, aseptische Orbitalzellulitis infolge von Tumornekrose usw.)</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dirty="0"/>
                    </a:p>
                  </a:txBody>
                  <a:tcPr marL="80175" marR="80175" marT="40088" marB="40088" anchor="ctr"/>
                </a:tc>
                <a:extLst>
                  <a:ext uri="{0D108BD9-81ED-4DB2-BD59-A6C34878D82A}">
                    <a16:rowId xmlns:a16="http://schemas.microsoft.com/office/drawing/2014/main" val="10005"/>
                  </a:ext>
                </a:extLst>
              </a:tr>
            </a:tbl>
          </a:graphicData>
        </a:graphic>
      </p:graphicFrame>
      <p:sp>
        <p:nvSpPr>
          <p:cNvPr id="3348" name="Google Shape;3348;p239"/>
          <p:cNvSpPr/>
          <p:nvPr/>
        </p:nvSpPr>
        <p:spPr>
          <a:xfrm>
            <a:off x="7699332" y="3953197"/>
            <a:ext cx="1687496" cy="324296"/>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49" name="Google Shape;3349;p239"/>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35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333" name="Google Shape;3333;p23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340" name="Google Shape;3340;p23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227</a:t>
            </a:fld>
            <a:endParaRPr lang="de-DE" sz="800">
              <a:latin typeface="Segoe UI"/>
            </a:endParaRPr>
          </a:p>
        </p:txBody>
      </p:sp>
      <p:cxnSp>
        <p:nvCxnSpPr>
          <p:cNvPr id="3351" name="ZZ_Fusszeile_Linie"/>
          <p:cNvCxnSpPr/>
          <p:nvPr/>
        </p:nvCxnSpPr>
        <p:spPr>
          <a:xfrm>
            <a:off x="274320" y="6565392"/>
            <a:ext cx="11643360" cy="0"/>
          </a:xfrm>
          <a:prstGeom prst="line">
            <a:avLst/>
          </a:prstGeom>
          <a:ln w="6350">
            <a:solidFill>
              <a:srgbClr val="D7DBE0"/>
            </a:solidFill>
          </a:ln>
        </p:spPr>
      </p:cxnSp>
      <p:sp>
        <p:nvSpPr>
          <p:cNvPr id="335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3353"/>
        <p:cNvGrpSpPr/>
        <p:nvPr/>
      </p:nvGrpSpPr>
      <p:grpSpPr>
        <a:xfrm>
          <a:off x="0" y="0"/>
          <a:ext cx="0" cy="0"/>
          <a:chOff x="0" y="0"/>
          <a:chExt cx="0" cy="0"/>
        </a:xfrm>
      </p:grpSpPr>
      <p:cxnSp>
        <p:nvCxnSpPr>
          <p:cNvPr id="3356" name="Google Shape;3356;p240"/>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357" name="Google Shape;3357;p24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358" name="Google Shape;3358;p240"/>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359" name="Google Shape;3359;p240"/>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360" name="Google Shape;3360;p240"/>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361" name="Google Shape;3361;p240"/>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362" name="Google Shape;3362;p240"/>
          <p:cNvSpPr txBox="1"/>
          <p:nvPr/>
        </p:nvSpPr>
        <p:spPr>
          <a:xfrm>
            <a:off x="4826696" y="4582272"/>
            <a:ext cx="487711"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363" name="Google Shape;3363;p240"/>
          <p:cNvSpPr txBox="1"/>
          <p:nvPr/>
        </p:nvSpPr>
        <p:spPr>
          <a:xfrm>
            <a:off x="4893501" y="4811915"/>
            <a:ext cx="286685"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64" name="Google Shape;3364;p240"/>
          <p:cNvSpPr txBox="1"/>
          <p:nvPr/>
        </p:nvSpPr>
        <p:spPr>
          <a:xfrm>
            <a:off x="7269272" y="4928825"/>
            <a:ext cx="1419916" cy="28405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365" name="Google Shape;3365;p240"/>
          <p:cNvCxnSpPr/>
          <p:nvPr/>
        </p:nvCxnSpPr>
        <p:spPr>
          <a:xfrm>
            <a:off x="7508658" y="5205790"/>
            <a:ext cx="992351" cy="0"/>
          </a:xfrm>
          <a:prstGeom prst="straightConnector1">
            <a:avLst/>
          </a:prstGeom>
          <a:noFill/>
          <a:ln w="25052" cap="flat" cmpd="sng">
            <a:solidFill>
              <a:srgbClr val="9AA3AE"/>
            </a:solidFill>
            <a:prstDash val="solid"/>
            <a:round/>
            <a:headEnd type="none" w="sm" len="sm"/>
            <a:tailEnd type="none" w="sm" len="sm"/>
          </a:ln>
        </p:spPr>
      </p:cxnSp>
      <p:sp>
        <p:nvSpPr>
          <p:cNvPr id="3366" name="Google Shape;3366;p24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367" name="Google Shape;3367;p240"/>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368" name="Google Shape;3368;p240"/>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Stark beeinträchtigtes Auge (z. B. NVG, Kontakt zwischen Tumor und Linse, Glaskörperblutung, aseptische Orbitalzellulitis infolge von Tumornekrose usw.)</a:t>
                      </a:r>
                      <a:endParaRPr sz="1227" u="none" strike="noStrike" cap="none" dirty="0"/>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578"/>
                        <a:buFont typeface="Arial"/>
                        <a:buNone/>
                      </a:pPr>
                      <a:endParaRPr sz="1578"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369" name="Google Shape;3369;p240"/>
          <p:cNvSpPr txBox="1"/>
          <p:nvPr/>
        </p:nvSpPr>
        <p:spPr>
          <a:xfrm>
            <a:off x="7400099" y="2338721"/>
            <a:ext cx="2147507" cy="485786"/>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37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354" name="Google Shape;3354;p24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355" name="Google Shape;3355;p24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228</a:t>
            </a:fld>
            <a:endParaRPr lang="de-DE" sz="800">
              <a:latin typeface="Segoe UI"/>
            </a:endParaRPr>
          </a:p>
        </p:txBody>
      </p:sp>
      <p:cxnSp>
        <p:nvCxnSpPr>
          <p:cNvPr id="3371" name="ZZ_Fusszeile_Linie"/>
          <p:cNvCxnSpPr/>
          <p:nvPr/>
        </p:nvCxnSpPr>
        <p:spPr>
          <a:xfrm>
            <a:off x="274320" y="6565392"/>
            <a:ext cx="11643360" cy="0"/>
          </a:xfrm>
          <a:prstGeom prst="line">
            <a:avLst/>
          </a:prstGeom>
          <a:ln w="6350">
            <a:solidFill>
              <a:srgbClr val="D7DBE0"/>
            </a:solidFill>
          </a:ln>
        </p:spPr>
      </p:cxnSp>
      <p:sp>
        <p:nvSpPr>
          <p:cNvPr id="337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3373"/>
        <p:cNvGrpSpPr/>
        <p:nvPr/>
      </p:nvGrpSpPr>
      <p:grpSpPr>
        <a:xfrm>
          <a:off x="0" y="0"/>
          <a:ext cx="0" cy="0"/>
          <a:chOff x="0" y="0"/>
          <a:chExt cx="0" cy="0"/>
        </a:xfrm>
      </p:grpSpPr>
      <p:cxnSp>
        <p:nvCxnSpPr>
          <p:cNvPr id="3375" name="Google Shape;3375;p241"/>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376" name="Google Shape;3376;p241"/>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377" name="Google Shape;3377;p241"/>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378" name="Google Shape;3378;p241"/>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379" name="Google Shape;3379;p241"/>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380" name="Google Shape;3380;p241"/>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382" name="Google Shape;3382;p241"/>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383" name="Google Shape;3383;p241"/>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84" name="Google Shape;3384;p241"/>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385" name="Google Shape;3385;p241"/>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386" name="Google Shape;3386;p24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387" name="Google Shape;3387;p241"/>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388" name="Google Shape;3388;p241"/>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de-DE" sz="1052" u="none" strike="noStrike" cap="none" dirty="0">
                          <a:solidFill>
                            <a:schemeClr val="dk1"/>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Stark beeinträchtigtes Auge (z. B. NVG, Kontakt zwischen Tumor und Linse, Glaskörperblutung, aseptische Orbitalzellulitis infolge von Tumornekrose usw.)</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rgbClr val="1A5FB4"/>
                        </a:solidFill>
                      </a:endParaRPr>
                    </a:p>
                  </a:txBody>
                  <a:tcPr marL="80175" marR="80175" marT="40088" marB="40088" anchor="ctr"/>
                </a:tc>
                <a:extLst>
                  <a:ext uri="{0D108BD9-81ED-4DB2-BD59-A6C34878D82A}">
                    <a16:rowId xmlns:a16="http://schemas.microsoft.com/office/drawing/2014/main" val="10005"/>
                  </a:ext>
                </a:extLst>
              </a:tr>
            </a:tbl>
          </a:graphicData>
        </a:graphic>
      </p:graphicFrame>
      <p:sp>
        <p:nvSpPr>
          <p:cNvPr id="3389" name="Google Shape;3389;p241"/>
          <p:cNvSpPr/>
          <p:nvPr/>
        </p:nvSpPr>
        <p:spPr>
          <a:xfrm>
            <a:off x="7699332" y="4554447"/>
            <a:ext cx="1675134" cy="400833"/>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390" name="Google Shape;3390;p241"/>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39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374" name="Google Shape;3374;p24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381" name="Google Shape;3381;p24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229</a:t>
            </a:fld>
            <a:endParaRPr lang="de-DE" sz="800">
              <a:latin typeface="Segoe UI"/>
            </a:endParaRPr>
          </a:p>
        </p:txBody>
      </p:sp>
      <p:cxnSp>
        <p:nvCxnSpPr>
          <p:cNvPr id="3392" name="ZZ_Fusszeile_Linie"/>
          <p:cNvCxnSpPr/>
          <p:nvPr/>
        </p:nvCxnSpPr>
        <p:spPr>
          <a:xfrm>
            <a:off x="274320" y="6565392"/>
            <a:ext cx="11643360" cy="0"/>
          </a:xfrm>
          <a:prstGeom prst="line">
            <a:avLst/>
          </a:prstGeom>
          <a:ln w="6350">
            <a:solidFill>
              <a:srgbClr val="D7DBE0"/>
            </a:solidFill>
          </a:ln>
        </p:spPr>
      </p:cxnSp>
      <p:sp>
        <p:nvSpPr>
          <p:cNvPr id="339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3394"/>
        <p:cNvGrpSpPr/>
        <p:nvPr/>
      </p:nvGrpSpPr>
      <p:grpSpPr>
        <a:xfrm>
          <a:off x="0" y="0"/>
          <a:ext cx="0" cy="0"/>
          <a:chOff x="0" y="0"/>
          <a:chExt cx="0" cy="0"/>
        </a:xfrm>
      </p:grpSpPr>
      <p:cxnSp>
        <p:nvCxnSpPr>
          <p:cNvPr id="3396" name="Google Shape;3396;p242"/>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397" name="Google Shape;3397;p242"/>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398" name="Google Shape;3398;p242"/>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399" name="Google Shape;3399;p242"/>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400" name="Google Shape;3400;p242"/>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401" name="Google Shape;3401;p242"/>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403" name="Google Shape;3403;p242"/>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404" name="Google Shape;3404;p242"/>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05" name="Google Shape;3405;p242"/>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406" name="Google Shape;3406;p242"/>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407" name="Google Shape;3407;p24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408" name="Google Shape;3408;p242"/>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409" name="Google Shape;3409;p242"/>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de-DE" sz="1052" u="none" strike="noStrike" cap="none" dirty="0">
                          <a:solidFill>
                            <a:schemeClr val="dk1"/>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beeinträchtigtes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227"/>
                        <a:buFont typeface="Arial"/>
                        <a:buNone/>
                      </a:pPr>
                      <a:endParaRPr sz="1227" b="0" u="none" strike="noStrike" cap="none">
                        <a:solidFill>
                          <a:srgbClr val="1A5FB4"/>
                        </a:solidFill>
                      </a:endParaRPr>
                    </a:p>
                  </a:txBody>
                  <a:tcPr marL="80175" marR="80175" marT="40088" marB="40088" anchor="ctr"/>
                </a:tc>
                <a:extLst>
                  <a:ext uri="{0D108BD9-81ED-4DB2-BD59-A6C34878D82A}">
                    <a16:rowId xmlns:a16="http://schemas.microsoft.com/office/drawing/2014/main" val="10005"/>
                  </a:ext>
                </a:extLst>
              </a:tr>
            </a:tbl>
          </a:graphicData>
        </a:graphic>
      </p:graphicFrame>
      <p:sp>
        <p:nvSpPr>
          <p:cNvPr id="3410" name="Google Shape;3410;p242"/>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4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395" name="Google Shape;3395;p24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402" name="Google Shape;3402;p24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230</a:t>
            </a:fld>
            <a:endParaRPr lang="de-DE" sz="800">
              <a:latin typeface="Segoe UI"/>
            </a:endParaRPr>
          </a:p>
        </p:txBody>
      </p:sp>
      <p:cxnSp>
        <p:nvCxnSpPr>
          <p:cNvPr id="3412" name="ZZ_Fusszeile_Linie"/>
          <p:cNvCxnSpPr/>
          <p:nvPr/>
        </p:nvCxnSpPr>
        <p:spPr>
          <a:xfrm>
            <a:off x="274320" y="6565392"/>
            <a:ext cx="11643360" cy="0"/>
          </a:xfrm>
          <a:prstGeom prst="line">
            <a:avLst/>
          </a:prstGeom>
          <a:ln w="6350">
            <a:solidFill>
              <a:srgbClr val="D7DBE0"/>
            </a:solidFill>
          </a:ln>
        </p:spPr>
      </p:cxnSp>
      <p:sp>
        <p:nvSpPr>
          <p:cNvPr id="34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3414"/>
        <p:cNvGrpSpPr/>
        <p:nvPr/>
      </p:nvGrpSpPr>
      <p:grpSpPr>
        <a:xfrm>
          <a:off x="0" y="0"/>
          <a:ext cx="0" cy="0"/>
          <a:chOff x="0" y="0"/>
          <a:chExt cx="0" cy="0"/>
        </a:xfrm>
      </p:grpSpPr>
      <p:cxnSp>
        <p:nvCxnSpPr>
          <p:cNvPr id="3416" name="Google Shape;3416;p243"/>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417" name="Google Shape;3417;p243"/>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418" name="Google Shape;3418;p243"/>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419" name="Google Shape;3419;p243"/>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420" name="Google Shape;3420;p243"/>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421" name="Google Shape;3421;p243"/>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423" name="Google Shape;3423;p243"/>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424" name="Google Shape;3424;p243"/>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25" name="Google Shape;3425;p243"/>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426" name="Google Shape;3426;p243"/>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427" name="Google Shape;3427;p24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428" name="Google Shape;3428;p243"/>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429" name="Google Shape;3429;p243"/>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de-DE" sz="1052" u="none" strike="noStrike" cap="none" dirty="0">
                          <a:solidFill>
                            <a:schemeClr val="dk1"/>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Stark geschädigtes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u="none" strike="noStrike" cap="none">
                          <a:solidFill>
                            <a:srgbClr val="1A5FB4"/>
                          </a:solidFill>
                        </a:rPr>
                        <a:t>Definitiv enukleieren</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430" name="Google Shape;3430;p243"/>
          <p:cNvSpPr/>
          <p:nvPr/>
        </p:nvSpPr>
        <p:spPr>
          <a:xfrm>
            <a:off x="7832942" y="5155685"/>
            <a:ext cx="1336110" cy="324284"/>
          </a:xfrm>
          <a:prstGeom prst="rect">
            <a:avLst/>
          </a:prstGeom>
          <a:solidFill>
            <a:schemeClr val="accent1"/>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31" name="Google Shape;3431;p243"/>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43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15" name="Google Shape;3415;p24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422" name="Google Shape;3422;p24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231</a:t>
            </a:fld>
            <a:endParaRPr lang="de-DE" sz="800">
              <a:latin typeface="Segoe UI"/>
            </a:endParaRPr>
          </a:p>
        </p:txBody>
      </p:sp>
      <p:cxnSp>
        <p:nvCxnSpPr>
          <p:cNvPr id="3433" name="ZZ_Fusszeile_Linie"/>
          <p:cNvCxnSpPr/>
          <p:nvPr/>
        </p:nvCxnSpPr>
        <p:spPr>
          <a:xfrm>
            <a:off x="274320" y="6565392"/>
            <a:ext cx="11643360" cy="0"/>
          </a:xfrm>
          <a:prstGeom prst="line">
            <a:avLst/>
          </a:prstGeom>
          <a:ln w="6350">
            <a:solidFill>
              <a:srgbClr val="D7DBE0"/>
            </a:solidFill>
          </a:ln>
        </p:spPr>
      </p:cxnSp>
      <p:sp>
        <p:nvSpPr>
          <p:cNvPr id="343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3435"/>
        <p:cNvGrpSpPr/>
        <p:nvPr/>
      </p:nvGrpSpPr>
      <p:grpSpPr>
        <a:xfrm>
          <a:off x="0" y="0"/>
          <a:ext cx="0" cy="0"/>
          <a:chOff x="0" y="0"/>
          <a:chExt cx="0" cy="0"/>
        </a:xfrm>
      </p:grpSpPr>
      <p:cxnSp>
        <p:nvCxnSpPr>
          <p:cNvPr id="3437" name="Google Shape;3437;p244"/>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438" name="Google Shape;3438;p244"/>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439" name="Google Shape;3439;p244"/>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440" name="Google Shape;3440;p244"/>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441" name="Google Shape;3441;p244"/>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442" name="Google Shape;3442;p244"/>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444" name="Google Shape;3444;p244"/>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445" name="Google Shape;3445;p244"/>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46" name="Google Shape;3446;p244"/>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sp>
        <p:nvSpPr>
          <p:cNvPr id="3447" name="Google Shape;3447;p24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448" name="Google Shape;3448;p244"/>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cxnSp>
        <p:nvCxnSpPr>
          <p:cNvPr id="3449" name="Google Shape;3449;p244"/>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graphicFrame>
        <p:nvGraphicFramePr>
          <p:cNvPr id="3450" name="Google Shape;3450;p244"/>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chemeClr val="dk1"/>
                          </a:solidFill>
                        </a:rPr>
                        <a:t>Tumor(e) beschränkt auf die Netzhaut, klein und weit entfernt von der Fovea und dem Sehnervenkopf</a:t>
                      </a:r>
                      <a:endParaRPr sz="1227" b="0"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chemeClr val="dk1"/>
                          </a:solidFill>
                        </a:rPr>
                        <a:t>Tumor(e) beschränkt auf die Netzhaut; erfüllt ansonsten nicht die Kriterien für Gruppe A</a:t>
                      </a:r>
                      <a:endParaRPr sz="1227" b="0" u="none" strike="noStrike" cap="none" dirty="0">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Lokale extraretinale Ausbreitung (d. h. subretinale Flüssigkeit und/oder Ausbreitung in den Glaskörper)</a:t>
                      </a:r>
                      <a:endParaRPr sz="1227" b="1" u="none" strike="noStrike" cap="none">
                        <a:solidFill>
                          <a:schemeClr val="dk1"/>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chemeClr val="dk1"/>
                        </a:buClr>
                        <a:buSzPts val="1052"/>
                        <a:buFont typeface="Arial"/>
                        <a:buNone/>
                      </a:pPr>
                      <a:r>
                        <a:rPr lang="de-DE" sz="1052" u="none" strike="noStrike" cap="none" dirty="0">
                          <a:solidFill>
                            <a:schemeClr val="dk1"/>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chemeClr val="dk1"/>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chemeClr val="dk1"/>
                        </a:buClr>
                        <a:buSzPts val="1052"/>
                        <a:buFont typeface="Arial"/>
                        <a:buNone/>
                      </a:pPr>
                      <a:r>
                        <a:rPr lang="en-US" sz="1052" u="none" strike="noStrike" cap="none">
                          <a:solidFill>
                            <a:schemeClr val="dk1"/>
                          </a:solidFill>
                        </a:rPr>
                        <a:t>Stark geschädigtes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Definitiv enukleieren</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451" name="Google Shape;3451;p244"/>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45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36" name="Google Shape;3436;p24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443" name="Google Shape;3443;p24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232</a:t>
            </a:fld>
            <a:endParaRPr lang="de-DE" sz="800">
              <a:latin typeface="Segoe UI"/>
            </a:endParaRPr>
          </a:p>
        </p:txBody>
      </p:sp>
      <p:cxnSp>
        <p:nvCxnSpPr>
          <p:cNvPr id="3453" name="ZZ_Fusszeile_Linie"/>
          <p:cNvCxnSpPr/>
          <p:nvPr/>
        </p:nvCxnSpPr>
        <p:spPr>
          <a:xfrm>
            <a:off x="274320" y="6565392"/>
            <a:ext cx="11643360" cy="0"/>
          </a:xfrm>
          <a:prstGeom prst="line">
            <a:avLst/>
          </a:prstGeom>
          <a:ln w="6350">
            <a:solidFill>
              <a:srgbClr val="D7DBE0"/>
            </a:solidFill>
          </a:ln>
        </p:spPr>
      </p:cxnSp>
      <p:sp>
        <p:nvSpPr>
          <p:cNvPr id="34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3455"/>
        <p:cNvGrpSpPr/>
        <p:nvPr/>
      </p:nvGrpSpPr>
      <p:grpSpPr>
        <a:xfrm>
          <a:off x="0" y="0"/>
          <a:ext cx="0" cy="0"/>
          <a:chOff x="0" y="0"/>
          <a:chExt cx="0" cy="0"/>
        </a:xfrm>
      </p:grpSpPr>
      <p:cxnSp>
        <p:nvCxnSpPr>
          <p:cNvPr id="3456" name="Google Shape;3456;p245"/>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457" name="Google Shape;3457;p245"/>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458" name="Google Shape;3458;p245"/>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459" name="Google Shape;3459;p245"/>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460" name="Google Shape;3460;p245"/>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461" name="Google Shape;3461;p245"/>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463" name="Google Shape;3463;p245"/>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464" name="Google Shape;3464;p245"/>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65" name="Google Shape;3465;p245"/>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466" name="Google Shape;3466;p245"/>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467" name="Google Shape;3467;p24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468" name="Google Shape;3468;p245"/>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469" name="Google Shape;3469;p245"/>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klein und weit entfernt von der Fovea und dem Sehnervenkopf</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Nur Laserbehandlung</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rgbClr val="9AA3AE"/>
                          </a:solidFill>
                        </a:rPr>
                        <a:t>Tumor(e) beschränkt auf die Netzhaut; erfüllt ansonsten nicht die Kriterien für Gruppe A</a:t>
                      </a:r>
                      <a:endParaRPr sz="1227" b="0" u="none" strike="noStrike" cap="none" dirty="0">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Chemotherapie + Laser;</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geschädigtes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Definitiv enukleieren</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470" name="Google Shape;3470;p245"/>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471" name="Google Shape;3471;p245"/>
          <p:cNvSpPr txBox="1"/>
          <p:nvPr/>
        </p:nvSpPr>
        <p:spPr>
          <a:xfrm>
            <a:off x="2788251" y="3993218"/>
            <a:ext cx="6308910" cy="575737"/>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000000"/>
              </a:buClr>
              <a:buSzPts val="1052"/>
              <a:buFont typeface="Noto Sans Symbols"/>
              <a:buNone/>
            </a:pPr>
            <a:r>
              <a:rPr lang="en-US" sz="1490" b="1" i="1">
                <a:solidFill>
                  <a:srgbClr val="000000"/>
                </a:solidFill>
                <a:latin typeface="Arial"/>
                <a:ea typeface="Arial"/>
                <a:cs typeface="Arial"/>
                <a:sym typeface="Arial"/>
              </a:rPr>
              <a:t>Einseitiges Rb TLDR:</a:t>
            </a:r>
            <a:endParaRPr sz="1666"/>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Bei relativ lokalisierten Tumoren: </a:t>
            </a:r>
            <a:r>
              <a:rPr lang="en-US" sz="1052" b="1">
                <a:solidFill>
                  <a:srgbClr val="FFEC8F"/>
                </a:solidFill>
                <a:latin typeface="Arial"/>
                <a:ea typeface="Arial"/>
                <a:cs typeface="Arial"/>
                <a:sym typeface="Arial"/>
              </a:rPr>
              <a:t>„Chemoreduktion mit fokaler Konsolidierung“ </a:t>
            </a:r>
            <a:endParaRPr/>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Bei fortgeschrittenen Tumoren: </a:t>
            </a:r>
            <a:r>
              <a:rPr lang="en-US" sz="1052" b="1">
                <a:solidFill>
                  <a:srgbClr val="FFEC8F"/>
                </a:solidFill>
                <a:latin typeface="Arial"/>
                <a:ea typeface="Arial"/>
                <a:cs typeface="Arial"/>
                <a:sym typeface="Arial"/>
              </a:rPr>
              <a:t>Enukleation</a:t>
            </a:r>
            <a:endParaRPr/>
          </a:p>
        </p:txBody>
      </p:sp>
      <p:sp>
        <p:nvSpPr>
          <p:cNvPr id="3472" name="Google Shape;3472;p245"/>
          <p:cNvSpPr txBox="1"/>
          <p:nvPr/>
        </p:nvSpPr>
        <p:spPr>
          <a:xfrm>
            <a:off x="5076872" y="4276167"/>
            <a:ext cx="1800949" cy="184373"/>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000000"/>
                </a:solidFill>
                <a:latin typeface="Arial"/>
                <a:ea typeface="Arial"/>
                <a:cs typeface="Arial"/>
                <a:sym typeface="Arial"/>
              </a:rPr>
              <a:t>(Weiter, wenn bereit)</a:t>
            </a:r>
            <a:endParaRPr/>
          </a:p>
        </p:txBody>
      </p:sp>
      <p:sp>
        <p:nvSpPr>
          <p:cNvPr id="347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62" name="Google Shape;3462;p24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233</a:t>
            </a:fld>
            <a:endParaRPr lang="de-DE" sz="800">
              <a:latin typeface="Segoe UI"/>
            </a:endParaRPr>
          </a:p>
        </p:txBody>
      </p:sp>
      <p:cxnSp>
        <p:nvCxnSpPr>
          <p:cNvPr id="3474" name="ZZ_Fusszeile_Linie"/>
          <p:cNvCxnSpPr/>
          <p:nvPr/>
        </p:nvCxnSpPr>
        <p:spPr>
          <a:xfrm>
            <a:off x="274320" y="6565392"/>
            <a:ext cx="11643360" cy="0"/>
          </a:xfrm>
          <a:prstGeom prst="line">
            <a:avLst/>
          </a:prstGeom>
          <a:ln w="6350">
            <a:solidFill>
              <a:srgbClr val="D7DBE0"/>
            </a:solidFill>
          </a:ln>
        </p:spPr>
      </p:cxnSp>
      <p:sp>
        <p:nvSpPr>
          <p:cNvPr id="347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3476"/>
        <p:cNvGrpSpPr/>
        <p:nvPr/>
      </p:nvGrpSpPr>
      <p:grpSpPr>
        <a:xfrm>
          <a:off x="0" y="0"/>
          <a:ext cx="0" cy="0"/>
          <a:chOff x="0" y="0"/>
          <a:chExt cx="0" cy="0"/>
        </a:xfrm>
      </p:grpSpPr>
      <p:cxnSp>
        <p:nvCxnSpPr>
          <p:cNvPr id="3477" name="Google Shape;3477;p246"/>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478" name="Google Shape;3478;p246"/>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479" name="Google Shape;3479;p246"/>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480" name="Google Shape;3480;p246"/>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481" name="Google Shape;3481;p246"/>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482" name="Google Shape;3482;p246"/>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484" name="Google Shape;3484;p246"/>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485" name="Google Shape;3485;p246"/>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486" name="Google Shape;3486;p246"/>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487" name="Google Shape;3487;p246"/>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488" name="Google Shape;3488;p24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489" name="Google Shape;3489;p246"/>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490" name="Google Shape;3490;p246"/>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klein und weit entfernt von der Fovea und dem Sehnervenkopf</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rgbClr val="9AA3AE"/>
                          </a:solidFill>
                        </a:rPr>
                        <a:t>Tumor(e) beschränkt auf die Netzhaut; erfüllt ansonsten nicht die Kriterien für Gruppe A</a:t>
                      </a:r>
                      <a:endParaRPr sz="1227" b="0" u="none" strike="noStrike" cap="none" dirty="0">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r>
                        <a:rPr lang="en-US" sz="1052" b="1" u="none" strike="noStrike" cap="none">
                          <a:solidFill>
                            <a:srgbClr val="9AA3AE"/>
                          </a:solidFill>
                        </a:rPr>
                        <a:t>;</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geschädigtes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Definitiv enukleieren</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491" name="Google Shape;3491;p246"/>
          <p:cNvSpPr/>
          <p:nvPr/>
        </p:nvSpPr>
        <p:spPr>
          <a:xfrm>
            <a:off x="7699332" y="3275389"/>
            <a:ext cx="1625688" cy="400833"/>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492" name="Google Shape;3492;p246"/>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493" name="Google Shape;3493;p246"/>
          <p:cNvSpPr txBox="1"/>
          <p:nvPr/>
        </p:nvSpPr>
        <p:spPr>
          <a:xfrm>
            <a:off x="2681425" y="4059608"/>
            <a:ext cx="7096373" cy="589151"/>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000000"/>
              </a:buClr>
              <a:buSzPts val="1052"/>
              <a:buFont typeface="Noto Sans Symbols"/>
              <a:buNone/>
            </a:pPr>
            <a:r>
              <a:rPr lang="en-US" sz="1315" b="1" i="1">
                <a:solidFill>
                  <a:srgbClr val="000000"/>
                </a:solidFill>
                <a:latin typeface="Arial"/>
                <a:ea typeface="Arial"/>
                <a:cs typeface="Arial"/>
                <a:sym typeface="Arial"/>
              </a:rPr>
              <a:t>Einseitiges Rb TLDR:</a:t>
            </a:r>
            <a:endParaRPr sz="1490"/>
          </a:p>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Arial"/>
                <a:ea typeface="Arial"/>
                <a:cs typeface="Arial"/>
                <a:sym typeface="Arial"/>
              </a:rPr>
              <a:t>Bei relativ lokalisierten Tumoren: </a:t>
            </a:r>
            <a:r>
              <a:rPr lang="en-US" sz="1315" b="1">
                <a:solidFill>
                  <a:srgbClr val="1A5FB4"/>
                </a:solidFill>
                <a:latin typeface="Arial"/>
                <a:ea typeface="Arial"/>
                <a:cs typeface="Arial"/>
                <a:sym typeface="Arial"/>
              </a:rPr>
              <a:t>„Chemoreduktion mit fokaler Konsolidierung“ </a:t>
            </a:r>
            <a:endParaRPr sz="1490"/>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Bei fortgeschrittenen Tumoren: </a:t>
            </a:r>
            <a:r>
              <a:rPr lang="en-US" sz="1052" b="1">
                <a:solidFill>
                  <a:srgbClr val="FFEC8F"/>
                </a:solidFill>
                <a:latin typeface="Arial"/>
                <a:ea typeface="Arial"/>
                <a:cs typeface="Arial"/>
                <a:sym typeface="Arial"/>
              </a:rPr>
              <a:t>Enukleation</a:t>
            </a:r>
            <a:endParaRPr/>
          </a:p>
        </p:txBody>
      </p:sp>
      <p:sp>
        <p:nvSpPr>
          <p:cNvPr id="3494" name="Google Shape;3494;p246"/>
          <p:cNvSpPr/>
          <p:nvPr/>
        </p:nvSpPr>
        <p:spPr>
          <a:xfrm rot="-2635901">
            <a:off x="7158616" y="3753104"/>
            <a:ext cx="782603" cy="346554"/>
          </a:xfrm>
          <a:prstGeom prst="rightArrow">
            <a:avLst>
              <a:gd name="adj1" fmla="val 50000"/>
              <a:gd name="adj2" fmla="val 50000"/>
            </a:avLst>
          </a:prstGeom>
          <a:solidFill>
            <a:srgbClr val="1A5FB4"/>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49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83" name="Google Shape;3483;p24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234</a:t>
            </a:fld>
            <a:endParaRPr lang="de-DE" sz="800">
              <a:latin typeface="Segoe UI"/>
            </a:endParaRPr>
          </a:p>
        </p:txBody>
      </p:sp>
      <p:cxnSp>
        <p:nvCxnSpPr>
          <p:cNvPr id="3496" name="ZZ_Fusszeile_Linie"/>
          <p:cNvCxnSpPr/>
          <p:nvPr/>
        </p:nvCxnSpPr>
        <p:spPr>
          <a:xfrm>
            <a:off x="274320" y="6565392"/>
            <a:ext cx="11643360" cy="0"/>
          </a:xfrm>
          <a:prstGeom prst="line">
            <a:avLst/>
          </a:prstGeom>
          <a:ln w="6350">
            <a:solidFill>
              <a:srgbClr val="D7DBE0"/>
            </a:solidFill>
          </a:ln>
        </p:spPr>
      </p:cxnSp>
      <p:sp>
        <p:nvSpPr>
          <p:cNvPr id="349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3498"/>
        <p:cNvGrpSpPr/>
        <p:nvPr/>
      </p:nvGrpSpPr>
      <p:grpSpPr>
        <a:xfrm>
          <a:off x="0" y="0"/>
          <a:ext cx="0" cy="0"/>
          <a:chOff x="0" y="0"/>
          <a:chExt cx="0" cy="0"/>
        </a:xfrm>
      </p:grpSpPr>
      <p:cxnSp>
        <p:nvCxnSpPr>
          <p:cNvPr id="3500" name="Google Shape;3500;p247"/>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501" name="Google Shape;3501;p24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502" name="Google Shape;3502;p247"/>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503" name="Google Shape;3503;p247"/>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504" name="Google Shape;3504;p247"/>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505" name="Google Shape;3505;p247"/>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506" name="Google Shape;3506;p247"/>
          <p:cNvSpPr txBox="1"/>
          <p:nvPr/>
        </p:nvSpPr>
        <p:spPr>
          <a:xfrm>
            <a:off x="4826696" y="4582272"/>
            <a:ext cx="487711"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507" name="Google Shape;3507;p247"/>
          <p:cNvSpPr txBox="1"/>
          <p:nvPr/>
        </p:nvSpPr>
        <p:spPr>
          <a:xfrm>
            <a:off x="4893501" y="4811915"/>
            <a:ext cx="286685"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508" name="Google Shape;3508;p247"/>
          <p:cNvSpPr txBox="1"/>
          <p:nvPr/>
        </p:nvSpPr>
        <p:spPr>
          <a:xfrm>
            <a:off x="7269272" y="4928825"/>
            <a:ext cx="1419916" cy="28405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509" name="Google Shape;3509;p247"/>
          <p:cNvCxnSpPr/>
          <p:nvPr/>
        </p:nvCxnSpPr>
        <p:spPr>
          <a:xfrm>
            <a:off x="7508658" y="5205790"/>
            <a:ext cx="992351" cy="0"/>
          </a:xfrm>
          <a:prstGeom prst="straightConnector1">
            <a:avLst/>
          </a:prstGeom>
          <a:noFill/>
          <a:ln w="25052" cap="flat" cmpd="sng">
            <a:solidFill>
              <a:srgbClr val="9AA3AE"/>
            </a:solidFill>
            <a:prstDash val="solid"/>
            <a:round/>
            <a:headEnd type="none" w="sm" len="sm"/>
            <a:tailEnd type="none" w="sm" len="sm"/>
          </a:ln>
        </p:spPr>
      </p:cxnSp>
      <p:sp>
        <p:nvSpPr>
          <p:cNvPr id="3510" name="Google Shape;3510;p24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511" name="Google Shape;3511;p247"/>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512" name="Google Shape;3512;p247"/>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klein und weit entfernt von der Fovea und dem Sehnervenkopf</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Nur Laser</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de-DE" sz="1052" u="none" strike="noStrike" cap="none" dirty="0">
                          <a:solidFill>
                            <a:srgbClr val="9AA3AE"/>
                          </a:solidFill>
                        </a:rPr>
                        <a:t>Tumor(e) beschränkt auf die Netzhaut; erfüllt ansonsten nicht die Kriterien für Gruppe A</a:t>
                      </a:r>
                      <a:endParaRPr sz="1227" b="0" u="none" strike="noStrike" cap="none" dirty="0">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Chemotherapie + Laser</a:t>
                      </a:r>
                      <a:r>
                        <a:rPr lang="en-US" sz="1052" b="1" u="none" strike="noStrike" cap="none">
                          <a:solidFill>
                            <a:srgbClr val="9AA3AE"/>
                          </a:solidFill>
                        </a:rPr>
                        <a:t>;</a:t>
                      </a:r>
                      <a:endParaRPr sz="1227" u="none" strike="noStrike" cap="none"/>
                    </a:p>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Plaque-Therapie</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extraretinale Ausbreitung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Intensive Chemotherapie</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Wahrscheinlich Enukleation</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Stark geschädigtes Auge (z. B. NVG, Kontakt zwischen Tumor und Linse, Glaskörperblutung, aseptische Orbitalzellulitis infolge einer Tumornekrose usw.)</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1A5FB4"/>
                          </a:solidFill>
                        </a:rPr>
                        <a:t>Definitiv enukleieren</a:t>
                      </a:r>
                      <a:endParaRPr sz="1227" u="none" strike="noStrike" cap="none">
                        <a:solidFill>
                          <a:srgbClr val="1A5FB4"/>
                        </a:solidFill>
                      </a:endParaRPr>
                    </a:p>
                  </a:txBody>
                  <a:tcPr marL="80175" marR="80175" marT="40088" marB="40088" anchor="ctr"/>
                </a:tc>
                <a:extLst>
                  <a:ext uri="{0D108BD9-81ED-4DB2-BD59-A6C34878D82A}">
                    <a16:rowId xmlns:a16="http://schemas.microsoft.com/office/drawing/2014/main" val="10005"/>
                  </a:ext>
                </a:extLst>
              </a:tr>
            </a:tbl>
          </a:graphicData>
        </a:graphic>
      </p:graphicFrame>
      <p:sp>
        <p:nvSpPr>
          <p:cNvPr id="3513" name="Google Shape;3513;p247"/>
          <p:cNvSpPr/>
          <p:nvPr/>
        </p:nvSpPr>
        <p:spPr>
          <a:xfrm>
            <a:off x="7699332" y="3275389"/>
            <a:ext cx="1625688" cy="400833"/>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14" name="Google Shape;3514;p247"/>
          <p:cNvSpPr txBox="1"/>
          <p:nvPr/>
        </p:nvSpPr>
        <p:spPr>
          <a:xfrm>
            <a:off x="7400099" y="2338721"/>
            <a:ext cx="2147507" cy="485786"/>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einseitigem Rb)</a:t>
            </a:r>
            <a:endParaRPr sz="1227" b="0" i="0" u="none" strike="noStrike" cap="none">
              <a:solidFill>
                <a:srgbClr val="669999"/>
              </a:solidFill>
              <a:latin typeface="Arial"/>
              <a:ea typeface="Arial"/>
              <a:cs typeface="Arial"/>
              <a:sym typeface="Arial"/>
            </a:endParaRPr>
          </a:p>
        </p:txBody>
      </p:sp>
      <p:sp>
        <p:nvSpPr>
          <p:cNvPr id="3515" name="Google Shape;3515;p247"/>
          <p:cNvSpPr txBox="1"/>
          <p:nvPr/>
        </p:nvSpPr>
        <p:spPr>
          <a:xfrm>
            <a:off x="2681425" y="4059608"/>
            <a:ext cx="7096373" cy="994192"/>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000000"/>
              </a:buClr>
              <a:buSzPts val="1052"/>
              <a:buFont typeface="Noto Sans Symbols"/>
              <a:buNone/>
            </a:pPr>
            <a:r>
              <a:rPr lang="en-US" sz="1315" b="1" i="1">
                <a:solidFill>
                  <a:srgbClr val="000000"/>
                </a:solidFill>
                <a:latin typeface="Arial"/>
                <a:ea typeface="Arial"/>
                <a:cs typeface="Arial"/>
                <a:sym typeface="Arial"/>
              </a:rPr>
              <a:t>Einseitiges Rb TLDR:</a:t>
            </a:r>
            <a:endParaRPr sz="1490"/>
          </a:p>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Arial"/>
                <a:ea typeface="Arial"/>
                <a:cs typeface="Arial"/>
                <a:sym typeface="Arial"/>
              </a:rPr>
              <a:t>Bei relativ lokalisierten Tumoren: </a:t>
            </a:r>
            <a:r>
              <a:rPr lang="en-US" sz="1315" b="1">
                <a:solidFill>
                  <a:srgbClr val="1A5FB4"/>
                </a:solidFill>
                <a:latin typeface="Arial"/>
                <a:ea typeface="Arial"/>
                <a:cs typeface="Arial"/>
                <a:sym typeface="Arial"/>
              </a:rPr>
              <a:t>„Chemoreduktion mit fokaler Konsolidierung“</a:t>
            </a:r>
            <a:endParaRPr sz="1315" b="1">
              <a:solidFill>
                <a:srgbClr val="1A5FB4"/>
              </a:solidFill>
              <a:latin typeface="Arial"/>
              <a:ea typeface="Arial"/>
              <a:cs typeface="Arial"/>
              <a:sym typeface="Arial"/>
            </a:endParaRPr>
          </a:p>
          <a:p>
            <a:pPr marL="0" marR="0" lvl="0" indent="0" algn="l" rtl="0">
              <a:spcBef>
                <a:spcPts val="0"/>
              </a:spcBef>
              <a:spcAft>
                <a:spcPts val="0"/>
              </a:spcAft>
              <a:buClr>
                <a:srgbClr val="1A5FB4"/>
              </a:buClr>
              <a:buSzPts val="1052"/>
              <a:buFont typeface="Noto Sans Symbols"/>
              <a:buNone/>
            </a:pPr>
            <a:r>
              <a:rPr lang="en-US" sz="1315">
                <a:solidFill>
                  <a:schemeClr val="dk1"/>
                </a:solidFill>
              </a:rPr>
              <a:t>Bei fortgeschrittenen Tumoren</a:t>
            </a:r>
            <a:r>
              <a:rPr lang="en-US" sz="1315" b="1">
                <a:solidFill>
                  <a:schemeClr val="dk1"/>
                </a:solidFill>
              </a:rPr>
              <a:t>: Enukleation</a:t>
            </a:r>
            <a:endParaRPr sz="1315" b="1">
              <a:solidFill>
                <a:schemeClr val="dk1"/>
              </a:solidFill>
            </a:endParaRPr>
          </a:p>
          <a:p>
            <a:pPr marL="0" marR="0" lvl="0" indent="0" algn="l" rtl="0">
              <a:spcBef>
                <a:spcPts val="0"/>
              </a:spcBef>
              <a:spcAft>
                <a:spcPts val="0"/>
              </a:spcAft>
              <a:buClr>
                <a:srgbClr val="1A5FB4"/>
              </a:buClr>
              <a:buSzPts val="1052"/>
              <a:buFont typeface="Noto Sans Symbols"/>
              <a:buNone/>
            </a:pPr>
            <a:r>
              <a:rPr lang="en-US" sz="1315" b="1">
                <a:solidFill>
                  <a:srgbClr val="1A5FB4"/>
                </a:solidFill>
                <a:latin typeface="Arial"/>
                <a:ea typeface="Arial"/>
                <a:cs typeface="Arial"/>
                <a:sym typeface="Arial"/>
              </a:rPr>
              <a:t> </a:t>
            </a:r>
            <a:endParaRPr sz="1490"/>
          </a:p>
          <a:p>
            <a:pPr marL="0" marR="0" lvl="0" indent="0" algn="l" rtl="0">
              <a:spcBef>
                <a:spcPts val="0"/>
              </a:spcBef>
              <a:spcAft>
                <a:spcPts val="0"/>
              </a:spcAft>
              <a:buClr>
                <a:srgbClr val="FFEC8F"/>
              </a:buClr>
              <a:buSzPts val="1052"/>
              <a:buFont typeface="Noto Sans Symbols"/>
              <a:buNone/>
            </a:pPr>
            <a:r>
              <a:rPr lang="en-US" sz="1052">
                <a:solidFill>
                  <a:srgbClr val="FFEC8F"/>
                </a:solidFill>
                <a:latin typeface="Arial"/>
                <a:ea typeface="Arial"/>
                <a:cs typeface="Arial"/>
                <a:sym typeface="Arial"/>
              </a:rPr>
              <a:t>Bei fortgeschrittenen Tumoren: </a:t>
            </a:r>
            <a:r>
              <a:rPr lang="en-US" sz="1052" b="1">
                <a:solidFill>
                  <a:srgbClr val="FFEC8F"/>
                </a:solidFill>
                <a:latin typeface="Arial"/>
                <a:ea typeface="Arial"/>
                <a:cs typeface="Arial"/>
                <a:sym typeface="Arial"/>
              </a:rPr>
              <a:t>Enukleation</a:t>
            </a:r>
            <a:endParaRPr/>
          </a:p>
        </p:txBody>
      </p:sp>
      <p:sp>
        <p:nvSpPr>
          <p:cNvPr id="3516" name="Google Shape;3516;p247"/>
          <p:cNvSpPr/>
          <p:nvPr/>
        </p:nvSpPr>
        <p:spPr>
          <a:xfrm rot="-2635453">
            <a:off x="7158636" y="3753177"/>
            <a:ext cx="782551" cy="346540"/>
          </a:xfrm>
          <a:prstGeom prst="rightArrow">
            <a:avLst>
              <a:gd name="adj1" fmla="val 50000"/>
              <a:gd name="adj2" fmla="val 50000"/>
            </a:avLst>
          </a:prstGeom>
          <a:solidFill>
            <a:srgbClr val="1A5FB4"/>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17" name="Google Shape;3517;p247"/>
          <p:cNvSpPr/>
          <p:nvPr/>
        </p:nvSpPr>
        <p:spPr>
          <a:xfrm>
            <a:off x="7565721" y="5133417"/>
            <a:ext cx="1803748" cy="413458"/>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518" name="Google Shape;3518;p247"/>
          <p:cNvSpPr/>
          <p:nvPr/>
        </p:nvSpPr>
        <p:spPr>
          <a:xfrm rot="1136727">
            <a:off x="5872063" y="4901020"/>
            <a:ext cx="1820297" cy="346510"/>
          </a:xfrm>
          <a:prstGeom prst="rightArrow">
            <a:avLst>
              <a:gd name="adj1" fmla="val 50000"/>
              <a:gd name="adj2" fmla="val 50000"/>
            </a:avLst>
          </a:prstGeom>
          <a:solidFill>
            <a:srgbClr val="1A5FB4"/>
          </a:solid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51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499" name="Google Shape;3499;p24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235</a:t>
            </a:fld>
            <a:endParaRPr lang="de-DE" sz="800">
              <a:latin typeface="Segoe UI"/>
            </a:endParaRPr>
          </a:p>
        </p:txBody>
      </p:sp>
      <p:cxnSp>
        <p:nvCxnSpPr>
          <p:cNvPr id="3520" name="ZZ_Fusszeile_Linie"/>
          <p:cNvCxnSpPr/>
          <p:nvPr/>
        </p:nvCxnSpPr>
        <p:spPr>
          <a:xfrm>
            <a:off x="274320" y="6565392"/>
            <a:ext cx="11643360" cy="0"/>
          </a:xfrm>
          <a:prstGeom prst="line">
            <a:avLst/>
          </a:prstGeom>
          <a:ln w="6350">
            <a:solidFill>
              <a:srgbClr val="D7DBE0"/>
            </a:solidFill>
          </a:ln>
        </p:spPr>
      </p:cxnSp>
      <p:sp>
        <p:nvSpPr>
          <p:cNvPr id="352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3522"/>
        <p:cNvGrpSpPr/>
        <p:nvPr/>
      </p:nvGrpSpPr>
      <p:grpSpPr>
        <a:xfrm>
          <a:off x="0" y="0"/>
          <a:ext cx="0" cy="0"/>
          <a:chOff x="0" y="0"/>
          <a:chExt cx="0" cy="0"/>
        </a:xfrm>
      </p:grpSpPr>
      <p:cxnSp>
        <p:nvCxnSpPr>
          <p:cNvPr id="3523" name="Google Shape;3523;p248"/>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524" name="Google Shape;3524;p248"/>
          <p:cNvSpPr txBox="1"/>
          <p:nvPr/>
        </p:nvSpPr>
        <p:spPr>
          <a:xfrm>
            <a:off x="5614444" y="1805669"/>
            <a:ext cx="1279547" cy="296450"/>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525" name="Google Shape;3525;p248"/>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526" name="Google Shape;3526;p248"/>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527" name="Google Shape;3527;p248"/>
          <p:cNvSpPr txBox="1"/>
          <p:nvPr/>
        </p:nvSpPr>
        <p:spPr>
          <a:xfrm>
            <a:off x="7632526" y="2419444"/>
            <a:ext cx="1099507" cy="324284"/>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528" name="Google Shape;3528;p248"/>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530" name="Google Shape;3530;p248"/>
          <p:cNvSpPr txBox="1"/>
          <p:nvPr/>
        </p:nvSpPr>
        <p:spPr>
          <a:xfrm>
            <a:off x="4826696" y="4582272"/>
            <a:ext cx="487792" cy="296449"/>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531" name="Google Shape;3531;p248"/>
          <p:cNvSpPr txBox="1"/>
          <p:nvPr/>
        </p:nvSpPr>
        <p:spPr>
          <a:xfrm>
            <a:off x="4893501" y="4811915"/>
            <a:ext cx="286707"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532" name="Google Shape;3532;p248"/>
          <p:cNvSpPr txBox="1"/>
          <p:nvPr/>
        </p:nvSpPr>
        <p:spPr>
          <a:xfrm>
            <a:off x="7269272" y="4928825"/>
            <a:ext cx="1419950" cy="28392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533" name="Google Shape;3533;p248"/>
          <p:cNvCxnSpPr/>
          <p:nvPr/>
        </p:nvCxnSpPr>
        <p:spPr>
          <a:xfrm>
            <a:off x="7508658" y="5205790"/>
            <a:ext cx="992339" cy="0"/>
          </a:xfrm>
          <a:prstGeom prst="straightConnector1">
            <a:avLst/>
          </a:prstGeom>
          <a:noFill/>
          <a:ln w="25052" cap="flat" cmpd="sng">
            <a:solidFill>
              <a:srgbClr val="9AA3AE"/>
            </a:solidFill>
            <a:prstDash val="solid"/>
            <a:round/>
            <a:headEnd type="none" w="sm" len="sm"/>
            <a:tailEnd type="none" w="sm" len="sm"/>
          </a:ln>
        </p:spPr>
      </p:cxnSp>
      <p:sp>
        <p:nvSpPr>
          <p:cNvPr id="3534" name="Google Shape;3534;p24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535" name="Google Shape;3535;p248"/>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536" name="Google Shape;3536;p248"/>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klein und weit entfernt von der Fovea und dem Sehnervenkopf</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andernfalls keine Einstufung in Gruppe A</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Ausbreitung außerhalb der Netzhaut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Stark beeinträchtigtes Auge (z. B. NVG, Kontakt zwischen Tumor und Linse, Glaskörperblutung, aseptische Orbitalzellulitis infolge von Tumornekrose usw.)</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537" name="Google Shape;3537;p248"/>
          <p:cNvSpPr txBox="1"/>
          <p:nvPr/>
        </p:nvSpPr>
        <p:spPr>
          <a:xfrm>
            <a:off x="7400099" y="2338721"/>
            <a:ext cx="2147517" cy="485731"/>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a:t>
            </a:r>
            <a:r>
              <a:rPr lang="en-US" sz="1052" b="1" i="0" u="sng" strike="noStrike" cap="none">
                <a:solidFill>
                  <a:schemeClr val="lt1"/>
                </a:solidFill>
                <a:latin typeface="Arial"/>
                <a:ea typeface="Arial"/>
                <a:cs typeface="Arial"/>
                <a:sym typeface="Arial"/>
              </a:rPr>
              <a:t>beidseitigem </a:t>
            </a:r>
            <a:r>
              <a:rPr lang="en-US" sz="1052" b="0" i="1" u="none" strike="noStrike" cap="none">
                <a:solidFill>
                  <a:srgbClr val="669999"/>
                </a:solidFill>
                <a:latin typeface="Arial"/>
                <a:ea typeface="Arial"/>
                <a:cs typeface="Arial"/>
                <a:sym typeface="Arial"/>
              </a:rPr>
              <a:t>Rb)</a:t>
            </a:r>
            <a:endParaRPr sz="1227" b="0" i="0" u="none" strike="noStrike" cap="none">
              <a:solidFill>
                <a:srgbClr val="669999"/>
              </a:solidFill>
              <a:latin typeface="Arial"/>
              <a:ea typeface="Arial"/>
              <a:cs typeface="Arial"/>
              <a:sym typeface="Arial"/>
            </a:endParaRPr>
          </a:p>
        </p:txBody>
      </p:sp>
      <p:sp>
        <p:nvSpPr>
          <p:cNvPr id="3538" name="Google Shape;3538;p248"/>
          <p:cNvSpPr/>
          <p:nvPr/>
        </p:nvSpPr>
        <p:spPr>
          <a:xfrm>
            <a:off x="7931759" y="2480343"/>
            <a:ext cx="1064679" cy="321403"/>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39" name="Google Shape;3539;p248"/>
          <p:cNvSpPr/>
          <p:nvPr/>
        </p:nvSpPr>
        <p:spPr>
          <a:xfrm>
            <a:off x="7098082" y="2480350"/>
            <a:ext cx="569239" cy="470422"/>
          </a:xfrm>
          <a:prstGeom prst="star5">
            <a:avLst>
              <a:gd name="adj" fmla="val 19098"/>
              <a:gd name="hf" fmla="val 105146"/>
              <a:gd name="vf" fmla="val 110557"/>
            </a:avLst>
          </a:prstGeom>
          <a:solidFill>
            <a:srgbClr val="FFEC8F"/>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40" name="Google Shape;3540;p248"/>
          <p:cNvSpPr/>
          <p:nvPr/>
        </p:nvSpPr>
        <p:spPr>
          <a:xfrm>
            <a:off x="9260910" y="2466068"/>
            <a:ext cx="569239" cy="470422"/>
          </a:xfrm>
          <a:prstGeom prst="star5">
            <a:avLst>
              <a:gd name="adj" fmla="val 19098"/>
              <a:gd name="hf" fmla="val 105146"/>
              <a:gd name="vf" fmla="val 110557"/>
            </a:avLst>
          </a:prstGeom>
          <a:solidFill>
            <a:srgbClr val="FFEC8F"/>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41" name="Google Shape;3541;p248"/>
          <p:cNvSpPr txBox="1"/>
          <p:nvPr/>
        </p:nvSpPr>
        <p:spPr>
          <a:xfrm>
            <a:off x="3439091" y="3740244"/>
            <a:ext cx="4794740" cy="778258"/>
          </a:xfrm>
          <a:prstGeom prst="rect">
            <a:avLst/>
          </a:prstGeom>
          <a:solidFill>
            <a:srgbClr val="000000"/>
          </a:solidFill>
          <a:ln>
            <a:noFill/>
          </a:ln>
        </p:spPr>
        <p:txBody>
          <a:bodyPr spcFirstLastPara="1" wrap="square" lIns="22268" tIns="11134" rIns="22268" bIns="11134" anchor="t" anchorCtr="0">
            <a:spAutoFit/>
          </a:bodyPr>
          <a:lstStyle/>
          <a:p>
            <a:pPr marL="0" marR="0" lvl="0" indent="0" algn="l" rtl="0">
              <a:lnSpc>
                <a:spcPct val="183333"/>
              </a:lnSpc>
              <a:spcBef>
                <a:spcPts val="0"/>
              </a:spcBef>
              <a:spcAft>
                <a:spcPts val="0"/>
              </a:spcAft>
              <a:buClr>
                <a:srgbClr val="FFFFFF"/>
              </a:buClr>
              <a:buSzPts val="1052"/>
              <a:buFont typeface="Noto Sans Symbols"/>
              <a:buNone/>
            </a:pPr>
            <a:r>
              <a:rPr lang="en-US" sz="1052">
                <a:solidFill>
                  <a:srgbClr val="FFFFFF"/>
                </a:solidFill>
                <a:latin typeface="Arial"/>
                <a:ea typeface="Arial"/>
                <a:cs typeface="Arial"/>
                <a:sym typeface="Arial"/>
              </a:rPr>
              <a:t>Was die Behandlungsentscheidungen bei </a:t>
            </a:r>
            <a:r>
              <a:rPr lang="en-US" sz="1052" b="1" i="1">
                <a:solidFill>
                  <a:srgbClr val="FFFFFF"/>
                </a:solidFill>
                <a:latin typeface="Arial"/>
                <a:ea typeface="Arial"/>
                <a:cs typeface="Arial"/>
                <a:sym typeface="Arial"/>
              </a:rPr>
              <a:t>bilateralem </a:t>
            </a:r>
            <a:r>
              <a:rPr lang="en-US" sz="1052">
                <a:solidFill>
                  <a:srgbClr val="FFFFFF"/>
                </a:solidFill>
                <a:latin typeface="Arial"/>
                <a:ea typeface="Arial"/>
                <a:cs typeface="Arial"/>
                <a:sym typeface="Arial"/>
              </a:rPr>
              <a:t>Rb betrifft … </a:t>
            </a:r>
            <a:r>
              <a:rPr lang="en-US" sz="1052">
                <a:solidFill>
                  <a:srgbClr val="000000"/>
                </a:solidFill>
                <a:latin typeface="Arial"/>
                <a:ea typeface="Arial"/>
                <a:cs typeface="Arial"/>
                <a:sym typeface="Arial"/>
              </a:rPr>
              <a:t>so sind diese wesentlich komplexer und gehen weit über den Rahmen dieser Übersicht hinaus.</a:t>
            </a:r>
            <a:endParaRPr/>
          </a:p>
        </p:txBody>
      </p:sp>
      <p:sp>
        <p:nvSpPr>
          <p:cNvPr id="354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529" name="Google Shape;3529;p24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236</a:t>
            </a:fld>
            <a:endParaRPr lang="de-DE" sz="800">
              <a:latin typeface="Segoe UI"/>
            </a:endParaRPr>
          </a:p>
        </p:txBody>
      </p:sp>
      <p:cxnSp>
        <p:nvCxnSpPr>
          <p:cNvPr id="3543" name="ZZ_Fusszeile_Linie"/>
          <p:cNvCxnSpPr/>
          <p:nvPr/>
        </p:nvCxnSpPr>
        <p:spPr>
          <a:xfrm>
            <a:off x="274320" y="6565392"/>
            <a:ext cx="11643360" cy="0"/>
          </a:xfrm>
          <a:prstGeom prst="line">
            <a:avLst/>
          </a:prstGeom>
          <a:ln w="6350">
            <a:solidFill>
              <a:srgbClr val="D7DBE0"/>
            </a:solidFill>
          </a:ln>
        </p:spPr>
      </p:cxnSp>
      <p:sp>
        <p:nvSpPr>
          <p:cNvPr id="354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3545"/>
        <p:cNvGrpSpPr/>
        <p:nvPr/>
      </p:nvGrpSpPr>
      <p:grpSpPr>
        <a:xfrm>
          <a:off x="0" y="0"/>
          <a:ext cx="0" cy="0"/>
          <a:chOff x="0" y="0"/>
          <a:chExt cx="0" cy="0"/>
        </a:xfrm>
      </p:grpSpPr>
      <p:cxnSp>
        <p:nvCxnSpPr>
          <p:cNvPr id="3547" name="Google Shape;3547;p249"/>
          <p:cNvCxnSpPr/>
          <p:nvPr/>
        </p:nvCxnSpPr>
        <p:spPr>
          <a:xfrm>
            <a:off x="5628362" y="2139696"/>
            <a:ext cx="868471" cy="0"/>
          </a:xfrm>
          <a:prstGeom prst="straightConnector1">
            <a:avLst/>
          </a:prstGeom>
          <a:noFill/>
          <a:ln w="25052" cap="flat" cmpd="sng">
            <a:solidFill>
              <a:srgbClr val="9AA3AE"/>
            </a:solidFill>
            <a:prstDash val="solid"/>
            <a:round/>
            <a:headEnd type="none" w="sm" len="sm"/>
            <a:tailEnd type="none" w="sm" len="sm"/>
          </a:ln>
        </p:spPr>
      </p:cxnSp>
      <p:sp>
        <p:nvSpPr>
          <p:cNvPr id="3548" name="Google Shape;3548;p24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cxnSp>
        <p:nvCxnSpPr>
          <p:cNvPr id="3549" name="Google Shape;3549;p249"/>
          <p:cNvCxnSpPr/>
          <p:nvPr/>
        </p:nvCxnSpPr>
        <p:spPr>
          <a:xfrm>
            <a:off x="2889337" y="3008167"/>
            <a:ext cx="3340274" cy="66805"/>
          </a:xfrm>
          <a:prstGeom prst="straightConnector1">
            <a:avLst/>
          </a:prstGeom>
          <a:noFill/>
          <a:ln w="25052" cap="flat" cmpd="sng">
            <a:solidFill>
              <a:srgbClr val="9AA3AE"/>
            </a:solidFill>
            <a:prstDash val="solid"/>
            <a:round/>
            <a:headEnd type="none" w="sm" len="sm"/>
            <a:tailEnd type="none" w="sm" len="sm"/>
          </a:ln>
        </p:spPr>
      </p:cxnSp>
      <p:cxnSp>
        <p:nvCxnSpPr>
          <p:cNvPr id="3550" name="Google Shape;3550;p249"/>
          <p:cNvCxnSpPr/>
          <p:nvPr/>
        </p:nvCxnSpPr>
        <p:spPr>
          <a:xfrm>
            <a:off x="7699332" y="2740945"/>
            <a:ext cx="467638" cy="66805"/>
          </a:xfrm>
          <a:prstGeom prst="straightConnector1">
            <a:avLst/>
          </a:prstGeom>
          <a:noFill/>
          <a:ln w="25052" cap="flat" cmpd="sng">
            <a:solidFill>
              <a:srgbClr val="9AA3AE"/>
            </a:solidFill>
            <a:prstDash val="solid"/>
            <a:round/>
            <a:headEnd type="none" w="sm" len="sm"/>
            <a:tailEnd type="none" w="sm" len="sm"/>
          </a:ln>
        </p:spPr>
      </p:cxnSp>
      <p:sp>
        <p:nvSpPr>
          <p:cNvPr id="3551" name="Google Shape;3551;p249"/>
          <p:cNvSpPr txBox="1"/>
          <p:nvPr/>
        </p:nvSpPr>
        <p:spPr>
          <a:xfrm>
            <a:off x="7632526" y="2419444"/>
            <a:ext cx="1099397" cy="32429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muss nicht</a:t>
            </a:r>
            <a:endParaRPr sz="1227" b="0" i="0" u="none" strike="noStrike" cap="none">
              <a:solidFill>
                <a:srgbClr val="330066"/>
              </a:solidFill>
              <a:latin typeface="Arial"/>
              <a:ea typeface="Arial"/>
              <a:cs typeface="Arial"/>
              <a:sym typeface="Arial"/>
            </a:endParaRPr>
          </a:p>
        </p:txBody>
      </p:sp>
      <p:cxnSp>
        <p:nvCxnSpPr>
          <p:cNvPr id="3552" name="Google Shape;3552;p249"/>
          <p:cNvCxnSpPr/>
          <p:nvPr/>
        </p:nvCxnSpPr>
        <p:spPr>
          <a:xfrm>
            <a:off x="2956142" y="3930918"/>
            <a:ext cx="467638" cy="66805"/>
          </a:xfrm>
          <a:prstGeom prst="straightConnector1">
            <a:avLst/>
          </a:prstGeom>
          <a:noFill/>
          <a:ln w="25052" cap="flat" cmpd="sng">
            <a:solidFill>
              <a:srgbClr val="9AA3AE"/>
            </a:solidFill>
            <a:prstDash val="solid"/>
            <a:round/>
            <a:headEnd type="none" w="sm" len="sm"/>
            <a:tailEnd type="none" w="sm" len="sm"/>
          </a:ln>
        </p:spPr>
      </p:cxnSp>
      <p:sp>
        <p:nvSpPr>
          <p:cNvPr id="3553" name="Google Shape;3553;p249"/>
          <p:cNvSpPr txBox="1"/>
          <p:nvPr/>
        </p:nvSpPr>
        <p:spPr>
          <a:xfrm>
            <a:off x="4826696" y="4582272"/>
            <a:ext cx="487711"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a:t>
            </a:r>
            <a:endParaRPr sz="1227" b="0" i="0" u="none" strike="noStrike" cap="none">
              <a:solidFill>
                <a:srgbClr val="330066"/>
              </a:solidFill>
              <a:latin typeface="Arial"/>
              <a:ea typeface="Arial"/>
              <a:cs typeface="Arial"/>
              <a:sym typeface="Arial"/>
            </a:endParaRPr>
          </a:p>
        </p:txBody>
      </p:sp>
      <p:sp>
        <p:nvSpPr>
          <p:cNvPr id="3554" name="Google Shape;3554;p249"/>
          <p:cNvSpPr txBox="1"/>
          <p:nvPr/>
        </p:nvSpPr>
        <p:spPr>
          <a:xfrm>
            <a:off x="4893501" y="4811915"/>
            <a:ext cx="286685" cy="400833"/>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Arial"/>
                <a:ea typeface="Arial"/>
                <a:cs typeface="Arial"/>
                <a:sym typeface="Arial"/>
              </a:rPr>
              <a:t>^</a:t>
            </a:r>
            <a:endParaRPr sz="1227" b="0" i="0" u="none" strike="noStrike" cap="none">
              <a:solidFill>
                <a:srgbClr val="330066"/>
              </a:solidFill>
              <a:latin typeface="Arial"/>
              <a:ea typeface="Arial"/>
              <a:cs typeface="Arial"/>
              <a:sym typeface="Arial"/>
            </a:endParaRPr>
          </a:p>
        </p:txBody>
      </p:sp>
      <p:sp>
        <p:nvSpPr>
          <p:cNvPr id="3555" name="Google Shape;3555;p249"/>
          <p:cNvSpPr txBox="1"/>
          <p:nvPr/>
        </p:nvSpPr>
        <p:spPr>
          <a:xfrm>
            <a:off x="7269272" y="4928825"/>
            <a:ext cx="1419916" cy="284055"/>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9AA3AE"/>
              </a:buClr>
              <a:buSzPts val="1052"/>
              <a:buFont typeface="Noto Sans Symbols"/>
              <a:buNone/>
            </a:pPr>
            <a:r>
              <a:rPr lang="en-US" sz="1052" b="0" i="0" u="none" strike="noStrike" cap="none">
                <a:solidFill>
                  <a:srgbClr val="330066"/>
                </a:solidFill>
                <a:latin typeface="Caveat"/>
                <a:ea typeface="Caveat"/>
                <a:cs typeface="Caveat"/>
                <a:sym typeface="Caveat"/>
              </a:rPr>
              <a:t>nicht mehr der</a:t>
            </a:r>
            <a:endParaRPr sz="1227" b="0" i="0" u="none" strike="noStrike" cap="none">
              <a:solidFill>
                <a:srgbClr val="330066"/>
              </a:solidFill>
              <a:latin typeface="Arial"/>
              <a:ea typeface="Arial"/>
              <a:cs typeface="Arial"/>
              <a:sym typeface="Arial"/>
            </a:endParaRPr>
          </a:p>
        </p:txBody>
      </p:sp>
      <p:cxnSp>
        <p:nvCxnSpPr>
          <p:cNvPr id="3556" name="Google Shape;3556;p249"/>
          <p:cNvCxnSpPr/>
          <p:nvPr/>
        </p:nvCxnSpPr>
        <p:spPr>
          <a:xfrm>
            <a:off x="7508658" y="5205790"/>
            <a:ext cx="992351" cy="0"/>
          </a:xfrm>
          <a:prstGeom prst="straightConnector1">
            <a:avLst/>
          </a:prstGeom>
          <a:noFill/>
          <a:ln w="25052" cap="flat" cmpd="sng">
            <a:solidFill>
              <a:srgbClr val="9AA3AE"/>
            </a:solidFill>
            <a:prstDash val="solid"/>
            <a:round/>
            <a:headEnd type="none" w="sm" len="sm"/>
            <a:tailEnd type="none" w="sm" len="sm"/>
          </a:ln>
        </p:spPr>
      </p:cxnSp>
      <p:sp>
        <p:nvSpPr>
          <p:cNvPr id="3557" name="Google Shape;3557;p24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87472" algn="l" rtl="0">
              <a:lnSpc>
                <a:spcPct val="100000"/>
              </a:lnSpc>
              <a:spcBef>
                <a:spcPts val="0"/>
              </a:spcBef>
              <a:spcAft>
                <a:spcPts val="0"/>
              </a:spcAft>
              <a:buClr>
                <a:srgbClr val="9AA3AE"/>
              </a:buClr>
              <a:buSzPts val="2104"/>
              <a:buFont typeface="Arial"/>
              <a:buChar char="●"/>
            </a:pPr>
            <a:r>
              <a:rPr lang="en-US">
                <a:solidFill>
                  <a:srgbClr val="9AA3AE"/>
                </a:solidFill>
              </a:rPr>
              <a:t>Welche der folgenden Aussagen treffen auf Rb zu?</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Die Inzidenz liegt bei etwa 1/100.000 Lebendgeburten  </a:t>
            </a:r>
            <a:r>
              <a:rPr lang="en-US" b="1">
                <a:solidFill>
                  <a:srgbClr val="9AA3AE"/>
                </a:solidFill>
              </a:rPr>
              <a:t>F</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a:solidFill>
                  <a:srgbClr val="9AA3AE"/>
                </a:solidFill>
              </a:rPr>
              <a:t>Etwa 60 % sind nicht vererbbare Mutationen  </a:t>
            </a:r>
            <a:r>
              <a:rPr lang="en-US" b="1">
                <a:solidFill>
                  <a:srgbClr val="9AA3AE"/>
                </a:solidFill>
              </a:rPr>
              <a:t>T</a:t>
            </a:r>
            <a:endParaRPr>
              <a:solidFill>
                <a:srgbClr val="9AA3AE"/>
              </a:solidFill>
            </a:endParaRPr>
          </a:p>
          <a:p>
            <a:pPr marL="606816" lvl="1" indent="-369379" algn="l" rtl="0">
              <a:lnSpc>
                <a:spcPct val="100000"/>
              </a:lnSpc>
              <a:spcBef>
                <a:spcPts val="210"/>
              </a:spcBef>
              <a:spcAft>
                <a:spcPts val="0"/>
              </a:spcAft>
              <a:buClr>
                <a:srgbClr val="9AA3AE"/>
              </a:buClr>
              <a:buSzPts val="1753"/>
              <a:buFont typeface="Arial"/>
              <a:buChar char="●"/>
            </a:pPr>
            <a:r>
              <a:rPr lang="en-US" baseline="30000">
                <a:solidFill>
                  <a:srgbClr val="9AA3AE"/>
                </a:solidFill>
              </a:rPr>
              <a:t>o</a:t>
            </a:r>
            <a:r>
              <a:rPr lang="en-US">
                <a:solidFill>
                  <a:srgbClr val="9AA3AE"/>
                </a:solidFill>
              </a:rPr>
              <a:t>Um einen Fall als „vererbbar“ zu diagnostizieren, muss die Familienanamnese positiv sein  (jedoch nicht zwangsläufig bei einem Verwandten ersten Grades)  </a:t>
            </a:r>
            <a:r>
              <a:rPr lang="en-US" b="1">
                <a:solidFill>
                  <a:srgbClr val="9AA3AE"/>
                </a:solidFill>
              </a:rPr>
              <a:t>F</a:t>
            </a:r>
            <a:endParaRPr b="1">
              <a:solidFill>
                <a:srgbClr val="9AA3AE"/>
              </a:solidFill>
            </a:endParaRPr>
          </a:p>
          <a:p>
            <a:pPr marL="606816" lvl="1" indent="-367152" algn="l" rtl="0">
              <a:lnSpc>
                <a:spcPct val="100000"/>
              </a:lnSpc>
              <a:spcBef>
                <a:spcPts val="210"/>
              </a:spcBef>
              <a:spcAft>
                <a:spcPts val="0"/>
              </a:spcAft>
              <a:buClr>
                <a:srgbClr val="9AA3AE"/>
              </a:buClr>
              <a:buSzPts val="1718"/>
              <a:buChar char="●"/>
            </a:pPr>
            <a:r>
              <a:rPr lang="en-US">
                <a:solidFill>
                  <a:srgbClr val="9AA3AE"/>
                </a:solidFill>
              </a:rPr>
              <a:t>Der exophytische Typ ähnelt der Coats-Krankheit </a:t>
            </a:r>
            <a:r>
              <a:rPr lang="en-US" b="1">
                <a:solidFill>
                  <a:srgbClr val="9AA3AE"/>
                </a:solidFill>
              </a:rPr>
              <a:t>T </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Bei Erwägung einer Enukleation muss eine Gewebediagnose mittels Feinnadelaspiration (FNA) oder Glaskörperpunktion erfolgen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Eine CT-Untersuchung der Augenhöhlen spielt bei rein intraokularem Rb eine Rolle (d. h. auch wenn keine Ausbreitung in die Augenhöhle vorliegt)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Regelmäßige MRT-Untersuchungen des Gehirns sind angezeigt, um eine frühe „trilaterale“ Erkrankung zu erkennen </a:t>
            </a:r>
            <a:r>
              <a:rPr lang="en-US" b="1">
                <a:solidFill>
                  <a:srgbClr val="9AA3AE"/>
                </a:solidFill>
              </a:rPr>
              <a:t>F</a:t>
            </a:r>
            <a:endParaRPr b="1">
              <a:solidFill>
                <a:srgbClr val="9AA3AE"/>
              </a:solidFill>
            </a:endParaRPr>
          </a:p>
          <a:p>
            <a:pPr marL="606816" lvl="1" indent="-358245" algn="l" rtl="0">
              <a:lnSpc>
                <a:spcPct val="100000"/>
              </a:lnSpc>
              <a:spcBef>
                <a:spcPts val="210"/>
              </a:spcBef>
              <a:spcAft>
                <a:spcPts val="0"/>
              </a:spcAft>
              <a:buClr>
                <a:srgbClr val="9AA3AE"/>
              </a:buClr>
              <a:buSzPts val="1578"/>
              <a:buChar char="●"/>
            </a:pPr>
            <a:r>
              <a:rPr lang="en-US">
                <a:solidFill>
                  <a:srgbClr val="9AA3AE"/>
                </a:solidFill>
              </a:rPr>
              <a:t>Das Reese-Ellsworth-Klassifikationssystem ist derzeit die bevorzugte Methode zur Stadieneinteilung von Rb </a:t>
            </a:r>
            <a:r>
              <a:rPr lang="en-US" b="1">
                <a:solidFill>
                  <a:srgbClr val="9AA3AE"/>
                </a:solidFill>
              </a:rPr>
              <a:t>F</a:t>
            </a:r>
            <a:endParaRPr>
              <a:solidFill>
                <a:srgbClr val="9AA3AE"/>
              </a:solidFill>
            </a:endParaRPr>
          </a:p>
          <a:p>
            <a:pPr marL="801666" lvl="0" indent="0" algn="l" rtl="0">
              <a:lnSpc>
                <a:spcPct val="100000"/>
              </a:lnSpc>
              <a:spcBef>
                <a:spcPts val="210"/>
              </a:spcBef>
              <a:spcAft>
                <a:spcPts val="0"/>
              </a:spcAft>
              <a:buNone/>
            </a:pPr>
            <a:endParaRPr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558" name="Google Shape;3558;p249"/>
          <p:cNvSpPr txBox="1"/>
          <p:nvPr/>
        </p:nvSpPr>
        <p:spPr>
          <a:xfrm>
            <a:off x="3124548" y="870392"/>
            <a:ext cx="5863627" cy="146630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Welches Klassifizierungssystem hat das veraltete Reese-Ellsworth-System abgelöst?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Die Internationale Klassifikation für intraokulares Retinoblastom (ICIR)</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Das Reese-Ellsworth-System basierte auf der XBRT; worauf basiert das ICIR?</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Auf der Wahrscheinlichkeit, dass das Auge durch eine systemische Chemotherapie gerettet werden kann</a:t>
            </a:r>
            <a:endParaRPr/>
          </a:p>
          <a:p>
            <a:pPr marL="0" marR="0" lvl="0" indent="0" algn="l" rtl="0">
              <a:spcBef>
                <a:spcPts val="0"/>
              </a:spcBef>
              <a:spcAft>
                <a:spcPts val="0"/>
              </a:spcAft>
              <a:buNone/>
            </a:pPr>
            <a:endParaRPr sz="1227" i="1">
              <a:solidFill>
                <a:srgbClr val="1A5FB4"/>
              </a:solidFill>
              <a:latin typeface="Arial"/>
              <a:ea typeface="Arial"/>
              <a:cs typeface="Arial"/>
              <a:sym typeface="Arial"/>
            </a:endParaRPr>
          </a:p>
          <a:p>
            <a:pPr marL="0" marR="0" lvl="0" indent="0" algn="l" rtl="0">
              <a:spcBef>
                <a:spcPts val="0"/>
              </a:spcBef>
              <a:spcAft>
                <a:spcPts val="0"/>
              </a:spcAft>
              <a:buNone/>
            </a:pPr>
            <a:r>
              <a:rPr lang="en-US" sz="1052" i="1">
                <a:solidFill>
                  <a:srgbClr val="1A5FB4"/>
                </a:solidFill>
                <a:latin typeface="Arial"/>
                <a:ea typeface="Arial"/>
                <a:cs typeface="Arial"/>
                <a:sym typeface="Arial"/>
              </a:rPr>
              <a:t>Wie werden die fünf Gruppen im ICIR </a:t>
            </a:r>
            <a:r>
              <a:rPr lang="en-US" sz="1666" b="1" i="1">
                <a:solidFill>
                  <a:srgbClr val="1A5FB4"/>
                </a:solidFill>
                <a:latin typeface="Arial"/>
                <a:ea typeface="Arial"/>
                <a:cs typeface="Arial"/>
                <a:sym typeface="Arial"/>
              </a:rPr>
              <a:t>behandelt</a:t>
            </a:r>
            <a:r>
              <a:rPr lang="en-US" sz="1052" b="1" i="1">
                <a:solidFill>
                  <a:srgbClr val="C6F0CF"/>
                </a:solidFill>
                <a:latin typeface="Arial"/>
                <a:ea typeface="Arial"/>
                <a:cs typeface="Arial"/>
                <a:sym typeface="Arial"/>
              </a:rPr>
              <a:t>?</a:t>
            </a:r>
            <a:endParaRPr/>
          </a:p>
        </p:txBody>
      </p:sp>
      <p:graphicFrame>
        <p:nvGraphicFramePr>
          <p:cNvPr id="3559" name="Google Shape;3559;p249"/>
          <p:cNvGraphicFramePr/>
          <p:nvPr/>
        </p:nvGraphicFramePr>
        <p:xfrm>
          <a:off x="2421699" y="2340112"/>
          <a:ext cx="7214991" cy="3423779"/>
        </p:xfrm>
        <a:graphic>
          <a:graphicData uri="http://schemas.openxmlformats.org/drawingml/2006/table">
            <a:tbl>
              <a:tblPr firstRow="1" bandRow="1">
                <a:noFill/>
                <a:tableStyleId>{796762E5-1FB3-41D3-AFB1-AB77134F2910}</a:tableStyleId>
              </a:tblPr>
              <a:tblGrid>
                <a:gridCol w="1466389">
                  <a:extLst>
                    <a:ext uri="{9D8B030D-6E8A-4147-A177-3AD203B41FA5}">
                      <a16:colId xmlns:a16="http://schemas.microsoft.com/office/drawing/2014/main" val="20000"/>
                    </a:ext>
                  </a:extLst>
                </a:gridCol>
                <a:gridCol w="3477216">
                  <a:extLst>
                    <a:ext uri="{9D8B030D-6E8A-4147-A177-3AD203B41FA5}">
                      <a16:colId xmlns:a16="http://schemas.microsoft.com/office/drawing/2014/main" val="20001"/>
                    </a:ext>
                  </a:extLst>
                </a:gridCol>
                <a:gridCol w="2271386">
                  <a:extLst>
                    <a:ext uri="{9D8B030D-6E8A-4147-A177-3AD203B41FA5}">
                      <a16:colId xmlns:a16="http://schemas.microsoft.com/office/drawing/2014/main" val="20002"/>
                    </a:ext>
                  </a:extLst>
                </a:gridCol>
              </a:tblGrid>
              <a:tr h="507704">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dirty="0">
                          <a:solidFill>
                            <a:schemeClr val="dk1"/>
                          </a:solidFill>
                        </a:rPr>
                        <a:t>Gruppe</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0" i="1" u="none" strike="noStrike" cap="none">
                          <a:solidFill>
                            <a:schemeClr val="dk1"/>
                          </a:solidFill>
                        </a:rPr>
                        <a:t>Beschreibung</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E2D98C"/>
                        </a:buClr>
                        <a:buSzPts val="1052"/>
                        <a:buFont typeface="Arial"/>
                        <a:buNone/>
                      </a:pPr>
                      <a:r>
                        <a:rPr lang="en-US" sz="1052" b="0" i="1" u="none" strike="noStrike" cap="none">
                          <a:solidFill>
                            <a:srgbClr val="E2D98C"/>
                          </a:solidFill>
                        </a:rPr>
                        <a:t>Risiko des Augenverlusts bei Behandlung mit Chemotherapie</a:t>
                      </a:r>
                      <a:endParaRPr sz="1227" u="none" strike="noStrike" cap="none"/>
                    </a:p>
                  </a:txBody>
                  <a:tcPr marL="80175" marR="80175" marT="40088" marB="40088" anchor="ctr">
                    <a:solidFill>
                      <a:srgbClr val="E2D98C"/>
                    </a:solidFill>
                  </a:tcPr>
                </a:tc>
                <a:extLst>
                  <a:ext uri="{0D108BD9-81ED-4DB2-BD59-A6C34878D82A}">
                    <a16:rowId xmlns:a16="http://schemas.microsoft.com/office/drawing/2014/main" val="10000"/>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A</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klein und weit entfernt von der Fovea und dem Sehnervenkopf</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1"/>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B</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000000"/>
                        </a:buClr>
                        <a:buSzPts val="1052"/>
                        <a:buFont typeface="Arial"/>
                        <a:buNone/>
                      </a:pPr>
                      <a:r>
                        <a:rPr lang="en-US" sz="1052" u="none" strike="noStrike" cap="none">
                          <a:solidFill>
                            <a:srgbClr val="9AA3AE"/>
                          </a:solidFill>
                        </a:rPr>
                        <a:t>Tumor(e) beschränkt auf die Netzhaut; andernfalls keine Einstufung in Gruppe A</a:t>
                      </a:r>
                      <a:endParaRPr sz="1227" b="0"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2"/>
                  </a:ext>
                </a:extLst>
              </a:tr>
              <a:tr h="631079">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C</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en-US" sz="1052" u="none" strike="noStrike" cap="none">
                          <a:solidFill>
                            <a:srgbClr val="9AA3AE"/>
                          </a:solidFill>
                        </a:rPr>
                        <a:t>Lokale Ausbreitung außerhalb der Netzhaut (d. h. subretinale Flüssigkeit und/oder Ausbreitung in den Glaskörper)</a:t>
                      </a:r>
                      <a:endParaRPr sz="1227" b="1" u="none" strike="noStrike" cap="none">
                        <a:solidFill>
                          <a:srgbClr val="9AA3AE"/>
                        </a:solidFill>
                      </a:endParaRPr>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3"/>
                  </a:ext>
                </a:extLst>
              </a:tr>
              <a:tr h="490542">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D</a:t>
                      </a:r>
                      <a:endParaRPr sz="1227" u="none" strike="noStrike" cap="none"/>
                    </a:p>
                  </a:txBody>
                  <a:tcPr marL="80175" marR="80175" marT="40088" marB="40088" anchor="ctr"/>
                </a:tc>
                <a:tc>
                  <a:txBody>
                    <a:bodyPr/>
                    <a:lstStyle/>
                    <a:p>
                      <a:pPr marL="0" marR="0" lvl="0" indent="0" algn="ctr"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Ausgedehnte Ausbreitung außerhalb der Netzhaut</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4"/>
                  </a:ext>
                </a:extLst>
              </a:tr>
              <a:tr h="813370">
                <a:tc>
                  <a:txBody>
                    <a:bodyPr/>
                    <a:lstStyle/>
                    <a:p>
                      <a:pPr marL="0" marR="0" lvl="0" indent="0" algn="ctr" rtl="0">
                        <a:lnSpc>
                          <a:spcPct val="100000"/>
                        </a:lnSpc>
                        <a:spcBef>
                          <a:spcPts val="0"/>
                        </a:spcBef>
                        <a:spcAft>
                          <a:spcPts val="0"/>
                        </a:spcAft>
                        <a:buClr>
                          <a:srgbClr val="000000"/>
                        </a:buClr>
                        <a:buSzPts val="1052"/>
                        <a:buFont typeface="Arial"/>
                        <a:buNone/>
                      </a:pPr>
                      <a:r>
                        <a:rPr lang="en-US" sz="1052" b="1" u="none" strike="noStrike" cap="none">
                          <a:solidFill>
                            <a:srgbClr val="9AA3AE"/>
                          </a:solidFill>
                        </a:rPr>
                        <a:t>E</a:t>
                      </a:r>
                      <a:endParaRPr sz="1227" u="none" strike="noStrike" cap="none"/>
                    </a:p>
                  </a:txBody>
                  <a:tcPr marL="80175" marR="80175" marT="40088" marB="40088" anchor="ctr"/>
                </a:tc>
                <a:tc>
                  <a:txBody>
                    <a:bodyPr/>
                    <a:lstStyle/>
                    <a:p>
                      <a:pPr marL="0" marR="0" lvl="0" indent="0" algn="l" rtl="0">
                        <a:lnSpc>
                          <a:spcPct val="100000"/>
                        </a:lnSpc>
                        <a:spcBef>
                          <a:spcPts val="0"/>
                        </a:spcBef>
                        <a:spcAft>
                          <a:spcPts val="0"/>
                        </a:spcAft>
                        <a:buClr>
                          <a:srgbClr val="9AA3AE"/>
                        </a:buClr>
                        <a:buSzPts val="1052"/>
                        <a:buFont typeface="Arial"/>
                        <a:buNone/>
                      </a:pPr>
                      <a:r>
                        <a:rPr lang="de-DE" sz="1052" u="none" strike="noStrike" cap="none" dirty="0">
                          <a:solidFill>
                            <a:srgbClr val="9AA3AE"/>
                          </a:solidFill>
                        </a:rPr>
                        <a:t>Stark beeinträchtigtes Auge (z. B. NVG, Kontakt zwischen Tumor und Linse, Glaskörperblutung, aseptische Orbitalzellulitis infolge von Tumornekrose usw.)</a:t>
                      </a:r>
                      <a:endParaRPr sz="1227" u="none" strike="noStrike" cap="none" dirty="0"/>
                    </a:p>
                  </a:txBody>
                  <a:tcPr marL="80175" marR="80175" marT="40088" marB="40088" anchor="ctr"/>
                </a:tc>
                <a:tc>
                  <a:txBody>
                    <a:bodyPr/>
                    <a:lstStyle/>
                    <a:p>
                      <a:pPr marL="0" marR="0" lvl="0" indent="0" algn="ctr" rtl="0">
                        <a:lnSpc>
                          <a:spcPct val="100000"/>
                        </a:lnSpc>
                        <a:spcBef>
                          <a:spcPts val="0"/>
                        </a:spcBef>
                        <a:spcAft>
                          <a:spcPts val="0"/>
                        </a:spcAft>
                        <a:buClr>
                          <a:srgbClr val="000000"/>
                        </a:buClr>
                        <a:buSzPts val="1052"/>
                        <a:buFont typeface="Arial"/>
                        <a:buNone/>
                      </a:pPr>
                      <a:r>
                        <a:rPr lang="en-US" sz="1052" b="1" i="1" u="none" strike="noStrike" cap="none">
                          <a:solidFill>
                            <a:srgbClr val="1A5FB4"/>
                          </a:solidFill>
                        </a:rPr>
                        <a:t>?</a:t>
                      </a:r>
                      <a:endParaRPr sz="1227" u="none" strike="noStrike" cap="none"/>
                    </a:p>
                  </a:txBody>
                  <a:tcPr marL="80175" marR="80175" marT="40088" marB="40088" anchor="ctr"/>
                </a:tc>
                <a:extLst>
                  <a:ext uri="{0D108BD9-81ED-4DB2-BD59-A6C34878D82A}">
                    <a16:rowId xmlns:a16="http://schemas.microsoft.com/office/drawing/2014/main" val="10005"/>
                  </a:ext>
                </a:extLst>
              </a:tr>
            </a:tbl>
          </a:graphicData>
        </a:graphic>
      </p:graphicFrame>
      <p:sp>
        <p:nvSpPr>
          <p:cNvPr id="3560" name="Google Shape;3560;p249"/>
          <p:cNvSpPr txBox="1"/>
          <p:nvPr/>
        </p:nvSpPr>
        <p:spPr>
          <a:xfrm>
            <a:off x="7400099" y="2338721"/>
            <a:ext cx="2147507" cy="485786"/>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1A5FB4"/>
              </a:buClr>
              <a:buSzPts val="1052"/>
              <a:buFont typeface="Noto Sans Symbols"/>
              <a:buNone/>
            </a:pPr>
            <a:r>
              <a:rPr lang="en-US" sz="1052" b="1" i="1" u="none" strike="noStrike" cap="none">
                <a:solidFill>
                  <a:srgbClr val="330066"/>
                </a:solidFill>
                <a:latin typeface="Arial"/>
                <a:ea typeface="Arial"/>
                <a:cs typeface="Arial"/>
                <a:sym typeface="Arial"/>
              </a:rPr>
              <a:t>Bevorzugte Behandlung </a:t>
            </a:r>
            <a:endParaRPr sz="1227" b="0" i="0" u="none" strike="noStrike" cap="none">
              <a:solidFill>
                <a:srgbClr val="330066"/>
              </a:solidFill>
              <a:latin typeface="Arial"/>
              <a:ea typeface="Arial"/>
              <a:cs typeface="Arial"/>
              <a:sym typeface="Arial"/>
            </a:endParaRPr>
          </a:p>
          <a:p>
            <a:pPr marL="0" marR="0" lvl="0" indent="0" algn="ctr" rtl="0">
              <a:lnSpc>
                <a:spcPct val="100000"/>
              </a:lnSpc>
              <a:spcBef>
                <a:spcPts val="0"/>
              </a:spcBef>
              <a:spcAft>
                <a:spcPts val="0"/>
              </a:spcAft>
              <a:buClr>
                <a:srgbClr val="1A5FB4"/>
              </a:buClr>
              <a:buSzPts val="1052"/>
              <a:buFont typeface="Noto Sans Symbols"/>
              <a:buNone/>
            </a:pPr>
            <a:r>
              <a:rPr lang="en-US" sz="1052" b="0" i="1" u="none" strike="noStrike" cap="none">
                <a:solidFill>
                  <a:srgbClr val="669999"/>
                </a:solidFill>
                <a:latin typeface="Arial"/>
                <a:ea typeface="Arial"/>
                <a:cs typeface="Arial"/>
                <a:sym typeface="Arial"/>
              </a:rPr>
              <a:t>(bei </a:t>
            </a:r>
            <a:r>
              <a:rPr lang="en-US" sz="1052" b="1" i="0" u="sng" strike="noStrike" cap="none">
                <a:solidFill>
                  <a:schemeClr val="lt1"/>
                </a:solidFill>
                <a:latin typeface="Arial"/>
                <a:ea typeface="Arial"/>
                <a:cs typeface="Arial"/>
                <a:sym typeface="Arial"/>
              </a:rPr>
              <a:t>beidseitigem </a:t>
            </a:r>
            <a:r>
              <a:rPr lang="en-US" sz="1052" b="0" i="1" u="none" strike="noStrike" cap="none">
                <a:solidFill>
                  <a:srgbClr val="669999"/>
                </a:solidFill>
                <a:latin typeface="Arial"/>
                <a:ea typeface="Arial"/>
                <a:cs typeface="Arial"/>
                <a:sym typeface="Arial"/>
              </a:rPr>
              <a:t>Rb)</a:t>
            </a:r>
            <a:endParaRPr sz="1227" b="0" i="0" u="none" strike="noStrike" cap="none">
              <a:solidFill>
                <a:srgbClr val="669999"/>
              </a:solidFill>
              <a:latin typeface="Arial"/>
              <a:ea typeface="Arial"/>
              <a:cs typeface="Arial"/>
              <a:sym typeface="Arial"/>
            </a:endParaRPr>
          </a:p>
        </p:txBody>
      </p:sp>
      <p:sp>
        <p:nvSpPr>
          <p:cNvPr id="3561" name="Google Shape;3561;p249"/>
          <p:cNvSpPr/>
          <p:nvPr/>
        </p:nvSpPr>
        <p:spPr>
          <a:xfrm>
            <a:off x="7931759" y="2480343"/>
            <a:ext cx="1064679" cy="321403"/>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62" name="Google Shape;3562;p249"/>
          <p:cNvSpPr/>
          <p:nvPr/>
        </p:nvSpPr>
        <p:spPr>
          <a:xfrm>
            <a:off x="7098082" y="2480350"/>
            <a:ext cx="569162" cy="470532"/>
          </a:xfrm>
          <a:prstGeom prst="star5">
            <a:avLst>
              <a:gd name="adj" fmla="val 19098"/>
              <a:gd name="hf" fmla="val 105146"/>
              <a:gd name="vf" fmla="val 110557"/>
            </a:avLst>
          </a:prstGeom>
          <a:solidFill>
            <a:srgbClr val="FFEC8F"/>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63" name="Google Shape;3563;p249"/>
          <p:cNvSpPr/>
          <p:nvPr/>
        </p:nvSpPr>
        <p:spPr>
          <a:xfrm>
            <a:off x="9260910" y="2466068"/>
            <a:ext cx="569162" cy="470532"/>
          </a:xfrm>
          <a:prstGeom prst="star5">
            <a:avLst>
              <a:gd name="adj" fmla="val 19098"/>
              <a:gd name="hf" fmla="val 105146"/>
              <a:gd name="vf" fmla="val 110557"/>
            </a:avLst>
          </a:prstGeom>
          <a:solidFill>
            <a:srgbClr val="FFEC8F"/>
          </a:solid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3564" name="Google Shape;3564;p249"/>
          <p:cNvSpPr txBox="1"/>
          <p:nvPr/>
        </p:nvSpPr>
        <p:spPr>
          <a:xfrm>
            <a:off x="3439091" y="3740244"/>
            <a:ext cx="4794740" cy="778258"/>
          </a:xfrm>
          <a:prstGeom prst="rect">
            <a:avLst/>
          </a:prstGeom>
          <a:solidFill>
            <a:srgbClr val="000000"/>
          </a:solidFill>
          <a:ln>
            <a:noFill/>
          </a:ln>
        </p:spPr>
        <p:txBody>
          <a:bodyPr spcFirstLastPara="1" wrap="square" lIns="22268" tIns="11134" rIns="22268" bIns="11134" anchor="t" anchorCtr="0">
            <a:spAutoFit/>
          </a:bodyPr>
          <a:lstStyle/>
          <a:p>
            <a:pPr marL="0" marR="0" lvl="0" indent="0" algn="l" rtl="0">
              <a:lnSpc>
                <a:spcPct val="183333"/>
              </a:lnSpc>
              <a:spcBef>
                <a:spcPts val="0"/>
              </a:spcBef>
              <a:spcAft>
                <a:spcPts val="0"/>
              </a:spcAft>
              <a:buClr>
                <a:srgbClr val="FFFFFF"/>
              </a:buClr>
              <a:buSzPts val="1052"/>
              <a:buFont typeface="Noto Sans Symbols"/>
              <a:buNone/>
            </a:pPr>
            <a:r>
              <a:rPr lang="en-US" sz="1052">
                <a:solidFill>
                  <a:srgbClr val="FFFFFF"/>
                </a:solidFill>
                <a:latin typeface="Arial"/>
                <a:ea typeface="Arial"/>
                <a:cs typeface="Arial"/>
                <a:sym typeface="Arial"/>
              </a:rPr>
              <a:t>Was die Behandlungsentscheidungen bei </a:t>
            </a:r>
            <a:r>
              <a:rPr lang="en-US" sz="1052" b="1" i="1">
                <a:solidFill>
                  <a:srgbClr val="FFFFFF"/>
                </a:solidFill>
                <a:latin typeface="Arial"/>
                <a:ea typeface="Arial"/>
                <a:cs typeface="Arial"/>
                <a:sym typeface="Arial"/>
              </a:rPr>
              <a:t>bilateralem </a:t>
            </a:r>
            <a:r>
              <a:rPr lang="en-US" sz="1052">
                <a:solidFill>
                  <a:srgbClr val="FFFFFF"/>
                </a:solidFill>
                <a:latin typeface="Arial"/>
                <a:ea typeface="Arial"/>
                <a:cs typeface="Arial"/>
                <a:sym typeface="Arial"/>
              </a:rPr>
              <a:t>Rb betrifft … so sind diese wesentlich komplexer und würden den Rahmen dieser Übersicht sprengen.</a:t>
            </a:r>
            <a:endParaRPr/>
          </a:p>
        </p:txBody>
      </p:sp>
      <p:sp>
        <p:nvSpPr>
          <p:cNvPr id="356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546" name="Google Shape;3546;p24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237</a:t>
            </a:fld>
            <a:endParaRPr lang="de-DE" sz="800">
              <a:latin typeface="Segoe UI"/>
            </a:endParaRPr>
          </a:p>
        </p:txBody>
      </p:sp>
      <p:cxnSp>
        <p:nvCxnSpPr>
          <p:cNvPr id="3566" name="ZZ_Fusszeile_Linie"/>
          <p:cNvCxnSpPr/>
          <p:nvPr/>
        </p:nvCxnSpPr>
        <p:spPr>
          <a:xfrm>
            <a:off x="274320" y="6565392"/>
            <a:ext cx="11643360" cy="0"/>
          </a:xfrm>
          <a:prstGeom prst="line">
            <a:avLst/>
          </a:prstGeom>
          <a:ln w="6350">
            <a:solidFill>
              <a:srgbClr val="D7DBE0"/>
            </a:solidFill>
          </a:ln>
        </p:spPr>
      </p:cxnSp>
      <p:sp>
        <p:nvSpPr>
          <p:cNvPr id="356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68"/>
        <p:cNvGrpSpPr/>
        <p:nvPr/>
      </p:nvGrpSpPr>
      <p:grpSpPr>
        <a:xfrm>
          <a:off x="0" y="0"/>
          <a:ext cx="0" cy="0"/>
          <a:chOff x="0" y="0"/>
          <a:chExt cx="0" cy="0"/>
        </a:xfrm>
      </p:grpSpPr>
      <p:sp>
        <p:nvSpPr>
          <p:cNvPr id="3571" name="Google Shape;3571;p25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330066"/>
              </a:buClr>
              <a:buSzPts val="1666"/>
              <a:buFont typeface="Arial"/>
              <a:buChar char="●"/>
            </a:pPr>
            <a:r>
              <a:rPr lang="en-US" sz="1666">
                <a:solidFill>
                  <a:srgbClr val="330066"/>
                </a:solidFill>
              </a:rPr>
              <a:t>Welche der folgenden Aussagen treffen auf Rb zu?</a:t>
            </a:r>
            <a:endParaRPr sz="166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a:t>
            </a:r>
            <a:r>
              <a:rPr lang="en-US" sz="1666" b="1">
                <a:solidFill>
                  <a:srgbClr val="1A5FB4"/>
                </a:solidFill>
              </a:rPr>
              <a:t>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a:t>
            </a:r>
            <a:r>
              <a:rPr lang="en-US" sz="1666" b="1">
                <a:solidFill>
                  <a:srgbClr val="1A5FB4"/>
                </a:solidFill>
              </a:rPr>
              <a:t>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a:t>
            </a:r>
            <a:r>
              <a:rPr lang="en-US" sz="1666" b="1">
                <a:solidFill>
                  <a:srgbClr val="1A5FB4"/>
                </a:solidFill>
              </a:rPr>
              <a:t>F</a:t>
            </a:r>
            <a:endParaRPr sz="1666" b="1">
              <a:solidFill>
                <a:srgbClr val="1A5FB4"/>
              </a:solidFill>
            </a:endParaRPr>
          </a:p>
          <a:p>
            <a:pPr marL="606816" lvl="1" indent="-361585" algn="l" rtl="0">
              <a:lnSpc>
                <a:spcPct val="100000"/>
              </a:lnSpc>
              <a:spcBef>
                <a:spcPts val="210"/>
              </a:spcBef>
              <a:spcAft>
                <a:spcPts val="0"/>
              </a:spcAft>
              <a:buClr>
                <a:schemeClr val="dk1"/>
              </a:buClr>
              <a:buSzPts val="1631"/>
              <a:buChar char="●"/>
            </a:pPr>
            <a:r>
              <a:rPr lang="en-US" sz="1666"/>
              <a:t>Der exophytische Typ ähnelt der Coats-Krankheit </a:t>
            </a:r>
            <a:r>
              <a:rPr lang="en-US" sz="1666" b="1">
                <a:solidFill>
                  <a:srgbClr val="1A5FB4"/>
                </a:solidFill>
              </a:rPr>
              <a:t>T </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Bei Erwägung einer Enukleation muss eine Gewebediagnose mittels Feinnadelaspiration (FNA) oder Glaskörperpunktion erfolgen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Eine CT-Untersuchung der Augenhöhlen spielt bei rein intraokularem Rb eine Rolle (d. h. auch wenn keine Ausbreitung in die Augenhöhle vorliegt)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Regelmäßige MRT-Untersuchungen des Gehirns sind angezeigt, um eine frühe „trilaterale“ Erkrankung zu erkennen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Das Reese-Ellsworth-Klassifikationssystem ist derzeit die bevorzugte Methode zur Stadieneinteilung von Rb </a:t>
            </a:r>
            <a:r>
              <a:rPr lang="en-US" sz="1666" b="1">
                <a:solidFill>
                  <a:srgbClr val="1A5FB4"/>
                </a:solidFill>
              </a:rPr>
              <a:t>F</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Patienten mit Retinoblastom sterben häufiger an einer zweiten Malignität als am Retinoblastom selbst  </a:t>
            </a:r>
            <a:endParaRPr sz="1666"/>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572" name="Google Shape;3572;p250"/>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sollte nicht</a:t>
            </a:r>
            <a:endParaRPr sz="1578"/>
          </a:p>
        </p:txBody>
      </p:sp>
      <p:cxnSp>
        <p:nvCxnSpPr>
          <p:cNvPr id="3573" name="Google Shape;3573;p250"/>
          <p:cNvCxnSpPr/>
          <p:nvPr/>
        </p:nvCxnSpPr>
        <p:spPr>
          <a:xfrm>
            <a:off x="6044471" y="3358622"/>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3574" name="Google Shape;3574;p250"/>
          <p:cNvCxnSpPr/>
          <p:nvPr/>
        </p:nvCxnSpPr>
        <p:spPr>
          <a:xfrm>
            <a:off x="5663079" y="1778220"/>
            <a:ext cx="865841" cy="0"/>
          </a:xfrm>
          <a:prstGeom prst="straightConnector1">
            <a:avLst/>
          </a:prstGeom>
          <a:noFill/>
          <a:ln w="25052" cap="flat" cmpd="sng">
            <a:solidFill>
              <a:srgbClr val="1A5FB4"/>
            </a:solidFill>
            <a:prstDash val="solid"/>
            <a:round/>
            <a:headEnd type="none" w="sm" len="sm"/>
            <a:tailEnd type="none" w="sm" len="sm"/>
          </a:ln>
        </p:spPr>
      </p:cxnSp>
      <p:sp>
        <p:nvSpPr>
          <p:cNvPr id="3575" name="Google Shape;3575;p25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576" name="Google Shape;3576;p250"/>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cxnSp>
        <p:nvCxnSpPr>
          <p:cNvPr id="3577" name="Google Shape;3577;p250"/>
          <p:cNvCxnSpPr/>
          <p:nvPr/>
        </p:nvCxnSpPr>
        <p:spPr>
          <a:xfrm>
            <a:off x="6145819" y="2528273"/>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3578" name="Google Shape;3578;p250"/>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1A5FB4"/>
                </a:solidFill>
                <a:latin typeface="Caveat"/>
                <a:ea typeface="Caveat"/>
                <a:cs typeface="Caveat"/>
                <a:sym typeface="Caveat"/>
              </a:rPr>
              <a:t>nicht</a:t>
            </a:r>
            <a:endParaRPr sz="1666"/>
          </a:p>
        </p:txBody>
      </p:sp>
      <p:sp>
        <p:nvSpPr>
          <p:cNvPr id="3579" name="Google Shape;3579;p250"/>
          <p:cNvSpPr txBox="1"/>
          <p:nvPr/>
        </p:nvSpPr>
        <p:spPr>
          <a:xfrm>
            <a:off x="7980625" y="4495488"/>
            <a:ext cx="403200"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3580" name="Google Shape;3580;p250"/>
          <p:cNvCxnSpPr/>
          <p:nvPr/>
        </p:nvCxnSpPr>
        <p:spPr>
          <a:xfrm>
            <a:off x="7509939" y="2268440"/>
            <a:ext cx="865841" cy="0"/>
          </a:xfrm>
          <a:prstGeom prst="straightConnector1">
            <a:avLst/>
          </a:prstGeom>
          <a:noFill/>
          <a:ln w="25052" cap="flat" cmpd="sng">
            <a:solidFill>
              <a:srgbClr val="1A5FB4"/>
            </a:solidFill>
            <a:prstDash val="solid"/>
            <a:round/>
            <a:headEnd type="none" w="sm" len="sm"/>
            <a:tailEnd type="none" w="sm" len="sm"/>
          </a:ln>
        </p:spPr>
      </p:cxnSp>
      <p:sp>
        <p:nvSpPr>
          <p:cNvPr id="3581" name="Google Shape;3581;p250"/>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Caveat"/>
                <a:ea typeface="Caveat"/>
                <a:cs typeface="Caveat"/>
                <a:sym typeface="Caveat"/>
              </a:rPr>
              <a:t>nicht mehr der</a:t>
            </a:r>
            <a:endParaRPr sz="1490"/>
          </a:p>
        </p:txBody>
      </p:sp>
      <p:cxnSp>
        <p:nvCxnSpPr>
          <p:cNvPr id="3582" name="Google Shape;3582;p250"/>
          <p:cNvCxnSpPr/>
          <p:nvPr/>
        </p:nvCxnSpPr>
        <p:spPr>
          <a:xfrm>
            <a:off x="7368592" y="5184430"/>
            <a:ext cx="612033" cy="97841"/>
          </a:xfrm>
          <a:prstGeom prst="straightConnector1">
            <a:avLst/>
          </a:prstGeom>
          <a:noFill/>
          <a:ln w="25052" cap="flat" cmpd="sng">
            <a:solidFill>
              <a:srgbClr val="1A5FB4"/>
            </a:solidFill>
            <a:prstDash val="solid"/>
            <a:round/>
            <a:headEnd type="none" w="med" len="med"/>
            <a:tailEnd type="none" w="med" len="med"/>
          </a:ln>
        </p:spPr>
      </p:cxnSp>
      <p:cxnSp>
        <p:nvCxnSpPr>
          <p:cNvPr id="3583" name="Google Shape;3583;p250"/>
          <p:cNvCxnSpPr/>
          <p:nvPr/>
        </p:nvCxnSpPr>
        <p:spPr>
          <a:xfrm>
            <a:off x="3003156" y="2825066"/>
            <a:ext cx="2412362" cy="12362"/>
          </a:xfrm>
          <a:prstGeom prst="straightConnector1">
            <a:avLst/>
          </a:prstGeom>
          <a:noFill/>
          <a:ln w="33403" cap="flat" cmpd="sng">
            <a:solidFill>
              <a:srgbClr val="1A5FB4"/>
            </a:solidFill>
            <a:prstDash val="solid"/>
            <a:round/>
            <a:headEnd type="none" w="med" len="med"/>
            <a:tailEnd type="none" w="med" len="med"/>
          </a:ln>
        </p:spPr>
      </p:cxnSp>
      <p:sp>
        <p:nvSpPr>
          <p:cNvPr id="358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569" name="Google Shape;3569;p25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570" name="Google Shape;3570;p25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238</a:t>
            </a:fld>
            <a:endParaRPr lang="de-DE" sz="800">
              <a:latin typeface="Segoe UI"/>
            </a:endParaRPr>
          </a:p>
        </p:txBody>
      </p:sp>
      <p:cxnSp>
        <p:nvCxnSpPr>
          <p:cNvPr id="3585" name="ZZ_Fusszeile_Linie"/>
          <p:cNvCxnSpPr/>
          <p:nvPr/>
        </p:nvCxnSpPr>
        <p:spPr>
          <a:xfrm>
            <a:off x="274320" y="6565392"/>
            <a:ext cx="11643360" cy="0"/>
          </a:xfrm>
          <a:prstGeom prst="line">
            <a:avLst/>
          </a:prstGeom>
          <a:ln w="6350">
            <a:solidFill>
              <a:srgbClr val="D7DBE0"/>
            </a:solidFill>
          </a:ln>
        </p:spPr>
      </p:cxnSp>
      <p:sp>
        <p:nvSpPr>
          <p:cNvPr id="358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3587"/>
        <p:cNvGrpSpPr/>
        <p:nvPr/>
      </p:nvGrpSpPr>
      <p:grpSpPr>
        <a:xfrm>
          <a:off x="0" y="0"/>
          <a:ext cx="0" cy="0"/>
          <a:chOff x="0" y="0"/>
          <a:chExt cx="0" cy="0"/>
        </a:xfrm>
      </p:grpSpPr>
      <p:sp>
        <p:nvSpPr>
          <p:cNvPr id="3590" name="Google Shape;3590;p25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330066"/>
              </a:buClr>
              <a:buSzPts val="1666"/>
              <a:buFont typeface="Arial"/>
              <a:buChar char="●"/>
            </a:pPr>
            <a:r>
              <a:rPr lang="en-US" sz="1666">
                <a:solidFill>
                  <a:srgbClr val="330066"/>
                </a:solidFill>
              </a:rPr>
              <a:t>Welche der folgenden Aussagen treffen auf Rb zu?</a:t>
            </a:r>
            <a:endParaRPr sz="166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a:t>
            </a:r>
            <a:r>
              <a:rPr lang="en-US" sz="1666" b="1">
                <a:solidFill>
                  <a:srgbClr val="1A5FB4"/>
                </a:solidFill>
              </a:rPr>
              <a:t>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a:t>
            </a:r>
            <a:r>
              <a:rPr lang="en-US" sz="1666" b="1">
                <a:solidFill>
                  <a:srgbClr val="1A5FB4"/>
                </a:solidFill>
              </a:rPr>
              <a:t>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a:t>
            </a:r>
            <a:r>
              <a:rPr lang="en-US" sz="1666" b="1">
                <a:solidFill>
                  <a:srgbClr val="1A5FB4"/>
                </a:solidFill>
              </a:rPr>
              <a:t>F</a:t>
            </a:r>
            <a:endParaRPr sz="1666" b="1">
              <a:solidFill>
                <a:srgbClr val="1A5FB4"/>
              </a:solidFill>
            </a:endParaRPr>
          </a:p>
          <a:p>
            <a:pPr marL="606816" lvl="1" indent="-361585" algn="l" rtl="0">
              <a:lnSpc>
                <a:spcPct val="100000"/>
              </a:lnSpc>
              <a:spcBef>
                <a:spcPts val="210"/>
              </a:spcBef>
              <a:spcAft>
                <a:spcPts val="0"/>
              </a:spcAft>
              <a:buClr>
                <a:schemeClr val="dk1"/>
              </a:buClr>
              <a:buSzPts val="1631"/>
              <a:buChar char="●"/>
            </a:pPr>
            <a:r>
              <a:rPr lang="en-US" sz="1666"/>
              <a:t>Der exophytische Typ ähnelt der Coats-Krankheit </a:t>
            </a:r>
            <a:r>
              <a:rPr lang="en-US" sz="1666" b="1">
                <a:solidFill>
                  <a:srgbClr val="1A5FB4"/>
                </a:solidFill>
              </a:rPr>
              <a:t>T </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Bei Erwägung einer Enukleation muss eine Gewebediagnose mittels Feinnadelaspiration (FNA) oder Glaskörperpunktion erfolgen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Eine CT-Untersuchung der Augenhöhlen spielt bei rein intraokularem Rb eine Rolle (d. h. auch wenn keine Ausbreitung in die Augenhöhle vorliegt)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Regelmäßige MRT-Untersuchungen des Gehirns sind angezeigt, um eine frühe „trilaterale“ Erkrankung zu erkennen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Das Reese-Ellsworth-Klassifikationssystem ist derzeit die bevorzugte Methode zur Stadieneinteilung von Rb </a:t>
            </a:r>
            <a:r>
              <a:rPr lang="en-US" sz="1666" b="1">
                <a:solidFill>
                  <a:srgbClr val="1A5FB4"/>
                </a:solidFill>
              </a:rPr>
              <a:t>F</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Patienten mit Retinoblastom sterben häufiger an einer zweiten Malignität als am Retinoblastom selbst   </a:t>
            </a:r>
            <a:r>
              <a:rPr lang="en-US" sz="1666" b="1">
                <a:solidFill>
                  <a:srgbClr val="1A5FB4"/>
                </a:solidFill>
              </a:rPr>
              <a:t>T </a:t>
            </a:r>
            <a:endParaRPr sz="1666"/>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591" name="Google Shape;3591;p251"/>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sollte nicht</a:t>
            </a:r>
            <a:endParaRPr sz="1578"/>
          </a:p>
        </p:txBody>
      </p:sp>
      <p:cxnSp>
        <p:nvCxnSpPr>
          <p:cNvPr id="3592" name="Google Shape;3592;p251"/>
          <p:cNvCxnSpPr/>
          <p:nvPr/>
        </p:nvCxnSpPr>
        <p:spPr>
          <a:xfrm>
            <a:off x="6044471" y="3358622"/>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3593" name="Google Shape;3593;p251"/>
          <p:cNvCxnSpPr/>
          <p:nvPr/>
        </p:nvCxnSpPr>
        <p:spPr>
          <a:xfrm>
            <a:off x="5663079" y="1778220"/>
            <a:ext cx="865841" cy="0"/>
          </a:xfrm>
          <a:prstGeom prst="straightConnector1">
            <a:avLst/>
          </a:prstGeom>
          <a:noFill/>
          <a:ln w="25052" cap="flat" cmpd="sng">
            <a:solidFill>
              <a:srgbClr val="1A5FB4"/>
            </a:solidFill>
            <a:prstDash val="solid"/>
            <a:round/>
            <a:headEnd type="none" w="sm" len="sm"/>
            <a:tailEnd type="none" w="sm" len="sm"/>
          </a:ln>
        </p:spPr>
      </p:cxnSp>
      <p:sp>
        <p:nvSpPr>
          <p:cNvPr id="3594" name="Google Shape;3594;p25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595" name="Google Shape;3595;p251"/>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cxnSp>
        <p:nvCxnSpPr>
          <p:cNvPr id="3596" name="Google Shape;3596;p251"/>
          <p:cNvCxnSpPr/>
          <p:nvPr/>
        </p:nvCxnSpPr>
        <p:spPr>
          <a:xfrm>
            <a:off x="6145819" y="2528273"/>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3597" name="Google Shape;3597;p251"/>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1A5FB4"/>
                </a:solidFill>
                <a:latin typeface="Caveat"/>
                <a:ea typeface="Caveat"/>
                <a:cs typeface="Caveat"/>
                <a:sym typeface="Caveat"/>
              </a:rPr>
              <a:t>nicht</a:t>
            </a:r>
            <a:endParaRPr sz="1666"/>
          </a:p>
        </p:txBody>
      </p:sp>
      <p:sp>
        <p:nvSpPr>
          <p:cNvPr id="3598" name="Google Shape;3598;p251"/>
          <p:cNvSpPr txBox="1"/>
          <p:nvPr/>
        </p:nvSpPr>
        <p:spPr>
          <a:xfrm>
            <a:off x="7980625" y="4495488"/>
            <a:ext cx="403200"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3599" name="Google Shape;3599;p251"/>
          <p:cNvCxnSpPr/>
          <p:nvPr/>
        </p:nvCxnSpPr>
        <p:spPr>
          <a:xfrm>
            <a:off x="7509939" y="2268440"/>
            <a:ext cx="865841" cy="0"/>
          </a:xfrm>
          <a:prstGeom prst="straightConnector1">
            <a:avLst/>
          </a:prstGeom>
          <a:noFill/>
          <a:ln w="25052" cap="flat" cmpd="sng">
            <a:solidFill>
              <a:srgbClr val="1A5FB4"/>
            </a:solidFill>
            <a:prstDash val="solid"/>
            <a:round/>
            <a:headEnd type="none" w="sm" len="sm"/>
            <a:tailEnd type="none" w="sm" len="sm"/>
          </a:ln>
        </p:spPr>
      </p:cxnSp>
      <p:sp>
        <p:nvSpPr>
          <p:cNvPr id="3600" name="Google Shape;3600;p251"/>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Caveat"/>
                <a:ea typeface="Caveat"/>
                <a:cs typeface="Caveat"/>
                <a:sym typeface="Caveat"/>
              </a:rPr>
              <a:t>nicht mehr der</a:t>
            </a:r>
            <a:endParaRPr sz="1490"/>
          </a:p>
        </p:txBody>
      </p:sp>
      <p:cxnSp>
        <p:nvCxnSpPr>
          <p:cNvPr id="3601" name="Google Shape;3601;p251"/>
          <p:cNvCxnSpPr/>
          <p:nvPr/>
        </p:nvCxnSpPr>
        <p:spPr>
          <a:xfrm>
            <a:off x="7368592" y="5184430"/>
            <a:ext cx="612033" cy="97841"/>
          </a:xfrm>
          <a:prstGeom prst="straightConnector1">
            <a:avLst/>
          </a:prstGeom>
          <a:noFill/>
          <a:ln w="25052" cap="flat" cmpd="sng">
            <a:solidFill>
              <a:srgbClr val="1A5FB4"/>
            </a:solidFill>
            <a:prstDash val="solid"/>
            <a:round/>
            <a:headEnd type="none" w="med" len="med"/>
            <a:tailEnd type="none" w="med" len="med"/>
          </a:ln>
        </p:spPr>
      </p:cxnSp>
      <p:cxnSp>
        <p:nvCxnSpPr>
          <p:cNvPr id="3602" name="Google Shape;3602;p251"/>
          <p:cNvCxnSpPr/>
          <p:nvPr/>
        </p:nvCxnSpPr>
        <p:spPr>
          <a:xfrm>
            <a:off x="3003156" y="2825066"/>
            <a:ext cx="2412362" cy="12362"/>
          </a:xfrm>
          <a:prstGeom prst="straightConnector1">
            <a:avLst/>
          </a:prstGeom>
          <a:noFill/>
          <a:ln w="33403" cap="flat" cmpd="sng">
            <a:solidFill>
              <a:srgbClr val="1A5FB4"/>
            </a:solidFill>
            <a:prstDash val="solid"/>
            <a:round/>
            <a:headEnd type="none" w="med" len="med"/>
            <a:tailEnd type="none" w="med" len="med"/>
          </a:ln>
        </p:spPr>
      </p:cxnSp>
      <p:sp>
        <p:nvSpPr>
          <p:cNvPr id="360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588" name="Google Shape;3588;p25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589" name="Google Shape;3589;p25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239</a:t>
            </a:fld>
            <a:endParaRPr lang="de-DE" sz="800">
              <a:latin typeface="Segoe UI"/>
            </a:endParaRPr>
          </a:p>
        </p:txBody>
      </p:sp>
      <p:cxnSp>
        <p:nvCxnSpPr>
          <p:cNvPr id="3604" name="ZZ_Fusszeile_Linie"/>
          <p:cNvCxnSpPr/>
          <p:nvPr/>
        </p:nvCxnSpPr>
        <p:spPr>
          <a:xfrm>
            <a:off x="274320" y="6565392"/>
            <a:ext cx="11643360" cy="0"/>
          </a:xfrm>
          <a:prstGeom prst="line">
            <a:avLst/>
          </a:prstGeom>
          <a:ln w="6350">
            <a:solidFill>
              <a:srgbClr val="D7DBE0"/>
            </a:solidFill>
          </a:ln>
        </p:spPr>
      </p:cxnSp>
      <p:sp>
        <p:nvSpPr>
          <p:cNvPr id="360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3606"/>
        <p:cNvGrpSpPr/>
        <p:nvPr/>
      </p:nvGrpSpPr>
      <p:grpSpPr>
        <a:xfrm>
          <a:off x="0" y="0"/>
          <a:ext cx="0" cy="0"/>
          <a:chOff x="0" y="0"/>
          <a:chExt cx="0" cy="0"/>
        </a:xfrm>
      </p:grpSpPr>
      <p:sp>
        <p:nvSpPr>
          <p:cNvPr id="3609" name="Google Shape;3609;p25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330066"/>
              </a:buClr>
              <a:buSzPts val="1666"/>
              <a:buFont typeface="Arial"/>
              <a:buChar char="●"/>
            </a:pPr>
            <a:r>
              <a:rPr lang="en-US" sz="1666">
                <a:solidFill>
                  <a:srgbClr val="330066"/>
                </a:solidFill>
              </a:rPr>
              <a:t>Welche der folgenden Aussagen treffen auf Rb zu?</a:t>
            </a:r>
            <a:endParaRPr sz="166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a:t>
            </a:r>
            <a:r>
              <a:rPr lang="en-US" sz="1666" b="1">
                <a:solidFill>
                  <a:srgbClr val="1A5FB4"/>
                </a:solidFill>
              </a:rPr>
              <a:t>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a:t>
            </a:r>
            <a:r>
              <a:rPr lang="en-US" sz="1666" b="1">
                <a:solidFill>
                  <a:srgbClr val="1A5FB4"/>
                </a:solidFill>
              </a:rPr>
              <a:t>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a:t>
            </a:r>
            <a:r>
              <a:rPr lang="en-US" sz="1666" b="1">
                <a:solidFill>
                  <a:srgbClr val="1A5FB4"/>
                </a:solidFill>
              </a:rPr>
              <a:t>F</a:t>
            </a:r>
            <a:endParaRPr sz="1666" b="1">
              <a:solidFill>
                <a:srgbClr val="1A5FB4"/>
              </a:solidFill>
            </a:endParaRPr>
          </a:p>
          <a:p>
            <a:pPr marL="606816" lvl="1" indent="-361585" algn="l" rtl="0">
              <a:lnSpc>
                <a:spcPct val="100000"/>
              </a:lnSpc>
              <a:spcBef>
                <a:spcPts val="210"/>
              </a:spcBef>
              <a:spcAft>
                <a:spcPts val="0"/>
              </a:spcAft>
              <a:buClr>
                <a:schemeClr val="dk1"/>
              </a:buClr>
              <a:buSzPts val="1631"/>
              <a:buChar char="●"/>
            </a:pPr>
            <a:r>
              <a:rPr lang="en-US" sz="1666"/>
              <a:t>Der exophytische Typ ähnelt der Coats-Krankheit </a:t>
            </a:r>
            <a:r>
              <a:rPr lang="en-US" sz="1666" b="1">
                <a:solidFill>
                  <a:srgbClr val="1A5FB4"/>
                </a:solidFill>
              </a:rPr>
              <a:t>T </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Bei Erwägung einer Enukleation muss eine Gewebediagnose mittels Feinnadelaspiration (FNA) oder Glaskörperpunktion erfolgen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Eine CT-Untersuchung der Augenhöhlen spielt bei rein intraokularem Rb eine Rolle (d. h. auch wenn keine Ausbreitung in die Augenhöhle vorliegt)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Regelmäßige MRT-Untersuchungen des Gehirns sind angezeigt, um eine frühe „trilaterale“ Erkrankung zu erkennen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Das Reese-Ellsworth-Klassifikationssystem ist derzeit die bevorzugte Methode zur Stadieneinteilung von Rb </a:t>
            </a:r>
            <a:r>
              <a:rPr lang="en-US" sz="1666" b="1">
                <a:solidFill>
                  <a:srgbClr val="1A5FB4"/>
                </a:solidFill>
              </a:rPr>
              <a:t>F</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Patienten mit Retinoblastom sterben häufiger an einer zweiten Malignität als am Retinoblastom selbst   </a:t>
            </a:r>
            <a:r>
              <a:rPr lang="en-US" sz="1666" b="1">
                <a:solidFill>
                  <a:srgbClr val="1A5FB4"/>
                </a:solidFill>
              </a:rPr>
              <a:t>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610" name="Google Shape;3610;p252"/>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sollte nicht</a:t>
            </a:r>
            <a:endParaRPr sz="1578"/>
          </a:p>
        </p:txBody>
      </p:sp>
      <p:cxnSp>
        <p:nvCxnSpPr>
          <p:cNvPr id="3611" name="Google Shape;3611;p252"/>
          <p:cNvCxnSpPr/>
          <p:nvPr/>
        </p:nvCxnSpPr>
        <p:spPr>
          <a:xfrm>
            <a:off x="6044471" y="3358622"/>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3612" name="Google Shape;3612;p252"/>
          <p:cNvCxnSpPr/>
          <p:nvPr/>
        </p:nvCxnSpPr>
        <p:spPr>
          <a:xfrm>
            <a:off x="5663079" y="1778220"/>
            <a:ext cx="865841" cy="0"/>
          </a:xfrm>
          <a:prstGeom prst="straightConnector1">
            <a:avLst/>
          </a:prstGeom>
          <a:noFill/>
          <a:ln w="25052" cap="flat" cmpd="sng">
            <a:solidFill>
              <a:srgbClr val="1A5FB4"/>
            </a:solidFill>
            <a:prstDash val="solid"/>
            <a:round/>
            <a:headEnd type="none" w="sm" len="sm"/>
            <a:tailEnd type="none" w="sm" len="sm"/>
          </a:ln>
        </p:spPr>
      </p:cxnSp>
      <p:sp>
        <p:nvSpPr>
          <p:cNvPr id="3613" name="Google Shape;3613;p25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614" name="Google Shape;3614;p252"/>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cxnSp>
        <p:nvCxnSpPr>
          <p:cNvPr id="3615" name="Google Shape;3615;p252"/>
          <p:cNvCxnSpPr/>
          <p:nvPr/>
        </p:nvCxnSpPr>
        <p:spPr>
          <a:xfrm>
            <a:off x="6145819" y="2528273"/>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3616" name="Google Shape;3616;p252"/>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1A5FB4"/>
                </a:solidFill>
                <a:latin typeface="Caveat"/>
                <a:ea typeface="Caveat"/>
                <a:cs typeface="Caveat"/>
                <a:sym typeface="Caveat"/>
              </a:rPr>
              <a:t>nicht</a:t>
            </a:r>
            <a:endParaRPr sz="1666"/>
          </a:p>
        </p:txBody>
      </p:sp>
      <p:sp>
        <p:nvSpPr>
          <p:cNvPr id="3617" name="Google Shape;3617;p252"/>
          <p:cNvSpPr txBox="1"/>
          <p:nvPr/>
        </p:nvSpPr>
        <p:spPr>
          <a:xfrm>
            <a:off x="7980625" y="4495488"/>
            <a:ext cx="403200"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3618" name="Google Shape;3618;p252"/>
          <p:cNvCxnSpPr/>
          <p:nvPr/>
        </p:nvCxnSpPr>
        <p:spPr>
          <a:xfrm>
            <a:off x="7509939" y="2268440"/>
            <a:ext cx="865841" cy="0"/>
          </a:xfrm>
          <a:prstGeom prst="straightConnector1">
            <a:avLst/>
          </a:prstGeom>
          <a:noFill/>
          <a:ln w="25052" cap="flat" cmpd="sng">
            <a:solidFill>
              <a:srgbClr val="1A5FB4"/>
            </a:solidFill>
            <a:prstDash val="solid"/>
            <a:round/>
            <a:headEnd type="none" w="sm" len="sm"/>
            <a:tailEnd type="none" w="sm" len="sm"/>
          </a:ln>
        </p:spPr>
      </p:cxnSp>
      <p:sp>
        <p:nvSpPr>
          <p:cNvPr id="3619" name="Google Shape;3619;p252"/>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Caveat"/>
                <a:ea typeface="Caveat"/>
                <a:cs typeface="Caveat"/>
                <a:sym typeface="Caveat"/>
              </a:rPr>
              <a:t>nicht mehr der</a:t>
            </a:r>
            <a:endParaRPr sz="1490"/>
          </a:p>
        </p:txBody>
      </p:sp>
      <p:cxnSp>
        <p:nvCxnSpPr>
          <p:cNvPr id="3620" name="Google Shape;3620;p252"/>
          <p:cNvCxnSpPr/>
          <p:nvPr/>
        </p:nvCxnSpPr>
        <p:spPr>
          <a:xfrm>
            <a:off x="7368592" y="5184430"/>
            <a:ext cx="612033" cy="97841"/>
          </a:xfrm>
          <a:prstGeom prst="straightConnector1">
            <a:avLst/>
          </a:prstGeom>
          <a:noFill/>
          <a:ln w="25052" cap="flat" cmpd="sng">
            <a:solidFill>
              <a:srgbClr val="1A5FB4"/>
            </a:solidFill>
            <a:prstDash val="solid"/>
            <a:round/>
            <a:headEnd type="none" w="med" len="med"/>
            <a:tailEnd type="none" w="med" len="med"/>
          </a:ln>
        </p:spPr>
      </p:cxnSp>
      <p:cxnSp>
        <p:nvCxnSpPr>
          <p:cNvPr id="3621" name="Google Shape;3621;p252"/>
          <p:cNvCxnSpPr/>
          <p:nvPr/>
        </p:nvCxnSpPr>
        <p:spPr>
          <a:xfrm>
            <a:off x="3003156" y="2825066"/>
            <a:ext cx="2412362" cy="12362"/>
          </a:xfrm>
          <a:prstGeom prst="straightConnector1">
            <a:avLst/>
          </a:prstGeom>
          <a:noFill/>
          <a:ln w="33403" cap="flat" cmpd="sng">
            <a:solidFill>
              <a:srgbClr val="1A5FB4"/>
            </a:solidFill>
            <a:prstDash val="solid"/>
            <a:round/>
            <a:headEnd type="none" w="med" len="med"/>
            <a:tailEnd type="none" w="med" len="med"/>
          </a:ln>
        </p:spPr>
      </p:cxnSp>
      <p:sp>
        <p:nvSpPr>
          <p:cNvPr id="362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07" name="Google Shape;3607;p25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608" name="Google Shape;3608;p25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240</a:t>
            </a:fld>
            <a:endParaRPr lang="de-DE" sz="800">
              <a:latin typeface="Segoe UI"/>
            </a:endParaRPr>
          </a:p>
        </p:txBody>
      </p:sp>
      <p:cxnSp>
        <p:nvCxnSpPr>
          <p:cNvPr id="3623" name="ZZ_Fusszeile_Linie"/>
          <p:cNvCxnSpPr/>
          <p:nvPr/>
        </p:nvCxnSpPr>
        <p:spPr>
          <a:xfrm>
            <a:off x="274320" y="6565392"/>
            <a:ext cx="11643360" cy="0"/>
          </a:xfrm>
          <a:prstGeom prst="line">
            <a:avLst/>
          </a:prstGeom>
          <a:ln w="6350">
            <a:solidFill>
              <a:srgbClr val="D7DBE0"/>
            </a:solidFill>
          </a:ln>
        </p:spPr>
      </p:cxnSp>
      <p:sp>
        <p:nvSpPr>
          <p:cNvPr id="362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3625"/>
        <p:cNvGrpSpPr/>
        <p:nvPr/>
      </p:nvGrpSpPr>
      <p:grpSpPr>
        <a:xfrm>
          <a:off x="0" y="0"/>
          <a:ext cx="0" cy="0"/>
          <a:chOff x="0" y="0"/>
          <a:chExt cx="0" cy="0"/>
        </a:xfrm>
      </p:grpSpPr>
      <p:sp>
        <p:nvSpPr>
          <p:cNvPr id="3628" name="Google Shape;3628;p25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330066"/>
              </a:buClr>
              <a:buSzPts val="1666"/>
              <a:buFont typeface="Arial"/>
              <a:buChar char="●"/>
            </a:pPr>
            <a:r>
              <a:rPr lang="en-US" sz="1666">
                <a:solidFill>
                  <a:srgbClr val="330066"/>
                </a:solidFill>
              </a:rPr>
              <a:t>Welche der folgenden Aussagen treffen auf Rb zu?</a:t>
            </a:r>
            <a:endParaRPr sz="1666">
              <a:solidFill>
                <a:srgbClr val="330066"/>
              </a:solidFill>
            </a:endParaRPr>
          </a:p>
          <a:p>
            <a:pPr marL="606816" lvl="1" indent="-363812" algn="l" rtl="0">
              <a:lnSpc>
                <a:spcPct val="100000"/>
              </a:lnSpc>
              <a:spcBef>
                <a:spcPts val="210"/>
              </a:spcBef>
              <a:spcAft>
                <a:spcPts val="0"/>
              </a:spcAft>
              <a:buClr>
                <a:srgbClr val="669999"/>
              </a:buClr>
              <a:buSzPts val="1666"/>
              <a:buFont typeface="Arial"/>
              <a:buChar char="●"/>
            </a:pPr>
            <a:r>
              <a:rPr lang="en-US" sz="1666">
                <a:solidFill>
                  <a:srgbClr val="669999"/>
                </a:solidFill>
              </a:rPr>
              <a:t>Die Inzidenz liegt bei etwa 1/100.000 Lebendgeburten  </a:t>
            </a:r>
            <a:r>
              <a:rPr lang="en-US" sz="1666" b="1">
                <a:solidFill>
                  <a:srgbClr val="1A5FB4"/>
                </a:solidFill>
              </a:rPr>
              <a:t>F</a:t>
            </a:r>
            <a:endParaRPr sz="1666">
              <a:solidFill>
                <a:srgbClr val="669999"/>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a:solidFill>
                  <a:srgbClr val="000000"/>
                </a:solidFill>
              </a:rPr>
              <a:t>Etwa 60 % sind nicht vererbbare Mutationen  </a:t>
            </a:r>
            <a:r>
              <a:rPr lang="en-US" sz="1666" b="1">
                <a:solidFill>
                  <a:srgbClr val="1A5FB4"/>
                </a:solidFill>
              </a:rPr>
              <a:t>T</a:t>
            </a:r>
            <a:endParaRPr sz="1666">
              <a:solidFill>
                <a:srgbClr val="000000"/>
              </a:solidFill>
            </a:endParaRPr>
          </a:p>
          <a:p>
            <a:pPr marL="606816" lvl="1" indent="-363812" algn="l" rtl="0">
              <a:lnSpc>
                <a:spcPct val="100000"/>
              </a:lnSpc>
              <a:spcBef>
                <a:spcPts val="210"/>
              </a:spcBef>
              <a:spcAft>
                <a:spcPts val="0"/>
              </a:spcAft>
              <a:buClr>
                <a:srgbClr val="000000"/>
              </a:buClr>
              <a:buSzPts val="1666"/>
              <a:buFont typeface="Arial"/>
              <a:buChar char="●"/>
            </a:pPr>
            <a:r>
              <a:rPr lang="en-US" sz="1666" baseline="30000">
                <a:solidFill>
                  <a:srgbClr val="000000"/>
                </a:solidFill>
              </a:rPr>
              <a:t>o</a:t>
            </a:r>
            <a:r>
              <a:rPr lang="en-US" sz="1666">
                <a:solidFill>
                  <a:srgbClr val="000000"/>
                </a:solidFill>
              </a:rPr>
              <a:t>Um einen Fall als „vererbbar“ zu diagnostizieren, muss die Familienanamnese positiv sein  (jedoch nicht zwangsläufig bei einem Verwandten ersten Grades)  </a:t>
            </a:r>
            <a:r>
              <a:rPr lang="en-US" sz="1666" b="1">
                <a:solidFill>
                  <a:srgbClr val="1A5FB4"/>
                </a:solidFill>
              </a:rPr>
              <a:t>F</a:t>
            </a:r>
            <a:endParaRPr sz="1666" b="1">
              <a:solidFill>
                <a:srgbClr val="1A5FB4"/>
              </a:solidFill>
            </a:endParaRPr>
          </a:p>
          <a:p>
            <a:pPr marL="606816" lvl="1" indent="-361585" algn="l" rtl="0">
              <a:lnSpc>
                <a:spcPct val="100000"/>
              </a:lnSpc>
              <a:spcBef>
                <a:spcPts val="210"/>
              </a:spcBef>
              <a:spcAft>
                <a:spcPts val="0"/>
              </a:spcAft>
              <a:buClr>
                <a:schemeClr val="dk1"/>
              </a:buClr>
              <a:buSzPts val="1631"/>
              <a:buChar char="●"/>
            </a:pPr>
            <a:r>
              <a:rPr lang="en-US" sz="1666"/>
              <a:t>Der exophytische Typ ähnelt der Coats-Krankheit </a:t>
            </a:r>
            <a:r>
              <a:rPr lang="en-US" sz="1666" b="1">
                <a:solidFill>
                  <a:srgbClr val="1A5FB4"/>
                </a:solidFill>
              </a:rPr>
              <a:t>T </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Bei Erwägung einer Enukleation muss eine Gewebediagnose mittels Feinnadelaspiration (FNA) oder Glaskörperpunktion erfolgen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Eine CT-Untersuchung der Augenhöhlen spielt bei rein intraokularem Rb eine Rolle (d. h. auch wenn keine Ausbreitung in die Augenhöhle vorliegt)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Regelmäßige MRT-Untersuchungen des Gehirns sind angezeigt, um eine frühe „trilaterale“ Erkrankung zu erkennen </a:t>
            </a:r>
            <a:r>
              <a:rPr lang="en-US" sz="1666" b="1">
                <a:solidFill>
                  <a:srgbClr val="1A5FB4"/>
                </a:solidFill>
              </a:rPr>
              <a:t>F</a:t>
            </a:r>
            <a:endParaRPr sz="1666" b="1">
              <a:solidFill>
                <a:srgbClr val="1A5FB4"/>
              </a:solidFill>
            </a:endParaRPr>
          </a:p>
          <a:p>
            <a:pPr marL="606816" lvl="1" indent="-352678" algn="l" rtl="0">
              <a:lnSpc>
                <a:spcPct val="100000"/>
              </a:lnSpc>
              <a:spcBef>
                <a:spcPts val="210"/>
              </a:spcBef>
              <a:spcAft>
                <a:spcPts val="0"/>
              </a:spcAft>
              <a:buClr>
                <a:schemeClr val="dk1"/>
              </a:buClr>
              <a:buSzPts val="1490"/>
              <a:buChar char="●"/>
            </a:pPr>
            <a:r>
              <a:rPr lang="en-US" sz="1666"/>
              <a:t>Das Reese-Ellsworth-Klassifikationssystem ist derzeit die bevorzugte Methode zur Stadieneinteilung von Rb </a:t>
            </a:r>
            <a:r>
              <a:rPr lang="en-US" sz="1666" b="1">
                <a:solidFill>
                  <a:srgbClr val="1A5FB4"/>
                </a:solidFill>
              </a:rPr>
              <a:t>F</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Patienten mit Retinoblastom sterben häufiger an einer zweiten Malignität als am Retinoblastom selbst   </a:t>
            </a:r>
            <a:r>
              <a:rPr lang="en-US" sz="1666" b="1">
                <a:solidFill>
                  <a:srgbClr val="1A5FB4"/>
                </a:solidFill>
              </a:rPr>
              <a:t>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629" name="Google Shape;3629;p253"/>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sollte nicht</a:t>
            </a:r>
            <a:endParaRPr sz="1578"/>
          </a:p>
        </p:txBody>
      </p:sp>
      <p:cxnSp>
        <p:nvCxnSpPr>
          <p:cNvPr id="3630" name="Google Shape;3630;p253"/>
          <p:cNvCxnSpPr/>
          <p:nvPr/>
        </p:nvCxnSpPr>
        <p:spPr>
          <a:xfrm>
            <a:off x="6044471" y="3358622"/>
            <a:ext cx="467638" cy="66805"/>
          </a:xfrm>
          <a:prstGeom prst="straightConnector1">
            <a:avLst/>
          </a:prstGeom>
          <a:noFill/>
          <a:ln w="25052" cap="flat" cmpd="sng">
            <a:solidFill>
              <a:srgbClr val="1A5FB4"/>
            </a:solidFill>
            <a:prstDash val="solid"/>
            <a:round/>
            <a:headEnd type="none" w="med" len="med"/>
            <a:tailEnd type="none" w="med" len="med"/>
          </a:ln>
        </p:spPr>
      </p:cxnSp>
      <p:cxnSp>
        <p:nvCxnSpPr>
          <p:cNvPr id="3631" name="Google Shape;3631;p253"/>
          <p:cNvCxnSpPr/>
          <p:nvPr/>
        </p:nvCxnSpPr>
        <p:spPr>
          <a:xfrm>
            <a:off x="5663079" y="1778220"/>
            <a:ext cx="865841" cy="0"/>
          </a:xfrm>
          <a:prstGeom prst="straightConnector1">
            <a:avLst/>
          </a:prstGeom>
          <a:noFill/>
          <a:ln w="25052" cap="flat" cmpd="sng">
            <a:solidFill>
              <a:srgbClr val="1A5FB4"/>
            </a:solidFill>
            <a:prstDash val="solid"/>
            <a:round/>
            <a:headEnd type="none" w="sm" len="sm"/>
            <a:tailEnd type="none" w="sm" len="sm"/>
          </a:ln>
        </p:spPr>
      </p:cxnSp>
      <p:sp>
        <p:nvSpPr>
          <p:cNvPr id="3632" name="Google Shape;3632;p25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330066"/>
                </a:solidFill>
                <a:latin typeface="Caveat"/>
                <a:ea typeface="Caveat"/>
                <a:cs typeface="Caveat"/>
                <a:sym typeface="Caveat"/>
              </a:rPr>
              <a:t>14.000 – 20.000</a:t>
            </a:r>
            <a:endParaRPr sz="1227" b="0" i="0" u="none" strike="noStrike" cap="none" dirty="0">
              <a:solidFill>
                <a:srgbClr val="330066"/>
              </a:solidFill>
              <a:latin typeface="Arial"/>
              <a:ea typeface="Arial"/>
              <a:cs typeface="Arial"/>
              <a:sym typeface="Arial"/>
            </a:endParaRPr>
          </a:p>
        </p:txBody>
      </p:sp>
      <p:sp>
        <p:nvSpPr>
          <p:cNvPr id="3633" name="Google Shape;3633;p253"/>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330066"/>
                </a:solidFill>
                <a:latin typeface="Caveat"/>
                <a:ea typeface="Caveat"/>
                <a:cs typeface="Caveat"/>
                <a:sym typeface="Caveat"/>
              </a:rPr>
              <a:t>müssen nicht</a:t>
            </a:r>
            <a:endParaRPr sz="1578" b="0" i="0" u="none" strike="noStrike" cap="none">
              <a:solidFill>
                <a:srgbClr val="330066"/>
              </a:solidFill>
              <a:latin typeface="Arial"/>
              <a:ea typeface="Arial"/>
              <a:cs typeface="Arial"/>
              <a:sym typeface="Arial"/>
            </a:endParaRPr>
          </a:p>
        </p:txBody>
      </p:sp>
      <p:cxnSp>
        <p:nvCxnSpPr>
          <p:cNvPr id="3634" name="Google Shape;3634;p253"/>
          <p:cNvCxnSpPr/>
          <p:nvPr/>
        </p:nvCxnSpPr>
        <p:spPr>
          <a:xfrm>
            <a:off x="6145819" y="2528273"/>
            <a:ext cx="3340274" cy="66805"/>
          </a:xfrm>
          <a:prstGeom prst="straightConnector1">
            <a:avLst/>
          </a:prstGeom>
          <a:noFill/>
          <a:ln w="25052" cap="flat" cmpd="sng">
            <a:solidFill>
              <a:srgbClr val="1A5FB4"/>
            </a:solidFill>
            <a:prstDash val="solid"/>
            <a:round/>
            <a:headEnd type="none" w="med" len="med"/>
            <a:tailEnd type="none" w="med" len="med"/>
          </a:ln>
        </p:spPr>
      </p:cxnSp>
      <p:sp>
        <p:nvSpPr>
          <p:cNvPr id="3635" name="Google Shape;3635;p253"/>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1A5FB4"/>
                </a:solidFill>
                <a:latin typeface="Caveat"/>
                <a:ea typeface="Caveat"/>
                <a:cs typeface="Caveat"/>
                <a:sym typeface="Caveat"/>
              </a:rPr>
              <a:t>nicht</a:t>
            </a:r>
            <a:endParaRPr sz="1666"/>
          </a:p>
        </p:txBody>
      </p:sp>
      <p:sp>
        <p:nvSpPr>
          <p:cNvPr id="3636" name="Google Shape;3636;p253"/>
          <p:cNvSpPr txBox="1"/>
          <p:nvPr/>
        </p:nvSpPr>
        <p:spPr>
          <a:xfrm>
            <a:off x="7980625" y="4495488"/>
            <a:ext cx="403200" cy="427397"/>
          </a:xfrm>
          <a:prstGeom prst="rect">
            <a:avLst/>
          </a:prstGeom>
          <a:noFill/>
          <a:ln>
            <a:noFill/>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p>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Arial"/>
                <a:ea typeface="Arial"/>
                <a:cs typeface="Arial"/>
                <a:sym typeface="Arial"/>
              </a:rPr>
              <a:t>^</a:t>
            </a:r>
            <a:endParaRPr sz="1403"/>
          </a:p>
        </p:txBody>
      </p:sp>
      <p:cxnSp>
        <p:nvCxnSpPr>
          <p:cNvPr id="3637" name="Google Shape;3637;p253"/>
          <p:cNvCxnSpPr/>
          <p:nvPr/>
        </p:nvCxnSpPr>
        <p:spPr>
          <a:xfrm>
            <a:off x="7509939" y="2268440"/>
            <a:ext cx="865841" cy="0"/>
          </a:xfrm>
          <a:prstGeom prst="straightConnector1">
            <a:avLst/>
          </a:prstGeom>
          <a:noFill/>
          <a:ln w="25052" cap="flat" cmpd="sng">
            <a:solidFill>
              <a:srgbClr val="1A5FB4"/>
            </a:solidFill>
            <a:prstDash val="solid"/>
            <a:round/>
            <a:headEnd type="none" w="sm" len="sm"/>
            <a:tailEnd type="none" w="sm" len="sm"/>
          </a:ln>
        </p:spPr>
      </p:cxnSp>
      <p:sp>
        <p:nvSpPr>
          <p:cNvPr id="3638" name="Google Shape;3638;p253"/>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1A5FB4"/>
                </a:solidFill>
                <a:latin typeface="Caveat"/>
                <a:ea typeface="Caveat"/>
                <a:cs typeface="Caveat"/>
                <a:sym typeface="Caveat"/>
              </a:rPr>
              <a:t>nicht mehr der</a:t>
            </a:r>
            <a:endParaRPr sz="1490"/>
          </a:p>
        </p:txBody>
      </p:sp>
      <p:cxnSp>
        <p:nvCxnSpPr>
          <p:cNvPr id="3639" name="Google Shape;3639;p253"/>
          <p:cNvCxnSpPr/>
          <p:nvPr/>
        </p:nvCxnSpPr>
        <p:spPr>
          <a:xfrm>
            <a:off x="7368592" y="5184430"/>
            <a:ext cx="612033" cy="97841"/>
          </a:xfrm>
          <a:prstGeom prst="straightConnector1">
            <a:avLst/>
          </a:prstGeom>
          <a:noFill/>
          <a:ln w="25052" cap="flat" cmpd="sng">
            <a:solidFill>
              <a:srgbClr val="1A5FB4"/>
            </a:solidFill>
            <a:prstDash val="solid"/>
            <a:round/>
            <a:headEnd type="none" w="med" len="med"/>
            <a:tailEnd type="none" w="med" len="med"/>
          </a:ln>
        </p:spPr>
      </p:cxnSp>
      <p:cxnSp>
        <p:nvCxnSpPr>
          <p:cNvPr id="3640" name="Google Shape;3640;p253"/>
          <p:cNvCxnSpPr/>
          <p:nvPr/>
        </p:nvCxnSpPr>
        <p:spPr>
          <a:xfrm>
            <a:off x="3003156" y="2825066"/>
            <a:ext cx="2412362" cy="12362"/>
          </a:xfrm>
          <a:prstGeom prst="straightConnector1">
            <a:avLst/>
          </a:prstGeom>
          <a:noFill/>
          <a:ln w="33403" cap="flat" cmpd="sng">
            <a:solidFill>
              <a:srgbClr val="1A5FB4"/>
            </a:solidFill>
            <a:prstDash val="solid"/>
            <a:round/>
            <a:headEnd type="none" w="med" len="med"/>
            <a:tailEnd type="none" w="med" len="med"/>
          </a:ln>
        </p:spPr>
      </p:cxnSp>
      <p:sp>
        <p:nvSpPr>
          <p:cNvPr id="3641" name="Google Shape;3641;p253"/>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642" name="Google Shape;3642;p253"/>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64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26" name="Google Shape;3626;p25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627" name="Google Shape;3627;p25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241</a:t>
            </a:fld>
            <a:endParaRPr lang="de-DE" sz="800">
              <a:latin typeface="Segoe UI"/>
            </a:endParaRPr>
          </a:p>
        </p:txBody>
      </p:sp>
      <p:cxnSp>
        <p:nvCxnSpPr>
          <p:cNvPr id="3644" name="ZZ_Fusszeile_Linie"/>
          <p:cNvCxnSpPr/>
          <p:nvPr/>
        </p:nvCxnSpPr>
        <p:spPr>
          <a:xfrm>
            <a:off x="274320" y="6565392"/>
            <a:ext cx="11643360" cy="0"/>
          </a:xfrm>
          <a:prstGeom prst="line">
            <a:avLst/>
          </a:prstGeom>
          <a:ln w="6350">
            <a:solidFill>
              <a:srgbClr val="D7DBE0"/>
            </a:solidFill>
          </a:ln>
        </p:spPr>
      </p:cxnSp>
      <p:sp>
        <p:nvSpPr>
          <p:cNvPr id="364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3646"/>
        <p:cNvGrpSpPr/>
        <p:nvPr/>
      </p:nvGrpSpPr>
      <p:grpSpPr>
        <a:xfrm>
          <a:off x="0" y="0"/>
          <a:ext cx="0" cy="0"/>
          <a:chOff x="0" y="0"/>
          <a:chExt cx="0" cy="0"/>
        </a:xfrm>
      </p:grpSpPr>
      <p:sp>
        <p:nvSpPr>
          <p:cNvPr id="3649" name="Google Shape;3649;p25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650" name="Google Shape;3650;p254"/>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651" name="Google Shape;3651;p254"/>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3652" name="Google Shape;3652;p254"/>
          <p:cNvCxnSpPr/>
          <p:nvPr/>
        </p:nvCxnSpPr>
        <p:spPr>
          <a:xfrm>
            <a:off x="5502114" y="1679261"/>
            <a:ext cx="865841" cy="0"/>
          </a:xfrm>
          <a:prstGeom prst="straightConnector1">
            <a:avLst/>
          </a:prstGeom>
          <a:noFill/>
          <a:ln w="25052" cap="flat" cmpd="sng">
            <a:solidFill>
              <a:srgbClr val="9AA3AE"/>
            </a:solidFill>
            <a:prstDash val="solid"/>
            <a:round/>
            <a:headEnd type="none" w="sm" len="sm"/>
            <a:tailEnd type="none" w="sm" len="sm"/>
          </a:ln>
        </p:spPr>
      </p:cxnSp>
      <p:sp>
        <p:nvSpPr>
          <p:cNvPr id="3653" name="Google Shape;3653;p25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3654" name="Google Shape;3654;p254"/>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655" name="Google Shape;3655;p254"/>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656" name="Google Shape;3656;p254"/>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657" name="Google Shape;3657;p254"/>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658" name="Google Shape;3658;p254"/>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659" name="Google Shape;3659;p254"/>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660" name="Google Shape;3660;p254"/>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661" name="Google Shape;3661;p254"/>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662" name="Google Shape;3662;p254"/>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sp>
        <p:nvSpPr>
          <p:cNvPr id="3663" name="Google Shape;3663;p254"/>
          <p:cNvSpPr txBox="1"/>
          <p:nvPr/>
        </p:nvSpPr>
        <p:spPr>
          <a:xfrm>
            <a:off x="2977710" y="4188989"/>
            <a:ext cx="6236581" cy="1871342"/>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1A5FB4"/>
                </a:solidFill>
                <a:latin typeface="Arial"/>
                <a:ea typeface="Arial"/>
                <a:cs typeface="Arial"/>
                <a:sym typeface="Arial"/>
              </a:rPr>
              <a:t>In Bezug auf die Rb-Histologie wird der Begriff „Rosette“ in drei Zusammenhängen verwendet. Welche sind das?</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--Flexner-Wintersteiner-Rosetten</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--Pseudorosetten</a:t>
            </a:r>
            <a:endParaRPr sz="1315">
              <a:solidFill>
                <a:srgbClr val="1A5FB4"/>
              </a:solidFill>
              <a:latin typeface="Arial"/>
              <a:ea typeface="Arial"/>
              <a:cs typeface="Arial"/>
              <a:sym typeface="Arial"/>
            </a:endParaRPr>
          </a:p>
          <a:p>
            <a:pPr marL="0" lvl="0" indent="0" algn="l" rtl="0">
              <a:spcBef>
                <a:spcPts val="0"/>
              </a:spcBef>
              <a:spcAft>
                <a:spcPts val="0"/>
              </a:spcAft>
              <a:buClr>
                <a:schemeClr val="dk1"/>
              </a:buClr>
              <a:buFont typeface="Arial"/>
              <a:buNone/>
            </a:pPr>
            <a:r>
              <a:rPr lang="en-US" sz="1315">
                <a:solidFill>
                  <a:srgbClr val="1A5FB4"/>
                </a:solidFill>
              </a:rPr>
              <a:t>                                           Rosetten</a:t>
            </a:r>
            <a:endParaRPr sz="1315">
              <a:solidFill>
                <a:srgbClr val="1A5FB4"/>
              </a:solidFill>
            </a:endParaRPr>
          </a:p>
          <a:p>
            <a:pPr marL="0" marR="0" lvl="0" indent="0" algn="l" rtl="0">
              <a:spcBef>
                <a:spcPts val="0"/>
              </a:spcBef>
              <a:spcAft>
                <a:spcPts val="0"/>
              </a:spcAft>
              <a:buNone/>
            </a:pPr>
            <a:r>
              <a:rPr lang="en-US" sz="1052">
                <a:solidFill>
                  <a:srgbClr val="C6F0CF"/>
                </a:solidFill>
                <a:latin typeface="Arial"/>
                <a:ea typeface="Arial"/>
                <a:cs typeface="Arial"/>
                <a:sym typeface="Arial"/>
              </a:rPr>
              <a:t>--Homer-Wright-Rosetten</a:t>
            </a:r>
            <a:endParaRPr/>
          </a:p>
          <a:p>
            <a:pPr marL="0" marR="0" lvl="0" indent="0" algn="l" rtl="0">
              <a:spcBef>
                <a:spcPts val="0"/>
              </a:spcBef>
              <a:spcAft>
                <a:spcPts val="0"/>
              </a:spcAft>
              <a:buNone/>
            </a:pPr>
            <a:r>
              <a:rPr lang="en-US">
                <a:solidFill>
                  <a:srgbClr val="C6F0CF"/>
                </a:solidFill>
              </a:rPr>
              <a:t>       </a:t>
            </a: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„Fleurette“</a:t>
            </a:r>
            <a:endParaRPr/>
          </a:p>
        </p:txBody>
      </p:sp>
      <p:sp>
        <p:nvSpPr>
          <p:cNvPr id="3664" name="Google Shape;3664;p254"/>
          <p:cNvSpPr/>
          <p:nvPr/>
        </p:nvSpPr>
        <p:spPr>
          <a:xfrm>
            <a:off x="3085742" y="4628331"/>
            <a:ext cx="1667465" cy="206203"/>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zwei Wörter</a:t>
            </a:r>
            <a:endParaRPr/>
          </a:p>
        </p:txBody>
      </p:sp>
      <p:sp>
        <p:nvSpPr>
          <p:cNvPr id="3665" name="Google Shape;3665;p254"/>
          <p:cNvSpPr/>
          <p:nvPr/>
        </p:nvSpPr>
        <p:spPr>
          <a:xfrm>
            <a:off x="3080397" y="4991968"/>
            <a:ext cx="1945375" cy="265381"/>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zwei verschiedene Wörter</a:t>
            </a:r>
            <a:endParaRPr/>
          </a:p>
        </p:txBody>
      </p:sp>
      <p:sp>
        <p:nvSpPr>
          <p:cNvPr id="3666" name="Google Shape;3666;p254"/>
          <p:cNvSpPr/>
          <p:nvPr/>
        </p:nvSpPr>
        <p:spPr>
          <a:xfrm>
            <a:off x="3106558" y="4806195"/>
            <a:ext cx="585089" cy="168592"/>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Präfix</a:t>
            </a:r>
            <a:endParaRPr/>
          </a:p>
        </p:txBody>
      </p:sp>
      <p:cxnSp>
        <p:nvCxnSpPr>
          <p:cNvPr id="3667" name="Google Shape;3667;p254"/>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6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47" name="Google Shape;3647;p25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648" name="Google Shape;3648;p25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242</a:t>
            </a:fld>
            <a:endParaRPr lang="de-DE" sz="800">
              <a:latin typeface="Segoe UI"/>
            </a:endParaRPr>
          </a:p>
        </p:txBody>
      </p:sp>
      <p:cxnSp>
        <p:nvCxnSpPr>
          <p:cNvPr id="3669" name="ZZ_Fusszeile_Linie"/>
          <p:cNvCxnSpPr/>
          <p:nvPr/>
        </p:nvCxnSpPr>
        <p:spPr>
          <a:xfrm>
            <a:off x="274320" y="6565392"/>
            <a:ext cx="11643360" cy="0"/>
          </a:xfrm>
          <a:prstGeom prst="line">
            <a:avLst/>
          </a:prstGeom>
          <a:ln w="6350">
            <a:solidFill>
              <a:srgbClr val="D7DBE0"/>
            </a:solidFill>
          </a:ln>
        </p:spPr>
      </p:cxnSp>
      <p:sp>
        <p:nvSpPr>
          <p:cNvPr id="36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3671"/>
        <p:cNvGrpSpPr/>
        <p:nvPr/>
      </p:nvGrpSpPr>
      <p:grpSpPr>
        <a:xfrm>
          <a:off x="0" y="0"/>
          <a:ext cx="0" cy="0"/>
          <a:chOff x="0" y="0"/>
          <a:chExt cx="0" cy="0"/>
        </a:xfrm>
      </p:grpSpPr>
      <p:sp>
        <p:nvSpPr>
          <p:cNvPr id="3674" name="Google Shape;3674;p25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675" name="Google Shape;3675;p255"/>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676" name="Google Shape;3676;p255"/>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3677" name="Google Shape;3677;p255"/>
          <p:cNvCxnSpPr/>
          <p:nvPr/>
        </p:nvCxnSpPr>
        <p:spPr>
          <a:xfrm>
            <a:off x="5502114" y="1679261"/>
            <a:ext cx="865841" cy="0"/>
          </a:xfrm>
          <a:prstGeom prst="straightConnector1">
            <a:avLst/>
          </a:prstGeom>
          <a:noFill/>
          <a:ln w="25052" cap="flat" cmpd="sng">
            <a:solidFill>
              <a:srgbClr val="9AA3AE"/>
            </a:solidFill>
            <a:prstDash val="solid"/>
            <a:round/>
            <a:headEnd type="none" w="sm" len="sm"/>
            <a:tailEnd type="none" w="sm" len="sm"/>
          </a:ln>
        </p:spPr>
      </p:cxnSp>
      <p:sp>
        <p:nvSpPr>
          <p:cNvPr id="3678" name="Google Shape;3678;p25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3679" name="Google Shape;3679;p255"/>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680" name="Google Shape;3680;p255"/>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681" name="Google Shape;3681;p255"/>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682" name="Google Shape;3682;p255"/>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683" name="Google Shape;3683;p255"/>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684" name="Google Shape;3684;p255"/>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685" name="Google Shape;3685;p255"/>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686" name="Google Shape;3686;p255"/>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687" name="Google Shape;3687;p255"/>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sp>
        <p:nvSpPr>
          <p:cNvPr id="3688" name="Google Shape;3688;p255"/>
          <p:cNvSpPr txBox="1"/>
          <p:nvPr/>
        </p:nvSpPr>
        <p:spPr>
          <a:xfrm>
            <a:off x="2977710" y="4188989"/>
            <a:ext cx="6236581" cy="1763244"/>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1A5FB4"/>
                </a:solidFill>
                <a:latin typeface="Arial"/>
                <a:ea typeface="Arial"/>
                <a:cs typeface="Arial"/>
                <a:sym typeface="Arial"/>
              </a:rPr>
              <a:t>In Bezug auf die Rb-Histologie wird der Begriff „Rosette“ in drei Zusammenhängen verwendet. Welche sind das?</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--Flexner-Wintersteiner-Rosetten</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--Pseudorosetten</a:t>
            </a:r>
            <a:endParaRPr sz="1315">
              <a:solidFill>
                <a:srgbClr val="1A5FB4"/>
              </a:solidFill>
              <a:latin typeface="Arial"/>
              <a:ea typeface="Arial"/>
              <a:cs typeface="Arial"/>
              <a:sym typeface="Arial"/>
            </a:endParaRPr>
          </a:p>
          <a:p>
            <a:pPr marL="0" marR="0" lvl="0" indent="0" algn="l" rtl="0">
              <a:spcBef>
                <a:spcPts val="0"/>
              </a:spcBef>
              <a:spcAft>
                <a:spcPts val="0"/>
              </a:spcAft>
              <a:buNone/>
            </a:pPr>
            <a:r>
              <a:rPr lang="en-US" sz="1315">
                <a:solidFill>
                  <a:srgbClr val="1A5FB4"/>
                </a:solidFill>
              </a:rPr>
              <a:t>--Homer-Wright-Rosetten</a:t>
            </a:r>
            <a:endParaRPr sz="1315">
              <a:solidFill>
                <a:srgbClr val="1A5FB4"/>
              </a:solidFill>
            </a:endParaRPr>
          </a:p>
          <a:p>
            <a:pPr marL="0" marR="0" lvl="0" indent="0" algn="l" rtl="0">
              <a:spcBef>
                <a:spcPts val="0"/>
              </a:spcBef>
              <a:spcAft>
                <a:spcPts val="0"/>
              </a:spcAft>
              <a:buNone/>
            </a:pPr>
            <a:endParaRPr sz="1315">
              <a:solidFill>
                <a:srgbClr val="1A5FB4"/>
              </a:solidFill>
            </a:endParaRPr>
          </a:p>
          <a:p>
            <a:pPr marL="0" lvl="0" indent="0" algn="l" rtl="0">
              <a:spcBef>
                <a:spcPts val="0"/>
              </a:spcBef>
              <a:spcAft>
                <a:spcPts val="0"/>
              </a:spcAft>
              <a:buNone/>
            </a:pPr>
            <a:r>
              <a:rPr lang="en-US" sz="1315">
                <a:solidFill>
                  <a:srgbClr val="1A5FB4"/>
                </a:solidFill>
              </a:rPr>
              <a:t>                                         </a:t>
            </a: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Wiederum in Bezug auf die Rb-</a:t>
            </a:r>
            <a:endParaRPr/>
          </a:p>
          <a:p>
            <a:pPr marL="0" marR="0" lvl="0" indent="0" algn="l" rtl="0">
              <a:spcBef>
                <a:spcPts val="0"/>
              </a:spcBef>
              <a:spcAft>
                <a:spcPts val="0"/>
              </a:spcAft>
              <a:buNone/>
            </a:pPr>
            <a:r>
              <a:rPr lang="en-US" sz="1052">
                <a:solidFill>
                  <a:srgbClr val="C6F0CF"/>
                </a:solidFill>
                <a:latin typeface="Arial"/>
                <a:ea typeface="Arial"/>
                <a:cs typeface="Arial"/>
                <a:sym typeface="Arial"/>
              </a:rPr>
              <a:t>„Fleurette“</a:t>
            </a:r>
            <a:endParaRPr/>
          </a:p>
        </p:txBody>
      </p:sp>
      <p:cxnSp>
        <p:nvCxnSpPr>
          <p:cNvPr id="3689" name="Google Shape;3689;p255"/>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69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72" name="Google Shape;3672;p25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673" name="Google Shape;3673;p25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243</a:t>
            </a:fld>
            <a:endParaRPr lang="de-DE" sz="800">
              <a:latin typeface="Segoe UI"/>
            </a:endParaRPr>
          </a:p>
        </p:txBody>
      </p:sp>
      <p:cxnSp>
        <p:nvCxnSpPr>
          <p:cNvPr id="3691" name="ZZ_Fusszeile_Linie"/>
          <p:cNvCxnSpPr/>
          <p:nvPr/>
        </p:nvCxnSpPr>
        <p:spPr>
          <a:xfrm>
            <a:off x="274320" y="6565392"/>
            <a:ext cx="11643360" cy="0"/>
          </a:xfrm>
          <a:prstGeom prst="line">
            <a:avLst/>
          </a:prstGeom>
          <a:ln w="6350">
            <a:solidFill>
              <a:srgbClr val="D7DBE0"/>
            </a:solidFill>
          </a:ln>
        </p:spPr>
      </p:cxnSp>
      <p:sp>
        <p:nvSpPr>
          <p:cNvPr id="369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3693"/>
        <p:cNvGrpSpPr/>
        <p:nvPr/>
      </p:nvGrpSpPr>
      <p:grpSpPr>
        <a:xfrm>
          <a:off x="0" y="0"/>
          <a:ext cx="0" cy="0"/>
          <a:chOff x="0" y="0"/>
          <a:chExt cx="0" cy="0"/>
        </a:xfrm>
      </p:grpSpPr>
      <p:sp>
        <p:nvSpPr>
          <p:cNvPr id="3696" name="Google Shape;3696;p25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697" name="Google Shape;3697;p256"/>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698" name="Google Shape;3698;p256"/>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cxnSp>
        <p:nvCxnSpPr>
          <p:cNvPr id="3699" name="Google Shape;3699;p256"/>
          <p:cNvCxnSpPr/>
          <p:nvPr/>
        </p:nvCxnSpPr>
        <p:spPr>
          <a:xfrm>
            <a:off x="5502114" y="1679261"/>
            <a:ext cx="865841" cy="0"/>
          </a:xfrm>
          <a:prstGeom prst="straightConnector1">
            <a:avLst/>
          </a:prstGeom>
          <a:noFill/>
          <a:ln w="25052" cap="flat" cmpd="sng">
            <a:solidFill>
              <a:srgbClr val="9AA3AE"/>
            </a:solidFill>
            <a:prstDash val="solid"/>
            <a:round/>
            <a:headEnd type="none" w="sm" len="sm"/>
            <a:tailEnd type="none" w="sm" len="sm"/>
          </a:ln>
        </p:spPr>
      </p:cxnSp>
      <p:sp>
        <p:nvSpPr>
          <p:cNvPr id="3700" name="Google Shape;3700;p25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3701" name="Google Shape;3701;p256"/>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02" name="Google Shape;3702;p256"/>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703" name="Google Shape;3703;p256"/>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704" name="Google Shape;3704;p256"/>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705" name="Google Shape;3705;p256"/>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706" name="Google Shape;3706;p256"/>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707" name="Google Shape;3707;p256"/>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708" name="Google Shape;3708;p256"/>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709" name="Google Shape;3709;p256"/>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sp>
        <p:nvSpPr>
          <p:cNvPr id="3710" name="Google Shape;3710;p256"/>
          <p:cNvSpPr txBox="1"/>
          <p:nvPr/>
        </p:nvSpPr>
        <p:spPr>
          <a:xfrm>
            <a:off x="2977710" y="4188989"/>
            <a:ext cx="6236581" cy="1601490"/>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1A5FB4"/>
                </a:solidFill>
                <a:latin typeface="Arial"/>
                <a:ea typeface="Arial"/>
                <a:cs typeface="Arial"/>
                <a:sym typeface="Arial"/>
              </a:rPr>
              <a:t>In Bezug auf die Rb-Histologie wird der Begriff „Rosette“ in drei Zusammenhängen verwendet. Welche sind das?</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--Flexner-Wintersteiner-Rosetten</a:t>
            </a:r>
            <a:endParaRPr sz="1490"/>
          </a:p>
          <a:p>
            <a:pPr marL="0" marR="0" lvl="0" indent="0" algn="l" rtl="0">
              <a:spcBef>
                <a:spcPts val="0"/>
              </a:spcBef>
              <a:spcAft>
                <a:spcPts val="0"/>
              </a:spcAft>
              <a:buNone/>
            </a:pPr>
            <a:r>
              <a:rPr lang="en-US" sz="1315">
                <a:solidFill>
                  <a:srgbClr val="1A5FB4"/>
                </a:solidFill>
                <a:latin typeface="Arial"/>
                <a:ea typeface="Arial"/>
                <a:cs typeface="Arial"/>
                <a:sym typeface="Arial"/>
              </a:rPr>
              <a:t>--Pseudorosetten</a:t>
            </a:r>
            <a:endParaRPr sz="1315">
              <a:solidFill>
                <a:srgbClr val="1A5FB4"/>
              </a:solidFill>
              <a:latin typeface="Arial"/>
              <a:ea typeface="Arial"/>
              <a:cs typeface="Arial"/>
              <a:sym typeface="Arial"/>
            </a:endParaRPr>
          </a:p>
          <a:p>
            <a:pPr marL="0" marR="0" lvl="0" indent="0" algn="l" rtl="0">
              <a:spcBef>
                <a:spcPts val="0"/>
              </a:spcBef>
              <a:spcAft>
                <a:spcPts val="0"/>
              </a:spcAft>
              <a:buNone/>
            </a:pPr>
            <a:r>
              <a:rPr lang="en-US" sz="1315">
                <a:solidFill>
                  <a:srgbClr val="1A5FB4"/>
                </a:solidFill>
              </a:rPr>
              <a:t>--Homer-Wright-Rosetten</a:t>
            </a:r>
            <a:endParaRPr sz="1315">
              <a:solidFill>
                <a:srgbClr val="1A5FB4"/>
              </a:solidFill>
            </a:endParaRPr>
          </a:p>
          <a:p>
            <a:pPr marL="0" marR="0" lvl="0" indent="0" algn="l" rtl="0">
              <a:spcBef>
                <a:spcPts val="0"/>
              </a:spcBef>
              <a:spcAft>
                <a:spcPts val="0"/>
              </a:spcAft>
              <a:buNone/>
            </a:pPr>
            <a:r>
              <a:rPr lang="en-US" sz="1315">
                <a:solidFill>
                  <a:srgbClr val="1A5FB4"/>
                </a:solidFill>
              </a:rPr>
              <a:t>Wiederum in Bezug auf die Rb-Histologie ist ein weiterer Begriff mit der Endung „-ette“ von zentraler Bedeutung. Welcher ist das?                                </a:t>
            </a:r>
            <a:endParaRPr sz="1227">
              <a:solidFill>
                <a:srgbClr val="C6F0CF"/>
              </a:solidFill>
              <a:latin typeface="Arial"/>
              <a:ea typeface="Arial"/>
              <a:cs typeface="Arial"/>
              <a:sym typeface="Arial"/>
            </a:endParaRPr>
          </a:p>
          <a:p>
            <a:pPr marL="0" marR="0" lvl="0" indent="0" algn="l" rtl="0">
              <a:spcBef>
                <a:spcPts val="0"/>
              </a:spcBef>
              <a:spcAft>
                <a:spcPts val="0"/>
              </a:spcAft>
              <a:buNone/>
            </a:pPr>
            <a:r>
              <a:rPr lang="en-US" sz="1052" i="1">
                <a:solidFill>
                  <a:srgbClr val="C6F0CF"/>
                </a:solidFill>
                <a:latin typeface="Arial"/>
                <a:ea typeface="Arial"/>
                <a:cs typeface="Arial"/>
                <a:sym typeface="Arial"/>
              </a:rPr>
              <a:t>Wierum in Bezug auf die Rb-</a:t>
            </a:r>
            <a:r>
              <a:rPr lang="en-US" sz="1052">
                <a:solidFill>
                  <a:srgbClr val="C6F0CF"/>
                </a:solidFill>
                <a:latin typeface="Arial"/>
                <a:ea typeface="Arial"/>
                <a:cs typeface="Arial"/>
                <a:sym typeface="Arial"/>
              </a:rPr>
              <a:t>„Fleurette“</a:t>
            </a:r>
            <a:endParaRPr/>
          </a:p>
        </p:txBody>
      </p:sp>
      <p:cxnSp>
        <p:nvCxnSpPr>
          <p:cNvPr id="3711" name="Google Shape;3711;p256"/>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71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694" name="Google Shape;3694;p25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695" name="Google Shape;3695;p25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244</a:t>
            </a:fld>
            <a:endParaRPr lang="de-DE" sz="800">
              <a:latin typeface="Segoe UI"/>
            </a:endParaRPr>
          </a:p>
        </p:txBody>
      </p:sp>
      <p:cxnSp>
        <p:nvCxnSpPr>
          <p:cNvPr id="3713" name="ZZ_Fusszeile_Linie"/>
          <p:cNvCxnSpPr/>
          <p:nvPr/>
        </p:nvCxnSpPr>
        <p:spPr>
          <a:xfrm>
            <a:off x="274320" y="6565392"/>
            <a:ext cx="11643360" cy="0"/>
          </a:xfrm>
          <a:prstGeom prst="line">
            <a:avLst/>
          </a:prstGeom>
          <a:ln w="6350">
            <a:solidFill>
              <a:srgbClr val="D7DBE0"/>
            </a:solidFill>
          </a:ln>
        </p:spPr>
      </p:cxnSp>
      <p:sp>
        <p:nvSpPr>
          <p:cNvPr id="371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3715"/>
        <p:cNvGrpSpPr/>
        <p:nvPr/>
      </p:nvGrpSpPr>
      <p:grpSpPr>
        <a:xfrm>
          <a:off x="0" y="0"/>
          <a:ext cx="0" cy="0"/>
          <a:chOff x="0" y="0"/>
          <a:chExt cx="0" cy="0"/>
        </a:xfrm>
      </p:grpSpPr>
      <p:sp>
        <p:nvSpPr>
          <p:cNvPr id="3718" name="Google Shape;3718;p25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719" name="Google Shape;3719;p257"/>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720" name="Google Shape;3720;p257"/>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721" name="Google Shape;3721;p257"/>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22" name="Google Shape;3722;p257"/>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723" name="Google Shape;3723;p257"/>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724" name="Google Shape;3724;p257"/>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725" name="Google Shape;3725;p257"/>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726" name="Google Shape;3726;p257"/>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727" name="Google Shape;3727;p257"/>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728" name="Google Shape;3728;p257"/>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729" name="Google Shape;3729;p257"/>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sp>
        <p:nvSpPr>
          <p:cNvPr id="3730" name="Google Shape;3730;p257"/>
          <p:cNvSpPr txBox="1"/>
          <p:nvPr/>
        </p:nvSpPr>
        <p:spPr>
          <a:xfrm>
            <a:off x="2977710" y="4188989"/>
            <a:ext cx="6236581" cy="1803294"/>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dirty="0">
                <a:solidFill>
                  <a:srgbClr val="1A5FB4"/>
                </a:solidFill>
                <a:latin typeface="Arial"/>
                <a:ea typeface="Arial"/>
                <a:cs typeface="Arial"/>
                <a:sym typeface="Arial"/>
              </a:rPr>
              <a:t>In </a:t>
            </a:r>
            <a:r>
              <a:rPr lang="en-US" sz="1315" i="1" dirty="0" err="1">
                <a:solidFill>
                  <a:srgbClr val="1A5FB4"/>
                </a:solidFill>
                <a:latin typeface="Arial"/>
                <a:ea typeface="Arial"/>
                <a:cs typeface="Arial"/>
                <a:sym typeface="Arial"/>
              </a:rPr>
              <a:t>Bezug</a:t>
            </a:r>
            <a:r>
              <a:rPr lang="en-US" sz="1315" i="1" dirty="0">
                <a:solidFill>
                  <a:srgbClr val="1A5FB4"/>
                </a:solidFill>
                <a:latin typeface="Arial"/>
                <a:ea typeface="Arial"/>
                <a:cs typeface="Arial"/>
                <a:sym typeface="Arial"/>
              </a:rPr>
              <a:t> auf die Rb-</a:t>
            </a:r>
            <a:r>
              <a:rPr lang="en-US" sz="1315" i="1" dirty="0" err="1">
                <a:solidFill>
                  <a:srgbClr val="1A5FB4"/>
                </a:solidFill>
                <a:latin typeface="Arial"/>
                <a:ea typeface="Arial"/>
                <a:cs typeface="Arial"/>
                <a:sym typeface="Arial"/>
              </a:rPr>
              <a:t>Histologie</a:t>
            </a:r>
            <a:r>
              <a:rPr lang="en-US" sz="1315" i="1" dirty="0">
                <a:solidFill>
                  <a:srgbClr val="1A5FB4"/>
                </a:solidFill>
                <a:latin typeface="Arial"/>
                <a:ea typeface="Arial"/>
                <a:cs typeface="Arial"/>
                <a:sym typeface="Arial"/>
              </a:rPr>
              <a:t> </a:t>
            </a:r>
            <a:r>
              <a:rPr lang="en-US" sz="1315" i="1" dirty="0" err="1">
                <a:solidFill>
                  <a:srgbClr val="1A5FB4"/>
                </a:solidFill>
                <a:latin typeface="Arial"/>
                <a:ea typeface="Arial"/>
                <a:cs typeface="Arial"/>
                <a:sym typeface="Arial"/>
              </a:rPr>
              <a:t>wird</a:t>
            </a:r>
            <a:r>
              <a:rPr lang="en-US" sz="1315" i="1" dirty="0">
                <a:solidFill>
                  <a:srgbClr val="1A5FB4"/>
                </a:solidFill>
                <a:latin typeface="Arial"/>
                <a:ea typeface="Arial"/>
                <a:cs typeface="Arial"/>
                <a:sym typeface="Arial"/>
              </a:rPr>
              <a:t> der </a:t>
            </a:r>
            <a:r>
              <a:rPr lang="en-US" sz="1315" i="1" dirty="0" err="1">
                <a:solidFill>
                  <a:srgbClr val="1A5FB4"/>
                </a:solidFill>
                <a:latin typeface="Arial"/>
                <a:ea typeface="Arial"/>
                <a:cs typeface="Arial"/>
                <a:sym typeface="Arial"/>
              </a:rPr>
              <a:t>Begriff</a:t>
            </a:r>
            <a:r>
              <a:rPr lang="en-US" sz="1315" i="1" dirty="0">
                <a:solidFill>
                  <a:srgbClr val="1A5FB4"/>
                </a:solidFill>
                <a:latin typeface="Arial"/>
                <a:ea typeface="Arial"/>
                <a:cs typeface="Arial"/>
                <a:sym typeface="Arial"/>
              </a:rPr>
              <a:t> „Rosette“ in </a:t>
            </a:r>
            <a:r>
              <a:rPr lang="en-US" sz="1315" i="1" dirty="0" err="1">
                <a:solidFill>
                  <a:srgbClr val="1A5FB4"/>
                </a:solidFill>
                <a:latin typeface="Arial"/>
                <a:ea typeface="Arial"/>
                <a:cs typeface="Arial"/>
                <a:sym typeface="Arial"/>
              </a:rPr>
              <a:t>drei</a:t>
            </a:r>
            <a:r>
              <a:rPr lang="en-US" sz="1315" i="1" dirty="0">
                <a:solidFill>
                  <a:srgbClr val="1A5FB4"/>
                </a:solidFill>
                <a:latin typeface="Arial"/>
                <a:ea typeface="Arial"/>
                <a:cs typeface="Arial"/>
                <a:sym typeface="Arial"/>
              </a:rPr>
              <a:t> </a:t>
            </a:r>
            <a:r>
              <a:rPr lang="en-US" sz="1315" i="1" dirty="0" err="1">
                <a:solidFill>
                  <a:srgbClr val="1A5FB4"/>
                </a:solidFill>
                <a:latin typeface="Arial"/>
                <a:ea typeface="Arial"/>
                <a:cs typeface="Arial"/>
                <a:sym typeface="Arial"/>
              </a:rPr>
              <a:t>Zusammenhängen</a:t>
            </a:r>
            <a:r>
              <a:rPr lang="en-US" sz="1315" i="1" dirty="0">
                <a:solidFill>
                  <a:srgbClr val="1A5FB4"/>
                </a:solidFill>
                <a:latin typeface="Arial"/>
                <a:ea typeface="Arial"/>
                <a:cs typeface="Arial"/>
                <a:sym typeface="Arial"/>
              </a:rPr>
              <a:t> </a:t>
            </a:r>
            <a:r>
              <a:rPr lang="en-US" sz="1315" i="1" dirty="0" err="1">
                <a:solidFill>
                  <a:srgbClr val="1A5FB4"/>
                </a:solidFill>
                <a:latin typeface="Arial"/>
                <a:ea typeface="Arial"/>
                <a:cs typeface="Arial"/>
                <a:sym typeface="Arial"/>
              </a:rPr>
              <a:t>verwendet</a:t>
            </a:r>
            <a:r>
              <a:rPr lang="en-US" sz="1315" i="1" dirty="0">
                <a:solidFill>
                  <a:srgbClr val="1A5FB4"/>
                </a:solidFill>
                <a:latin typeface="Arial"/>
                <a:ea typeface="Arial"/>
                <a:cs typeface="Arial"/>
                <a:sym typeface="Arial"/>
              </a:rPr>
              <a:t>. </a:t>
            </a:r>
            <a:r>
              <a:rPr lang="en-US" sz="1315" i="1" dirty="0" err="1">
                <a:solidFill>
                  <a:srgbClr val="1A5FB4"/>
                </a:solidFill>
                <a:latin typeface="Arial"/>
                <a:ea typeface="Arial"/>
                <a:cs typeface="Arial"/>
                <a:sym typeface="Arial"/>
              </a:rPr>
              <a:t>Welche</a:t>
            </a:r>
            <a:r>
              <a:rPr lang="en-US" sz="1315" i="1" dirty="0">
                <a:solidFill>
                  <a:srgbClr val="1A5FB4"/>
                </a:solidFill>
                <a:latin typeface="Arial"/>
                <a:ea typeface="Arial"/>
                <a:cs typeface="Arial"/>
                <a:sym typeface="Arial"/>
              </a:rPr>
              <a:t> </a:t>
            </a:r>
            <a:r>
              <a:rPr lang="en-US" sz="1315" i="1" dirty="0" err="1">
                <a:solidFill>
                  <a:srgbClr val="1A5FB4"/>
                </a:solidFill>
                <a:latin typeface="Arial"/>
                <a:ea typeface="Arial"/>
                <a:cs typeface="Arial"/>
                <a:sym typeface="Arial"/>
              </a:rPr>
              <a:t>sind</a:t>
            </a:r>
            <a:r>
              <a:rPr lang="en-US" sz="1315" i="1" dirty="0">
                <a:solidFill>
                  <a:srgbClr val="1A5FB4"/>
                </a:solidFill>
                <a:latin typeface="Arial"/>
                <a:ea typeface="Arial"/>
                <a:cs typeface="Arial"/>
                <a:sym typeface="Arial"/>
              </a:rPr>
              <a:t> das?</a:t>
            </a:r>
            <a:endParaRPr sz="1490" dirty="0"/>
          </a:p>
          <a:p>
            <a:pPr marL="0" marR="0" lvl="0" indent="0" algn="l" rtl="0">
              <a:spcBef>
                <a:spcPts val="0"/>
              </a:spcBef>
              <a:spcAft>
                <a:spcPts val="0"/>
              </a:spcAft>
              <a:buNone/>
            </a:pPr>
            <a:r>
              <a:rPr lang="en-US" sz="1315" dirty="0">
                <a:solidFill>
                  <a:srgbClr val="1A5FB4"/>
                </a:solidFill>
                <a:latin typeface="Arial"/>
                <a:ea typeface="Arial"/>
                <a:cs typeface="Arial"/>
                <a:sym typeface="Arial"/>
              </a:rPr>
              <a:t>--Flexner-</a:t>
            </a:r>
            <a:r>
              <a:rPr lang="en-US" sz="1315" dirty="0" err="1">
                <a:solidFill>
                  <a:srgbClr val="1A5FB4"/>
                </a:solidFill>
                <a:latin typeface="Arial"/>
                <a:ea typeface="Arial"/>
                <a:cs typeface="Arial"/>
                <a:sym typeface="Arial"/>
              </a:rPr>
              <a:t>Wintersteiner</a:t>
            </a:r>
            <a:r>
              <a:rPr lang="en-US" sz="1315" dirty="0">
                <a:solidFill>
                  <a:srgbClr val="1A5FB4"/>
                </a:solidFill>
                <a:latin typeface="Arial"/>
                <a:ea typeface="Arial"/>
                <a:cs typeface="Arial"/>
                <a:sym typeface="Arial"/>
              </a:rPr>
              <a:t>-</a:t>
            </a:r>
            <a:r>
              <a:rPr lang="en-US" sz="1315" dirty="0" err="1">
                <a:solidFill>
                  <a:srgbClr val="1A5FB4"/>
                </a:solidFill>
                <a:latin typeface="Arial"/>
                <a:ea typeface="Arial"/>
                <a:cs typeface="Arial"/>
                <a:sym typeface="Arial"/>
              </a:rPr>
              <a:t>Rosetten</a:t>
            </a:r>
            <a:endParaRPr sz="1490" dirty="0"/>
          </a:p>
          <a:p>
            <a:pPr marL="0" marR="0" lvl="0" indent="0" algn="l" rtl="0">
              <a:spcBef>
                <a:spcPts val="0"/>
              </a:spcBef>
              <a:spcAft>
                <a:spcPts val="0"/>
              </a:spcAft>
              <a:buNone/>
            </a:pPr>
            <a:r>
              <a:rPr lang="en-US" sz="1315" dirty="0">
                <a:solidFill>
                  <a:srgbClr val="1A5FB4"/>
                </a:solidFill>
                <a:latin typeface="Arial"/>
                <a:ea typeface="Arial"/>
                <a:cs typeface="Arial"/>
                <a:sym typeface="Arial"/>
              </a:rPr>
              <a:t>--</a:t>
            </a:r>
            <a:r>
              <a:rPr lang="en-US" sz="1315" dirty="0" err="1">
                <a:solidFill>
                  <a:srgbClr val="1A5FB4"/>
                </a:solidFill>
                <a:latin typeface="Arial"/>
                <a:ea typeface="Arial"/>
                <a:cs typeface="Arial"/>
                <a:sym typeface="Arial"/>
              </a:rPr>
              <a:t>Pseudorosetten</a:t>
            </a:r>
            <a:endParaRPr sz="1315" dirty="0">
              <a:solidFill>
                <a:srgbClr val="1A5FB4"/>
              </a:solidFill>
              <a:latin typeface="Arial"/>
              <a:ea typeface="Arial"/>
              <a:cs typeface="Arial"/>
              <a:sym typeface="Arial"/>
            </a:endParaRPr>
          </a:p>
          <a:p>
            <a:pPr marL="0" marR="0" lvl="0" indent="0" algn="l" rtl="0">
              <a:spcBef>
                <a:spcPts val="0"/>
              </a:spcBef>
              <a:spcAft>
                <a:spcPts val="0"/>
              </a:spcAft>
              <a:buNone/>
            </a:pPr>
            <a:r>
              <a:rPr lang="en-US" sz="1315" dirty="0">
                <a:solidFill>
                  <a:srgbClr val="1A5FB4"/>
                </a:solidFill>
              </a:rPr>
              <a:t>--Homer-Wright-</a:t>
            </a:r>
            <a:r>
              <a:rPr lang="en-US" sz="1315" dirty="0" err="1">
                <a:solidFill>
                  <a:srgbClr val="1A5FB4"/>
                </a:solidFill>
              </a:rPr>
              <a:t>Rosetten</a:t>
            </a:r>
            <a:endParaRPr sz="1315" dirty="0">
              <a:solidFill>
                <a:srgbClr val="1A5FB4"/>
              </a:solidFill>
            </a:endParaRPr>
          </a:p>
          <a:p>
            <a:pPr marL="0" marR="0" lvl="0" indent="0" algn="l" rtl="0">
              <a:spcBef>
                <a:spcPts val="0"/>
              </a:spcBef>
              <a:spcAft>
                <a:spcPts val="0"/>
              </a:spcAft>
              <a:buNone/>
            </a:pPr>
            <a:r>
              <a:rPr lang="en-US" sz="1315" dirty="0" err="1">
                <a:solidFill>
                  <a:srgbClr val="1A5FB4"/>
                </a:solidFill>
              </a:rPr>
              <a:t>Wiederum</a:t>
            </a:r>
            <a:r>
              <a:rPr lang="en-US" sz="1315" dirty="0">
                <a:solidFill>
                  <a:srgbClr val="1A5FB4"/>
                </a:solidFill>
              </a:rPr>
              <a:t> in </a:t>
            </a:r>
            <a:r>
              <a:rPr lang="en-US" sz="1315" dirty="0" err="1">
                <a:solidFill>
                  <a:srgbClr val="1A5FB4"/>
                </a:solidFill>
              </a:rPr>
              <a:t>Bezug</a:t>
            </a:r>
            <a:r>
              <a:rPr lang="en-US" sz="1315" dirty="0">
                <a:solidFill>
                  <a:srgbClr val="1A5FB4"/>
                </a:solidFill>
              </a:rPr>
              <a:t> auf die Rb-</a:t>
            </a:r>
            <a:r>
              <a:rPr lang="en-US" sz="1315" dirty="0" err="1">
                <a:solidFill>
                  <a:srgbClr val="1A5FB4"/>
                </a:solidFill>
              </a:rPr>
              <a:t>Histologie</a:t>
            </a:r>
            <a:r>
              <a:rPr lang="en-US" sz="1315" dirty="0">
                <a:solidFill>
                  <a:srgbClr val="1A5FB4"/>
                </a:solidFill>
              </a:rPr>
              <a:t> </a:t>
            </a:r>
            <a:r>
              <a:rPr lang="en-US" sz="1315" dirty="0" err="1">
                <a:solidFill>
                  <a:srgbClr val="1A5FB4"/>
                </a:solidFill>
              </a:rPr>
              <a:t>ist</a:t>
            </a:r>
            <a:r>
              <a:rPr lang="en-US" sz="1315" dirty="0">
                <a:solidFill>
                  <a:srgbClr val="1A5FB4"/>
                </a:solidFill>
              </a:rPr>
              <a:t> </a:t>
            </a:r>
            <a:r>
              <a:rPr lang="en-US" sz="1315" dirty="0" err="1">
                <a:solidFill>
                  <a:srgbClr val="1A5FB4"/>
                </a:solidFill>
              </a:rPr>
              <a:t>ein</a:t>
            </a:r>
            <a:r>
              <a:rPr lang="en-US" sz="1315" dirty="0">
                <a:solidFill>
                  <a:srgbClr val="1A5FB4"/>
                </a:solidFill>
              </a:rPr>
              <a:t> </a:t>
            </a:r>
            <a:r>
              <a:rPr lang="en-US" sz="1315" dirty="0" err="1">
                <a:solidFill>
                  <a:srgbClr val="1A5FB4"/>
                </a:solidFill>
              </a:rPr>
              <a:t>weiterer</a:t>
            </a:r>
            <a:r>
              <a:rPr lang="en-US" sz="1315" dirty="0">
                <a:solidFill>
                  <a:srgbClr val="1A5FB4"/>
                </a:solidFill>
              </a:rPr>
              <a:t> </a:t>
            </a:r>
            <a:r>
              <a:rPr lang="en-US" sz="1315" dirty="0" err="1">
                <a:solidFill>
                  <a:srgbClr val="1A5FB4"/>
                </a:solidFill>
              </a:rPr>
              <a:t>Begriff</a:t>
            </a:r>
            <a:r>
              <a:rPr lang="en-US" sz="1315" dirty="0">
                <a:solidFill>
                  <a:srgbClr val="1A5FB4"/>
                </a:solidFill>
              </a:rPr>
              <a:t> </a:t>
            </a:r>
            <a:r>
              <a:rPr lang="en-US" sz="1315" dirty="0" err="1">
                <a:solidFill>
                  <a:srgbClr val="1A5FB4"/>
                </a:solidFill>
              </a:rPr>
              <a:t>mit</a:t>
            </a:r>
            <a:r>
              <a:rPr lang="en-US" sz="1315" dirty="0">
                <a:solidFill>
                  <a:srgbClr val="1A5FB4"/>
                </a:solidFill>
              </a:rPr>
              <a:t> der </a:t>
            </a:r>
            <a:r>
              <a:rPr lang="en-US" sz="1315" dirty="0" err="1">
                <a:solidFill>
                  <a:srgbClr val="1A5FB4"/>
                </a:solidFill>
              </a:rPr>
              <a:t>Endung</a:t>
            </a:r>
            <a:r>
              <a:rPr lang="en-US" sz="1315" dirty="0">
                <a:solidFill>
                  <a:srgbClr val="1A5FB4"/>
                </a:solidFill>
              </a:rPr>
              <a:t> „-</a:t>
            </a:r>
            <a:r>
              <a:rPr lang="en-US" sz="1315" dirty="0" err="1">
                <a:solidFill>
                  <a:srgbClr val="1A5FB4"/>
                </a:solidFill>
              </a:rPr>
              <a:t>ette</a:t>
            </a:r>
            <a:r>
              <a:rPr lang="en-US" sz="1315" dirty="0">
                <a:solidFill>
                  <a:srgbClr val="1A5FB4"/>
                </a:solidFill>
              </a:rPr>
              <a:t>“ von </a:t>
            </a:r>
            <a:r>
              <a:rPr lang="en-US" sz="1315" dirty="0" err="1">
                <a:solidFill>
                  <a:srgbClr val="1A5FB4"/>
                </a:solidFill>
              </a:rPr>
              <a:t>zentraler</a:t>
            </a:r>
            <a:r>
              <a:rPr lang="en-US" sz="1315" dirty="0">
                <a:solidFill>
                  <a:srgbClr val="1A5FB4"/>
                </a:solidFill>
              </a:rPr>
              <a:t> </a:t>
            </a:r>
            <a:r>
              <a:rPr lang="en-US" sz="1315" dirty="0" err="1">
                <a:solidFill>
                  <a:srgbClr val="1A5FB4"/>
                </a:solidFill>
              </a:rPr>
              <a:t>Bedeutung</a:t>
            </a:r>
            <a:r>
              <a:rPr lang="en-US" sz="1315" dirty="0">
                <a:solidFill>
                  <a:srgbClr val="1A5FB4"/>
                </a:solidFill>
              </a:rPr>
              <a:t>. Welcher </a:t>
            </a:r>
            <a:r>
              <a:rPr lang="en-US" sz="1315" dirty="0" err="1">
                <a:solidFill>
                  <a:srgbClr val="1A5FB4"/>
                </a:solidFill>
              </a:rPr>
              <a:t>ist</a:t>
            </a:r>
            <a:r>
              <a:rPr lang="en-US" sz="1315" dirty="0">
                <a:solidFill>
                  <a:srgbClr val="1A5FB4"/>
                </a:solidFill>
              </a:rPr>
              <a:t> das?  </a:t>
            </a:r>
          </a:p>
          <a:p>
            <a:pPr marL="0" marR="0" lvl="0" indent="0" algn="l" rtl="0">
              <a:spcBef>
                <a:spcPts val="0"/>
              </a:spcBef>
              <a:spcAft>
                <a:spcPts val="0"/>
              </a:spcAft>
              <a:buNone/>
            </a:pPr>
            <a:r>
              <a:rPr lang="en-US" sz="1315" dirty="0">
                <a:solidFill>
                  <a:srgbClr val="1A5FB4"/>
                </a:solidFill>
              </a:rPr>
              <a:t>„Fleurette”                              </a:t>
            </a:r>
            <a:endParaRPr sz="1227" dirty="0">
              <a:solidFill>
                <a:srgbClr val="C6F0CF"/>
              </a:solidFill>
              <a:latin typeface="Arial"/>
              <a:ea typeface="Arial"/>
              <a:cs typeface="Arial"/>
              <a:sym typeface="Arial"/>
            </a:endParaRPr>
          </a:p>
          <a:p>
            <a:pPr marL="0" marR="0" lvl="0" indent="0" algn="l" rtl="0">
              <a:spcBef>
                <a:spcPts val="0"/>
              </a:spcBef>
              <a:spcAft>
                <a:spcPts val="0"/>
              </a:spcAft>
              <a:buNone/>
            </a:pPr>
            <a:r>
              <a:rPr lang="en-US" sz="1052" i="1" dirty="0" err="1">
                <a:solidFill>
                  <a:srgbClr val="C6F0CF"/>
                </a:solidFill>
                <a:latin typeface="Arial"/>
                <a:ea typeface="Arial"/>
                <a:cs typeface="Arial"/>
                <a:sym typeface="Arial"/>
              </a:rPr>
              <a:t>Wierum</a:t>
            </a:r>
            <a:r>
              <a:rPr lang="en-US" sz="1052" i="1" dirty="0">
                <a:solidFill>
                  <a:srgbClr val="C6F0CF"/>
                </a:solidFill>
                <a:latin typeface="Arial"/>
                <a:ea typeface="Arial"/>
                <a:cs typeface="Arial"/>
                <a:sym typeface="Arial"/>
              </a:rPr>
              <a:t> in </a:t>
            </a:r>
            <a:r>
              <a:rPr lang="en-US" sz="1052" i="1" dirty="0" err="1">
                <a:solidFill>
                  <a:srgbClr val="C6F0CF"/>
                </a:solidFill>
                <a:latin typeface="Arial"/>
                <a:ea typeface="Arial"/>
                <a:cs typeface="Arial"/>
                <a:sym typeface="Arial"/>
              </a:rPr>
              <a:t>Bezug</a:t>
            </a:r>
            <a:r>
              <a:rPr lang="en-US" sz="1052" i="1" dirty="0">
                <a:solidFill>
                  <a:srgbClr val="C6F0CF"/>
                </a:solidFill>
                <a:latin typeface="Arial"/>
                <a:ea typeface="Arial"/>
                <a:cs typeface="Arial"/>
                <a:sym typeface="Arial"/>
              </a:rPr>
              <a:t> auf die Rb-</a:t>
            </a:r>
            <a:r>
              <a:rPr lang="en-US" sz="1052" dirty="0">
                <a:solidFill>
                  <a:srgbClr val="C6F0CF"/>
                </a:solidFill>
                <a:latin typeface="Arial"/>
                <a:ea typeface="Arial"/>
                <a:cs typeface="Arial"/>
                <a:sym typeface="Arial"/>
              </a:rPr>
              <a:t>„Fleurette“</a:t>
            </a:r>
            <a:endParaRPr dirty="0"/>
          </a:p>
        </p:txBody>
      </p:sp>
      <p:cxnSp>
        <p:nvCxnSpPr>
          <p:cNvPr id="3731" name="Google Shape;3731;p257"/>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3732" name="Google Shape;3732;p257"/>
          <p:cNvCxnSpPr/>
          <p:nvPr/>
        </p:nvCxnSpPr>
        <p:spPr>
          <a:xfrm>
            <a:off x="5502114" y="1679261"/>
            <a:ext cx="865841" cy="0"/>
          </a:xfrm>
          <a:prstGeom prst="straightConnector1">
            <a:avLst/>
          </a:prstGeom>
          <a:noFill/>
          <a:ln w="25052" cap="flat" cmpd="sng">
            <a:solidFill>
              <a:srgbClr val="9AA3AE"/>
            </a:solidFill>
            <a:prstDash val="solid"/>
            <a:round/>
            <a:headEnd type="none" w="sm" len="sm"/>
            <a:tailEnd type="none" w="sm" len="sm"/>
          </a:ln>
        </p:spPr>
      </p:cxnSp>
      <p:sp>
        <p:nvSpPr>
          <p:cNvPr id="3733" name="Google Shape;3733;p25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3734" name="Google Shape;3734;p257"/>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35" name="Google Shape;3735;p257"/>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3736" name="Google Shape;3736;p257"/>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cxnSp>
        <p:nvCxnSpPr>
          <p:cNvPr id="3737" name="Google Shape;3737;p257"/>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73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16" name="Google Shape;3716;p25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717" name="Google Shape;3717;p25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245</a:t>
            </a:fld>
            <a:endParaRPr lang="de-DE" sz="800">
              <a:latin typeface="Segoe UI"/>
            </a:endParaRPr>
          </a:p>
        </p:txBody>
      </p:sp>
      <p:cxnSp>
        <p:nvCxnSpPr>
          <p:cNvPr id="3739" name="ZZ_Fusszeile_Linie"/>
          <p:cNvCxnSpPr/>
          <p:nvPr/>
        </p:nvCxnSpPr>
        <p:spPr>
          <a:xfrm>
            <a:off x="274320" y="6565392"/>
            <a:ext cx="11643360" cy="0"/>
          </a:xfrm>
          <a:prstGeom prst="line">
            <a:avLst/>
          </a:prstGeom>
          <a:ln w="6350">
            <a:solidFill>
              <a:srgbClr val="D7DBE0"/>
            </a:solidFill>
          </a:ln>
        </p:spPr>
      </p:cxnSp>
      <p:sp>
        <p:nvSpPr>
          <p:cNvPr id="374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3741"/>
        <p:cNvGrpSpPr/>
        <p:nvPr/>
      </p:nvGrpSpPr>
      <p:grpSpPr>
        <a:xfrm>
          <a:off x="0" y="0"/>
          <a:ext cx="0" cy="0"/>
          <a:chOff x="0" y="0"/>
          <a:chExt cx="0" cy="0"/>
        </a:xfrm>
      </p:grpSpPr>
      <p:sp>
        <p:nvSpPr>
          <p:cNvPr id="3744" name="Google Shape;3744;p25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745" name="Google Shape;3745;p258"/>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746" name="Google Shape;3746;p258"/>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747" name="Google Shape;3747;p258"/>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48" name="Google Shape;3748;p258"/>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749" name="Google Shape;3749;p258"/>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750" name="Google Shape;3750;p258"/>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751" name="Google Shape;3751;p258"/>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752" name="Google Shape;3752;p258"/>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753" name="Google Shape;3753;p258"/>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754" name="Google Shape;3754;p258"/>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755" name="Google Shape;3755;p258"/>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756" name="Google Shape;3756;p258"/>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757" name="Google Shape;3757;p258"/>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758" name="Google Shape;3758;p258"/>
          <p:cNvSpPr txBox="1"/>
          <p:nvPr/>
        </p:nvSpPr>
        <p:spPr>
          <a:xfrm>
            <a:off x="3363945" y="2072891"/>
            <a:ext cx="5181633" cy="2100690"/>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FFFFFF"/>
                </a:solidFill>
                <a:latin typeface="Arial"/>
                <a:ea typeface="Arial"/>
                <a:cs typeface="Arial"/>
                <a:sym typeface="Arial"/>
              </a:rPr>
              <a:t>Was ist das charakteristische Erscheinungsbild einer Flexner-Wintersteiner-Rosette?</a:t>
            </a:r>
            <a:endParaRPr/>
          </a:p>
          <a:p>
            <a:pPr marL="0" marR="0" lvl="0" indent="0" algn="l" rtl="0">
              <a:spcBef>
                <a:spcPts val="0"/>
              </a:spcBef>
              <a:spcAft>
                <a:spcPts val="0"/>
              </a:spcAft>
              <a:buNone/>
            </a:pPr>
            <a:r>
              <a:rPr lang="en-US" sz="1052">
                <a:solidFill>
                  <a:srgbClr val="939332"/>
                </a:solidFill>
                <a:latin typeface="Arial"/>
                <a:ea typeface="Arial"/>
                <a:cs typeface="Arial"/>
                <a:sym typeface="Arial"/>
              </a:rPr>
              <a:t>Eine Reihe von Retinoblasten, die kreisförmig um ein Lumen angeordnet sind</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Ist das Lumen leer?</a:t>
            </a:r>
            <a:endParaRPr/>
          </a:p>
          <a:p>
            <a:pPr marL="0" marR="0" lvl="0" indent="0" algn="l" rtl="0">
              <a:spcBef>
                <a:spcPts val="0"/>
              </a:spcBef>
              <a:spcAft>
                <a:spcPts val="0"/>
              </a:spcAft>
              <a:buNone/>
            </a:pPr>
            <a:r>
              <a:rPr lang="en-US" sz="1052">
                <a:solidFill>
                  <a:srgbClr val="939332"/>
                </a:solidFill>
                <a:latin typeface="Arial"/>
                <a:ea typeface="Arial"/>
                <a:cs typeface="Arial"/>
                <a:sym typeface="Arial"/>
              </a:rPr>
              <a:t>Ja, aber er ist von einer Struktur gesäumt, die oft als „refraktil“ beschrieben wird</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Ist die Flexner-Wintersteiner-Rosette pathognomonisch für Rb?</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Kurz gesagt lässt sich die Bildung von Flexner-Wintersteiner-Rosetten als Versuch der Tumorzellen beschreiben, etwas zu tun. Was zu tun?</a:t>
            </a:r>
            <a:endParaRPr/>
          </a:p>
          <a:p>
            <a:pPr marL="0" marR="0" lvl="0" indent="0" algn="l" rtl="0">
              <a:spcBef>
                <a:spcPts val="0"/>
              </a:spcBef>
              <a:spcAft>
                <a:spcPts val="0"/>
              </a:spcAft>
              <a:buNone/>
            </a:pPr>
            <a:r>
              <a:rPr lang="en-US" sz="1052">
                <a:solidFill>
                  <a:srgbClr val="939332"/>
                </a:solidFill>
                <a:latin typeface="Arial"/>
                <a:ea typeface="Arial"/>
                <a:cs typeface="Arial"/>
                <a:sym typeface="Arial"/>
              </a:rPr>
              <a:t>Sie stellen einen Versuch der Differenzierung zu Netzhautstrukturen dar</a:t>
            </a:r>
            <a:endParaRPr/>
          </a:p>
        </p:txBody>
      </p:sp>
      <p:sp>
        <p:nvSpPr>
          <p:cNvPr id="3759" name="Google Shape;3759;p258"/>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76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42" name="Google Shape;3742;p25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743" name="Google Shape;3743;p25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246</a:t>
            </a:fld>
            <a:endParaRPr lang="de-DE" sz="800">
              <a:latin typeface="Segoe UI"/>
            </a:endParaRPr>
          </a:p>
        </p:txBody>
      </p:sp>
      <p:cxnSp>
        <p:nvCxnSpPr>
          <p:cNvPr id="3761" name="ZZ_Fusszeile_Linie"/>
          <p:cNvCxnSpPr/>
          <p:nvPr/>
        </p:nvCxnSpPr>
        <p:spPr>
          <a:xfrm>
            <a:off x="274320" y="6565392"/>
            <a:ext cx="11643360" cy="0"/>
          </a:xfrm>
          <a:prstGeom prst="line">
            <a:avLst/>
          </a:prstGeom>
          <a:ln w="6350">
            <a:solidFill>
              <a:srgbClr val="D7DBE0"/>
            </a:solidFill>
          </a:ln>
        </p:spPr>
      </p:cxnSp>
      <p:sp>
        <p:nvSpPr>
          <p:cNvPr id="376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3763"/>
        <p:cNvGrpSpPr/>
        <p:nvPr/>
      </p:nvGrpSpPr>
      <p:grpSpPr>
        <a:xfrm>
          <a:off x="0" y="0"/>
          <a:ext cx="0" cy="0"/>
          <a:chOff x="0" y="0"/>
          <a:chExt cx="0" cy="0"/>
        </a:xfrm>
      </p:grpSpPr>
      <p:sp>
        <p:nvSpPr>
          <p:cNvPr id="3766" name="Google Shape;3766;p25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767" name="Google Shape;3767;p259"/>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768" name="Google Shape;3768;p259"/>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769" name="Google Shape;3769;p259"/>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70" name="Google Shape;3770;p259"/>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771" name="Google Shape;3771;p259"/>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772" name="Google Shape;3772;p259"/>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773" name="Google Shape;3773;p259"/>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774" name="Google Shape;3774;p259"/>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775" name="Google Shape;3775;p259"/>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776" name="Google Shape;3776;p259"/>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777" name="Google Shape;3777;p259"/>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778" name="Google Shape;3778;p259"/>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779" name="Google Shape;3779;p259"/>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780" name="Google Shape;3780;p259"/>
          <p:cNvSpPr txBox="1"/>
          <p:nvPr/>
        </p:nvSpPr>
        <p:spPr>
          <a:xfrm>
            <a:off x="3363945" y="2072891"/>
            <a:ext cx="5181633" cy="2289534"/>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FFFFFF"/>
                </a:solidFill>
                <a:latin typeface="Arial"/>
                <a:ea typeface="Arial"/>
                <a:cs typeface="Arial"/>
                <a:sym typeface="Arial"/>
              </a:rPr>
              <a:t>Was ist das charakteristische Erscheinungsbild einer Flexner-Wintersteiner-Rosette?</a:t>
            </a:r>
            <a:endParaRPr i="1">
              <a:solidFill>
                <a:srgbClr val="FFFFFF"/>
              </a:solidFill>
              <a:latin typeface="Arial"/>
              <a:ea typeface="Arial"/>
              <a:cs typeface="Arial"/>
              <a:sym typeface="Arial"/>
            </a:endParaRPr>
          </a:p>
          <a:p>
            <a:pPr marL="0" lvl="0" indent="0" algn="l" rtl="0">
              <a:spcBef>
                <a:spcPts val="0"/>
              </a:spcBef>
              <a:spcAft>
                <a:spcPts val="0"/>
              </a:spcAft>
              <a:buClr>
                <a:schemeClr val="dk1"/>
              </a:buClr>
              <a:buFont typeface="Arial"/>
              <a:buNone/>
            </a:pPr>
            <a:r>
              <a:rPr lang="en-US" sz="1052">
                <a:solidFill>
                  <a:schemeClr val="lt1"/>
                </a:solidFill>
              </a:rPr>
              <a:t>Eine Reihe von Retinoblasten, die kreisförmig um ein Lumen angeordnet sind</a:t>
            </a:r>
            <a:endParaRPr>
              <a:solidFill>
                <a:srgbClr val="939332"/>
              </a:solidFill>
            </a:endParaRPr>
          </a:p>
          <a:p>
            <a:pPr marL="0" marR="0" lvl="0" indent="0" algn="l" rtl="0">
              <a:spcBef>
                <a:spcPts val="0"/>
              </a:spcBef>
              <a:spcAft>
                <a:spcPts val="0"/>
              </a:spcAft>
              <a:buNone/>
            </a:pPr>
            <a:endParaRPr i="1">
              <a:solidFill>
                <a:srgbClr val="FFFFFF"/>
              </a:solidFill>
            </a:endParaRPr>
          </a:p>
          <a:p>
            <a:pPr marL="0" marR="0" lvl="0" indent="0" algn="l" rtl="0">
              <a:spcBef>
                <a:spcPts val="0"/>
              </a:spcBef>
              <a:spcAft>
                <a:spcPts val="0"/>
              </a:spcAft>
              <a:buNone/>
            </a:pPr>
            <a:r>
              <a:rPr lang="en-US" sz="1052">
                <a:solidFill>
                  <a:srgbClr val="939332"/>
                </a:solidFill>
                <a:latin typeface="Arial"/>
                <a:ea typeface="Arial"/>
                <a:cs typeface="Arial"/>
                <a:sym typeface="Arial"/>
              </a:rPr>
              <a:t>Eine Reihe von Retinoblasten, die kreisförmig um ein Lumen angeordnet sind</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Ist das Lumen leer?</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Ist die Flexner-Wintersteiner-Rosette pathognomonisch für Rb?</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Kurz gesagt lässt sich die Bildung von Flexner-Wintersteiner-Rosetten als Versuch der Tumorzellen beschreiben, etwas zu tun. Was zu tun?</a:t>
            </a:r>
            <a:endParaRPr/>
          </a:p>
          <a:p>
            <a:pPr marL="0" marR="0" lvl="0" indent="0" algn="l" rtl="0">
              <a:spcBef>
                <a:spcPts val="0"/>
              </a:spcBef>
              <a:spcAft>
                <a:spcPts val="0"/>
              </a:spcAft>
              <a:buNone/>
            </a:pPr>
            <a:r>
              <a:rPr lang="en-US" sz="1052">
                <a:solidFill>
                  <a:srgbClr val="939332"/>
                </a:solidFill>
                <a:latin typeface="Arial"/>
                <a:ea typeface="Arial"/>
                <a:cs typeface="Arial"/>
                <a:sym typeface="Arial"/>
              </a:rPr>
              <a:t>Sie stellen einen Versuch der Differenzierung zu Netzhautstrukturen dar</a:t>
            </a:r>
            <a:endParaRPr/>
          </a:p>
        </p:txBody>
      </p:sp>
      <p:sp>
        <p:nvSpPr>
          <p:cNvPr id="3781" name="Google Shape;3781;p259"/>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78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64" name="Google Shape;3764;p25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765" name="Google Shape;3765;p25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247</a:t>
            </a:fld>
            <a:endParaRPr lang="de-DE" sz="800">
              <a:latin typeface="Segoe UI"/>
            </a:endParaRPr>
          </a:p>
        </p:txBody>
      </p:sp>
      <p:cxnSp>
        <p:nvCxnSpPr>
          <p:cNvPr id="3783" name="ZZ_Fusszeile_Linie"/>
          <p:cNvCxnSpPr/>
          <p:nvPr/>
        </p:nvCxnSpPr>
        <p:spPr>
          <a:xfrm>
            <a:off x="274320" y="6565392"/>
            <a:ext cx="11643360" cy="0"/>
          </a:xfrm>
          <a:prstGeom prst="line">
            <a:avLst/>
          </a:prstGeom>
          <a:ln w="6350">
            <a:solidFill>
              <a:srgbClr val="D7DBE0"/>
            </a:solidFill>
          </a:ln>
        </p:spPr>
      </p:cxnSp>
      <p:sp>
        <p:nvSpPr>
          <p:cNvPr id="378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3785"/>
        <p:cNvGrpSpPr/>
        <p:nvPr/>
      </p:nvGrpSpPr>
      <p:grpSpPr>
        <a:xfrm>
          <a:off x="0" y="0"/>
          <a:ext cx="0" cy="0"/>
          <a:chOff x="0" y="0"/>
          <a:chExt cx="0" cy="0"/>
        </a:xfrm>
      </p:grpSpPr>
      <p:sp>
        <p:nvSpPr>
          <p:cNvPr id="3787" name="Google Shape;3787;p260"/>
          <p:cNvSpPr txBox="1"/>
          <p:nvPr/>
        </p:nvSpPr>
        <p:spPr>
          <a:xfrm>
            <a:off x="4507979" y="5891937"/>
            <a:ext cx="3242849"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Flexner-Wintersteiner-Rosetten</a:t>
            </a:r>
            <a:endParaRPr sz="1227" b="0" i="0" u="none" strike="noStrike" cap="none">
              <a:solidFill>
                <a:srgbClr val="330066"/>
              </a:solidFill>
              <a:latin typeface="Arial"/>
              <a:ea typeface="Arial"/>
              <a:cs typeface="Arial"/>
              <a:sym typeface="Arial"/>
            </a:endParaRPr>
          </a:p>
        </p:txBody>
      </p:sp>
      <p:pic>
        <p:nvPicPr>
          <p:cNvPr id="3788" name="Google Shape;3788;p260"/>
          <p:cNvPicPr preferRelativeResize="0"/>
          <p:nvPr/>
        </p:nvPicPr>
        <p:blipFill rotWithShape="1">
          <a:blip r:embed="rId3">
            <a:alphaModFix/>
          </a:blip>
          <a:srcRect/>
          <a:stretch/>
        </p:blipFill>
        <p:spPr>
          <a:xfrm>
            <a:off x="2832274" y="1070808"/>
            <a:ext cx="6594258" cy="4283901"/>
          </a:xfrm>
          <a:prstGeom prst="rect">
            <a:avLst/>
          </a:prstGeom>
          <a:noFill/>
          <a:ln>
            <a:noFill/>
          </a:ln>
        </p:spPr>
      </p:pic>
      <p:sp>
        <p:nvSpPr>
          <p:cNvPr id="378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86" name="Google Shape;3786;p26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248</a:t>
            </a:fld>
            <a:endParaRPr lang="de-DE" sz="800">
              <a:latin typeface="Segoe UI"/>
            </a:endParaRPr>
          </a:p>
        </p:txBody>
      </p:sp>
      <p:cxnSp>
        <p:nvCxnSpPr>
          <p:cNvPr id="3790" name="ZZ_Fusszeile_Linie"/>
          <p:cNvCxnSpPr/>
          <p:nvPr/>
        </p:nvCxnSpPr>
        <p:spPr>
          <a:xfrm>
            <a:off x="274320" y="6565392"/>
            <a:ext cx="11643360" cy="0"/>
          </a:xfrm>
          <a:prstGeom prst="line">
            <a:avLst/>
          </a:prstGeom>
          <a:ln w="6350">
            <a:solidFill>
              <a:srgbClr val="D7DBE0"/>
            </a:solidFill>
          </a:ln>
        </p:spPr>
      </p:cxnSp>
      <p:sp>
        <p:nvSpPr>
          <p:cNvPr id="379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3792"/>
        <p:cNvGrpSpPr/>
        <p:nvPr/>
      </p:nvGrpSpPr>
      <p:grpSpPr>
        <a:xfrm>
          <a:off x="0" y="0"/>
          <a:ext cx="0" cy="0"/>
          <a:chOff x="0" y="0"/>
          <a:chExt cx="0" cy="0"/>
        </a:xfrm>
      </p:grpSpPr>
      <p:sp>
        <p:nvSpPr>
          <p:cNvPr id="3795" name="Google Shape;3795;p26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796" name="Google Shape;3796;p261"/>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797" name="Google Shape;3797;p261"/>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798" name="Google Shape;3798;p261"/>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799" name="Google Shape;3799;p261"/>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800" name="Google Shape;3800;p261"/>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801" name="Google Shape;3801;p261"/>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802" name="Google Shape;3802;p261"/>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803" name="Google Shape;3803;p261"/>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804" name="Google Shape;3804;p261"/>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805" name="Google Shape;3805;p261"/>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806" name="Google Shape;3806;p261"/>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807" name="Google Shape;3807;p261"/>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808" name="Google Shape;3808;p261"/>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809" name="Google Shape;3809;p261"/>
          <p:cNvSpPr txBox="1"/>
          <p:nvPr/>
        </p:nvSpPr>
        <p:spPr>
          <a:xfrm>
            <a:off x="3363945" y="2072891"/>
            <a:ext cx="5181633" cy="2073600"/>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FFFFFF"/>
                </a:solidFill>
                <a:latin typeface="Arial"/>
                <a:ea typeface="Arial"/>
                <a:cs typeface="Arial"/>
                <a:sym typeface="Arial"/>
              </a:rPr>
              <a:t>Was ist das charakteristische Erscheinungsbild einer Flexner-Wintersteiner-Rosette?</a:t>
            </a:r>
            <a:endParaRPr i="1">
              <a:solidFill>
                <a:srgbClr val="FFFFFF"/>
              </a:solidFill>
              <a:latin typeface="Arial"/>
              <a:ea typeface="Arial"/>
              <a:cs typeface="Arial"/>
              <a:sym typeface="Arial"/>
            </a:endParaRPr>
          </a:p>
          <a:p>
            <a:pPr marL="0" lvl="0" indent="0" algn="l" rtl="0">
              <a:spcBef>
                <a:spcPts val="0"/>
              </a:spcBef>
              <a:spcAft>
                <a:spcPts val="0"/>
              </a:spcAft>
              <a:buNone/>
            </a:pPr>
            <a:r>
              <a:rPr lang="en-US" sz="1052">
                <a:solidFill>
                  <a:schemeClr val="lt1"/>
                </a:solidFill>
              </a:rPr>
              <a:t>Eine Reihe von Retinoblasten, die kreisförmig um ein Lumen angeordnet sind</a:t>
            </a:r>
            <a:endParaRPr sz="1052">
              <a:solidFill>
                <a:schemeClr val="lt1"/>
              </a:solidFill>
            </a:endParaRPr>
          </a:p>
          <a:p>
            <a:pPr marL="0" lvl="0" indent="0" algn="l" rtl="0">
              <a:spcBef>
                <a:spcPts val="0"/>
              </a:spcBef>
              <a:spcAft>
                <a:spcPts val="0"/>
              </a:spcAft>
              <a:buNone/>
            </a:pPr>
            <a:endParaRPr sz="1052">
              <a:solidFill>
                <a:schemeClr val="lt1"/>
              </a:solidFill>
            </a:endParaRPr>
          </a:p>
          <a:p>
            <a:pPr marL="0" lvl="0" indent="0" algn="l" rtl="0">
              <a:spcBef>
                <a:spcPts val="0"/>
              </a:spcBef>
              <a:spcAft>
                <a:spcPts val="0"/>
              </a:spcAft>
              <a:buNone/>
            </a:pPr>
            <a:r>
              <a:rPr lang="en-US" sz="1052" i="1">
                <a:solidFill>
                  <a:schemeClr val="lt1"/>
                </a:solidFill>
              </a:rPr>
              <a:t>Ist das Lumen leer?</a:t>
            </a:r>
            <a:endParaRPr sz="1052" i="1">
              <a:solidFill>
                <a:schemeClr val="lt1"/>
              </a:solidFill>
            </a:endParaRPr>
          </a:p>
          <a:p>
            <a:pPr marL="0" lvl="0" indent="0" algn="l" rtl="0">
              <a:spcBef>
                <a:spcPts val="0"/>
              </a:spcBef>
              <a:spcAft>
                <a:spcPts val="0"/>
              </a:spcAft>
              <a:buClr>
                <a:schemeClr val="dk1"/>
              </a:buClr>
              <a:buFont typeface="Arial"/>
              <a:buNone/>
            </a:pPr>
            <a:endParaRPr sz="1052" i="1">
              <a:solidFill>
                <a:schemeClr val="lt1"/>
              </a:solidFill>
            </a:endParaRPr>
          </a:p>
          <a:p>
            <a:pPr marL="0" lvl="0" indent="0" algn="l" rtl="0">
              <a:spcBef>
                <a:spcPts val="0"/>
              </a:spcBef>
              <a:spcAft>
                <a:spcPts val="0"/>
              </a:spcAft>
              <a:buNone/>
            </a:pPr>
            <a:endParaRPr sz="1052">
              <a:solidFill>
                <a:schemeClr val="lt1"/>
              </a:solidFill>
            </a:endParaRPr>
          </a:p>
          <a:p>
            <a:pPr marL="0" marR="0" lvl="0" indent="0" algn="l" rtl="0">
              <a:spcBef>
                <a:spcPts val="0"/>
              </a:spcBef>
              <a:spcAft>
                <a:spcPts val="0"/>
              </a:spcAft>
              <a:buNone/>
            </a:pPr>
            <a:endParaRPr i="1">
              <a:solidFill>
                <a:srgbClr val="FFFFFF"/>
              </a:solidFill>
            </a:endParaRPr>
          </a:p>
          <a:p>
            <a:pPr marL="0" marR="0" lvl="0" indent="0" algn="l" rtl="0">
              <a:spcBef>
                <a:spcPts val="0"/>
              </a:spcBef>
              <a:spcAft>
                <a:spcPts val="0"/>
              </a:spcAft>
              <a:buNone/>
            </a:pPr>
            <a:r>
              <a:rPr lang="en-US" sz="1052">
                <a:solidFill>
                  <a:srgbClr val="939332"/>
                </a:solidFill>
                <a:latin typeface="Arial"/>
                <a:ea typeface="Arial"/>
                <a:cs typeface="Arial"/>
                <a:sym typeface="Arial"/>
              </a:rPr>
              <a:t>Eine Reihe von Retinoblasten, die kreisförmig um ein Lumen angeordnet sind</a:t>
            </a:r>
            <a:endParaRPr/>
          </a:p>
          <a:p>
            <a:pPr marL="0" marR="0" lvl="0" indent="0" algn="l" rtl="0">
              <a:spcBef>
                <a:spcPts val="0"/>
              </a:spcBef>
              <a:spcAft>
                <a:spcPts val="0"/>
              </a:spcAft>
              <a:buNone/>
            </a:pPr>
            <a:endParaRPr sz="1227">
              <a:solidFill>
                <a:srgbClr val="939332"/>
              </a:solidFill>
              <a:latin typeface="Arial"/>
              <a:ea typeface="Arial"/>
              <a:cs typeface="Arial"/>
              <a:sym typeface="Arial"/>
            </a:endParaRPr>
          </a:p>
          <a:p>
            <a:pPr marL="0" marR="0" lvl="0" indent="0" algn="l" rtl="0">
              <a:spcBef>
                <a:spcPts val="0"/>
              </a:spcBef>
              <a:spcAft>
                <a:spcPts val="0"/>
              </a:spcAft>
              <a:buNone/>
            </a:pPr>
            <a:r>
              <a:rPr lang="en-US" sz="1052" i="1">
                <a:solidFill>
                  <a:srgbClr val="939332"/>
                </a:solidFill>
                <a:latin typeface="Arial"/>
                <a:ea typeface="Arial"/>
                <a:cs typeface="Arial"/>
                <a:sym typeface="Arial"/>
              </a:rPr>
              <a:t>als Versuch der Tumorzellen beschreiben, etwas zu tun. Was zu tun?</a:t>
            </a:r>
            <a:endParaRPr/>
          </a:p>
          <a:p>
            <a:pPr marL="0" marR="0" lvl="0" indent="0" algn="l" rtl="0">
              <a:spcBef>
                <a:spcPts val="0"/>
              </a:spcBef>
              <a:spcAft>
                <a:spcPts val="0"/>
              </a:spcAft>
              <a:buNone/>
            </a:pPr>
            <a:r>
              <a:rPr lang="en-US" sz="1052">
                <a:solidFill>
                  <a:srgbClr val="939332"/>
                </a:solidFill>
                <a:latin typeface="Arial"/>
                <a:ea typeface="Arial"/>
                <a:cs typeface="Arial"/>
                <a:sym typeface="Arial"/>
              </a:rPr>
              <a:t>Sie stellen einen Versuch der Differenzierung zu Netzhautstrukturen dar</a:t>
            </a:r>
            <a:endParaRPr/>
          </a:p>
        </p:txBody>
      </p:sp>
      <p:sp>
        <p:nvSpPr>
          <p:cNvPr id="3810" name="Google Shape;3810;p261"/>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8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793" name="Google Shape;3793;p26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794" name="Google Shape;3794;p26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249</a:t>
            </a:fld>
            <a:endParaRPr lang="de-DE" sz="800">
              <a:latin typeface="Segoe UI"/>
            </a:endParaRPr>
          </a:p>
        </p:txBody>
      </p:sp>
      <p:cxnSp>
        <p:nvCxnSpPr>
          <p:cNvPr id="3812" name="ZZ_Fusszeile_Linie"/>
          <p:cNvCxnSpPr/>
          <p:nvPr/>
        </p:nvCxnSpPr>
        <p:spPr>
          <a:xfrm>
            <a:off x="274320" y="6565392"/>
            <a:ext cx="11643360" cy="0"/>
          </a:xfrm>
          <a:prstGeom prst="line">
            <a:avLst/>
          </a:prstGeom>
          <a:ln w="6350">
            <a:solidFill>
              <a:srgbClr val="D7DBE0"/>
            </a:solidFill>
          </a:ln>
        </p:spPr>
      </p:cxnSp>
      <p:sp>
        <p:nvSpPr>
          <p:cNvPr id="38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3814"/>
        <p:cNvGrpSpPr/>
        <p:nvPr/>
      </p:nvGrpSpPr>
      <p:grpSpPr>
        <a:xfrm>
          <a:off x="0" y="0"/>
          <a:ext cx="0" cy="0"/>
          <a:chOff x="0" y="0"/>
          <a:chExt cx="0" cy="0"/>
        </a:xfrm>
      </p:grpSpPr>
      <p:sp>
        <p:nvSpPr>
          <p:cNvPr id="3817" name="Google Shape;3817;p26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818" name="Google Shape;3818;p262"/>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819" name="Google Shape;3819;p262"/>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820" name="Google Shape;3820;p262"/>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821" name="Google Shape;3821;p262"/>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822" name="Google Shape;3822;p262"/>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823" name="Google Shape;3823;p262"/>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824" name="Google Shape;3824;p262"/>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825" name="Google Shape;3825;p262"/>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826" name="Google Shape;3826;p262"/>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827" name="Google Shape;3827;p262"/>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828" name="Google Shape;3828;p262"/>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829" name="Google Shape;3829;p262"/>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830" name="Google Shape;3830;p262"/>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831" name="Google Shape;3831;p262"/>
          <p:cNvSpPr txBox="1"/>
          <p:nvPr/>
        </p:nvSpPr>
        <p:spPr>
          <a:xfrm>
            <a:off x="3363945" y="2072891"/>
            <a:ext cx="5181633" cy="2208526"/>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FFFFFF"/>
                </a:solidFill>
                <a:latin typeface="Arial"/>
                <a:ea typeface="Arial"/>
                <a:cs typeface="Arial"/>
                <a:sym typeface="Arial"/>
              </a:rPr>
              <a:t>Was ist das charakteristische Erscheinungsbild einer Flexner-Wintersteiner-Rosette?</a:t>
            </a:r>
            <a:endParaRPr i="1">
              <a:solidFill>
                <a:srgbClr val="FFFFFF"/>
              </a:solidFill>
              <a:latin typeface="Arial"/>
              <a:ea typeface="Arial"/>
              <a:cs typeface="Arial"/>
              <a:sym typeface="Arial"/>
            </a:endParaRPr>
          </a:p>
          <a:p>
            <a:pPr marL="0" lvl="0" indent="0" algn="l" rtl="0">
              <a:spcBef>
                <a:spcPts val="0"/>
              </a:spcBef>
              <a:spcAft>
                <a:spcPts val="0"/>
              </a:spcAft>
              <a:buNone/>
            </a:pPr>
            <a:r>
              <a:rPr lang="en-US">
                <a:solidFill>
                  <a:schemeClr val="lt1"/>
                </a:solidFill>
              </a:rPr>
              <a:t>Eine Reihe von Retinoblasten, die kreisförmig um ein Lumen angeordnet sind</a:t>
            </a:r>
            <a:endParaRPr>
              <a:solidFill>
                <a:schemeClr val="lt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das Lumen leer?</a:t>
            </a:r>
            <a:endParaRPr i="1">
              <a:solidFill>
                <a:schemeClr val="lt1"/>
              </a:solidFill>
            </a:endParaRPr>
          </a:p>
          <a:p>
            <a:pPr marL="0" lvl="0" indent="0" algn="l" rtl="0">
              <a:spcBef>
                <a:spcPts val="0"/>
              </a:spcBef>
              <a:spcAft>
                <a:spcPts val="0"/>
              </a:spcAft>
              <a:buClr>
                <a:schemeClr val="dk1"/>
              </a:buClr>
              <a:buFont typeface="Arial"/>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None/>
            </a:pPr>
            <a:endParaRPr sz="1052" i="1">
              <a:solidFill>
                <a:schemeClr val="lt1"/>
              </a:solidFill>
            </a:endParaRPr>
          </a:p>
          <a:p>
            <a:pPr marL="0" lvl="0" indent="0" algn="l" rtl="0">
              <a:spcBef>
                <a:spcPts val="0"/>
              </a:spcBef>
              <a:spcAft>
                <a:spcPts val="0"/>
              </a:spcAft>
              <a:buNone/>
            </a:pPr>
            <a:endParaRPr sz="1052">
              <a:solidFill>
                <a:schemeClr val="lt1"/>
              </a:solidFill>
            </a:endParaRPr>
          </a:p>
          <a:p>
            <a:pPr marL="0" marR="0" lvl="0" indent="0" algn="l" rtl="0">
              <a:spcBef>
                <a:spcPts val="0"/>
              </a:spcBef>
              <a:spcAft>
                <a:spcPts val="0"/>
              </a:spcAft>
              <a:buNone/>
            </a:pPr>
            <a:endParaRPr i="1">
              <a:solidFill>
                <a:srgbClr val="FFFFFF"/>
              </a:solidFill>
            </a:endParaRPr>
          </a:p>
          <a:p>
            <a:pPr marL="0" marR="0" lvl="0" indent="0" algn="l" rtl="0">
              <a:spcBef>
                <a:spcPts val="0"/>
              </a:spcBef>
              <a:spcAft>
                <a:spcPts val="0"/>
              </a:spcAft>
              <a:buNone/>
            </a:pPr>
            <a:r>
              <a:rPr lang="en-US" sz="1052">
                <a:solidFill>
                  <a:srgbClr val="939332"/>
                </a:solidFill>
                <a:latin typeface="Arial"/>
                <a:ea typeface="Arial"/>
                <a:cs typeface="Arial"/>
                <a:sym typeface="Arial"/>
              </a:rPr>
              <a:t>Sie stellen einen Versuch der Differenzierung zu Netzhautstrukturen dar</a:t>
            </a:r>
            <a:endParaRPr/>
          </a:p>
        </p:txBody>
      </p:sp>
      <p:sp>
        <p:nvSpPr>
          <p:cNvPr id="3832" name="Google Shape;3832;p262"/>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833" name="Google Shape;3833;p262"/>
          <p:cNvSpPr/>
          <p:nvPr/>
        </p:nvSpPr>
        <p:spPr>
          <a:xfrm>
            <a:off x="7168474" y="3229225"/>
            <a:ext cx="636514" cy="200416"/>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ein Wort</a:t>
            </a:r>
            <a:endParaRPr/>
          </a:p>
        </p:txBody>
      </p:sp>
      <p:sp>
        <p:nvSpPr>
          <p:cNvPr id="383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815" name="Google Shape;3815;p262"/>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3816" name="Google Shape;3816;p26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250</a:t>
            </a:fld>
            <a:endParaRPr lang="de-DE" sz="800">
              <a:latin typeface="Segoe UI"/>
            </a:endParaRPr>
          </a:p>
        </p:txBody>
      </p:sp>
      <p:cxnSp>
        <p:nvCxnSpPr>
          <p:cNvPr id="3835" name="ZZ_Fusszeile_Linie"/>
          <p:cNvCxnSpPr/>
          <p:nvPr/>
        </p:nvCxnSpPr>
        <p:spPr>
          <a:xfrm>
            <a:off x="274320" y="6565392"/>
            <a:ext cx="11643360" cy="0"/>
          </a:xfrm>
          <a:prstGeom prst="line">
            <a:avLst/>
          </a:prstGeom>
          <a:ln w="6350">
            <a:solidFill>
              <a:srgbClr val="D7DBE0"/>
            </a:solidFill>
          </a:ln>
        </p:spPr>
      </p:cxnSp>
      <p:sp>
        <p:nvSpPr>
          <p:cNvPr id="383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3837"/>
        <p:cNvGrpSpPr/>
        <p:nvPr/>
      </p:nvGrpSpPr>
      <p:grpSpPr>
        <a:xfrm>
          <a:off x="0" y="0"/>
          <a:ext cx="0" cy="0"/>
          <a:chOff x="0" y="0"/>
          <a:chExt cx="0" cy="0"/>
        </a:xfrm>
      </p:grpSpPr>
      <p:sp>
        <p:nvSpPr>
          <p:cNvPr id="3840" name="Google Shape;3840;p26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841" name="Google Shape;3841;p263"/>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842" name="Google Shape;3842;p263"/>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843" name="Google Shape;3843;p263"/>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844" name="Google Shape;3844;p263"/>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845" name="Google Shape;3845;p263"/>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846" name="Google Shape;3846;p263"/>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847" name="Google Shape;3847;p263"/>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848" name="Google Shape;3848;p263"/>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849" name="Google Shape;3849;p263"/>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850" name="Google Shape;3850;p263"/>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851" name="Google Shape;3851;p263"/>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852" name="Google Shape;3852;p263"/>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853" name="Google Shape;3853;p263"/>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854" name="Google Shape;3854;p263"/>
          <p:cNvSpPr txBox="1"/>
          <p:nvPr/>
        </p:nvSpPr>
        <p:spPr>
          <a:xfrm>
            <a:off x="3363945" y="2072891"/>
            <a:ext cx="5181633" cy="2208526"/>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FFFFFF"/>
                </a:solidFill>
                <a:latin typeface="Arial"/>
                <a:ea typeface="Arial"/>
                <a:cs typeface="Arial"/>
                <a:sym typeface="Arial"/>
              </a:rPr>
              <a:t>Was ist das charakteristische Erscheinungsbild einer Flexner-Wintersteiner-Rosette?</a:t>
            </a:r>
            <a:endParaRPr i="1">
              <a:solidFill>
                <a:srgbClr val="FFFFFF"/>
              </a:solidFill>
              <a:latin typeface="Arial"/>
              <a:ea typeface="Arial"/>
              <a:cs typeface="Arial"/>
              <a:sym typeface="Arial"/>
            </a:endParaRPr>
          </a:p>
          <a:p>
            <a:pPr marL="0" lvl="0" indent="0" algn="l" rtl="0">
              <a:spcBef>
                <a:spcPts val="0"/>
              </a:spcBef>
              <a:spcAft>
                <a:spcPts val="0"/>
              </a:spcAft>
              <a:buNone/>
            </a:pPr>
            <a:r>
              <a:rPr lang="en-US">
                <a:solidFill>
                  <a:schemeClr val="lt1"/>
                </a:solidFill>
              </a:rPr>
              <a:t>Eine Reihe von Retinoblasten, die kreisförmig um ein Lumen angeordnet sind</a:t>
            </a:r>
            <a:endParaRPr>
              <a:solidFill>
                <a:schemeClr val="lt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das Lumen leer?</a:t>
            </a:r>
            <a:endParaRPr i="1">
              <a:solidFill>
                <a:schemeClr val="lt1"/>
              </a:solidFill>
            </a:endParaRPr>
          </a:p>
          <a:p>
            <a:pPr marL="0" lvl="0" indent="0" algn="l" rtl="0">
              <a:spcBef>
                <a:spcPts val="0"/>
              </a:spcBef>
              <a:spcAft>
                <a:spcPts val="0"/>
              </a:spcAft>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None/>
            </a:pPr>
            <a:endParaRPr sz="1052" i="1">
              <a:solidFill>
                <a:schemeClr val="lt1"/>
              </a:solidFill>
            </a:endParaRPr>
          </a:p>
          <a:p>
            <a:pPr marL="0" lvl="0" indent="0" algn="l" rtl="0">
              <a:spcBef>
                <a:spcPts val="0"/>
              </a:spcBef>
              <a:spcAft>
                <a:spcPts val="0"/>
              </a:spcAft>
              <a:buNone/>
            </a:pPr>
            <a:endParaRPr sz="1052">
              <a:solidFill>
                <a:schemeClr val="lt1"/>
              </a:solidFill>
            </a:endParaRPr>
          </a:p>
          <a:p>
            <a:pPr marL="0" marR="0" lvl="0" indent="0" algn="l" rtl="0">
              <a:spcBef>
                <a:spcPts val="0"/>
              </a:spcBef>
              <a:spcAft>
                <a:spcPts val="0"/>
              </a:spcAft>
              <a:buNone/>
            </a:pPr>
            <a:endParaRPr i="1">
              <a:solidFill>
                <a:srgbClr val="FFFFFF"/>
              </a:solidFill>
            </a:endParaRPr>
          </a:p>
          <a:p>
            <a:pPr marL="0" marR="0" lvl="0" indent="0" algn="l" rtl="0">
              <a:spcBef>
                <a:spcPts val="0"/>
              </a:spcBef>
              <a:spcAft>
                <a:spcPts val="0"/>
              </a:spcAft>
              <a:buNone/>
            </a:pPr>
            <a:r>
              <a:rPr lang="en-US" sz="1052">
                <a:solidFill>
                  <a:srgbClr val="939332"/>
                </a:solidFill>
                <a:latin typeface="Arial"/>
                <a:ea typeface="Arial"/>
                <a:cs typeface="Arial"/>
                <a:sym typeface="Arial"/>
              </a:rPr>
              <a:t>Sie stellen einen Versuch der Differenzierung zu Netzhautstrukturen dar</a:t>
            </a:r>
            <a:endParaRPr/>
          </a:p>
        </p:txBody>
      </p:sp>
      <p:sp>
        <p:nvSpPr>
          <p:cNvPr id="3855" name="Google Shape;3855;p263"/>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85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838" name="Google Shape;3838;p26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839" name="Google Shape;3839;p26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251</a:t>
            </a:fld>
            <a:endParaRPr lang="de-DE" sz="800">
              <a:latin typeface="Segoe UI"/>
            </a:endParaRPr>
          </a:p>
        </p:txBody>
      </p:sp>
      <p:cxnSp>
        <p:nvCxnSpPr>
          <p:cNvPr id="3857" name="ZZ_Fusszeile_Linie"/>
          <p:cNvCxnSpPr/>
          <p:nvPr/>
        </p:nvCxnSpPr>
        <p:spPr>
          <a:xfrm>
            <a:off x="274320" y="6565392"/>
            <a:ext cx="11643360" cy="0"/>
          </a:xfrm>
          <a:prstGeom prst="line">
            <a:avLst/>
          </a:prstGeom>
          <a:ln w="6350">
            <a:solidFill>
              <a:srgbClr val="D7DBE0"/>
            </a:solidFill>
          </a:ln>
        </p:spPr>
      </p:cxnSp>
      <p:sp>
        <p:nvSpPr>
          <p:cNvPr id="385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3859"/>
        <p:cNvGrpSpPr/>
        <p:nvPr/>
      </p:nvGrpSpPr>
      <p:grpSpPr>
        <a:xfrm>
          <a:off x="0" y="0"/>
          <a:ext cx="0" cy="0"/>
          <a:chOff x="0" y="0"/>
          <a:chExt cx="0" cy="0"/>
        </a:xfrm>
      </p:grpSpPr>
      <p:sp>
        <p:nvSpPr>
          <p:cNvPr id="3861" name="Google Shape;3861;p264"/>
          <p:cNvSpPr txBox="1"/>
          <p:nvPr/>
        </p:nvSpPr>
        <p:spPr>
          <a:xfrm>
            <a:off x="3385755" y="5891937"/>
            <a:ext cx="5487306" cy="323798"/>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Flexner-Wintersteiner-Rosette. Beachten Sie das leere, ausgekleidete Lumen</a:t>
            </a:r>
            <a:endParaRPr sz="1227" b="0" i="0" u="none" strike="noStrike" cap="none">
              <a:solidFill>
                <a:srgbClr val="330066"/>
              </a:solidFill>
              <a:latin typeface="Arial"/>
              <a:ea typeface="Arial"/>
              <a:cs typeface="Arial"/>
              <a:sym typeface="Arial"/>
            </a:endParaRPr>
          </a:p>
        </p:txBody>
      </p:sp>
      <p:pic>
        <p:nvPicPr>
          <p:cNvPr id="3862" name="Google Shape;3862;p264"/>
          <p:cNvPicPr preferRelativeResize="0"/>
          <p:nvPr/>
        </p:nvPicPr>
        <p:blipFill rotWithShape="1">
          <a:blip r:embed="rId3">
            <a:alphaModFix/>
          </a:blip>
          <a:srcRect/>
          <a:stretch/>
        </p:blipFill>
        <p:spPr>
          <a:xfrm>
            <a:off x="3218020" y="1386130"/>
            <a:ext cx="5755960" cy="4312962"/>
          </a:xfrm>
          <a:prstGeom prst="rect">
            <a:avLst/>
          </a:prstGeom>
          <a:noFill/>
          <a:ln>
            <a:noFill/>
          </a:ln>
        </p:spPr>
      </p:pic>
      <p:sp>
        <p:nvSpPr>
          <p:cNvPr id="386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860" name="Google Shape;3860;p26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252</a:t>
            </a:fld>
            <a:endParaRPr lang="de-DE" sz="800">
              <a:latin typeface="Segoe UI"/>
            </a:endParaRPr>
          </a:p>
        </p:txBody>
      </p:sp>
      <p:cxnSp>
        <p:nvCxnSpPr>
          <p:cNvPr id="3864" name="ZZ_Fusszeile_Linie"/>
          <p:cNvCxnSpPr/>
          <p:nvPr/>
        </p:nvCxnSpPr>
        <p:spPr>
          <a:xfrm>
            <a:off x="274320" y="6565392"/>
            <a:ext cx="11643360" cy="0"/>
          </a:xfrm>
          <a:prstGeom prst="line">
            <a:avLst/>
          </a:prstGeom>
          <a:ln w="6350">
            <a:solidFill>
              <a:srgbClr val="D7DBE0"/>
            </a:solidFill>
          </a:ln>
        </p:spPr>
      </p:cxnSp>
      <p:sp>
        <p:nvSpPr>
          <p:cNvPr id="386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3866"/>
        <p:cNvGrpSpPr/>
        <p:nvPr/>
      </p:nvGrpSpPr>
      <p:grpSpPr>
        <a:xfrm>
          <a:off x="0" y="0"/>
          <a:ext cx="0" cy="0"/>
          <a:chOff x="0" y="0"/>
          <a:chExt cx="0" cy="0"/>
        </a:xfrm>
      </p:grpSpPr>
      <p:sp>
        <p:nvSpPr>
          <p:cNvPr id="3869" name="Google Shape;3869;p26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870" name="Google Shape;3870;p265"/>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871" name="Google Shape;3871;p265"/>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872" name="Google Shape;3872;p265"/>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873" name="Google Shape;3873;p265"/>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874" name="Google Shape;3874;p265"/>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875" name="Google Shape;3875;p265"/>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876" name="Google Shape;3876;p265"/>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877" name="Google Shape;3877;p265"/>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878" name="Google Shape;3878;p265"/>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879" name="Google Shape;3879;p265"/>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880" name="Google Shape;3880;p265"/>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881" name="Google Shape;3881;p265"/>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882" name="Google Shape;3882;p265"/>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883" name="Google Shape;3883;p265"/>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884" name="Google Shape;3884;p265"/>
          <p:cNvSpPr txBox="1"/>
          <p:nvPr/>
        </p:nvSpPr>
        <p:spPr>
          <a:xfrm>
            <a:off x="3363935" y="2072891"/>
            <a:ext cx="5270795" cy="1965764"/>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606060"/>
                </a:solidFill>
                <a:latin typeface="Arial"/>
                <a:ea typeface="Arial"/>
                <a:cs typeface="Arial"/>
                <a:sym typeface="Arial"/>
              </a:rPr>
              <a:t>Was ist das charakteristische Erscheinungsbild einer Flexner-Wintersteiner-Rosette?</a:t>
            </a:r>
            <a:endParaRPr sz="1403"/>
          </a:p>
          <a:p>
            <a:pPr marL="0" marR="0" lvl="0" indent="0" algn="l" rtl="0">
              <a:spcBef>
                <a:spcPts val="0"/>
              </a:spcBef>
              <a:spcAft>
                <a:spcPts val="0"/>
              </a:spcAft>
              <a:buNone/>
            </a:pPr>
            <a:r>
              <a:rPr lang="en-US">
                <a:solidFill>
                  <a:srgbClr val="606060"/>
                </a:solidFill>
                <a:latin typeface="Arial"/>
                <a:ea typeface="Arial"/>
                <a:cs typeface="Arial"/>
                <a:sym typeface="Arial"/>
              </a:rPr>
              <a:t>Eine Reihe von Retinoblasten, die kreisförmig um ein Lumen angeordnet sind</a:t>
            </a:r>
            <a:endParaRPr sz="1403"/>
          </a:p>
          <a:p>
            <a:pPr marL="0" marR="0" lvl="0" indent="0" algn="l" rtl="0">
              <a:spcBef>
                <a:spcPts val="0"/>
              </a:spcBef>
              <a:spcAft>
                <a:spcPts val="0"/>
              </a:spcAft>
              <a:buNone/>
            </a:pPr>
            <a:endParaRPr sz="1403">
              <a:solidFill>
                <a:srgbClr val="606060"/>
              </a:solidFill>
              <a:latin typeface="Arial"/>
              <a:ea typeface="Arial"/>
              <a:cs typeface="Arial"/>
              <a:sym typeface="Arial"/>
            </a:endParaRPr>
          </a:p>
          <a:p>
            <a:pPr marL="0" marR="0" lvl="0" indent="0" algn="l" rtl="0">
              <a:spcBef>
                <a:spcPts val="0"/>
              </a:spcBef>
              <a:spcAft>
                <a:spcPts val="0"/>
              </a:spcAft>
              <a:buNone/>
            </a:pPr>
            <a:r>
              <a:rPr lang="en-US" i="1">
                <a:solidFill>
                  <a:srgbClr val="606060"/>
                </a:solidFill>
                <a:latin typeface="Arial"/>
                <a:ea typeface="Arial"/>
                <a:cs typeface="Arial"/>
                <a:sym typeface="Arial"/>
              </a:rPr>
              <a:t>Ist das Lumen leer?</a:t>
            </a:r>
            <a:endParaRPr sz="1403"/>
          </a:p>
          <a:p>
            <a:pPr marL="0" marR="0" lvl="0" indent="0" algn="l" rtl="0">
              <a:spcBef>
                <a:spcPts val="0"/>
              </a:spcBef>
              <a:spcAft>
                <a:spcPts val="0"/>
              </a:spcAft>
              <a:buNone/>
            </a:pPr>
            <a:r>
              <a:rPr lang="en-US">
                <a:solidFill>
                  <a:srgbClr val="606060"/>
                </a:solidFill>
                <a:latin typeface="Arial"/>
                <a:ea typeface="Arial"/>
                <a:cs typeface="Arial"/>
                <a:sym typeface="Arial"/>
              </a:rPr>
              <a:t>Ja, aber er wird </a:t>
            </a:r>
            <a:r>
              <a:rPr lang="en-US" b="1">
                <a:solidFill>
                  <a:schemeClr val="lt1"/>
                </a:solidFill>
                <a:latin typeface="Arial"/>
                <a:ea typeface="Arial"/>
                <a:cs typeface="Arial"/>
                <a:sym typeface="Arial"/>
              </a:rPr>
              <a:t>von einer Struktur gesäumt, die oft als „refraktil“ beschrieben wird</a:t>
            </a:r>
            <a:endParaRPr sz="1403" b="1">
              <a:solidFill>
                <a:srgbClr val="939332"/>
              </a:solidFill>
              <a:latin typeface="Arial"/>
              <a:ea typeface="Arial"/>
              <a:cs typeface="Arial"/>
              <a:sym typeface="Arial"/>
            </a:endParaRPr>
          </a:p>
          <a:p>
            <a:pPr marL="0" marR="0" lvl="0" indent="0" algn="l" rtl="0">
              <a:spcBef>
                <a:spcPts val="0"/>
              </a:spcBef>
              <a:spcAft>
                <a:spcPts val="0"/>
              </a:spcAft>
              <a:buNone/>
            </a:pPr>
            <a:endParaRPr sz="1403"/>
          </a:p>
          <a:p>
            <a:pPr marL="0" marR="0" lvl="0" indent="0" algn="l" rtl="0">
              <a:spcBef>
                <a:spcPts val="0"/>
              </a:spcBef>
              <a:spcAft>
                <a:spcPts val="0"/>
              </a:spcAft>
              <a:buNone/>
            </a:pPr>
            <a:r>
              <a:rPr lang="en-US">
                <a:solidFill>
                  <a:srgbClr val="939332"/>
                </a:solidFill>
                <a:latin typeface="Arial"/>
                <a:ea typeface="Arial"/>
                <a:cs typeface="Arial"/>
                <a:sym typeface="Arial"/>
              </a:rPr>
              <a:t>Sie stellen einen Versuch der Differenzierung zu Netzhautstrukturen dar</a:t>
            </a:r>
            <a:endParaRPr sz="1403"/>
          </a:p>
        </p:txBody>
      </p:sp>
      <p:sp>
        <p:nvSpPr>
          <p:cNvPr id="3885" name="Google Shape;3885;p265"/>
          <p:cNvSpPr txBox="1"/>
          <p:nvPr/>
        </p:nvSpPr>
        <p:spPr>
          <a:xfrm>
            <a:off x="4975541" y="3455240"/>
            <a:ext cx="4661918" cy="589151"/>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Welche normale Netzhautstruktur korreliert mit dieser refraktilen Auskleidung?</a:t>
            </a:r>
            <a:endParaRPr sz="1403"/>
          </a:p>
          <a:p>
            <a:pPr marL="0" marR="0" lvl="0" indent="0" algn="l" rtl="0">
              <a:spcBef>
                <a:spcPts val="0"/>
              </a:spcBef>
              <a:spcAft>
                <a:spcPts val="0"/>
              </a:spcAft>
              <a:buNone/>
            </a:pPr>
            <a:r>
              <a:rPr lang="en-US">
                <a:solidFill>
                  <a:srgbClr val="FFEC8F"/>
                </a:solidFill>
                <a:latin typeface="Arial"/>
                <a:ea typeface="Arial"/>
                <a:cs typeface="Arial"/>
                <a:sym typeface="Arial"/>
              </a:rPr>
              <a:t>Die äußere Netzhautmembran</a:t>
            </a:r>
            <a:endParaRPr sz="1403"/>
          </a:p>
        </p:txBody>
      </p:sp>
      <p:sp>
        <p:nvSpPr>
          <p:cNvPr id="388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867" name="Google Shape;3867;p26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868" name="Google Shape;3868;p26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253</a:t>
            </a:fld>
            <a:endParaRPr lang="de-DE" sz="800">
              <a:latin typeface="Segoe UI"/>
            </a:endParaRPr>
          </a:p>
        </p:txBody>
      </p:sp>
      <p:cxnSp>
        <p:nvCxnSpPr>
          <p:cNvPr id="3887" name="ZZ_Fusszeile_Linie"/>
          <p:cNvCxnSpPr/>
          <p:nvPr/>
        </p:nvCxnSpPr>
        <p:spPr>
          <a:xfrm>
            <a:off x="274320" y="6565392"/>
            <a:ext cx="11643360" cy="0"/>
          </a:xfrm>
          <a:prstGeom prst="line">
            <a:avLst/>
          </a:prstGeom>
          <a:ln w="6350">
            <a:solidFill>
              <a:srgbClr val="D7DBE0"/>
            </a:solidFill>
          </a:ln>
        </p:spPr>
      </p:cxnSp>
      <p:sp>
        <p:nvSpPr>
          <p:cNvPr id="388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3889"/>
        <p:cNvGrpSpPr/>
        <p:nvPr/>
      </p:nvGrpSpPr>
      <p:grpSpPr>
        <a:xfrm>
          <a:off x="0" y="0"/>
          <a:ext cx="0" cy="0"/>
          <a:chOff x="0" y="0"/>
          <a:chExt cx="0" cy="0"/>
        </a:xfrm>
      </p:grpSpPr>
      <p:sp>
        <p:nvSpPr>
          <p:cNvPr id="3892" name="Google Shape;3892;p26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893" name="Google Shape;3893;p266"/>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894" name="Google Shape;3894;p266"/>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895" name="Google Shape;3895;p266"/>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896" name="Google Shape;3896;p266"/>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897" name="Google Shape;3897;p266"/>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898" name="Google Shape;3898;p266"/>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899" name="Google Shape;3899;p266"/>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900" name="Google Shape;3900;p266"/>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901" name="Google Shape;3901;p266"/>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902" name="Google Shape;3902;p266"/>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903" name="Google Shape;3903;p266"/>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904" name="Google Shape;3904;p266"/>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905" name="Google Shape;3905;p266"/>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906" name="Google Shape;3906;p266"/>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907" name="Google Shape;3907;p266"/>
          <p:cNvSpPr txBox="1"/>
          <p:nvPr/>
        </p:nvSpPr>
        <p:spPr>
          <a:xfrm>
            <a:off x="3363935" y="2072891"/>
            <a:ext cx="5270795" cy="1965764"/>
          </a:xfrm>
          <a:prstGeom prst="rect">
            <a:avLst/>
          </a:prstGeom>
          <a:solidFill>
            <a:srgbClr val="939332"/>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606060"/>
                </a:solidFill>
                <a:latin typeface="Arial"/>
                <a:ea typeface="Arial"/>
                <a:cs typeface="Arial"/>
                <a:sym typeface="Arial"/>
              </a:rPr>
              <a:t>Was ist das charakteristische Erscheinungsbild einer Flexner-Wintersteiner-Rosette?</a:t>
            </a:r>
            <a:endParaRPr sz="1403"/>
          </a:p>
          <a:p>
            <a:pPr marL="0" marR="0" lvl="0" indent="0" algn="l" rtl="0">
              <a:spcBef>
                <a:spcPts val="0"/>
              </a:spcBef>
              <a:spcAft>
                <a:spcPts val="0"/>
              </a:spcAft>
              <a:buNone/>
            </a:pPr>
            <a:r>
              <a:rPr lang="en-US">
                <a:solidFill>
                  <a:srgbClr val="606060"/>
                </a:solidFill>
                <a:latin typeface="Arial"/>
                <a:ea typeface="Arial"/>
                <a:cs typeface="Arial"/>
                <a:sym typeface="Arial"/>
              </a:rPr>
              <a:t>Eine Reihe von Retinoblasten, die kreisförmig um ein Lumen angeordnet sind</a:t>
            </a:r>
            <a:endParaRPr sz="1403"/>
          </a:p>
          <a:p>
            <a:pPr marL="0" marR="0" lvl="0" indent="0" algn="l" rtl="0">
              <a:spcBef>
                <a:spcPts val="0"/>
              </a:spcBef>
              <a:spcAft>
                <a:spcPts val="0"/>
              </a:spcAft>
              <a:buNone/>
            </a:pPr>
            <a:endParaRPr sz="1403">
              <a:solidFill>
                <a:srgbClr val="606060"/>
              </a:solidFill>
              <a:latin typeface="Arial"/>
              <a:ea typeface="Arial"/>
              <a:cs typeface="Arial"/>
              <a:sym typeface="Arial"/>
            </a:endParaRPr>
          </a:p>
          <a:p>
            <a:pPr marL="0" marR="0" lvl="0" indent="0" algn="l" rtl="0">
              <a:spcBef>
                <a:spcPts val="0"/>
              </a:spcBef>
              <a:spcAft>
                <a:spcPts val="0"/>
              </a:spcAft>
              <a:buNone/>
            </a:pPr>
            <a:r>
              <a:rPr lang="en-US" i="1">
                <a:solidFill>
                  <a:srgbClr val="606060"/>
                </a:solidFill>
                <a:latin typeface="Arial"/>
                <a:ea typeface="Arial"/>
                <a:cs typeface="Arial"/>
                <a:sym typeface="Arial"/>
              </a:rPr>
              <a:t>Ist das Lumen leer?</a:t>
            </a:r>
            <a:endParaRPr sz="1403"/>
          </a:p>
          <a:p>
            <a:pPr marL="0" marR="0" lvl="0" indent="0" algn="l" rtl="0">
              <a:spcBef>
                <a:spcPts val="0"/>
              </a:spcBef>
              <a:spcAft>
                <a:spcPts val="0"/>
              </a:spcAft>
              <a:buNone/>
            </a:pPr>
            <a:r>
              <a:rPr lang="en-US">
                <a:solidFill>
                  <a:srgbClr val="606060"/>
                </a:solidFill>
                <a:latin typeface="Arial"/>
                <a:ea typeface="Arial"/>
                <a:cs typeface="Arial"/>
                <a:sym typeface="Arial"/>
              </a:rPr>
              <a:t>Ja, aber er wird </a:t>
            </a:r>
            <a:r>
              <a:rPr lang="en-US" b="1">
                <a:solidFill>
                  <a:schemeClr val="lt1"/>
                </a:solidFill>
                <a:latin typeface="Arial"/>
                <a:ea typeface="Arial"/>
                <a:cs typeface="Arial"/>
                <a:sym typeface="Arial"/>
              </a:rPr>
              <a:t>von einer Struktur gesäumt, die oft als „refraktil“ beschrieben wird</a:t>
            </a:r>
            <a:endParaRPr sz="1403" b="1">
              <a:solidFill>
                <a:srgbClr val="939332"/>
              </a:solidFill>
              <a:latin typeface="Arial"/>
              <a:ea typeface="Arial"/>
              <a:cs typeface="Arial"/>
              <a:sym typeface="Arial"/>
            </a:endParaRPr>
          </a:p>
          <a:p>
            <a:pPr marL="0" marR="0" lvl="0" indent="0" algn="l" rtl="0">
              <a:spcBef>
                <a:spcPts val="0"/>
              </a:spcBef>
              <a:spcAft>
                <a:spcPts val="0"/>
              </a:spcAft>
              <a:buNone/>
            </a:pPr>
            <a:endParaRPr sz="1403"/>
          </a:p>
          <a:p>
            <a:pPr marL="0" marR="0" lvl="0" indent="0" algn="l" rtl="0">
              <a:spcBef>
                <a:spcPts val="0"/>
              </a:spcBef>
              <a:spcAft>
                <a:spcPts val="0"/>
              </a:spcAft>
              <a:buNone/>
            </a:pPr>
            <a:r>
              <a:rPr lang="en-US">
                <a:solidFill>
                  <a:srgbClr val="939332"/>
                </a:solidFill>
                <a:latin typeface="Arial"/>
                <a:ea typeface="Arial"/>
                <a:cs typeface="Arial"/>
                <a:sym typeface="Arial"/>
              </a:rPr>
              <a:t>Sie stellen einen Versuch der Differenzierung zu Netzhautstrukturen dar</a:t>
            </a:r>
            <a:endParaRPr sz="1403"/>
          </a:p>
        </p:txBody>
      </p:sp>
      <p:sp>
        <p:nvSpPr>
          <p:cNvPr id="3908" name="Google Shape;3908;p266"/>
          <p:cNvSpPr txBox="1"/>
          <p:nvPr/>
        </p:nvSpPr>
        <p:spPr>
          <a:xfrm>
            <a:off x="4975541" y="3455240"/>
            <a:ext cx="4661918" cy="778258"/>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Welche normale Netzhautstruktur korreliert mit dieser refraktilen Auskleidung?Die äußere Netzhautmembran</a:t>
            </a:r>
            <a:endParaRPr i="1">
              <a:solidFill>
                <a:srgbClr val="1A5FB4"/>
              </a:solidFill>
              <a:latin typeface="Arial"/>
              <a:ea typeface="Arial"/>
              <a:cs typeface="Arial"/>
              <a:sym typeface="Aria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a:solidFill>
                  <a:srgbClr val="FFEC8F"/>
                </a:solidFill>
                <a:latin typeface="Arial"/>
                <a:ea typeface="Arial"/>
                <a:cs typeface="Arial"/>
                <a:sym typeface="Arial"/>
              </a:rPr>
              <a:t>Die äußere Netzhautmembran</a:t>
            </a:r>
            <a:endParaRPr sz="1403"/>
          </a:p>
        </p:txBody>
      </p:sp>
      <p:sp>
        <p:nvSpPr>
          <p:cNvPr id="390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890" name="Google Shape;3890;p26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891" name="Google Shape;3891;p26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254</a:t>
            </a:fld>
            <a:endParaRPr lang="de-DE" sz="800">
              <a:latin typeface="Segoe UI"/>
            </a:endParaRPr>
          </a:p>
        </p:txBody>
      </p:sp>
      <p:cxnSp>
        <p:nvCxnSpPr>
          <p:cNvPr id="3910" name="ZZ_Fusszeile_Linie"/>
          <p:cNvCxnSpPr/>
          <p:nvPr/>
        </p:nvCxnSpPr>
        <p:spPr>
          <a:xfrm>
            <a:off x="274320" y="6565392"/>
            <a:ext cx="11643360" cy="0"/>
          </a:xfrm>
          <a:prstGeom prst="line">
            <a:avLst/>
          </a:prstGeom>
          <a:ln w="6350">
            <a:solidFill>
              <a:srgbClr val="D7DBE0"/>
            </a:solidFill>
          </a:ln>
        </p:spPr>
      </p:cxnSp>
      <p:sp>
        <p:nvSpPr>
          <p:cNvPr id="391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3912"/>
        <p:cNvGrpSpPr/>
        <p:nvPr/>
      </p:nvGrpSpPr>
      <p:grpSpPr>
        <a:xfrm>
          <a:off x="0" y="0"/>
          <a:ext cx="0" cy="0"/>
          <a:chOff x="0" y="0"/>
          <a:chExt cx="0" cy="0"/>
        </a:xfrm>
      </p:grpSpPr>
      <p:sp>
        <p:nvSpPr>
          <p:cNvPr id="3915" name="Google Shape;3915;p26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916" name="Google Shape;3916;p267"/>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917" name="Google Shape;3917;p267"/>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918" name="Google Shape;3918;p267"/>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919" name="Google Shape;3919;p267"/>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920" name="Google Shape;3920;p267"/>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921" name="Google Shape;3921;p267"/>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922" name="Google Shape;3922;p267"/>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923" name="Google Shape;3923;p267"/>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924" name="Google Shape;3924;p267"/>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925" name="Google Shape;3925;p267"/>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926" name="Google Shape;3926;p267"/>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927" name="Google Shape;3927;p267"/>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928" name="Google Shape;3928;p267"/>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929" name="Google Shape;3929;p267"/>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930" name="Google Shape;3930;p267"/>
          <p:cNvSpPr txBox="1"/>
          <p:nvPr/>
        </p:nvSpPr>
        <p:spPr>
          <a:xfrm>
            <a:off x="3363935" y="2072891"/>
            <a:ext cx="5270795" cy="2100690"/>
          </a:xfrm>
          <a:prstGeom prst="rect">
            <a:avLst/>
          </a:prstGeom>
          <a:solidFill>
            <a:srgbClr val="939332"/>
          </a:solidFill>
          <a:ln>
            <a:noFill/>
          </a:ln>
        </p:spPr>
        <p:txBody>
          <a:bodyPr spcFirstLastPara="1" wrap="square" lIns="22268" tIns="11134" rIns="22268" bIns="11134" anchor="t" anchorCtr="0">
            <a:spAutoFit/>
          </a:bodyPr>
          <a:lstStyle/>
          <a:p>
            <a:pPr marL="0" lvl="0" indent="0" algn="l" rtl="0">
              <a:spcBef>
                <a:spcPts val="0"/>
              </a:spcBef>
              <a:spcAft>
                <a:spcPts val="0"/>
              </a:spcAft>
              <a:buClr>
                <a:schemeClr val="dk1"/>
              </a:buClr>
              <a:buFont typeface="Arial"/>
              <a:buNone/>
            </a:pPr>
            <a:r>
              <a:rPr lang="en-US" i="1">
                <a:solidFill>
                  <a:schemeClr val="lt1"/>
                </a:solidFill>
              </a:rPr>
              <a:t>Was ist das charakteristische Erscheinungsbild einer Flexner-Wintersteiner-Rosette?</a:t>
            </a:r>
            <a:endParaRPr>
              <a:solidFill>
                <a:schemeClr val="dk1"/>
              </a:solidFill>
            </a:endParaRPr>
          </a:p>
          <a:p>
            <a:pPr marL="0" lvl="0" indent="0" algn="l" rtl="0">
              <a:spcBef>
                <a:spcPts val="0"/>
              </a:spcBef>
              <a:spcAft>
                <a:spcPts val="0"/>
              </a:spcAft>
              <a:buClr>
                <a:schemeClr val="dk1"/>
              </a:buClr>
              <a:buFont typeface="Arial"/>
              <a:buNone/>
            </a:pPr>
            <a:r>
              <a:rPr lang="en-US">
                <a:solidFill>
                  <a:schemeClr val="lt1"/>
                </a:solidFill>
              </a:rPr>
              <a:t>Eine Reihe von Retinoblasten, die kreisförmig um ein Lumen angeordnet sind</a:t>
            </a:r>
            <a:endParaRPr>
              <a:solidFill>
                <a:schemeClr val="dk1"/>
              </a:solidFill>
            </a:endParaRPr>
          </a:p>
          <a:p>
            <a:pPr marL="0" lvl="0" indent="0" algn="l" rtl="0">
              <a:spcBef>
                <a:spcPts val="0"/>
              </a:spcBef>
              <a:spcAft>
                <a:spcPts val="0"/>
              </a:spcAft>
              <a:buClr>
                <a:schemeClr val="dk1"/>
              </a:buClr>
              <a:buFont typeface="Arial"/>
              <a:buNone/>
            </a:pPr>
            <a:endParaRPr>
              <a:solidFill>
                <a:schemeClr val="lt1"/>
              </a:solidFill>
            </a:endParaRPr>
          </a:p>
          <a:p>
            <a:pPr marL="0" lvl="0" indent="0" algn="l" rtl="0">
              <a:spcBef>
                <a:spcPts val="0"/>
              </a:spcBef>
              <a:spcAft>
                <a:spcPts val="0"/>
              </a:spcAft>
              <a:buClr>
                <a:schemeClr val="dk1"/>
              </a:buClr>
              <a:buFont typeface="Arial"/>
              <a:buNone/>
            </a:pPr>
            <a:r>
              <a:rPr lang="en-US" i="1">
                <a:solidFill>
                  <a:schemeClr val="lt1"/>
                </a:solidFill>
              </a:rPr>
              <a:t>Ist das Lumen leer?</a:t>
            </a:r>
            <a:endParaRPr>
              <a:solidFill>
                <a:schemeClr val="dk1"/>
              </a:solidFill>
            </a:endParaRPr>
          </a:p>
          <a:p>
            <a:pPr marL="0" lvl="0" indent="0" algn="l" rtl="0">
              <a:spcBef>
                <a:spcPts val="0"/>
              </a:spcBef>
              <a:spcAft>
                <a:spcPts val="0"/>
              </a:spcAft>
              <a:buClr>
                <a:schemeClr val="dk1"/>
              </a:buClr>
              <a:buFont typeface="Arial"/>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Clr>
                <a:schemeClr val="dk1"/>
              </a:buClr>
              <a:buFont typeface="Arial"/>
              <a:buNone/>
            </a:pPr>
            <a:endParaRPr>
              <a:solidFill>
                <a:schemeClr val="lt1"/>
              </a:solidFill>
            </a:endParaRPr>
          </a:p>
          <a:p>
            <a:pPr marL="0" lvl="0" indent="0" algn="l" rtl="0">
              <a:spcBef>
                <a:spcPts val="0"/>
              </a:spcBef>
              <a:spcAft>
                <a:spcPts val="0"/>
              </a:spcAft>
              <a:buClr>
                <a:schemeClr val="dk1"/>
              </a:buClr>
              <a:buFont typeface="Arial"/>
              <a:buNone/>
            </a:pPr>
            <a:r>
              <a:rPr lang="en-US" i="1">
                <a:solidFill>
                  <a:schemeClr val="lt1"/>
                </a:solidFill>
              </a:rPr>
              <a:t>Ist die Flexner-Wintersteiner-Rosette pathognomonisch für Rb?</a:t>
            </a:r>
            <a:endParaRPr i="1">
              <a:solidFill>
                <a:srgbClr val="939332"/>
              </a:solidFill>
            </a:endParaRPr>
          </a:p>
          <a:p>
            <a:pPr marL="0" lvl="0" indent="0" algn="l" rtl="0">
              <a:spcBef>
                <a:spcPts val="0"/>
              </a:spcBef>
              <a:spcAft>
                <a:spcPts val="0"/>
              </a:spcAft>
              <a:buNone/>
            </a:pPr>
            <a:r>
              <a:rPr lang="en-US">
                <a:solidFill>
                  <a:srgbClr val="939332"/>
                </a:solidFill>
              </a:rPr>
              <a:t>ren dar</a:t>
            </a:r>
            <a:endParaRPr i="1">
              <a:solidFill>
                <a:srgbClr val="606060"/>
              </a:solidFill>
            </a:endParaRPr>
          </a:p>
        </p:txBody>
      </p:sp>
      <p:sp>
        <p:nvSpPr>
          <p:cNvPr id="393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913" name="Google Shape;3913;p26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914" name="Google Shape;3914;p26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255</a:t>
            </a:fld>
            <a:endParaRPr lang="de-DE" sz="800">
              <a:latin typeface="Segoe UI"/>
            </a:endParaRPr>
          </a:p>
        </p:txBody>
      </p:sp>
      <p:cxnSp>
        <p:nvCxnSpPr>
          <p:cNvPr id="3932" name="ZZ_Fusszeile_Linie"/>
          <p:cNvCxnSpPr/>
          <p:nvPr/>
        </p:nvCxnSpPr>
        <p:spPr>
          <a:xfrm>
            <a:off x="274320" y="6565392"/>
            <a:ext cx="11643360" cy="0"/>
          </a:xfrm>
          <a:prstGeom prst="line">
            <a:avLst/>
          </a:prstGeom>
          <a:ln w="6350">
            <a:solidFill>
              <a:srgbClr val="D7DBE0"/>
            </a:solidFill>
          </a:ln>
        </p:spPr>
      </p:cxnSp>
      <p:sp>
        <p:nvSpPr>
          <p:cNvPr id="393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3934"/>
        <p:cNvGrpSpPr/>
        <p:nvPr/>
      </p:nvGrpSpPr>
      <p:grpSpPr>
        <a:xfrm>
          <a:off x="0" y="0"/>
          <a:ext cx="0" cy="0"/>
          <a:chOff x="0" y="0"/>
          <a:chExt cx="0" cy="0"/>
        </a:xfrm>
      </p:grpSpPr>
      <p:sp>
        <p:nvSpPr>
          <p:cNvPr id="3937" name="Google Shape;3937;p26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938" name="Google Shape;3938;p268"/>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939" name="Google Shape;3939;p268"/>
          <p:cNvCxnSpPr/>
          <p:nvPr/>
        </p:nvCxnSpPr>
        <p:spPr>
          <a:xfrm>
            <a:off x="6044471" y="3358622"/>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940" name="Google Shape;3940;p268"/>
          <p:cNvSpPr txBox="1"/>
          <p:nvPr/>
        </p:nvSpPr>
        <p:spPr>
          <a:xfrm>
            <a:off x="7608658" y="1989797"/>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941" name="Google Shape;3941;p268"/>
          <p:cNvCxnSpPr/>
          <p:nvPr/>
        </p:nvCxnSpPr>
        <p:spPr>
          <a:xfrm>
            <a:off x="6145819" y="2528273"/>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942" name="Google Shape;3942;p268"/>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943" name="Google Shape;3943;p268"/>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944" name="Google Shape;3944;p268"/>
          <p:cNvCxnSpPr/>
          <p:nvPr/>
        </p:nvCxnSpPr>
        <p:spPr>
          <a:xfrm>
            <a:off x="7509939" y="2268440"/>
            <a:ext cx="865841" cy="0"/>
          </a:xfrm>
          <a:prstGeom prst="straightConnector1">
            <a:avLst/>
          </a:prstGeom>
          <a:noFill/>
          <a:ln w="25052" cap="flat" cmpd="sng">
            <a:solidFill>
              <a:srgbClr val="9AA3AE"/>
            </a:solidFill>
            <a:prstDash val="solid"/>
            <a:round/>
            <a:headEnd type="none" w="sm" len="sm"/>
            <a:tailEnd type="none" w="sm" len="sm"/>
          </a:ln>
        </p:spPr>
      </p:cxnSp>
      <p:sp>
        <p:nvSpPr>
          <p:cNvPr id="3945" name="Google Shape;3945;p268"/>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946" name="Google Shape;3946;p268"/>
          <p:cNvCxnSpPr/>
          <p:nvPr/>
        </p:nvCxnSpPr>
        <p:spPr>
          <a:xfrm>
            <a:off x="7368592" y="5184430"/>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947" name="Google Shape;3947;p268"/>
          <p:cNvCxnSpPr/>
          <p:nvPr/>
        </p:nvCxnSpPr>
        <p:spPr>
          <a:xfrm>
            <a:off x="3003156" y="2825066"/>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948" name="Google Shape;3948;p268"/>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949" name="Google Shape;3949;p268"/>
          <p:cNvCxnSpPr/>
          <p:nvPr/>
        </p:nvCxnSpPr>
        <p:spPr>
          <a:xfrm rot="10800000" flipH="1">
            <a:off x="6758324" y="6264189"/>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950" name="Google Shape;3950;p268"/>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951" name="Google Shape;3951;p268"/>
          <p:cNvSpPr/>
          <p:nvPr/>
        </p:nvSpPr>
        <p:spPr>
          <a:xfrm>
            <a:off x="3003158" y="4384108"/>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952" name="Google Shape;3952;p268"/>
          <p:cNvSpPr txBox="1"/>
          <p:nvPr/>
        </p:nvSpPr>
        <p:spPr>
          <a:xfrm>
            <a:off x="3373600" y="1755301"/>
            <a:ext cx="5270795" cy="2478641"/>
          </a:xfrm>
          <a:prstGeom prst="rect">
            <a:avLst/>
          </a:prstGeom>
          <a:solidFill>
            <a:srgbClr val="939332"/>
          </a:solidFill>
          <a:ln>
            <a:noFill/>
          </a:ln>
        </p:spPr>
        <p:txBody>
          <a:bodyPr spcFirstLastPara="1" wrap="square" lIns="22268" tIns="11134" rIns="22268" bIns="11134" anchor="t" anchorCtr="0">
            <a:spAutoFit/>
          </a:bodyPr>
          <a:lstStyle/>
          <a:p>
            <a:pPr marL="0" lvl="0" indent="0" algn="l" rtl="0">
              <a:spcBef>
                <a:spcPts val="0"/>
              </a:spcBef>
              <a:spcAft>
                <a:spcPts val="0"/>
              </a:spcAft>
              <a:buNone/>
            </a:pPr>
            <a:r>
              <a:rPr lang="en-US" i="1">
                <a:solidFill>
                  <a:schemeClr val="lt1"/>
                </a:solidFill>
              </a:rPr>
              <a:t>Was ist das charakteristische Erscheinungsbild einer Flexner-Wintersteiner-Rosette?</a:t>
            </a:r>
            <a:endParaRPr>
              <a:solidFill>
                <a:schemeClr val="dk1"/>
              </a:solidFill>
            </a:endParaRPr>
          </a:p>
          <a:p>
            <a:pPr marL="0" lvl="0" indent="0" algn="l" rtl="0">
              <a:spcBef>
                <a:spcPts val="0"/>
              </a:spcBef>
              <a:spcAft>
                <a:spcPts val="0"/>
              </a:spcAft>
              <a:buNone/>
            </a:pPr>
            <a:r>
              <a:rPr lang="en-US">
                <a:solidFill>
                  <a:schemeClr val="lt1"/>
                </a:solidFill>
              </a:rPr>
              <a:t>Eine Reihe von Retinoblasten, die kreisförmig um ein Lumen angeordnet sind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das Lumen leer?</a:t>
            </a:r>
            <a:endParaRPr>
              <a:solidFill>
                <a:schemeClr val="dk1"/>
              </a:solidFill>
            </a:endParaRPr>
          </a:p>
          <a:p>
            <a:pPr marL="0" lvl="0" indent="0" algn="l" rtl="0">
              <a:spcBef>
                <a:spcPts val="0"/>
              </a:spcBef>
              <a:spcAft>
                <a:spcPts val="0"/>
              </a:spcAft>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die Flexner-Wintersteiner-Rosette pathognomonisch für Rb?</a:t>
            </a:r>
            <a:endParaRPr i="1">
              <a:solidFill>
                <a:schemeClr val="lt1"/>
              </a:solidFill>
            </a:endParaRPr>
          </a:p>
          <a:p>
            <a:pPr marL="0" lvl="0" indent="0" algn="l" rtl="0">
              <a:spcBef>
                <a:spcPts val="0"/>
              </a:spcBef>
              <a:spcAft>
                <a:spcPts val="0"/>
              </a:spcAft>
              <a:buNone/>
            </a:pPr>
            <a:r>
              <a:rPr lang="en-US" i="1">
                <a:solidFill>
                  <a:schemeClr val="lt1"/>
                </a:solidFill>
              </a:rPr>
              <a:t>Nein, aber sie tritt häufig bei Rb auf und ist bei anderen Tumoren recht selten</a:t>
            </a:r>
            <a:endParaRPr i="1">
              <a:solidFill>
                <a:schemeClr val="lt1"/>
              </a:solidFill>
            </a:endParaRPr>
          </a:p>
          <a:p>
            <a:pPr marL="0" lvl="0" indent="0" algn="l" rtl="0">
              <a:spcBef>
                <a:spcPts val="0"/>
              </a:spcBef>
              <a:spcAft>
                <a:spcPts val="0"/>
              </a:spcAft>
              <a:buNone/>
            </a:pPr>
            <a:r>
              <a:rPr lang="en-US">
                <a:solidFill>
                  <a:srgbClr val="939332"/>
                </a:solidFill>
              </a:rPr>
              <a:t>re</a:t>
            </a:r>
            <a:endParaRPr i="1">
              <a:solidFill>
                <a:srgbClr val="606060"/>
              </a:solidFill>
            </a:endParaRPr>
          </a:p>
        </p:txBody>
      </p:sp>
      <p:sp>
        <p:nvSpPr>
          <p:cNvPr id="395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935" name="Google Shape;3935;p26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936" name="Google Shape;3936;p26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256</a:t>
            </a:fld>
            <a:endParaRPr lang="de-DE" sz="800">
              <a:latin typeface="Segoe UI"/>
            </a:endParaRPr>
          </a:p>
        </p:txBody>
      </p:sp>
      <p:cxnSp>
        <p:nvCxnSpPr>
          <p:cNvPr id="3954" name="ZZ_Fusszeile_Linie"/>
          <p:cNvCxnSpPr/>
          <p:nvPr/>
        </p:nvCxnSpPr>
        <p:spPr>
          <a:xfrm>
            <a:off x="274320" y="6565392"/>
            <a:ext cx="11643360" cy="0"/>
          </a:xfrm>
          <a:prstGeom prst="line">
            <a:avLst/>
          </a:prstGeom>
          <a:ln w="6350">
            <a:solidFill>
              <a:srgbClr val="D7DBE0"/>
            </a:solidFill>
          </a:ln>
        </p:spPr>
      </p:cxnSp>
      <p:sp>
        <p:nvSpPr>
          <p:cNvPr id="395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3956"/>
        <p:cNvGrpSpPr/>
        <p:nvPr/>
      </p:nvGrpSpPr>
      <p:grpSpPr>
        <a:xfrm>
          <a:off x="0" y="0"/>
          <a:ext cx="0" cy="0"/>
          <a:chOff x="0" y="0"/>
          <a:chExt cx="0" cy="0"/>
        </a:xfrm>
      </p:grpSpPr>
      <p:sp>
        <p:nvSpPr>
          <p:cNvPr id="3959" name="Google Shape;3959;p26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960" name="Google Shape;3960;p269"/>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961" name="Google Shape;3961;p269"/>
          <p:cNvCxnSpPr/>
          <p:nvPr/>
        </p:nvCxnSpPr>
        <p:spPr>
          <a:xfrm>
            <a:off x="6178082" y="3492233"/>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962" name="Google Shape;3962;p269"/>
          <p:cNvSpPr txBox="1"/>
          <p:nvPr/>
        </p:nvSpPr>
        <p:spPr>
          <a:xfrm>
            <a:off x="7742268" y="2123408"/>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963" name="Google Shape;3963;p269"/>
          <p:cNvCxnSpPr/>
          <p:nvPr/>
        </p:nvCxnSpPr>
        <p:spPr>
          <a:xfrm>
            <a:off x="6279430" y="2661884"/>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964" name="Google Shape;3964;p269"/>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965" name="Google Shape;3965;p269"/>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966" name="Google Shape;3966;p269"/>
          <p:cNvCxnSpPr/>
          <p:nvPr/>
        </p:nvCxnSpPr>
        <p:spPr>
          <a:xfrm>
            <a:off x="7643550" y="2402051"/>
            <a:ext cx="865841" cy="0"/>
          </a:xfrm>
          <a:prstGeom prst="straightConnector1">
            <a:avLst/>
          </a:prstGeom>
          <a:noFill/>
          <a:ln w="25052" cap="flat" cmpd="sng">
            <a:solidFill>
              <a:srgbClr val="9AA3AE"/>
            </a:solidFill>
            <a:prstDash val="solid"/>
            <a:round/>
            <a:headEnd type="none" w="sm" len="sm"/>
            <a:tailEnd type="none" w="sm" len="sm"/>
          </a:ln>
        </p:spPr>
      </p:cxnSp>
      <p:sp>
        <p:nvSpPr>
          <p:cNvPr id="3967" name="Google Shape;3967;p269"/>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968" name="Google Shape;3968;p269"/>
          <p:cNvCxnSpPr/>
          <p:nvPr/>
        </p:nvCxnSpPr>
        <p:spPr>
          <a:xfrm>
            <a:off x="7502203" y="5318041"/>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969" name="Google Shape;3969;p269"/>
          <p:cNvCxnSpPr/>
          <p:nvPr/>
        </p:nvCxnSpPr>
        <p:spPr>
          <a:xfrm>
            <a:off x="3136767" y="2958677"/>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970" name="Google Shape;3970;p269"/>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971" name="Google Shape;3971;p269"/>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972" name="Google Shape;3972;p269"/>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973" name="Google Shape;3973;p269"/>
          <p:cNvSpPr/>
          <p:nvPr/>
        </p:nvSpPr>
        <p:spPr>
          <a:xfrm>
            <a:off x="3136769" y="4517719"/>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974" name="Google Shape;3974;p269"/>
          <p:cNvSpPr txBox="1"/>
          <p:nvPr/>
        </p:nvSpPr>
        <p:spPr>
          <a:xfrm>
            <a:off x="3433239" y="1419236"/>
            <a:ext cx="5270795" cy="3045436"/>
          </a:xfrm>
          <a:prstGeom prst="rect">
            <a:avLst/>
          </a:prstGeom>
          <a:solidFill>
            <a:srgbClr val="939332"/>
          </a:solidFill>
          <a:ln>
            <a:noFill/>
          </a:ln>
        </p:spPr>
        <p:txBody>
          <a:bodyPr spcFirstLastPara="1" wrap="square" lIns="22268" tIns="11134" rIns="22268" bIns="11134" anchor="t" anchorCtr="0">
            <a:spAutoFit/>
          </a:bodyPr>
          <a:lstStyle/>
          <a:p>
            <a:pPr marL="0" lvl="0" indent="0" algn="l" rtl="0">
              <a:spcBef>
                <a:spcPts val="0"/>
              </a:spcBef>
              <a:spcAft>
                <a:spcPts val="0"/>
              </a:spcAft>
              <a:buNone/>
            </a:pPr>
            <a:r>
              <a:rPr lang="en-US" i="1">
                <a:solidFill>
                  <a:schemeClr val="lt1"/>
                </a:solidFill>
              </a:rPr>
              <a:t>Was ist das charakteristische Erscheinungsbild einer Flexner-Wintersteiner-Rosette?</a:t>
            </a:r>
            <a:endParaRPr>
              <a:solidFill>
                <a:schemeClr val="dk1"/>
              </a:solidFill>
            </a:endParaRPr>
          </a:p>
          <a:p>
            <a:pPr marL="0" lvl="0" indent="0" algn="l" rtl="0">
              <a:spcBef>
                <a:spcPts val="0"/>
              </a:spcBef>
              <a:spcAft>
                <a:spcPts val="0"/>
              </a:spcAft>
              <a:buNone/>
            </a:pPr>
            <a:r>
              <a:rPr lang="en-US">
                <a:solidFill>
                  <a:schemeClr val="lt1"/>
                </a:solidFill>
              </a:rPr>
              <a:t>Eine Reihe von Retinoblasten, die kreisförmig um ein Lumen angeordnet sind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das Lumen leer?</a:t>
            </a:r>
            <a:endParaRPr>
              <a:solidFill>
                <a:schemeClr val="dk1"/>
              </a:solidFill>
            </a:endParaRPr>
          </a:p>
          <a:p>
            <a:pPr marL="0" lvl="0" indent="0" algn="l" rtl="0">
              <a:spcBef>
                <a:spcPts val="0"/>
              </a:spcBef>
              <a:spcAft>
                <a:spcPts val="0"/>
              </a:spcAft>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die Flexner-Wintersteiner-Rosette pathognomonisch für Rb?</a:t>
            </a:r>
            <a:endParaRPr i="1">
              <a:solidFill>
                <a:schemeClr val="lt1"/>
              </a:solidFill>
            </a:endParaRPr>
          </a:p>
          <a:p>
            <a:pPr marL="0" lvl="0" indent="0" algn="l" rtl="0">
              <a:spcBef>
                <a:spcPts val="0"/>
              </a:spcBef>
              <a:spcAft>
                <a:spcPts val="0"/>
              </a:spcAft>
              <a:buNone/>
            </a:pPr>
            <a:r>
              <a:rPr lang="en-US" i="1">
                <a:solidFill>
                  <a:schemeClr val="lt1"/>
                </a:solidFill>
              </a:rPr>
              <a:t>Nein, aber sie tritt häufig bei Rb auf und ist bei anderen Tumoren recht selten</a:t>
            </a:r>
            <a:endParaRPr i="1">
              <a:solidFill>
                <a:schemeClr val="lt1"/>
              </a:solidFill>
            </a:endParaRPr>
          </a:p>
          <a:p>
            <a:pPr marL="0" lvl="0" indent="0" algn="l" rtl="0">
              <a:spcBef>
                <a:spcPts val="0"/>
              </a:spcBef>
              <a:spcAft>
                <a:spcPts val="0"/>
              </a:spcAft>
              <a:buNone/>
            </a:pPr>
            <a:r>
              <a:rPr lang="en-US" i="1">
                <a:solidFill>
                  <a:schemeClr val="lt1"/>
                </a:solidFill>
              </a:rPr>
              <a:t>Kurz gesagt lässt sich die Bildung von Flexner-Wintersteiner-Rosetten als Versuch der Tumorzellen beschreiben, etwas zu bewirken. Was zu bewirken?</a:t>
            </a:r>
            <a:endParaRPr i="1">
              <a:solidFill>
                <a:schemeClr val="lt1"/>
              </a:solidFill>
            </a:endParaRPr>
          </a:p>
          <a:p>
            <a:pPr marL="0" lvl="0" indent="0" algn="l" rtl="0">
              <a:spcBef>
                <a:spcPts val="0"/>
              </a:spcBef>
              <a:spcAft>
                <a:spcPts val="0"/>
              </a:spcAft>
              <a:buNone/>
            </a:pPr>
            <a:r>
              <a:rPr lang="en-US">
                <a:solidFill>
                  <a:srgbClr val="939332"/>
                </a:solidFill>
              </a:rPr>
              <a:t>re</a:t>
            </a:r>
            <a:endParaRPr i="1">
              <a:solidFill>
                <a:srgbClr val="606060"/>
              </a:solidFill>
            </a:endParaRPr>
          </a:p>
        </p:txBody>
      </p:sp>
      <p:sp>
        <p:nvSpPr>
          <p:cNvPr id="397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957" name="Google Shape;3957;p26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3958" name="Google Shape;3958;p26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257</a:t>
            </a:fld>
            <a:endParaRPr lang="de-DE" sz="800">
              <a:latin typeface="Segoe UI"/>
            </a:endParaRPr>
          </a:p>
        </p:txBody>
      </p:sp>
      <p:cxnSp>
        <p:nvCxnSpPr>
          <p:cNvPr id="3976" name="ZZ_Fusszeile_Linie"/>
          <p:cNvCxnSpPr/>
          <p:nvPr/>
        </p:nvCxnSpPr>
        <p:spPr>
          <a:xfrm>
            <a:off x="274320" y="6565392"/>
            <a:ext cx="11643360" cy="0"/>
          </a:xfrm>
          <a:prstGeom prst="line">
            <a:avLst/>
          </a:prstGeom>
          <a:ln w="6350">
            <a:solidFill>
              <a:srgbClr val="D7DBE0"/>
            </a:solidFill>
          </a:ln>
        </p:spPr>
      </p:cxnSp>
      <p:sp>
        <p:nvSpPr>
          <p:cNvPr id="39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3978"/>
        <p:cNvGrpSpPr/>
        <p:nvPr/>
      </p:nvGrpSpPr>
      <p:grpSpPr>
        <a:xfrm>
          <a:off x="0" y="0"/>
          <a:ext cx="0" cy="0"/>
          <a:chOff x="0" y="0"/>
          <a:chExt cx="0" cy="0"/>
        </a:xfrm>
      </p:grpSpPr>
      <p:sp>
        <p:nvSpPr>
          <p:cNvPr id="3981" name="Google Shape;3981;p27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3982" name="Google Shape;3982;p270"/>
          <p:cNvSpPr txBox="1"/>
          <p:nvPr/>
        </p:nvSpPr>
        <p:spPr>
          <a:xfrm>
            <a:off x="5959912" y="3083229"/>
            <a:ext cx="115404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Caveat"/>
                <a:ea typeface="Caveat"/>
                <a:cs typeface="Caveat"/>
                <a:sym typeface="Caveat"/>
              </a:rPr>
              <a:t>sollte nicht</a:t>
            </a:r>
            <a:endParaRPr sz="1578">
              <a:solidFill>
                <a:srgbClr val="9AA3AE"/>
              </a:solidFill>
            </a:endParaRPr>
          </a:p>
        </p:txBody>
      </p:sp>
      <p:cxnSp>
        <p:nvCxnSpPr>
          <p:cNvPr id="3983" name="Google Shape;3983;p270"/>
          <p:cNvCxnSpPr/>
          <p:nvPr/>
        </p:nvCxnSpPr>
        <p:spPr>
          <a:xfrm>
            <a:off x="6178082" y="3492233"/>
            <a:ext cx="467638" cy="66805"/>
          </a:xfrm>
          <a:prstGeom prst="straightConnector1">
            <a:avLst/>
          </a:prstGeom>
          <a:noFill/>
          <a:ln w="25052" cap="flat" cmpd="sng">
            <a:solidFill>
              <a:srgbClr val="9AA3AE"/>
            </a:solidFill>
            <a:prstDash val="solid"/>
            <a:round/>
            <a:headEnd type="none" w="med" len="med"/>
            <a:tailEnd type="none" w="med" len="med"/>
          </a:ln>
        </p:spPr>
      </p:cxnSp>
      <p:sp>
        <p:nvSpPr>
          <p:cNvPr id="3984" name="Google Shape;3984;p270"/>
          <p:cNvSpPr txBox="1"/>
          <p:nvPr/>
        </p:nvSpPr>
        <p:spPr>
          <a:xfrm>
            <a:off x="7742268" y="2123408"/>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3985" name="Google Shape;3985;p270"/>
          <p:cNvCxnSpPr/>
          <p:nvPr/>
        </p:nvCxnSpPr>
        <p:spPr>
          <a:xfrm>
            <a:off x="6279430" y="2661884"/>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3986" name="Google Shape;3986;p270"/>
          <p:cNvSpPr txBox="1"/>
          <p:nvPr/>
        </p:nvSpPr>
        <p:spPr>
          <a:xfrm>
            <a:off x="7745512" y="4384109"/>
            <a:ext cx="1320076" cy="265381"/>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578">
                <a:solidFill>
                  <a:srgbClr val="9AA3AE"/>
                </a:solidFill>
                <a:latin typeface="Caveat"/>
                <a:ea typeface="Caveat"/>
                <a:cs typeface="Caveat"/>
                <a:sym typeface="Caveat"/>
              </a:rPr>
              <a:t>nicht</a:t>
            </a:r>
            <a:endParaRPr sz="1666">
              <a:solidFill>
                <a:srgbClr val="9AA3AE"/>
              </a:solidFill>
            </a:endParaRPr>
          </a:p>
        </p:txBody>
      </p:sp>
      <p:sp>
        <p:nvSpPr>
          <p:cNvPr id="3987" name="Google Shape;3987;p270"/>
          <p:cNvSpPr txBox="1"/>
          <p:nvPr/>
        </p:nvSpPr>
        <p:spPr>
          <a:xfrm>
            <a:off x="7980625" y="4495488"/>
            <a:ext cx="403200" cy="427397"/>
          </a:xfrm>
          <a:prstGeom prst="rect">
            <a:avLst/>
          </a:prstGeom>
          <a:noFill/>
          <a:ln w="8351" cap="flat" cmpd="sng">
            <a:solidFill>
              <a:srgbClr val="9AA3AE"/>
            </a:solidFill>
            <a:prstDash val="solid"/>
            <a:round/>
            <a:headEnd type="none" w="sm" len="sm"/>
            <a:tailEnd type="none" w="sm" len="sm"/>
          </a:ln>
        </p:spPr>
        <p:txBody>
          <a:bodyPr spcFirstLastPara="1" wrap="square" lIns="22268" tIns="11134" rIns="22268" bIns="11134" anchor="t" anchorCtr="0">
            <a:spAutoFit/>
          </a:bodyPr>
          <a:lstStyle/>
          <a:p>
            <a:pPr marL="0" lvl="0" indent="0" algn="l" rtl="0">
              <a:spcBef>
                <a:spcPts val="0"/>
              </a:spcBef>
              <a:spcAft>
                <a:spcPts val="0"/>
              </a:spcAft>
              <a:buClr>
                <a:srgbClr val="1A5FB4"/>
              </a:buClr>
              <a:buSzPts val="1052"/>
              <a:buFont typeface="Noto Sans Symbols"/>
              <a:buNone/>
            </a:pPr>
            <a:endParaRPr>
              <a:solidFill>
                <a:srgbClr val="9AA3AE"/>
              </a:solidFill>
            </a:endParaRPr>
          </a:p>
          <a:p>
            <a:pPr marL="0" marR="0" lvl="0" indent="0" algn="l" rtl="0">
              <a:spcBef>
                <a:spcPts val="0"/>
              </a:spcBef>
              <a:spcAft>
                <a:spcPts val="0"/>
              </a:spcAft>
              <a:buClr>
                <a:srgbClr val="1A5FB4"/>
              </a:buClr>
              <a:buSzPts val="1052"/>
              <a:buFont typeface="Noto Sans Symbols"/>
              <a:buNone/>
            </a:pPr>
            <a:r>
              <a:rPr lang="en-US" sz="1403">
                <a:solidFill>
                  <a:srgbClr val="9AA3AE"/>
                </a:solidFill>
                <a:latin typeface="Arial"/>
                <a:ea typeface="Arial"/>
                <a:cs typeface="Arial"/>
                <a:sym typeface="Arial"/>
              </a:rPr>
              <a:t>^</a:t>
            </a:r>
            <a:endParaRPr sz="1403">
              <a:solidFill>
                <a:srgbClr val="9AA3AE"/>
              </a:solidFill>
            </a:endParaRPr>
          </a:p>
        </p:txBody>
      </p:sp>
      <p:cxnSp>
        <p:nvCxnSpPr>
          <p:cNvPr id="3988" name="Google Shape;3988;p270"/>
          <p:cNvCxnSpPr/>
          <p:nvPr/>
        </p:nvCxnSpPr>
        <p:spPr>
          <a:xfrm>
            <a:off x="7643550" y="2402051"/>
            <a:ext cx="865841" cy="0"/>
          </a:xfrm>
          <a:prstGeom prst="straightConnector1">
            <a:avLst/>
          </a:prstGeom>
          <a:noFill/>
          <a:ln w="25052" cap="flat" cmpd="sng">
            <a:solidFill>
              <a:srgbClr val="9AA3AE"/>
            </a:solidFill>
            <a:prstDash val="solid"/>
            <a:round/>
            <a:headEnd type="none" w="sm" len="sm"/>
            <a:tailEnd type="none" w="sm" len="sm"/>
          </a:ln>
        </p:spPr>
      </p:cxnSp>
      <p:sp>
        <p:nvSpPr>
          <p:cNvPr id="3989" name="Google Shape;3989;p270"/>
          <p:cNvSpPr txBox="1"/>
          <p:nvPr/>
        </p:nvSpPr>
        <p:spPr>
          <a:xfrm>
            <a:off x="7499562" y="4913458"/>
            <a:ext cx="1419916" cy="224877"/>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315">
                <a:solidFill>
                  <a:srgbClr val="9AA3AE"/>
                </a:solidFill>
                <a:latin typeface="Caveat"/>
                <a:ea typeface="Caveat"/>
                <a:cs typeface="Caveat"/>
                <a:sym typeface="Caveat"/>
              </a:rPr>
              <a:t>nicht mehr der</a:t>
            </a:r>
            <a:endParaRPr sz="1490">
              <a:solidFill>
                <a:srgbClr val="9AA3AE"/>
              </a:solidFill>
            </a:endParaRPr>
          </a:p>
        </p:txBody>
      </p:sp>
      <p:cxnSp>
        <p:nvCxnSpPr>
          <p:cNvPr id="3990" name="Google Shape;3990;p270"/>
          <p:cNvCxnSpPr/>
          <p:nvPr/>
        </p:nvCxnSpPr>
        <p:spPr>
          <a:xfrm>
            <a:off x="7502203" y="5318041"/>
            <a:ext cx="612033" cy="97841"/>
          </a:xfrm>
          <a:prstGeom prst="straightConnector1">
            <a:avLst/>
          </a:prstGeom>
          <a:noFill/>
          <a:ln w="25052" cap="flat" cmpd="sng">
            <a:solidFill>
              <a:srgbClr val="9AA3AE"/>
            </a:solidFill>
            <a:prstDash val="solid"/>
            <a:round/>
            <a:headEnd type="none" w="med" len="med"/>
            <a:tailEnd type="none" w="med" len="med"/>
          </a:ln>
        </p:spPr>
      </p:cxnSp>
      <p:cxnSp>
        <p:nvCxnSpPr>
          <p:cNvPr id="3991" name="Google Shape;3991;p270"/>
          <p:cNvCxnSpPr/>
          <p:nvPr/>
        </p:nvCxnSpPr>
        <p:spPr>
          <a:xfrm>
            <a:off x="3136767" y="2958677"/>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3992" name="Google Shape;3992;p270"/>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3993" name="Google Shape;3993;p270"/>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3994" name="Google Shape;3994;p270"/>
          <p:cNvSpPr txBox="1"/>
          <p:nvPr/>
        </p:nvSpPr>
        <p:spPr>
          <a:xfrm>
            <a:off x="2977710" y="4074184"/>
            <a:ext cx="6370192" cy="1977863"/>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315" i="1">
                <a:solidFill>
                  <a:srgbClr val="9AA3AE"/>
                </a:solidFill>
                <a:latin typeface="Arial"/>
                <a:ea typeface="Arial"/>
                <a:cs typeface="Arial"/>
                <a:sym typeface="Arial"/>
              </a:rPr>
              <a:t>In Bezug auf die Rb-Histologie wird der Begriff „Rosette“ in drei Zusammenhängen verwendet. Welche sind das?</a:t>
            </a:r>
            <a:endParaRPr sz="1315"/>
          </a:p>
          <a:p>
            <a:pPr marL="0" marR="0" lvl="0" indent="0" algn="l" rtl="0">
              <a:spcBef>
                <a:spcPts val="0"/>
              </a:spcBef>
              <a:spcAft>
                <a:spcPts val="0"/>
              </a:spcAft>
              <a:buNone/>
            </a:pPr>
            <a:r>
              <a:rPr lang="en-US" sz="1315" b="1">
                <a:solidFill>
                  <a:srgbClr val="1A5FB4"/>
                </a:solidFill>
                <a:latin typeface="Arial"/>
                <a:ea typeface="Arial"/>
                <a:cs typeface="Arial"/>
                <a:sym typeface="Arial"/>
              </a:rPr>
              <a:t>--Flexner-Wintersteiner-Rosetten</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--Pseudorosetten</a:t>
            </a: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a:solidFill>
                  <a:srgbClr val="9AA3AE"/>
                </a:solidFill>
                <a:latin typeface="Arial"/>
                <a:ea typeface="Arial"/>
                <a:cs typeface="Arial"/>
                <a:sym typeface="Arial"/>
              </a:rPr>
              <a:t>--Homer-Wright-Rosetten</a:t>
            </a:r>
            <a:endParaRPr sz="1315"/>
          </a:p>
          <a:p>
            <a:pPr marL="0" marR="0" lvl="0" indent="0" algn="l" rtl="0">
              <a:spcBef>
                <a:spcPts val="0"/>
              </a:spcBef>
              <a:spcAft>
                <a:spcPts val="0"/>
              </a:spcAft>
              <a:buNone/>
            </a:pPr>
            <a:endParaRPr sz="1315">
              <a:solidFill>
                <a:srgbClr val="9AA3AE"/>
              </a:solidFill>
              <a:latin typeface="Arial"/>
              <a:ea typeface="Arial"/>
              <a:cs typeface="Arial"/>
              <a:sym typeface="Arial"/>
            </a:endParaRPr>
          </a:p>
          <a:p>
            <a:pPr marL="0" marR="0" lvl="0" indent="0" algn="l" rtl="0">
              <a:spcBef>
                <a:spcPts val="0"/>
              </a:spcBef>
              <a:spcAft>
                <a:spcPts val="0"/>
              </a:spcAft>
              <a:buNone/>
            </a:pPr>
            <a:r>
              <a:rPr lang="en-US" sz="1315" i="1">
                <a:solidFill>
                  <a:srgbClr val="9AA3AE"/>
                </a:solidFill>
                <a:latin typeface="Arial"/>
                <a:ea typeface="Arial"/>
                <a:cs typeface="Arial"/>
                <a:sym typeface="Arial"/>
              </a:rPr>
              <a:t>Wiederum in Bezug auf die Rb-Histologie ist ein weiterer Begriff mit der Endung „-ette“ von zentraler Bedeutung. Welcher ist das?</a:t>
            </a:r>
            <a:endParaRPr sz="1315"/>
          </a:p>
          <a:p>
            <a:pPr marL="0" marR="0" lvl="0" indent="0" algn="l" rtl="0">
              <a:spcBef>
                <a:spcPts val="0"/>
              </a:spcBef>
              <a:spcAft>
                <a:spcPts val="0"/>
              </a:spcAft>
              <a:buNone/>
            </a:pPr>
            <a:r>
              <a:rPr lang="en-US" sz="1315">
                <a:solidFill>
                  <a:srgbClr val="9AA3AE"/>
                </a:solidFill>
                <a:latin typeface="Arial"/>
                <a:ea typeface="Arial"/>
                <a:cs typeface="Arial"/>
                <a:sym typeface="Arial"/>
              </a:rPr>
              <a:t>„Fleurette“</a:t>
            </a:r>
            <a:endParaRPr sz="1315"/>
          </a:p>
        </p:txBody>
      </p:sp>
      <p:sp>
        <p:nvSpPr>
          <p:cNvPr id="3995" name="Google Shape;3995;p270"/>
          <p:cNvSpPr/>
          <p:nvPr/>
        </p:nvSpPr>
        <p:spPr>
          <a:xfrm>
            <a:off x="3136769" y="4517719"/>
            <a:ext cx="2663277" cy="417929"/>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3996" name="Google Shape;3996;p270"/>
          <p:cNvSpPr txBox="1"/>
          <p:nvPr/>
        </p:nvSpPr>
        <p:spPr>
          <a:xfrm>
            <a:off x="3460592" y="1110316"/>
            <a:ext cx="5270795" cy="3234279"/>
          </a:xfrm>
          <a:prstGeom prst="rect">
            <a:avLst/>
          </a:prstGeom>
          <a:solidFill>
            <a:srgbClr val="939332"/>
          </a:solidFill>
          <a:ln>
            <a:noFill/>
          </a:ln>
        </p:spPr>
        <p:txBody>
          <a:bodyPr spcFirstLastPara="1" wrap="square" lIns="22268" tIns="11134" rIns="22268" bIns="11134" anchor="t" anchorCtr="0">
            <a:spAutoFit/>
          </a:bodyPr>
          <a:lstStyle/>
          <a:p>
            <a:pPr marL="0" lvl="0" indent="0" algn="l" rtl="0">
              <a:spcBef>
                <a:spcPts val="0"/>
              </a:spcBef>
              <a:spcAft>
                <a:spcPts val="0"/>
              </a:spcAft>
              <a:buNone/>
            </a:pPr>
            <a:r>
              <a:rPr lang="en-US" i="1">
                <a:solidFill>
                  <a:schemeClr val="lt1"/>
                </a:solidFill>
              </a:rPr>
              <a:t>Was ist das charakteristische Erscheinungsbild einer Flexner-Wintersteiner-Rosette?</a:t>
            </a:r>
            <a:endParaRPr>
              <a:solidFill>
                <a:schemeClr val="dk1"/>
              </a:solidFill>
            </a:endParaRPr>
          </a:p>
          <a:p>
            <a:pPr marL="0" lvl="0" indent="0" algn="l" rtl="0">
              <a:spcBef>
                <a:spcPts val="0"/>
              </a:spcBef>
              <a:spcAft>
                <a:spcPts val="0"/>
              </a:spcAft>
              <a:buNone/>
            </a:pPr>
            <a:r>
              <a:rPr lang="en-US">
                <a:solidFill>
                  <a:schemeClr val="lt1"/>
                </a:solidFill>
              </a:rPr>
              <a:t>Eine Reihe von Retinoblasten, die kreisförmig um ein Lumen angeordnet sind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das Lumen leer?</a:t>
            </a:r>
            <a:endParaRPr>
              <a:solidFill>
                <a:schemeClr val="dk1"/>
              </a:solidFill>
            </a:endParaRPr>
          </a:p>
          <a:p>
            <a:pPr marL="0" lvl="0" indent="0" algn="l" rtl="0">
              <a:spcBef>
                <a:spcPts val="0"/>
              </a:spcBef>
              <a:spcAft>
                <a:spcPts val="0"/>
              </a:spcAft>
              <a:buNone/>
            </a:pPr>
            <a:r>
              <a:rPr lang="en-US">
                <a:solidFill>
                  <a:schemeClr val="lt1"/>
                </a:solidFill>
              </a:rPr>
              <a:t>Ja, aber er wird von einer Struktur gesäumt, die oft als „refraktil“ beschrieben wird</a:t>
            </a:r>
            <a:endParaRPr>
              <a:solidFill>
                <a:schemeClr val="dk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US" i="1">
                <a:solidFill>
                  <a:schemeClr val="lt1"/>
                </a:solidFill>
              </a:rPr>
              <a:t>Ist die Flexner-Wintersteiner-Rosette pathognomonisch für Rb?</a:t>
            </a:r>
            <a:endParaRPr i="1">
              <a:solidFill>
                <a:schemeClr val="lt1"/>
              </a:solidFill>
            </a:endParaRPr>
          </a:p>
          <a:p>
            <a:pPr marL="0" lvl="0" indent="0" algn="l" rtl="0">
              <a:spcBef>
                <a:spcPts val="0"/>
              </a:spcBef>
              <a:spcAft>
                <a:spcPts val="0"/>
              </a:spcAft>
              <a:buNone/>
            </a:pPr>
            <a:r>
              <a:rPr lang="en-US" i="1">
                <a:solidFill>
                  <a:schemeClr val="lt1"/>
                </a:solidFill>
              </a:rPr>
              <a:t>Nein, aber sie tritt häufig bei Rb auf und ist bei anderen Tumoren recht selten</a:t>
            </a:r>
            <a:endParaRPr i="1">
              <a:solidFill>
                <a:schemeClr val="lt1"/>
              </a:solidFill>
            </a:endParaRPr>
          </a:p>
          <a:p>
            <a:pPr marL="0" lvl="0" indent="0" algn="l" rtl="0">
              <a:spcBef>
                <a:spcPts val="0"/>
              </a:spcBef>
              <a:spcAft>
                <a:spcPts val="0"/>
              </a:spcAft>
              <a:buNone/>
            </a:pPr>
            <a:r>
              <a:rPr lang="en-US" i="1">
                <a:solidFill>
                  <a:schemeClr val="lt1"/>
                </a:solidFill>
              </a:rPr>
              <a:t>Kurz gesagt lässt sich die Bildung von Flexner-Wintersteiner-Rosetten als Versuch der Tumorzellen beschreiben, etwas zu bewirken. Was zu bewirken? </a:t>
            </a:r>
            <a:endParaRPr i="1">
              <a:solidFill>
                <a:schemeClr val="lt1"/>
              </a:solidFill>
            </a:endParaRPr>
          </a:p>
          <a:p>
            <a:pPr marL="0" lvl="0" indent="0" algn="l" rtl="0">
              <a:spcBef>
                <a:spcPts val="0"/>
              </a:spcBef>
              <a:spcAft>
                <a:spcPts val="0"/>
              </a:spcAft>
              <a:buNone/>
            </a:pPr>
            <a:r>
              <a:rPr lang="en-US" i="1">
                <a:solidFill>
                  <a:schemeClr val="lt1"/>
                </a:solidFill>
              </a:rPr>
              <a:t>Sie stellen einen Versuch der Differenzierung zu Netzhautstrukturen dar</a:t>
            </a:r>
            <a:endParaRPr i="1">
              <a:solidFill>
                <a:schemeClr val="lt1"/>
              </a:solidFill>
            </a:endParaRPr>
          </a:p>
          <a:p>
            <a:pPr marL="0" lvl="0" indent="0" algn="l" rtl="0">
              <a:spcBef>
                <a:spcPts val="0"/>
              </a:spcBef>
              <a:spcAft>
                <a:spcPts val="0"/>
              </a:spcAft>
              <a:buNone/>
            </a:pPr>
            <a:r>
              <a:rPr lang="en-US">
                <a:solidFill>
                  <a:srgbClr val="939332"/>
                </a:solidFill>
              </a:rPr>
              <a:t>re</a:t>
            </a:r>
            <a:endParaRPr i="1">
              <a:solidFill>
                <a:srgbClr val="606060"/>
              </a:solidFill>
            </a:endParaRPr>
          </a:p>
        </p:txBody>
      </p:sp>
      <p:sp>
        <p:nvSpPr>
          <p:cNvPr id="399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3979" name="Google Shape;3979;p27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3980" name="Google Shape;3980;p27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258</a:t>
            </a:fld>
            <a:endParaRPr lang="de-DE" sz="800">
              <a:latin typeface="Segoe UI"/>
            </a:endParaRPr>
          </a:p>
        </p:txBody>
      </p:sp>
      <p:cxnSp>
        <p:nvCxnSpPr>
          <p:cNvPr id="3998" name="ZZ_Fusszeile_Linie"/>
          <p:cNvCxnSpPr/>
          <p:nvPr/>
        </p:nvCxnSpPr>
        <p:spPr>
          <a:xfrm>
            <a:off x="274320" y="6565392"/>
            <a:ext cx="11643360" cy="0"/>
          </a:xfrm>
          <a:prstGeom prst="line">
            <a:avLst/>
          </a:prstGeom>
          <a:ln w="6350">
            <a:solidFill>
              <a:srgbClr val="D7DBE0"/>
            </a:solidFill>
          </a:ln>
        </p:spPr>
      </p:cxnSp>
      <p:sp>
        <p:nvSpPr>
          <p:cNvPr id="399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4000"/>
        <p:cNvGrpSpPr/>
        <p:nvPr/>
      </p:nvGrpSpPr>
      <p:grpSpPr>
        <a:xfrm>
          <a:off x="0" y="0"/>
          <a:ext cx="0" cy="0"/>
          <a:chOff x="0" y="0"/>
          <a:chExt cx="0" cy="0"/>
        </a:xfrm>
      </p:grpSpPr>
      <p:sp>
        <p:nvSpPr>
          <p:cNvPr id="4001" name="Google Shape;4001;p27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04" name="Google Shape;4004;p271"/>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05" name="Google Shape;4005;p271"/>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cxnSp>
        <p:nvCxnSpPr>
          <p:cNvPr id="4006" name="Google Shape;4006;p271"/>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07" name="Google Shape;4007;p27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08" name="Google Shape;4008;p271"/>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09" name="Google Shape;4009;p271"/>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cxnSp>
        <p:nvCxnSpPr>
          <p:cNvPr id="4010" name="Google Shape;4010;p271"/>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011" name="Google Shape;4011;p271"/>
          <p:cNvCxnSpPr/>
          <p:nvPr/>
        </p:nvCxnSpPr>
        <p:spPr>
          <a:xfrm>
            <a:off x="3090475" y="2962280"/>
            <a:ext cx="2412362" cy="12362"/>
          </a:xfrm>
          <a:prstGeom prst="straightConnector1">
            <a:avLst/>
          </a:prstGeom>
          <a:noFill/>
          <a:ln w="33403" cap="flat" cmpd="sng">
            <a:solidFill>
              <a:srgbClr val="9AA3AE"/>
            </a:solidFill>
            <a:prstDash val="solid"/>
            <a:round/>
            <a:headEnd type="none" w="med" len="med"/>
            <a:tailEnd type="none" w="med" len="med"/>
          </a:ln>
        </p:spPr>
      </p:cxnSp>
      <p:sp>
        <p:nvSpPr>
          <p:cNvPr id="4012" name="Google Shape;4012;p271"/>
          <p:cNvSpPr txBox="1"/>
          <p:nvPr/>
        </p:nvSpPr>
        <p:spPr>
          <a:xfrm>
            <a:off x="2306182" y="2531778"/>
            <a:ext cx="6528789" cy="2019682"/>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F3C8EF"/>
              </a:solidFill>
              <a:latin typeface="Arial"/>
              <a:ea typeface="Arial"/>
              <a:cs typeface="Arial"/>
              <a:sym typeface="Arial"/>
            </a:endParaRPr>
          </a:p>
          <a:p>
            <a:pPr marL="0" marR="0" lvl="0" indent="0" algn="l" rtl="0">
              <a:spcBef>
                <a:spcPts val="0"/>
              </a:spcBef>
              <a:spcAft>
                <a:spcPts val="0"/>
              </a:spcAft>
              <a:buNone/>
            </a:pPr>
            <a:r>
              <a:rPr lang="en-US" sz="1052">
                <a:solidFill>
                  <a:srgbClr val="F3C8EF"/>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endParaRPr sz="1227">
              <a:solidFill>
                <a:srgbClr val="F3C8EF"/>
              </a:solidFill>
              <a:latin typeface="Arial"/>
              <a:ea typeface="Arial"/>
              <a:cs typeface="Arial"/>
              <a:sym typeface="Arial"/>
            </a:endParaRPr>
          </a:p>
          <a:p>
            <a:pPr marL="0" marR="0" lvl="0" indent="0" algn="l" rtl="0">
              <a:spcBef>
                <a:spcPts val="0"/>
              </a:spcBef>
              <a:spcAft>
                <a:spcPts val="0"/>
              </a:spcAft>
              <a:buNone/>
            </a:pPr>
            <a:r>
              <a:rPr lang="en-US" sz="1052" i="1">
                <a:solidFill>
                  <a:srgbClr val="F3C8EF"/>
                </a:solidFill>
                <a:latin typeface="Arial"/>
                <a:ea typeface="Arial"/>
                <a:cs typeface="Arial"/>
                <a:sym typeface="Arial"/>
              </a:rPr>
              <a:t>Wie neigt der Tumor dazu, sich in Bezug auf Blutgefäße zu organisieren?</a:t>
            </a:r>
            <a:endParaRPr/>
          </a:p>
          <a:p>
            <a:pPr marL="0" marR="0" lvl="0" indent="0" algn="l" rtl="0">
              <a:spcBef>
                <a:spcPts val="0"/>
              </a:spcBef>
              <a:spcAft>
                <a:spcPts val="0"/>
              </a:spcAft>
              <a:buNone/>
            </a:pPr>
            <a:r>
              <a:rPr lang="en-US" sz="1052">
                <a:solidFill>
                  <a:srgbClr val="F3C8EF"/>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Ringe lebender Zellen gekennzeichnet, die die Blutgefäße umgeben, wobei diese Ringe wiederum von nekrotischen Bereichen umgeben sind. Eine Pseudorosette ist das Blutgefäß zusammen mit seinem Ring aus lebensfähigen Zellen.</a:t>
            </a:r>
            <a:endParaRPr/>
          </a:p>
        </p:txBody>
      </p:sp>
      <p:sp>
        <p:nvSpPr>
          <p:cNvPr id="4013" name="Google Shape;4013;p271"/>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14" name="Google Shape;4014;p271"/>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01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02" name="Google Shape;4002;p27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003" name="Google Shape;4003;p27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259</a:t>
            </a:fld>
            <a:endParaRPr lang="de-DE" sz="800">
              <a:latin typeface="Segoe UI"/>
            </a:endParaRPr>
          </a:p>
        </p:txBody>
      </p:sp>
      <p:cxnSp>
        <p:nvCxnSpPr>
          <p:cNvPr id="4016" name="ZZ_Fusszeile_Linie"/>
          <p:cNvCxnSpPr/>
          <p:nvPr/>
        </p:nvCxnSpPr>
        <p:spPr>
          <a:xfrm>
            <a:off x="274320" y="6565392"/>
            <a:ext cx="11643360" cy="0"/>
          </a:xfrm>
          <a:prstGeom prst="line">
            <a:avLst/>
          </a:prstGeom>
          <a:ln w="6350">
            <a:solidFill>
              <a:srgbClr val="D7DBE0"/>
            </a:solidFill>
          </a:ln>
        </p:spPr>
      </p:cxnSp>
      <p:sp>
        <p:nvSpPr>
          <p:cNvPr id="401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4018"/>
        <p:cNvGrpSpPr/>
        <p:nvPr/>
      </p:nvGrpSpPr>
      <p:grpSpPr>
        <a:xfrm>
          <a:off x="0" y="0"/>
          <a:ext cx="0" cy="0"/>
          <a:chOff x="0" y="0"/>
          <a:chExt cx="0" cy="0"/>
        </a:xfrm>
      </p:grpSpPr>
      <p:cxnSp>
        <p:nvCxnSpPr>
          <p:cNvPr id="4019" name="Google Shape;4019;p272"/>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022" name="Google Shape;4022;p27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23" name="Google Shape;4023;p272"/>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24" name="Google Shape;4024;p272"/>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025" name="Google Shape;4025;p272"/>
          <p:cNvSpPr txBox="1"/>
          <p:nvPr/>
        </p:nvSpPr>
        <p:spPr>
          <a:xfrm>
            <a:off x="2306182" y="2531778"/>
            <a:ext cx="6528789" cy="2208526"/>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latin typeface="Arial"/>
                <a:ea typeface="Arial"/>
                <a:cs typeface="Arial"/>
                <a:sym typeface="Arial"/>
              </a:rPr>
              <a:t>Eine Beschreibung des histologischen Erscheinungsbildes des Tumors in Bezug darauf, wie er sich um Blutgefäße herum anordnet</a:t>
            </a:r>
            <a:endParaRPr i="1">
              <a:solidFill>
                <a:srgbClr val="1A5FB4"/>
              </a:solidFill>
            </a:endParaRPr>
          </a:p>
          <a:p>
            <a:pPr marL="0" marR="0" lvl="0" indent="0" algn="l" rtl="0">
              <a:spcBef>
                <a:spcPts val="0"/>
              </a:spcBef>
              <a:spcAft>
                <a:spcPts val="0"/>
              </a:spcAft>
              <a:buNone/>
            </a:pPr>
            <a:r>
              <a:rPr lang="en-US" sz="1052">
                <a:solidFill>
                  <a:srgbClr val="F3C8EF"/>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r>
              <a:rPr lang="en-US" sz="1052" i="1">
                <a:solidFill>
                  <a:srgbClr val="F3C8EF"/>
                </a:solidFill>
                <a:latin typeface="Arial"/>
                <a:ea typeface="Arial"/>
                <a:cs typeface="Arial"/>
                <a:sym typeface="Arial"/>
              </a:rPr>
              <a:t>Wie neigt der dazu, sich in Bezug auf Blutgefäße zu organisieren?</a:t>
            </a:r>
            <a:endParaRPr/>
          </a:p>
          <a:p>
            <a:pPr marL="0" marR="0" lvl="0" indent="0" algn="l" rtl="0">
              <a:spcBef>
                <a:spcPts val="0"/>
              </a:spcBef>
              <a:spcAft>
                <a:spcPts val="0"/>
              </a:spcAft>
              <a:buNone/>
            </a:pPr>
            <a:r>
              <a:rPr lang="en-US" sz="1052">
                <a:solidFill>
                  <a:srgbClr val="F3C8EF"/>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Ringe lebender Zellen gekennzeichnet, die die Blutgefäße umgeben, wobei diese Ringe wiederum von nekrotischen Bereichen umgeben sind. Eine Pseudorosette ist das Blutgefäß zusammen mit seinem Ring aus lebensfähigen Zellen.</a:t>
            </a:r>
            <a:endParaRPr/>
          </a:p>
        </p:txBody>
      </p:sp>
      <p:sp>
        <p:nvSpPr>
          <p:cNvPr id="4026" name="Google Shape;4026;p272"/>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27" name="Google Shape;4027;p272"/>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4028" name="Google Shape;4028;p272"/>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29" name="Google Shape;4029;p27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30" name="Google Shape;4030;p272"/>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31" name="Google Shape;4031;p272"/>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03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20" name="Google Shape;4020;p27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021" name="Google Shape;4021;p27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260</a:t>
            </a:fld>
            <a:endParaRPr lang="de-DE" sz="800">
              <a:latin typeface="Segoe UI"/>
            </a:endParaRPr>
          </a:p>
        </p:txBody>
      </p:sp>
      <p:cxnSp>
        <p:nvCxnSpPr>
          <p:cNvPr id="4033" name="ZZ_Fusszeile_Linie"/>
          <p:cNvCxnSpPr/>
          <p:nvPr/>
        </p:nvCxnSpPr>
        <p:spPr>
          <a:xfrm>
            <a:off x="274320" y="6565392"/>
            <a:ext cx="11643360" cy="0"/>
          </a:xfrm>
          <a:prstGeom prst="line">
            <a:avLst/>
          </a:prstGeom>
          <a:ln w="6350">
            <a:solidFill>
              <a:srgbClr val="D7DBE0"/>
            </a:solidFill>
          </a:ln>
        </p:spPr>
      </p:cxnSp>
      <p:sp>
        <p:nvSpPr>
          <p:cNvPr id="403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4035"/>
        <p:cNvGrpSpPr/>
        <p:nvPr/>
      </p:nvGrpSpPr>
      <p:grpSpPr>
        <a:xfrm>
          <a:off x="0" y="0"/>
          <a:ext cx="0" cy="0"/>
          <a:chOff x="0" y="0"/>
          <a:chExt cx="0" cy="0"/>
        </a:xfrm>
      </p:grpSpPr>
      <p:cxnSp>
        <p:nvCxnSpPr>
          <p:cNvPr id="4036" name="Google Shape;4036;p273"/>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039" name="Google Shape;4039;p27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40" name="Google Shape;4040;p273"/>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41" name="Google Shape;4041;p273"/>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042" name="Google Shape;4042;p273"/>
          <p:cNvSpPr txBox="1"/>
          <p:nvPr/>
        </p:nvSpPr>
        <p:spPr>
          <a:xfrm>
            <a:off x="2306182" y="2531778"/>
            <a:ext cx="6528789" cy="2127781"/>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latin typeface="Arial"/>
                <a:ea typeface="Arial"/>
                <a:cs typeface="Arial"/>
                <a:sym typeface="Arial"/>
              </a:rPr>
              <a:t>Eine Beschreibung des histologischen Erscheinungsbildes des Tumors in Bezug darauf, wie er sich um Blutgefäße herum anordnet</a:t>
            </a:r>
            <a:endParaRPr i="1">
              <a:solidFill>
                <a:srgbClr val="1A5FB4"/>
              </a:solidFill>
              <a:latin typeface="Arial"/>
              <a:ea typeface="Arial"/>
              <a:cs typeface="Arial"/>
              <a:sym typeface="Aria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neigt der Tumor dazu, sich in Bezug auf Blutgefäße zu organisieren?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sz="1052" i="1">
                <a:solidFill>
                  <a:srgbClr val="F3C8EF"/>
                </a:solidFill>
                <a:latin typeface="Arial"/>
                <a:ea typeface="Arial"/>
                <a:cs typeface="Arial"/>
                <a:sym typeface="Arial"/>
              </a:rPr>
              <a:t>n?</a:t>
            </a:r>
            <a:endParaRPr/>
          </a:p>
          <a:p>
            <a:pPr marL="0" marR="0" lvl="0" indent="0" algn="l" rtl="0">
              <a:spcBef>
                <a:spcPts val="0"/>
              </a:spcBef>
              <a:spcAft>
                <a:spcPts val="0"/>
              </a:spcAft>
              <a:buNone/>
            </a:pPr>
            <a:r>
              <a:rPr lang="en-US" sz="1052">
                <a:solidFill>
                  <a:srgbClr val="F3C8EF"/>
                </a:solidFill>
                <a:latin typeface="Arial"/>
                <a:ea typeface="Arial"/>
                <a:cs typeface="Arial"/>
                <a:sym typeface="Arial"/>
              </a:rPr>
              <a:t>befinden sich häufig so weit von einem Blutgefäß entfernt, dass ihr Stoffwechselbedarf nicht mehr gedeckt werden kann. Die Zellen in diesen Bereichen sterben ab und es kommt in der Folge zu einer Nekrose. Daher ist ein Rb-Tumor bei geringer Vergrößerung durch Ringe lebender Zellen gekennzeichnet, die die Blutgefäße umgeben, wobei diese Ringe wiederum von nekrotischen Bereichen umgeben sind. Eine Pseudorosette ist das Blutgefäß zusammen mit seinem Ring aus lebensfähigen Zellen.</a:t>
            </a:r>
            <a:endParaRPr/>
          </a:p>
        </p:txBody>
      </p:sp>
      <p:sp>
        <p:nvSpPr>
          <p:cNvPr id="4043" name="Google Shape;4043;p273"/>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44" name="Google Shape;4044;p273"/>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4045" name="Google Shape;4045;p273"/>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46" name="Google Shape;4046;p27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47" name="Google Shape;4047;p273"/>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48" name="Google Shape;4048;p273"/>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04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37" name="Google Shape;4037;p27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038" name="Google Shape;4038;p27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261</a:t>
            </a:fld>
            <a:endParaRPr lang="de-DE" sz="800">
              <a:latin typeface="Segoe UI"/>
            </a:endParaRPr>
          </a:p>
        </p:txBody>
      </p:sp>
      <p:cxnSp>
        <p:nvCxnSpPr>
          <p:cNvPr id="4050" name="ZZ_Fusszeile_Linie"/>
          <p:cNvCxnSpPr/>
          <p:nvPr/>
        </p:nvCxnSpPr>
        <p:spPr>
          <a:xfrm>
            <a:off x="274320" y="6565392"/>
            <a:ext cx="11643360" cy="0"/>
          </a:xfrm>
          <a:prstGeom prst="line">
            <a:avLst/>
          </a:prstGeom>
          <a:ln w="6350">
            <a:solidFill>
              <a:srgbClr val="D7DBE0"/>
            </a:solidFill>
          </a:ln>
        </p:spPr>
      </p:cxnSp>
      <p:sp>
        <p:nvSpPr>
          <p:cNvPr id="405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4052"/>
        <p:cNvGrpSpPr/>
        <p:nvPr/>
      </p:nvGrpSpPr>
      <p:grpSpPr>
        <a:xfrm>
          <a:off x="0" y="0"/>
          <a:ext cx="0" cy="0"/>
          <a:chOff x="0" y="0"/>
          <a:chExt cx="0" cy="0"/>
        </a:xfrm>
      </p:grpSpPr>
      <p:cxnSp>
        <p:nvCxnSpPr>
          <p:cNvPr id="4053" name="Google Shape;4053;p274"/>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056" name="Google Shape;4056;p27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57" name="Google Shape;4057;p274"/>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58" name="Google Shape;4058;p274"/>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059" name="Google Shape;4059;p274"/>
          <p:cNvSpPr txBox="1"/>
          <p:nvPr/>
        </p:nvSpPr>
        <p:spPr>
          <a:xfrm>
            <a:off x="2306182" y="2531778"/>
            <a:ext cx="6528789" cy="2289534"/>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latin typeface="Arial"/>
                <a:ea typeface="Arial"/>
                <a:cs typeface="Arial"/>
                <a:sym typeface="Arial"/>
              </a:rPr>
              <a:t>Eine Beschreibung des histologischen Erscheinungsbildes des Tumors in Bezug darauf, wie er sich um Blutgefäße herum anordnet</a:t>
            </a:r>
            <a:endParaRPr i="1">
              <a:solidFill>
                <a:srgbClr val="1A5FB4"/>
              </a:solidFill>
              <a:latin typeface="Arial"/>
              <a:ea typeface="Arial"/>
              <a:cs typeface="Arial"/>
              <a:sym typeface="Aria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neigt der Tumor dazu, sich in Bezug auf Blutgefäße zu organisieren?</a:t>
            </a:r>
            <a:endParaRPr i="1">
              <a:solidFill>
                <a:srgbClr val="1A5FB4"/>
              </a:solidFill>
            </a:endParaRPr>
          </a:p>
          <a:p>
            <a:pPr marL="0" marR="0" lvl="0" indent="0" algn="l" rtl="0">
              <a:spcBef>
                <a:spcPts val="0"/>
              </a:spcBef>
              <a:spcAft>
                <a:spcPts val="0"/>
              </a:spcAft>
              <a:buNone/>
            </a:pPr>
            <a:r>
              <a:rPr lang="en-US" i="1">
                <a:solidFill>
                  <a:srgbClr val="1A5FB4"/>
                </a:solidFil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p:txBody>
      </p:sp>
      <p:sp>
        <p:nvSpPr>
          <p:cNvPr id="4060" name="Google Shape;4060;p274"/>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61" name="Google Shape;4061;p274"/>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4062" name="Google Shape;4062;p274"/>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63" name="Google Shape;4063;p27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64" name="Google Shape;4064;p274"/>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65" name="Google Shape;4065;p274"/>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06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54" name="Google Shape;4054;p274"/>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055" name="Google Shape;4055;p27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262</a:t>
            </a:fld>
            <a:endParaRPr lang="de-DE" sz="800">
              <a:latin typeface="Segoe UI"/>
            </a:endParaRPr>
          </a:p>
        </p:txBody>
      </p:sp>
      <p:cxnSp>
        <p:nvCxnSpPr>
          <p:cNvPr id="4067" name="ZZ_Fusszeile_Linie"/>
          <p:cNvCxnSpPr/>
          <p:nvPr/>
        </p:nvCxnSpPr>
        <p:spPr>
          <a:xfrm>
            <a:off x="274320" y="6565392"/>
            <a:ext cx="11643360" cy="0"/>
          </a:xfrm>
          <a:prstGeom prst="line">
            <a:avLst/>
          </a:prstGeom>
          <a:ln w="6350">
            <a:solidFill>
              <a:srgbClr val="D7DBE0"/>
            </a:solidFill>
          </a:ln>
        </p:spPr>
      </p:cxnSp>
      <p:sp>
        <p:nvSpPr>
          <p:cNvPr id="406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4069"/>
        <p:cNvGrpSpPr/>
        <p:nvPr/>
      </p:nvGrpSpPr>
      <p:grpSpPr>
        <a:xfrm>
          <a:off x="0" y="0"/>
          <a:ext cx="0" cy="0"/>
          <a:chOff x="0" y="0"/>
          <a:chExt cx="0" cy="0"/>
        </a:xfrm>
      </p:grpSpPr>
      <p:cxnSp>
        <p:nvCxnSpPr>
          <p:cNvPr id="4070" name="Google Shape;4070;p275"/>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073" name="Google Shape;4073;p27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74" name="Google Shape;4074;p275"/>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75" name="Google Shape;4075;p275"/>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076" name="Google Shape;4076;p275"/>
          <p:cNvSpPr txBox="1"/>
          <p:nvPr/>
        </p:nvSpPr>
        <p:spPr>
          <a:xfrm>
            <a:off x="2306182" y="2531778"/>
            <a:ext cx="6528789" cy="2289534"/>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latin typeface="Arial"/>
                <a:ea typeface="Arial"/>
                <a:cs typeface="Arial"/>
                <a:sym typeface="Arial"/>
              </a:rPr>
              <a:t>Eine Beschreibung des histologischen Erscheinungsbildes des Tumors in Bezug darauf, wie er sich um Blutgefäße herum anordnet</a:t>
            </a:r>
            <a:endParaRPr i="1">
              <a:solidFill>
                <a:srgbClr val="1A5FB4"/>
              </a:solidFill>
              <a:latin typeface="Arial"/>
              <a:ea typeface="Arial"/>
              <a:cs typeface="Arial"/>
              <a:sym typeface="Aria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neigt der Tumor dazu, sich in Bezug auf Blutgefäße zu organisieren?</a:t>
            </a:r>
            <a:endParaRPr i="1">
              <a:solidFill>
                <a:srgbClr val="1A5FB4"/>
              </a:solidFill>
            </a:endParaRPr>
          </a:p>
          <a:p>
            <a:pPr marL="0" marR="0" lvl="0" indent="0" algn="l" rtl="0">
              <a:spcBef>
                <a:spcPts val="0"/>
              </a:spcBef>
              <a:spcAft>
                <a:spcPts val="0"/>
              </a:spcAft>
              <a:buNone/>
            </a:pPr>
            <a:r>
              <a:rPr lang="en-US" i="1">
                <a:solidFill>
                  <a:srgbClr val="1A5FB4"/>
                </a:solidFil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a:t>
            </a:r>
            <a:r>
              <a:rPr lang="en-US">
                <a:solidFill>
                  <a:schemeClr val="dk1"/>
                </a:solidFill>
              </a:rPr>
              <a:t>Daher ist ein Rb-Tumor bei geringer Vergrößerung durch Manschetten lebender Zellen gekennzeichnet, die die Blutgefäße umgeben, wobei diese Manschetten wiederum von nekrotischen Bereichen umgeben sind.</a:t>
            </a:r>
            <a:endParaRPr i="1">
              <a:solidFill>
                <a:srgbClr val="1A5FB4"/>
              </a:solidFill>
            </a:endParaRPr>
          </a:p>
        </p:txBody>
      </p:sp>
      <p:sp>
        <p:nvSpPr>
          <p:cNvPr id="4077" name="Google Shape;4077;p275"/>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78" name="Google Shape;4078;p275"/>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4079" name="Google Shape;4079;p275"/>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80" name="Google Shape;4080;p27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81" name="Google Shape;4081;p275"/>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82" name="Google Shape;4082;p275"/>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08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71" name="Google Shape;4071;p27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072" name="Google Shape;4072;p27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263</a:t>
            </a:fld>
            <a:endParaRPr lang="de-DE" sz="800">
              <a:latin typeface="Segoe UI"/>
            </a:endParaRPr>
          </a:p>
        </p:txBody>
      </p:sp>
      <p:cxnSp>
        <p:nvCxnSpPr>
          <p:cNvPr id="4084" name="ZZ_Fusszeile_Linie"/>
          <p:cNvCxnSpPr/>
          <p:nvPr/>
        </p:nvCxnSpPr>
        <p:spPr>
          <a:xfrm>
            <a:off x="274320" y="6565392"/>
            <a:ext cx="11643360" cy="0"/>
          </a:xfrm>
          <a:prstGeom prst="line">
            <a:avLst/>
          </a:prstGeom>
          <a:ln w="6350">
            <a:solidFill>
              <a:srgbClr val="D7DBE0"/>
            </a:solidFill>
          </a:ln>
        </p:spPr>
      </p:cxnSp>
      <p:sp>
        <p:nvSpPr>
          <p:cNvPr id="408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4086"/>
        <p:cNvGrpSpPr/>
        <p:nvPr/>
      </p:nvGrpSpPr>
      <p:grpSpPr>
        <a:xfrm>
          <a:off x="0" y="0"/>
          <a:ext cx="0" cy="0"/>
          <a:chOff x="0" y="0"/>
          <a:chExt cx="0" cy="0"/>
        </a:xfrm>
      </p:grpSpPr>
      <p:cxnSp>
        <p:nvCxnSpPr>
          <p:cNvPr id="4087" name="Google Shape;4087;p276"/>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090" name="Google Shape;4090;p27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091" name="Google Shape;4091;p276"/>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092" name="Google Shape;4092;p276"/>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093" name="Google Shape;4093;p276"/>
          <p:cNvSpPr txBox="1"/>
          <p:nvPr/>
        </p:nvSpPr>
        <p:spPr>
          <a:xfrm>
            <a:off x="2306182" y="2531778"/>
            <a:ext cx="6528789" cy="2478641"/>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sind </a:t>
            </a:r>
            <a:r>
              <a:rPr lang="en-US">
                <a:solidFill>
                  <a:srgbClr val="1A5FB4"/>
                </a:solidFill>
                <a:latin typeface="Arial"/>
                <a:ea typeface="Arial"/>
                <a:cs typeface="Arial"/>
                <a:sym typeface="Arial"/>
              </a:rPr>
              <a:t>Pseudorosetten</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latin typeface="Arial"/>
                <a:ea typeface="Arial"/>
                <a:cs typeface="Arial"/>
                <a:sym typeface="Arial"/>
              </a:rPr>
              <a:t>Eine Beschreibung des histologischen Erscheinungsbildes des Tumors in Bezug darauf, wie er sich um Blutgefäße herum anordnet</a:t>
            </a:r>
            <a:endParaRPr i="1">
              <a:solidFill>
                <a:srgbClr val="1A5FB4"/>
              </a:solidFill>
              <a:latin typeface="Arial"/>
              <a:ea typeface="Arial"/>
              <a:cs typeface="Arial"/>
              <a:sym typeface="Aria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neigt der Tumor dazu, sich in Bezug auf Blutgefäße zu organisieren?</a:t>
            </a:r>
            <a:endParaRPr i="1">
              <a:solidFill>
                <a:srgbClr val="1A5FB4"/>
              </a:solidFill>
            </a:endParaRPr>
          </a:p>
          <a:p>
            <a:pPr marL="0" marR="0" lvl="0" indent="0" algn="l" rtl="0">
              <a:spcBef>
                <a:spcPts val="0"/>
              </a:spcBef>
              <a:spcAft>
                <a:spcPts val="0"/>
              </a:spcAft>
              <a:buNone/>
            </a:pPr>
            <a:r>
              <a:rPr lang="en-US" i="1">
                <a:solidFill>
                  <a:srgbClr val="1A5FB4"/>
                </a:solidFil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a:t>
            </a:r>
            <a:r>
              <a:rPr lang="en-US">
                <a:solidFill>
                  <a:schemeClr val="dk1"/>
                </a:solidFill>
              </a:rPr>
              <a:t>Daher ist ein Rb-Tumor bei geringer Vergrößerung durch Manschetten lebender Zellen gekennzeichnet, die die Blutgefäße umgeben, wobei diese Manschetten wiederum von nekrotischen Bereichen umgeben sind.  </a:t>
            </a:r>
            <a:r>
              <a:rPr lang="en-US" b="1">
                <a:solidFill>
                  <a:schemeClr val="lt1"/>
                </a:solidFill>
              </a:rPr>
              <a:t>Eine Pseudorosette ist das Blutgefäß zusammen mit seinem Kragen aus lebensfähigen Zellen.</a:t>
            </a:r>
            <a:endParaRPr i="1">
              <a:solidFill>
                <a:srgbClr val="1A5FB4"/>
              </a:solidFill>
            </a:endParaRPr>
          </a:p>
        </p:txBody>
      </p:sp>
      <p:sp>
        <p:nvSpPr>
          <p:cNvPr id="4094" name="Google Shape;4094;p276"/>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095" name="Google Shape;4095;p276"/>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cxnSp>
        <p:nvCxnSpPr>
          <p:cNvPr id="4096" name="Google Shape;4096;p276"/>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097" name="Google Shape;4097;p27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098" name="Google Shape;4098;p276"/>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099" name="Google Shape;4099;p276"/>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0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088" name="Google Shape;4088;p276"/>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089" name="Google Shape;4089;p27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264</a:t>
            </a:fld>
            <a:endParaRPr lang="de-DE" sz="800">
              <a:latin typeface="Segoe UI"/>
            </a:endParaRPr>
          </a:p>
        </p:txBody>
      </p:sp>
      <p:cxnSp>
        <p:nvCxnSpPr>
          <p:cNvPr id="4101" name="ZZ_Fusszeile_Linie"/>
          <p:cNvCxnSpPr/>
          <p:nvPr/>
        </p:nvCxnSpPr>
        <p:spPr>
          <a:xfrm>
            <a:off x="274320" y="6565392"/>
            <a:ext cx="11643360" cy="0"/>
          </a:xfrm>
          <a:prstGeom prst="line">
            <a:avLst/>
          </a:prstGeom>
          <a:ln w="6350">
            <a:solidFill>
              <a:srgbClr val="D7DBE0"/>
            </a:solidFill>
          </a:ln>
        </p:spPr>
      </p:cxnSp>
      <p:sp>
        <p:nvSpPr>
          <p:cNvPr id="410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4103"/>
        <p:cNvGrpSpPr/>
        <p:nvPr/>
      </p:nvGrpSpPr>
      <p:grpSpPr>
        <a:xfrm>
          <a:off x="0" y="0"/>
          <a:ext cx="0" cy="0"/>
          <a:chOff x="0" y="0"/>
          <a:chExt cx="0" cy="0"/>
        </a:xfrm>
      </p:grpSpPr>
      <p:sp>
        <p:nvSpPr>
          <p:cNvPr id="4105" name="Google Shape;4105;p277"/>
          <p:cNvSpPr txBox="1"/>
          <p:nvPr/>
        </p:nvSpPr>
        <p:spPr>
          <a:xfrm>
            <a:off x="5160723" y="5891937"/>
            <a:ext cx="1937359"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Pseudorosetten</a:t>
            </a:r>
            <a:endParaRPr sz="1227" b="0" i="0" u="none" strike="noStrike" cap="none">
              <a:solidFill>
                <a:srgbClr val="330066"/>
              </a:solidFill>
              <a:latin typeface="Arial"/>
              <a:ea typeface="Arial"/>
              <a:cs typeface="Arial"/>
              <a:sym typeface="Arial"/>
            </a:endParaRPr>
          </a:p>
        </p:txBody>
      </p:sp>
      <p:pic>
        <p:nvPicPr>
          <p:cNvPr id="4106" name="Google Shape;4106;p277"/>
          <p:cNvPicPr preferRelativeResize="0"/>
          <p:nvPr/>
        </p:nvPicPr>
        <p:blipFill rotWithShape="1">
          <a:blip r:embed="rId3">
            <a:alphaModFix/>
          </a:blip>
          <a:srcRect/>
          <a:stretch/>
        </p:blipFill>
        <p:spPr>
          <a:xfrm>
            <a:off x="2989545" y="1271225"/>
            <a:ext cx="6279715" cy="3901162"/>
          </a:xfrm>
          <a:prstGeom prst="rect">
            <a:avLst/>
          </a:prstGeom>
          <a:noFill/>
          <a:ln>
            <a:noFill/>
          </a:ln>
        </p:spPr>
      </p:pic>
      <p:sp>
        <p:nvSpPr>
          <p:cNvPr id="41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04" name="Google Shape;4104;p27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265</a:t>
            </a:fld>
            <a:endParaRPr lang="de-DE" sz="800">
              <a:latin typeface="Segoe UI"/>
            </a:endParaRPr>
          </a:p>
        </p:txBody>
      </p:sp>
      <p:cxnSp>
        <p:nvCxnSpPr>
          <p:cNvPr id="4108" name="ZZ_Fusszeile_Linie"/>
          <p:cNvCxnSpPr/>
          <p:nvPr/>
        </p:nvCxnSpPr>
        <p:spPr>
          <a:xfrm>
            <a:off x="274320" y="6565392"/>
            <a:ext cx="11643360" cy="0"/>
          </a:xfrm>
          <a:prstGeom prst="line">
            <a:avLst/>
          </a:prstGeom>
          <a:ln w="6350">
            <a:solidFill>
              <a:srgbClr val="D7DBE0"/>
            </a:solidFill>
          </a:ln>
        </p:spPr>
      </p:cxnSp>
      <p:sp>
        <p:nvSpPr>
          <p:cNvPr id="41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4110"/>
        <p:cNvGrpSpPr/>
        <p:nvPr/>
      </p:nvGrpSpPr>
      <p:grpSpPr>
        <a:xfrm>
          <a:off x="0" y="0"/>
          <a:ext cx="0" cy="0"/>
          <a:chOff x="0" y="0"/>
          <a:chExt cx="0" cy="0"/>
        </a:xfrm>
      </p:grpSpPr>
      <p:cxnSp>
        <p:nvCxnSpPr>
          <p:cNvPr id="4111" name="Google Shape;4111;p278"/>
          <p:cNvCxnSpPr/>
          <p:nvPr/>
        </p:nvCxnSpPr>
        <p:spPr>
          <a:xfrm>
            <a:off x="6233138" y="2665488"/>
            <a:ext cx="3340274" cy="66805"/>
          </a:xfrm>
          <a:prstGeom prst="straightConnector1">
            <a:avLst/>
          </a:prstGeom>
          <a:noFill/>
          <a:ln w="25052" cap="flat" cmpd="sng">
            <a:solidFill>
              <a:srgbClr val="9AA3AE"/>
            </a:solidFill>
            <a:prstDash val="solid"/>
            <a:round/>
            <a:headEnd type="none" w="med" len="med"/>
            <a:tailEnd type="none" w="med" len="med"/>
          </a:ln>
        </p:spPr>
      </p:cxnSp>
      <p:sp>
        <p:nvSpPr>
          <p:cNvPr id="4114" name="Google Shape;4114;p27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115" name="Google Shape;4115;p278"/>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116" name="Google Shape;4116;p278"/>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117" name="Google Shape;4117;p278"/>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118" name="Google Shape;4118;p278"/>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119" name="Google Shape;4119;p278"/>
          <p:cNvSpPr txBox="1"/>
          <p:nvPr/>
        </p:nvSpPr>
        <p:spPr>
          <a:xfrm>
            <a:off x="2306182" y="2531778"/>
            <a:ext cx="6528789" cy="1992592"/>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Was sind </a:t>
            </a:r>
            <a:r>
              <a:rPr lang="en-US" sz="1052">
                <a:solidFill>
                  <a:srgbClr val="9AA3AE"/>
                </a:solidFill>
                <a:latin typeface="Arial"/>
                <a:ea typeface="Arial"/>
                <a:cs typeface="Arial"/>
                <a:sym typeface="Arial"/>
              </a:rPr>
              <a:t>Pseudorosetten</a:t>
            </a:r>
            <a:r>
              <a:rPr lang="en-US" sz="1052" i="1">
                <a:solidFill>
                  <a:srgbClr val="9AA3AE"/>
                </a:solidFill>
                <a:latin typeface="Arial"/>
                <a:ea typeface="Arial"/>
                <a:cs typeface="Arial"/>
                <a:sym typeface="Arial"/>
              </a:rPr>
              <a: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Wie neigt der Tumor dazu, sich in Bezug auf Blutgefäße zu organisieren?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Manschetten lebender Zellen gekennzeichnet, die die Blutgefäße umgeben, wobei diese Manschetten wiederum von </a:t>
            </a:r>
            <a:r>
              <a:rPr lang="en-US" sz="1052" b="1">
                <a:solidFill>
                  <a:srgbClr val="000000"/>
                </a:solidFill>
                <a:latin typeface="Arial"/>
                <a:ea typeface="Arial"/>
                <a:cs typeface="Arial"/>
                <a:sym typeface="Arial"/>
              </a:rPr>
              <a:t>nekrotischen Bereichen</a:t>
            </a:r>
            <a:r>
              <a:rPr lang="en-US" sz="1052">
                <a:solidFill>
                  <a:srgbClr val="9AA3AE"/>
                </a:solidFill>
                <a:latin typeface="Arial"/>
                <a:ea typeface="Arial"/>
                <a:cs typeface="Arial"/>
                <a:sym typeface="Arial"/>
              </a:rPr>
              <a:t> umgeben sind. </a:t>
            </a:r>
            <a:r>
              <a:rPr lang="en-US" sz="1052" b="1">
                <a:solidFill>
                  <a:srgbClr val="9AA3AE"/>
                </a:solidFill>
                <a:latin typeface="Arial"/>
                <a:ea typeface="Arial"/>
                <a:cs typeface="Arial"/>
                <a:sym typeface="Arial"/>
              </a:rPr>
              <a:t>Eine Pseudorosette ist das Blutgefäß zusammen mit seinem Ring aus lebensfähigen Zellen.</a:t>
            </a:r>
            <a:endParaRPr/>
          </a:p>
        </p:txBody>
      </p:sp>
      <p:sp>
        <p:nvSpPr>
          <p:cNvPr id="4120" name="Google Shape;4120;p278"/>
          <p:cNvSpPr/>
          <p:nvPr/>
        </p:nvSpPr>
        <p:spPr>
          <a:xfrm>
            <a:off x="2306192" y="4082622"/>
            <a:ext cx="1639627"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121" name="Google Shape;4121;p278"/>
          <p:cNvSpPr txBox="1"/>
          <p:nvPr/>
        </p:nvSpPr>
        <p:spPr>
          <a:xfrm>
            <a:off x="2398038" y="2624642"/>
            <a:ext cx="6236581" cy="137187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Die Nekrosebereiche zeichnen sich durch das Vorhandensein einer Substanz von einiger Bedeutung aus. Was ist das?</a:t>
            </a:r>
            <a:endParaRPr sz="1403"/>
          </a:p>
          <a:p>
            <a:pPr marL="0" marR="0" lvl="0" indent="0" algn="l" rtl="0">
              <a:spcBef>
                <a:spcPts val="0"/>
              </a:spcBef>
              <a:spcAft>
                <a:spcPts val="0"/>
              </a:spcAft>
              <a:buNone/>
            </a:pPr>
            <a:r>
              <a:rPr lang="en-US">
                <a:solidFill>
                  <a:srgbClr val="FFEC8F"/>
                </a:solidFill>
                <a:latin typeface="Arial"/>
                <a:ea typeface="Arial"/>
                <a:cs typeface="Arial"/>
                <a:sym typeface="Arial"/>
              </a:rPr>
              <a:t>Kalzium</a:t>
            </a:r>
            <a:endParaRPr sz="1403"/>
          </a:p>
          <a:p>
            <a:pPr marL="0" marR="0" lvl="0" indent="0" algn="l" rtl="0">
              <a:spcBef>
                <a:spcPts val="0"/>
              </a:spcBef>
              <a:spcAft>
                <a:spcPts val="0"/>
              </a:spcAft>
              <a:buNone/>
            </a:pPr>
            <a:endParaRPr sz="1403">
              <a:solidFill>
                <a:srgbClr val="FFEC8F"/>
              </a:solidFill>
              <a:latin typeface="Arial"/>
              <a:ea typeface="Arial"/>
              <a:cs typeface="Arial"/>
              <a:sym typeface="Arial"/>
            </a:endParaRPr>
          </a:p>
          <a:p>
            <a:pPr marL="0" marR="0" lvl="0" indent="0" algn="l" rtl="0">
              <a:spcBef>
                <a:spcPts val="0"/>
              </a:spcBef>
              <a:spcAft>
                <a:spcPts val="0"/>
              </a:spcAft>
              <a:buNone/>
            </a:pPr>
            <a:r>
              <a:rPr lang="en-US" i="1">
                <a:solidFill>
                  <a:srgbClr val="FFEC8F"/>
                </a:solidFill>
                <a:latin typeface="Arial"/>
                <a:ea typeface="Arial"/>
                <a:cs typeface="Arial"/>
                <a:sym typeface="Arial"/>
              </a:rPr>
              <a:t>Warum ist das Vorhandensein von Kalzium in den Nekrosebereichen wichtig?</a:t>
            </a:r>
            <a:endParaRPr sz="1403"/>
          </a:p>
          <a:p>
            <a:pPr marL="0" marR="0" lvl="0" indent="0" algn="l" rtl="0">
              <a:spcBef>
                <a:spcPts val="0"/>
              </a:spcBef>
              <a:spcAft>
                <a:spcPts val="0"/>
              </a:spcAft>
              <a:buNone/>
            </a:pPr>
            <a:r>
              <a:rPr lang="en-US">
                <a:solidFill>
                  <a:srgbClr val="FFEC8F"/>
                </a:solidFill>
                <a:latin typeface="Arial"/>
                <a:ea typeface="Arial"/>
                <a:cs typeface="Arial"/>
                <a:sym typeface="Arial"/>
              </a:rPr>
              <a:t>Es ist dieses Kalzium, das in der Bildgebung sichtbar wird und somit einen wichtigen diagnostischen Hinweis darauf liefert, dass es sich um ein Rb-Tumor handelt</a:t>
            </a:r>
            <a:endParaRPr sz="1403"/>
          </a:p>
        </p:txBody>
      </p:sp>
      <p:cxnSp>
        <p:nvCxnSpPr>
          <p:cNvPr id="4122" name="Google Shape;4122;p278"/>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123" name="Google Shape;4123;p27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124" name="Google Shape;4124;p278"/>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125" name="Google Shape;4125;p278"/>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2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12" name="Google Shape;4112;p278"/>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113" name="Google Shape;4113;p27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266</a:t>
            </a:fld>
            <a:endParaRPr lang="de-DE" sz="800">
              <a:latin typeface="Segoe UI"/>
            </a:endParaRPr>
          </a:p>
        </p:txBody>
      </p:sp>
      <p:cxnSp>
        <p:nvCxnSpPr>
          <p:cNvPr id="4127" name="ZZ_Fusszeile_Linie"/>
          <p:cNvCxnSpPr/>
          <p:nvPr/>
        </p:nvCxnSpPr>
        <p:spPr>
          <a:xfrm>
            <a:off x="274320" y="6565392"/>
            <a:ext cx="11643360" cy="0"/>
          </a:xfrm>
          <a:prstGeom prst="line">
            <a:avLst/>
          </a:prstGeom>
          <a:ln w="6350">
            <a:solidFill>
              <a:srgbClr val="D7DBE0"/>
            </a:solidFill>
          </a:ln>
        </p:spPr>
      </p:cxnSp>
      <p:sp>
        <p:nvSpPr>
          <p:cNvPr id="412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4129"/>
        <p:cNvGrpSpPr/>
        <p:nvPr/>
      </p:nvGrpSpPr>
      <p:grpSpPr>
        <a:xfrm>
          <a:off x="0" y="0"/>
          <a:ext cx="0" cy="0"/>
          <a:chOff x="0" y="0"/>
          <a:chExt cx="0" cy="0"/>
        </a:xfrm>
      </p:grpSpPr>
      <p:sp>
        <p:nvSpPr>
          <p:cNvPr id="4132" name="Google Shape;4132;p27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133" name="Google Shape;4133;p279"/>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134" name="Google Shape;4134;p279"/>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135" name="Google Shape;4135;p279"/>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136" name="Google Shape;4136;p279"/>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137" name="Google Shape;4137;p279"/>
          <p:cNvSpPr txBox="1"/>
          <p:nvPr/>
        </p:nvSpPr>
        <p:spPr>
          <a:xfrm>
            <a:off x="2306182" y="2531778"/>
            <a:ext cx="6528789" cy="1992592"/>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Was sind </a:t>
            </a:r>
            <a:r>
              <a:rPr lang="en-US" sz="1052">
                <a:solidFill>
                  <a:srgbClr val="9AA3AE"/>
                </a:solidFill>
                <a:latin typeface="Arial"/>
                <a:ea typeface="Arial"/>
                <a:cs typeface="Arial"/>
                <a:sym typeface="Arial"/>
              </a:rPr>
              <a:t>Pseudorosetten</a:t>
            </a:r>
            <a:r>
              <a:rPr lang="en-US" sz="1052" i="1">
                <a:solidFill>
                  <a:srgbClr val="9AA3AE"/>
                </a:solidFill>
                <a:latin typeface="Arial"/>
                <a:ea typeface="Arial"/>
                <a:cs typeface="Arial"/>
                <a:sym typeface="Arial"/>
              </a:rPr>
              <a: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Wie neigt der Tumor dazu, sich in Bezug auf Blutgefäße zu organisieren?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Manschetten lebender Zellen gekennzeichnet, die die Blutgefäße umgeben, wobei diese Manschetten wiederum von </a:t>
            </a:r>
            <a:r>
              <a:rPr lang="en-US" sz="1052" b="1">
                <a:solidFill>
                  <a:srgbClr val="000000"/>
                </a:solidFill>
                <a:latin typeface="Arial"/>
                <a:ea typeface="Arial"/>
                <a:cs typeface="Arial"/>
                <a:sym typeface="Arial"/>
              </a:rPr>
              <a:t>nekrotischen Bereichen</a:t>
            </a:r>
            <a:r>
              <a:rPr lang="en-US" sz="1052">
                <a:solidFill>
                  <a:srgbClr val="9AA3AE"/>
                </a:solidFill>
                <a:latin typeface="Arial"/>
                <a:ea typeface="Arial"/>
                <a:cs typeface="Arial"/>
                <a:sym typeface="Arial"/>
              </a:rPr>
              <a:t> umgeben sind. </a:t>
            </a:r>
            <a:r>
              <a:rPr lang="en-US" sz="1052" b="1">
                <a:solidFill>
                  <a:srgbClr val="9AA3AE"/>
                </a:solidFill>
                <a:latin typeface="Arial"/>
                <a:ea typeface="Arial"/>
                <a:cs typeface="Arial"/>
                <a:sym typeface="Arial"/>
              </a:rPr>
              <a:t>Eine Pseudorosette ist das Blutgefäß zusammen mit seinem Ring aus lebensfähigen Zellen.</a:t>
            </a:r>
            <a:endParaRPr/>
          </a:p>
        </p:txBody>
      </p:sp>
      <p:sp>
        <p:nvSpPr>
          <p:cNvPr id="4138" name="Google Shape;4138;p279"/>
          <p:cNvSpPr/>
          <p:nvPr/>
        </p:nvSpPr>
        <p:spPr>
          <a:xfrm>
            <a:off x="2306192" y="4082622"/>
            <a:ext cx="1639627"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139" name="Google Shape;4139;p279"/>
          <p:cNvSpPr txBox="1"/>
          <p:nvPr/>
        </p:nvSpPr>
        <p:spPr>
          <a:xfrm>
            <a:off x="2398038" y="2624642"/>
            <a:ext cx="6236581" cy="1345052"/>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Die Nekrosebereiche zeichnen sich durch das Vorhandensein einer Substanz von einiger Bedeutung aus. Was ist das?</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Kalzium</a:t>
            </a:r>
            <a:endParaRPr i="1">
              <a:solidFill>
                <a:srgbClr val="1A5FB4"/>
              </a:solidFill>
            </a:endParaRPr>
          </a:p>
          <a:p>
            <a:pPr marL="0" marR="0" lvl="0" indent="0" algn="l" rtl="0">
              <a:spcBef>
                <a:spcPts val="0"/>
              </a:spcBef>
              <a:spcAft>
                <a:spcPts val="0"/>
              </a:spcAft>
              <a:buNone/>
            </a:pPr>
            <a:r>
              <a:rPr lang="en-US">
                <a:solidFill>
                  <a:srgbClr val="FFEC8F"/>
                </a:solidFill>
                <a:latin typeface="Arial"/>
                <a:ea typeface="Arial"/>
                <a:cs typeface="Arial"/>
                <a:sym typeface="Arial"/>
              </a:rPr>
              <a:t>Kalzium</a:t>
            </a:r>
            <a:endParaRPr sz="1403"/>
          </a:p>
          <a:p>
            <a:pPr marL="0" marR="0" lvl="0" indent="0" algn="l" rtl="0">
              <a:spcBef>
                <a:spcPts val="0"/>
              </a:spcBef>
              <a:spcAft>
                <a:spcPts val="0"/>
              </a:spcAft>
              <a:buNone/>
            </a:pPr>
            <a:r>
              <a:rPr lang="en-US" i="1">
                <a:solidFill>
                  <a:srgbClr val="FFEC8F"/>
                </a:solidFill>
                <a:latin typeface="Arial"/>
                <a:ea typeface="Arial"/>
                <a:cs typeface="Arial"/>
                <a:sym typeface="Arial"/>
              </a:rPr>
              <a:t>Warum ist das Vorhandensein von Kalzium in den Nekrosebereichen wichtig?</a:t>
            </a:r>
            <a:endParaRPr sz="1403"/>
          </a:p>
          <a:p>
            <a:pPr marL="0" marR="0" lvl="0" indent="0" algn="l" rtl="0">
              <a:spcBef>
                <a:spcPts val="0"/>
              </a:spcBef>
              <a:spcAft>
                <a:spcPts val="0"/>
              </a:spcAft>
              <a:buNone/>
            </a:pPr>
            <a:r>
              <a:rPr lang="en-US">
                <a:solidFill>
                  <a:srgbClr val="FFEC8F"/>
                </a:solidFill>
                <a:latin typeface="Arial"/>
                <a:ea typeface="Arial"/>
                <a:cs typeface="Arial"/>
                <a:sym typeface="Arial"/>
              </a:rPr>
              <a:t>Es ist dieses Kalzium, das in der Bildgebung sichtbar wird und somit einen wichtigen diagnostischen Hinweis darauf liefert, dass es sich um ein Rb-Tumor handelt</a:t>
            </a:r>
            <a:endParaRPr sz="1403"/>
          </a:p>
        </p:txBody>
      </p:sp>
      <p:cxnSp>
        <p:nvCxnSpPr>
          <p:cNvPr id="4140" name="Google Shape;4140;p279"/>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141" name="Google Shape;4141;p27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142" name="Google Shape;4142;p279"/>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143" name="Google Shape;4143;p279"/>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30" name="Google Shape;4130;p27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131" name="Google Shape;4131;p27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267</a:t>
            </a:fld>
            <a:endParaRPr lang="de-DE" sz="800">
              <a:latin typeface="Segoe UI"/>
            </a:endParaRPr>
          </a:p>
        </p:txBody>
      </p:sp>
      <p:cxnSp>
        <p:nvCxnSpPr>
          <p:cNvPr id="4145" name="ZZ_Fusszeile_Linie"/>
          <p:cNvCxnSpPr/>
          <p:nvPr/>
        </p:nvCxnSpPr>
        <p:spPr>
          <a:xfrm>
            <a:off x="274320" y="6565392"/>
            <a:ext cx="11643360" cy="0"/>
          </a:xfrm>
          <a:prstGeom prst="line">
            <a:avLst/>
          </a:prstGeom>
          <a:ln w="6350">
            <a:solidFill>
              <a:srgbClr val="D7DBE0"/>
            </a:solidFill>
          </a:ln>
        </p:spPr>
      </p:cxnSp>
      <p:sp>
        <p:nvSpPr>
          <p:cNvPr id="41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4147"/>
        <p:cNvGrpSpPr/>
        <p:nvPr/>
      </p:nvGrpSpPr>
      <p:grpSpPr>
        <a:xfrm>
          <a:off x="0" y="0"/>
          <a:ext cx="0" cy="0"/>
          <a:chOff x="0" y="0"/>
          <a:chExt cx="0" cy="0"/>
        </a:xfrm>
      </p:grpSpPr>
      <p:sp>
        <p:nvSpPr>
          <p:cNvPr id="4150" name="Google Shape;4150;p28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151" name="Google Shape;4151;p280"/>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152" name="Google Shape;4152;p280"/>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153" name="Google Shape;4153;p280"/>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154" name="Google Shape;4154;p280"/>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155" name="Google Shape;4155;p280"/>
          <p:cNvSpPr txBox="1"/>
          <p:nvPr/>
        </p:nvSpPr>
        <p:spPr>
          <a:xfrm>
            <a:off x="2306182" y="2531778"/>
            <a:ext cx="6528789" cy="1992592"/>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Was sind </a:t>
            </a:r>
            <a:r>
              <a:rPr lang="en-US" sz="1052">
                <a:solidFill>
                  <a:srgbClr val="9AA3AE"/>
                </a:solidFill>
                <a:latin typeface="Arial"/>
                <a:ea typeface="Arial"/>
                <a:cs typeface="Arial"/>
                <a:sym typeface="Arial"/>
              </a:rPr>
              <a:t>Pseudorosetten</a:t>
            </a:r>
            <a:r>
              <a:rPr lang="en-US" sz="1052" i="1">
                <a:solidFill>
                  <a:srgbClr val="9AA3AE"/>
                </a:solidFill>
                <a:latin typeface="Arial"/>
                <a:ea typeface="Arial"/>
                <a:cs typeface="Arial"/>
                <a:sym typeface="Arial"/>
              </a:rPr>
              <a: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Wie neigt der Tumor dazu, sich in Bezug auf Blutgefäße zu organisieren?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Manschetten lebender Zellen gekennzeichnet, die die Blutgefäße umgeben, wobei diese Manschetten wiederum von </a:t>
            </a:r>
            <a:r>
              <a:rPr lang="en-US" sz="1052" b="1">
                <a:solidFill>
                  <a:srgbClr val="000000"/>
                </a:solidFill>
                <a:latin typeface="Arial"/>
                <a:ea typeface="Arial"/>
                <a:cs typeface="Arial"/>
                <a:sym typeface="Arial"/>
              </a:rPr>
              <a:t>nekrotischen Bereichen</a:t>
            </a:r>
            <a:r>
              <a:rPr lang="en-US" sz="1052">
                <a:solidFill>
                  <a:srgbClr val="9AA3AE"/>
                </a:solidFill>
                <a:latin typeface="Arial"/>
                <a:ea typeface="Arial"/>
                <a:cs typeface="Arial"/>
                <a:sym typeface="Arial"/>
              </a:rPr>
              <a:t> umgeben sind. </a:t>
            </a:r>
            <a:r>
              <a:rPr lang="en-US" sz="1052" b="1">
                <a:solidFill>
                  <a:srgbClr val="9AA3AE"/>
                </a:solidFill>
                <a:latin typeface="Arial"/>
                <a:ea typeface="Arial"/>
                <a:cs typeface="Arial"/>
                <a:sym typeface="Arial"/>
              </a:rPr>
              <a:t>Eine Pseudorosette ist das Blutgefäß zusammen mit seinem Ring aus lebensfähigen Zellen.</a:t>
            </a:r>
            <a:endParaRPr/>
          </a:p>
        </p:txBody>
      </p:sp>
      <p:sp>
        <p:nvSpPr>
          <p:cNvPr id="4156" name="Google Shape;4156;p280"/>
          <p:cNvSpPr/>
          <p:nvPr/>
        </p:nvSpPr>
        <p:spPr>
          <a:xfrm>
            <a:off x="2306192" y="4082622"/>
            <a:ext cx="1639627"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157" name="Google Shape;4157;p280"/>
          <p:cNvSpPr txBox="1"/>
          <p:nvPr/>
        </p:nvSpPr>
        <p:spPr>
          <a:xfrm>
            <a:off x="2398038" y="2624642"/>
            <a:ext cx="6236581" cy="1371879"/>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Die Nekrosebereiche zeichnen sich durch das Vorhandensein einer Substanz von einiger Bedeutung aus. Was ist das?</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Kalzium</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Warum ist das Vorhandensein von Kalzium in den Nekrosebereichen wichtig?</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sz="1403"/>
          </a:p>
        </p:txBody>
      </p:sp>
      <p:cxnSp>
        <p:nvCxnSpPr>
          <p:cNvPr id="4158" name="Google Shape;4158;p280"/>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159" name="Google Shape;4159;p28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160" name="Google Shape;4160;p280"/>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161" name="Google Shape;4161;p280"/>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6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48" name="Google Shape;4148;p28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149" name="Google Shape;4149;p28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268</a:t>
            </a:fld>
            <a:endParaRPr lang="de-DE" sz="800">
              <a:latin typeface="Segoe UI"/>
            </a:endParaRPr>
          </a:p>
        </p:txBody>
      </p:sp>
      <p:cxnSp>
        <p:nvCxnSpPr>
          <p:cNvPr id="4163" name="ZZ_Fusszeile_Linie"/>
          <p:cNvCxnSpPr/>
          <p:nvPr/>
        </p:nvCxnSpPr>
        <p:spPr>
          <a:xfrm>
            <a:off x="274320" y="6565392"/>
            <a:ext cx="11643360" cy="0"/>
          </a:xfrm>
          <a:prstGeom prst="line">
            <a:avLst/>
          </a:prstGeom>
          <a:ln w="6350">
            <a:solidFill>
              <a:srgbClr val="D7DBE0"/>
            </a:solidFill>
          </a:ln>
        </p:spPr>
      </p:cxnSp>
      <p:sp>
        <p:nvSpPr>
          <p:cNvPr id="416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4165"/>
        <p:cNvGrpSpPr/>
        <p:nvPr/>
      </p:nvGrpSpPr>
      <p:grpSpPr>
        <a:xfrm>
          <a:off x="0" y="0"/>
          <a:ext cx="0" cy="0"/>
          <a:chOff x="0" y="0"/>
          <a:chExt cx="0" cy="0"/>
        </a:xfrm>
      </p:grpSpPr>
      <p:sp>
        <p:nvSpPr>
          <p:cNvPr id="4168" name="Google Shape;4168;p28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169" name="Google Shape;4169;p281"/>
          <p:cNvSpPr txBox="1"/>
          <p:nvPr/>
        </p:nvSpPr>
        <p:spPr>
          <a:xfrm>
            <a:off x="2986762" y="4483455"/>
            <a:ext cx="6338104" cy="1706696"/>
          </a:xfrm>
          <a:prstGeom prst="rect">
            <a:avLst/>
          </a:prstGeom>
          <a:solidFill>
            <a:srgbClr val="C6F0CF"/>
          </a:solid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330066"/>
                </a:solidFill>
                <a:latin typeface="Arial"/>
                <a:ea typeface="Arial"/>
                <a:cs typeface="Arial"/>
                <a:sym typeface="Arial"/>
              </a:rPr>
              <a:t>In Bezug auf die Rb-Histologie wird der Begriff „Rosette“ in drei Zusammenhängen verwendet. Welche sind das?</a:t>
            </a:r>
            <a:endParaRPr b="0" i="0" u="none" strike="noStrike" cap="none">
              <a:solidFill>
                <a:srgbClr val="3300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669999"/>
                </a:solidFill>
                <a:latin typeface="Arial"/>
                <a:ea typeface="Arial"/>
                <a:cs typeface="Arial"/>
                <a:sym typeface="Arial"/>
              </a:rPr>
              <a:t>--Flexner-Wintersteiner-Rosetten</a:t>
            </a:r>
            <a:endParaRPr b="0" i="0" u="none" strike="noStrike" cap="none">
              <a:solidFill>
                <a:srgbClr val="66999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1" i="0" u="none" strike="noStrike" cap="none">
                <a:solidFill>
                  <a:srgbClr val="1A5FB4"/>
                </a:solidFill>
                <a:latin typeface="Arial"/>
                <a:ea typeface="Arial"/>
                <a:cs typeface="Arial"/>
                <a:sym typeface="Arial"/>
              </a:rPr>
              <a:t>--Pseudorosetten</a:t>
            </a:r>
            <a:endParaRPr b="1" i="0" u="none" strike="noStrike" cap="none">
              <a:solidFill>
                <a:srgbClr val="1A5FB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--Homer-Wright-Rosetten</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27"/>
              <a:buFont typeface="Arial"/>
              <a:buNone/>
            </a:pPr>
            <a:endParaRPr b="0" i="0" u="none" strike="noStrike" cap="none">
              <a:solidFill>
                <a:srgbClr val="9AA3AE"/>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1" u="none" strike="noStrike" cap="none">
                <a:solidFill>
                  <a:srgbClr val="9AA3AE"/>
                </a:solidFill>
                <a:latin typeface="Arial"/>
                <a:ea typeface="Arial"/>
                <a:cs typeface="Arial"/>
                <a:sym typeface="Arial"/>
              </a:rPr>
              <a:t>Wiederum in Bezug auf die Rb-Histologie ist ein weiterer Begriff mit der Endung „-ette“ von zentraler Bedeutung. Welcher ist das?</a:t>
            </a:r>
            <a:endParaRPr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2"/>
              <a:buFont typeface="Arial"/>
              <a:buNone/>
            </a:pPr>
            <a:r>
              <a:rPr lang="en-US" b="0" i="0" u="none" strike="noStrike" cap="none">
                <a:solidFill>
                  <a:srgbClr val="9AA3AE"/>
                </a:solidFill>
                <a:latin typeface="Arial"/>
                <a:ea typeface="Arial"/>
                <a:cs typeface="Arial"/>
                <a:sym typeface="Arial"/>
              </a:rPr>
              <a:t>„Fleurette“</a:t>
            </a:r>
            <a:endParaRPr b="0" i="0" u="none" strike="noStrike" cap="none">
              <a:solidFill>
                <a:srgbClr val="000000"/>
              </a:solidFill>
              <a:latin typeface="Arial"/>
              <a:ea typeface="Arial"/>
              <a:cs typeface="Arial"/>
              <a:sym typeface="Arial"/>
            </a:endParaRPr>
          </a:p>
        </p:txBody>
      </p:sp>
      <p:sp>
        <p:nvSpPr>
          <p:cNvPr id="4170" name="Google Shape;4170;p281"/>
          <p:cNvSpPr/>
          <p:nvPr/>
        </p:nvSpPr>
        <p:spPr>
          <a:xfrm>
            <a:off x="2956148" y="4987975"/>
            <a:ext cx="1639627" cy="393995"/>
          </a:xfrm>
          <a:prstGeom prst="ellipse">
            <a:avLst/>
          </a:prstGeom>
          <a:noFill/>
          <a:ln w="22268" cap="flat" cmpd="sng">
            <a:solidFill>
              <a:schemeClr val="dk1"/>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lnSpc>
                <a:spcPct val="100000"/>
              </a:lnSpc>
              <a:spcBef>
                <a:spcPts val="0"/>
              </a:spcBef>
              <a:spcAft>
                <a:spcPts val="0"/>
              </a:spcAft>
              <a:buClr>
                <a:srgbClr val="000000"/>
              </a:buClr>
              <a:buSzPts val="1578"/>
              <a:buFont typeface="Arial"/>
              <a:buNone/>
            </a:pPr>
            <a:endParaRPr sz="1578" b="0" i="0" u="none" strike="noStrike" cap="none">
              <a:solidFill>
                <a:schemeClr val="lt1"/>
              </a:solidFill>
              <a:latin typeface="Arial"/>
              <a:ea typeface="Arial"/>
              <a:cs typeface="Arial"/>
              <a:sym typeface="Arial"/>
            </a:endParaRPr>
          </a:p>
        </p:txBody>
      </p:sp>
      <p:sp>
        <p:nvSpPr>
          <p:cNvPr id="4171" name="Google Shape;4171;p281"/>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172" name="Google Shape;4172;p281"/>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173" name="Google Shape;4173;p281"/>
          <p:cNvSpPr txBox="1"/>
          <p:nvPr/>
        </p:nvSpPr>
        <p:spPr>
          <a:xfrm>
            <a:off x="2306182" y="2531778"/>
            <a:ext cx="6528789" cy="1992592"/>
          </a:xfrm>
          <a:prstGeom prst="rect">
            <a:avLst/>
          </a:prstGeom>
          <a:solidFill>
            <a:srgbClr val="F3C8E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sz="1052" i="1">
                <a:solidFill>
                  <a:srgbClr val="9AA3AE"/>
                </a:solidFill>
                <a:latin typeface="Arial"/>
                <a:ea typeface="Arial"/>
                <a:cs typeface="Arial"/>
                <a:sym typeface="Arial"/>
              </a:rPr>
              <a:t>Was sind </a:t>
            </a:r>
            <a:r>
              <a:rPr lang="en-US" sz="1052">
                <a:solidFill>
                  <a:srgbClr val="9AA3AE"/>
                </a:solidFill>
                <a:latin typeface="Arial"/>
                <a:ea typeface="Arial"/>
                <a:cs typeface="Arial"/>
                <a:sym typeface="Arial"/>
              </a:rPr>
              <a:t>Pseudorosetten</a:t>
            </a:r>
            <a:r>
              <a:rPr lang="en-US" sz="1052" i="1">
                <a:solidFill>
                  <a:srgbClr val="9AA3AE"/>
                </a:solidFill>
                <a:latin typeface="Arial"/>
                <a:ea typeface="Arial"/>
                <a:cs typeface="Arial"/>
                <a:sym typeface="Arial"/>
              </a:rPr>
              <a:t>?</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Eine Beschreibung des histologischen Erscheinungsbildes des Tumors in Bezug darauf, wie er sich um Blutgefäße herum anordnet</a:t>
            </a:r>
            <a:endParaRPr/>
          </a:p>
          <a:p>
            <a:pPr marL="0" marR="0" lvl="0" indent="0" algn="l" rtl="0">
              <a:spcBef>
                <a:spcPts val="0"/>
              </a:spcBef>
              <a:spcAft>
                <a:spcPts val="0"/>
              </a:spcAft>
              <a:buNone/>
            </a:pPr>
            <a:endParaRPr sz="1227">
              <a:solidFill>
                <a:srgbClr val="9AA3AE"/>
              </a:solidFill>
              <a:latin typeface="Arial"/>
              <a:ea typeface="Arial"/>
              <a:cs typeface="Arial"/>
              <a:sym typeface="Arial"/>
            </a:endParaRPr>
          </a:p>
          <a:p>
            <a:pPr marL="0" marR="0" lvl="0" indent="0" algn="l" rtl="0">
              <a:spcBef>
                <a:spcPts val="0"/>
              </a:spcBef>
              <a:spcAft>
                <a:spcPts val="0"/>
              </a:spcAft>
              <a:buNone/>
            </a:pPr>
            <a:r>
              <a:rPr lang="en-US" sz="1052" i="1">
                <a:solidFill>
                  <a:srgbClr val="9AA3AE"/>
                </a:solidFill>
                <a:latin typeface="Arial"/>
                <a:ea typeface="Arial"/>
                <a:cs typeface="Arial"/>
                <a:sym typeface="Arial"/>
              </a:rPr>
              <a:t>Wie neigt der Tumor dazu, sich in Bezug auf Blutgefäße zu organisieren?</a:t>
            </a:r>
            <a:endParaRPr/>
          </a:p>
          <a:p>
            <a:pPr marL="0" marR="0" lvl="0" indent="0" algn="l" rtl="0">
              <a:spcBef>
                <a:spcPts val="0"/>
              </a:spcBef>
              <a:spcAft>
                <a:spcPts val="0"/>
              </a:spcAft>
              <a:buNone/>
            </a:pPr>
            <a:r>
              <a:rPr lang="en-US" sz="1052">
                <a:solidFill>
                  <a:srgbClr val="9AA3AE"/>
                </a:solidFill>
                <a:latin typeface="Arial"/>
                <a:ea typeface="Arial"/>
                <a:cs typeface="Arial"/>
                <a:sym typeface="Arial"/>
              </a:rPr>
              <a:t>Wie andere schnell wachsende Tumoren neigt auch der Rb-Tumor dazu, seine Blutversorgung zu „überwachsen“. Das heißt, Tumorzellen befinden sich häufig so weit von einem Blutgefäß entfernt, dass ihr Stoffwechselbedarf nicht mehr gedeckt werden kann. Die Zellen in diesen Bereichen sterben ab und es kommt in der Folge zu einer Nekrose. Daher ist ein Rb-Tumor bei geringer Vergrößerung durch Manschetten lebender Zellen gekennzeichnet, die die Blutgefäße umgeben, wobei diese Manschetten wiederum von </a:t>
            </a:r>
            <a:r>
              <a:rPr lang="en-US" sz="1052" b="1">
                <a:solidFill>
                  <a:srgbClr val="000000"/>
                </a:solidFill>
                <a:latin typeface="Arial"/>
                <a:ea typeface="Arial"/>
                <a:cs typeface="Arial"/>
                <a:sym typeface="Arial"/>
              </a:rPr>
              <a:t>nekrotischen Bereichen</a:t>
            </a:r>
            <a:r>
              <a:rPr lang="en-US" sz="1052">
                <a:solidFill>
                  <a:srgbClr val="9AA3AE"/>
                </a:solidFill>
                <a:latin typeface="Arial"/>
                <a:ea typeface="Arial"/>
                <a:cs typeface="Arial"/>
                <a:sym typeface="Arial"/>
              </a:rPr>
              <a:t> umgeben sind. </a:t>
            </a:r>
            <a:r>
              <a:rPr lang="en-US" sz="1052" b="1">
                <a:solidFill>
                  <a:srgbClr val="9AA3AE"/>
                </a:solidFill>
                <a:latin typeface="Arial"/>
                <a:ea typeface="Arial"/>
                <a:cs typeface="Arial"/>
                <a:sym typeface="Arial"/>
              </a:rPr>
              <a:t>Eine Pseudorosette ist das Blutgefäß zusammen mit seinem Ring aus lebensfähigen Zellen.</a:t>
            </a:r>
            <a:endParaRPr/>
          </a:p>
        </p:txBody>
      </p:sp>
      <p:sp>
        <p:nvSpPr>
          <p:cNvPr id="4174" name="Google Shape;4174;p281"/>
          <p:cNvSpPr/>
          <p:nvPr/>
        </p:nvSpPr>
        <p:spPr>
          <a:xfrm>
            <a:off x="2306192" y="4082622"/>
            <a:ext cx="1639627" cy="400833"/>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175" name="Google Shape;4175;p281"/>
          <p:cNvSpPr txBox="1"/>
          <p:nvPr/>
        </p:nvSpPr>
        <p:spPr>
          <a:xfrm>
            <a:off x="2398038" y="2624642"/>
            <a:ext cx="6236581" cy="1345052"/>
          </a:xfrm>
          <a:prstGeom prst="rect">
            <a:avLst/>
          </a:prstGeom>
          <a:solidFill>
            <a:srgbClr val="FFEC8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Die Nekrosebereiche zeichnen sich durch das Vorhandensein einer Substanz von einiger Bedeutung aus. Was ist das?</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Kalzium</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Warum ist das Vorhandensein von Kalzium in den Nekrosebereichen wichtig?</a:t>
            </a:r>
            <a:endParaRPr i="1">
              <a:solidFill>
                <a:srgbClr val="1A5FB4"/>
              </a:solidFill>
            </a:endParaRPr>
          </a:p>
          <a:p>
            <a:pPr marL="0" marR="0" lvl="0" indent="0" algn="l" rtl="0">
              <a:spcBef>
                <a:spcPts val="0"/>
              </a:spcBef>
              <a:spcAft>
                <a:spcPts val="0"/>
              </a:spcAft>
              <a:buNone/>
            </a:pPr>
            <a:r>
              <a:rPr lang="en-US" i="1">
                <a:solidFill>
                  <a:srgbClr val="1A5FB4"/>
                </a:solidFill>
              </a:rPr>
              <a:t>Es ist dieses Kalzium, das in der Bildgebung sichtbar wird und somit einen wichtigen diagnostischen Hinweis darauf liefert, dass es sich um ein Rb-Tumor handelt</a:t>
            </a:r>
            <a:endParaRPr sz="1403"/>
          </a:p>
        </p:txBody>
      </p:sp>
      <p:cxnSp>
        <p:nvCxnSpPr>
          <p:cNvPr id="4176" name="Google Shape;4176;p281"/>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177" name="Google Shape;4177;p28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178" name="Google Shape;4178;p281"/>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179" name="Google Shape;4179;p281"/>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80"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66" name="Google Shape;4166;p28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167" name="Google Shape;4167;p28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269</a:t>
            </a:fld>
            <a:endParaRPr lang="de-DE" sz="800">
              <a:latin typeface="Segoe UI"/>
            </a:endParaRPr>
          </a:p>
        </p:txBody>
      </p:sp>
      <p:cxnSp>
        <p:nvCxnSpPr>
          <p:cNvPr id="4181" name="ZZ_Fusszeile_Linie"/>
          <p:cNvCxnSpPr/>
          <p:nvPr/>
        </p:nvCxnSpPr>
        <p:spPr>
          <a:xfrm>
            <a:off x="274320" y="6565392"/>
            <a:ext cx="11643360" cy="0"/>
          </a:xfrm>
          <a:prstGeom prst="line">
            <a:avLst/>
          </a:prstGeom>
          <a:ln w="6350">
            <a:solidFill>
              <a:srgbClr val="D7DBE0"/>
            </a:solidFill>
          </a:ln>
        </p:spPr>
      </p:cxnSp>
      <p:sp>
        <p:nvSpPr>
          <p:cNvPr id="4182"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4183"/>
        <p:cNvGrpSpPr/>
        <p:nvPr/>
      </p:nvGrpSpPr>
      <p:grpSpPr>
        <a:xfrm>
          <a:off x="0" y="0"/>
          <a:ext cx="0" cy="0"/>
          <a:chOff x="0" y="0"/>
          <a:chExt cx="0" cy="0"/>
        </a:xfrm>
      </p:grpSpPr>
      <p:sp>
        <p:nvSpPr>
          <p:cNvPr id="4186" name="Google Shape;4186;p28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187" name="Google Shape;4187;p282"/>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188" name="Google Shape;4188;p282"/>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189" name="Google Shape;4189;p282"/>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190" name="Google Shape;4190;p282"/>
          <p:cNvSpPr txBox="1"/>
          <p:nvPr/>
        </p:nvSpPr>
        <p:spPr>
          <a:xfrm>
            <a:off x="2706318" y="2994675"/>
            <a:ext cx="5710553" cy="172274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EDE3B5"/>
              </a:solidFill>
              <a:latin typeface="Arial"/>
              <a:ea typeface="Arial"/>
              <a:cs typeface="Arial"/>
              <a:sym typeface="Arial"/>
            </a:endParaRPr>
          </a:p>
          <a:p>
            <a:pPr marL="0" marR="0" lvl="0" indent="0" algn="l" rtl="0">
              <a:spcBef>
                <a:spcPts val="0"/>
              </a:spcBef>
              <a:spcAft>
                <a:spcPts val="0"/>
              </a:spcAft>
              <a:buNone/>
            </a:pPr>
            <a:r>
              <a:rPr lang="en-US">
                <a:solidFill>
                  <a:srgbClr val="EDE3B5"/>
                </a:solidFill>
                <a:latin typeface="Arial"/>
                <a:ea typeface="Arial"/>
                <a:cs typeface="Arial"/>
                <a:sym typeface="Arial"/>
              </a:rPr>
              <a:t>Ähnlich wie eine Flexner-Wintersteiner-Rosette besteht sie aus einer Reihe von Retinoblasten, die kreisförmig um ein Lumen angeordnet sind</a:t>
            </a:r>
            <a:r>
              <a:rPr lang="en-US" i="1">
                <a:solidFill>
                  <a:srgbClr val="EDE3B5"/>
                </a:solidFill>
                <a:latin typeface="Arial"/>
                <a:ea typeface="Arial"/>
                <a:cs typeface="Arial"/>
                <a:sym typeface="Arial"/>
              </a:rPr>
              <a:t>Ist das Lumen leer?</a:t>
            </a:r>
            <a:endParaRPr/>
          </a:p>
          <a:p>
            <a:pPr marL="0" marR="0" lvl="0" indent="0" algn="l" rtl="0">
              <a:spcBef>
                <a:spcPts val="0"/>
              </a:spcBef>
              <a:spcAft>
                <a:spcPts val="0"/>
              </a:spcAft>
              <a:buNone/>
            </a:pPr>
            <a:r>
              <a:rPr lang="en-US">
                <a:solidFill>
                  <a:srgbClr val="EDE3B5"/>
                </a:solidFill>
                <a:latin typeface="Arial"/>
                <a:ea typeface="Arial"/>
                <a:cs typeface="Arial"/>
                <a:sym typeface="Arial"/>
              </a:rPr>
              <a:t>Nein, es enthält eine eosinophile Struktur, die als „neurofibrilläres Geflecht“ bezeichnet wird</a:t>
            </a:r>
            <a:endParaRPr/>
          </a:p>
          <a:p>
            <a:pPr marL="0" marR="0" lvl="0" indent="0" algn="l" rtl="0">
              <a:spcBef>
                <a:spcPts val="0"/>
              </a:spcBef>
              <a:spcAft>
                <a:spcPts val="0"/>
              </a:spcAft>
              <a:buNone/>
            </a:pPr>
            <a:endParaRPr>
              <a:solidFill>
                <a:srgbClr val="EDE3B5"/>
              </a:solidFill>
              <a:latin typeface="Arial"/>
              <a:ea typeface="Arial"/>
              <a:cs typeface="Arial"/>
              <a:sym typeface="Arial"/>
            </a:endParaRPr>
          </a:p>
          <a:p>
            <a:pPr marL="0" marR="0" lvl="0" indent="0" algn="l" rtl="0">
              <a:spcBef>
                <a:spcPts val="0"/>
              </a:spcBef>
              <a:spcAft>
                <a:spcPts val="0"/>
              </a:spcAft>
              <a:buNone/>
            </a:pPr>
            <a:r>
              <a:rPr lang="en-US" i="1">
                <a:solidFill>
                  <a:srgbClr val="EDE3B5"/>
                </a:solidFill>
                <a:latin typeface="Arial"/>
                <a:ea typeface="Arial"/>
                <a:cs typeface="Arial"/>
                <a:sym typeface="Arial"/>
              </a:rPr>
              <a:t>Ist die Homer-Wright-Rosette pathognomonisch für Rb?</a:t>
            </a:r>
            <a:endParaRPr/>
          </a:p>
          <a:p>
            <a:pPr marL="0" marR="0" lvl="0" indent="0" algn="l" rtl="0">
              <a:spcBef>
                <a:spcPts val="0"/>
              </a:spcBef>
              <a:spcAft>
                <a:spcPts val="0"/>
              </a:spcAft>
              <a:buNone/>
            </a:pPr>
            <a:r>
              <a:rPr lang="en-US">
                <a:solidFill>
                  <a:srgbClr val="EDE3B5"/>
                </a:solidFill>
                <a:latin typeface="Arial"/>
                <a:ea typeface="Arial"/>
                <a:cs typeface="Arial"/>
                <a:sym typeface="Arial"/>
              </a:rPr>
              <a:t>Nein. Sie tritt nicht immer bei Rb auf und ist häufig auch bei anderen Tumoren zu finden</a:t>
            </a:r>
            <a:endParaRPr/>
          </a:p>
        </p:txBody>
      </p:sp>
      <p:sp>
        <p:nvSpPr>
          <p:cNvPr id="4191" name="Google Shape;4191;p282"/>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cxnSp>
        <p:nvCxnSpPr>
          <p:cNvPr id="4192" name="Google Shape;4192;p282"/>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193" name="Google Shape;4193;p28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194" name="Google Shape;4194;p282"/>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195" name="Google Shape;4195;p282"/>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196"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184" name="Google Shape;4184;p28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185" name="Google Shape;4185;p28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270</a:t>
            </a:fld>
            <a:endParaRPr lang="de-DE" sz="800">
              <a:latin typeface="Segoe UI"/>
            </a:endParaRPr>
          </a:p>
        </p:txBody>
      </p:sp>
      <p:cxnSp>
        <p:nvCxnSpPr>
          <p:cNvPr id="4197" name="ZZ_Fusszeile_Linie"/>
          <p:cNvCxnSpPr/>
          <p:nvPr/>
        </p:nvCxnSpPr>
        <p:spPr>
          <a:xfrm>
            <a:off x="274320" y="6565392"/>
            <a:ext cx="11643360" cy="0"/>
          </a:xfrm>
          <a:prstGeom prst="line">
            <a:avLst/>
          </a:prstGeom>
          <a:ln w="6350">
            <a:solidFill>
              <a:srgbClr val="D7DBE0"/>
            </a:solidFill>
          </a:ln>
        </p:spPr>
      </p:cxnSp>
      <p:sp>
        <p:nvSpPr>
          <p:cNvPr id="4198"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4199"/>
        <p:cNvGrpSpPr/>
        <p:nvPr/>
      </p:nvGrpSpPr>
      <p:grpSpPr>
        <a:xfrm>
          <a:off x="0" y="0"/>
          <a:ext cx="0" cy="0"/>
          <a:chOff x="0" y="0"/>
          <a:chExt cx="0" cy="0"/>
        </a:xfrm>
      </p:grpSpPr>
      <p:sp>
        <p:nvSpPr>
          <p:cNvPr id="4202" name="Google Shape;4202;p28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03" name="Google Shape;4203;p283"/>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04" name="Google Shape;4204;p283"/>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205" name="Google Shape;4205;p283"/>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206" name="Google Shape;4206;p283"/>
          <p:cNvSpPr txBox="1"/>
          <p:nvPr/>
        </p:nvSpPr>
        <p:spPr>
          <a:xfrm>
            <a:off x="2706318" y="2994675"/>
            <a:ext cx="5710553" cy="172274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r>
              <a:rPr lang="en-US">
                <a:solidFill>
                  <a:srgbClr val="EDE3B5"/>
                </a:solidFill>
                <a:latin typeface="Arial"/>
                <a:ea typeface="Arial"/>
                <a:cs typeface="Arial"/>
                <a:sym typeface="Arial"/>
              </a:rPr>
              <a:t>Ähnlich wie eine Flexner-Wintersteiner-Rosette besteht sie aus einer Reihe von Retinoblasten, die kreisförmig um ein Lumen angeordnet sind</a:t>
            </a:r>
            <a:r>
              <a:rPr lang="en-US" i="1">
                <a:solidFill>
                  <a:srgbClr val="EDE3B5"/>
                </a:solidFill>
                <a:latin typeface="Arial"/>
                <a:ea typeface="Arial"/>
                <a:cs typeface="Arial"/>
                <a:sym typeface="Arial"/>
              </a:rPr>
              <a:t>Ist das Lumen leer?</a:t>
            </a:r>
            <a:endParaRPr/>
          </a:p>
          <a:p>
            <a:pPr marL="0" marR="0" lvl="0" indent="0" algn="l" rtl="0">
              <a:spcBef>
                <a:spcPts val="0"/>
              </a:spcBef>
              <a:spcAft>
                <a:spcPts val="0"/>
              </a:spcAft>
              <a:buNone/>
            </a:pPr>
            <a:r>
              <a:rPr lang="en-US">
                <a:solidFill>
                  <a:srgbClr val="EDE3B5"/>
                </a:solidFill>
                <a:latin typeface="Arial"/>
                <a:ea typeface="Arial"/>
                <a:cs typeface="Arial"/>
                <a:sym typeface="Arial"/>
              </a:rPr>
              <a:t>Nein, es enthält eine eosinophile Struktur, die als „neurofibrilläres Geflecht“ wird</a:t>
            </a:r>
            <a:endParaRPr/>
          </a:p>
          <a:p>
            <a:pPr marL="0" marR="0" lvl="0" indent="0" algn="l" rtl="0">
              <a:spcBef>
                <a:spcPts val="0"/>
              </a:spcBef>
              <a:spcAft>
                <a:spcPts val="0"/>
              </a:spcAft>
              <a:buNone/>
            </a:pPr>
            <a:r>
              <a:rPr lang="en-US" i="1">
                <a:solidFill>
                  <a:srgbClr val="EDE3B5"/>
                </a:solidFill>
                <a:latin typeface="Arial"/>
                <a:ea typeface="Arial"/>
                <a:cs typeface="Arial"/>
                <a:sym typeface="Arial"/>
              </a:rPr>
              <a:t>Ist die Homer-Wright-Rosette pathognomonisch für Rb?</a:t>
            </a:r>
            <a:endParaRPr/>
          </a:p>
          <a:p>
            <a:pPr marL="0" marR="0" lvl="0" indent="0" algn="l" rtl="0">
              <a:spcBef>
                <a:spcPts val="0"/>
              </a:spcBef>
              <a:spcAft>
                <a:spcPts val="0"/>
              </a:spcAft>
              <a:buNone/>
            </a:pPr>
            <a:r>
              <a:rPr lang="en-US">
                <a:solidFill>
                  <a:srgbClr val="EDE3B5"/>
                </a:solidFill>
                <a:latin typeface="Arial"/>
                <a:ea typeface="Arial"/>
                <a:cs typeface="Arial"/>
                <a:sym typeface="Arial"/>
              </a:rPr>
              <a:t>Nein. Sie tritt nicht immer bei Rb auf und ist häufig auch bei anderen Tumoren zu finden</a:t>
            </a:r>
            <a:endParaRPr/>
          </a:p>
        </p:txBody>
      </p:sp>
      <p:sp>
        <p:nvSpPr>
          <p:cNvPr id="4207" name="Google Shape;4207;p283"/>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cxnSp>
        <p:nvCxnSpPr>
          <p:cNvPr id="4208" name="Google Shape;4208;p283"/>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209" name="Google Shape;4209;p28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210" name="Google Shape;4210;p283"/>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211" name="Google Shape;4211;p283"/>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21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00" name="Google Shape;4200;p28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201" name="Google Shape;4201;p28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271</a:t>
            </a:fld>
            <a:endParaRPr lang="de-DE" sz="800">
              <a:latin typeface="Segoe UI"/>
            </a:endParaRPr>
          </a:p>
        </p:txBody>
      </p:sp>
      <p:cxnSp>
        <p:nvCxnSpPr>
          <p:cNvPr id="4213" name="ZZ_Fusszeile_Linie"/>
          <p:cNvCxnSpPr/>
          <p:nvPr/>
        </p:nvCxnSpPr>
        <p:spPr>
          <a:xfrm>
            <a:off x="274320" y="6565392"/>
            <a:ext cx="11643360" cy="0"/>
          </a:xfrm>
          <a:prstGeom prst="line">
            <a:avLst/>
          </a:prstGeom>
          <a:ln w="6350">
            <a:solidFill>
              <a:srgbClr val="D7DBE0"/>
            </a:solidFill>
          </a:ln>
        </p:spPr>
      </p:cxnSp>
      <p:sp>
        <p:nvSpPr>
          <p:cNvPr id="421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4215"/>
        <p:cNvGrpSpPr/>
        <p:nvPr/>
      </p:nvGrpSpPr>
      <p:grpSpPr>
        <a:xfrm>
          <a:off x="0" y="0"/>
          <a:ext cx="0" cy="0"/>
          <a:chOff x="0" y="0"/>
          <a:chExt cx="0" cy="0"/>
        </a:xfrm>
      </p:grpSpPr>
      <p:sp>
        <p:nvSpPr>
          <p:cNvPr id="4217" name="Google Shape;4217;p284"/>
          <p:cNvSpPr txBox="1"/>
          <p:nvPr/>
        </p:nvSpPr>
        <p:spPr>
          <a:xfrm>
            <a:off x="4853140" y="5891937"/>
            <a:ext cx="2552526" cy="322893"/>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Homer Wright-Rosetten</a:t>
            </a:r>
            <a:endParaRPr sz="1227" b="0" i="0" u="none" strike="noStrike" cap="none">
              <a:solidFill>
                <a:srgbClr val="330066"/>
              </a:solidFill>
              <a:latin typeface="Arial"/>
              <a:ea typeface="Arial"/>
              <a:cs typeface="Arial"/>
              <a:sym typeface="Arial"/>
            </a:endParaRPr>
          </a:p>
        </p:txBody>
      </p:sp>
      <p:pic>
        <p:nvPicPr>
          <p:cNvPr id="4218" name="Google Shape;4218;p284"/>
          <p:cNvPicPr preferRelativeResize="0"/>
          <p:nvPr/>
        </p:nvPicPr>
        <p:blipFill rotWithShape="1">
          <a:blip r:embed="rId3">
            <a:alphaModFix/>
          </a:blip>
          <a:srcRect/>
          <a:stretch/>
        </p:blipFill>
        <p:spPr>
          <a:xfrm>
            <a:off x="2862894" y="937197"/>
            <a:ext cx="6533019" cy="4455091"/>
          </a:xfrm>
          <a:prstGeom prst="rect">
            <a:avLst/>
          </a:prstGeom>
          <a:noFill/>
          <a:ln>
            <a:noFill/>
          </a:ln>
        </p:spPr>
      </p:pic>
      <p:sp>
        <p:nvSpPr>
          <p:cNvPr id="421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16" name="Google Shape;4216;p28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272</a:t>
            </a:fld>
            <a:endParaRPr lang="de-DE" sz="800">
              <a:latin typeface="Segoe UI"/>
            </a:endParaRPr>
          </a:p>
        </p:txBody>
      </p:sp>
      <p:cxnSp>
        <p:nvCxnSpPr>
          <p:cNvPr id="4220" name="ZZ_Fusszeile_Linie"/>
          <p:cNvCxnSpPr/>
          <p:nvPr/>
        </p:nvCxnSpPr>
        <p:spPr>
          <a:xfrm>
            <a:off x="274320" y="6565392"/>
            <a:ext cx="11643360" cy="0"/>
          </a:xfrm>
          <a:prstGeom prst="line">
            <a:avLst/>
          </a:prstGeom>
          <a:ln w="6350">
            <a:solidFill>
              <a:srgbClr val="D7DBE0"/>
            </a:solidFill>
          </a:ln>
        </p:spPr>
      </p:cxnSp>
      <p:sp>
        <p:nvSpPr>
          <p:cNvPr id="422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4222"/>
        <p:cNvGrpSpPr/>
        <p:nvPr/>
      </p:nvGrpSpPr>
      <p:grpSpPr>
        <a:xfrm>
          <a:off x="0" y="0"/>
          <a:ext cx="0" cy="0"/>
          <a:chOff x="0" y="0"/>
          <a:chExt cx="0" cy="0"/>
        </a:xfrm>
      </p:grpSpPr>
      <p:sp>
        <p:nvSpPr>
          <p:cNvPr id="4225" name="Google Shape;4225;p28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26" name="Google Shape;4226;p285"/>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27" name="Google Shape;4227;p285"/>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228" name="Google Shape;4228;p285"/>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229" name="Google Shape;4229;p285"/>
          <p:cNvSpPr txBox="1"/>
          <p:nvPr/>
        </p:nvSpPr>
        <p:spPr>
          <a:xfrm>
            <a:off x="2706318" y="2994675"/>
            <a:ext cx="5710553" cy="172274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das Lumen leer?</a:t>
            </a:r>
            <a:endParaRPr i="1">
              <a:solidFill>
                <a:srgbClr val="1A5FB4"/>
              </a:solidFill>
            </a:endParaRPr>
          </a:p>
          <a:p>
            <a:pPr marL="0" marR="0" lvl="0" indent="0" algn="l" rtl="0">
              <a:spcBef>
                <a:spcPts val="0"/>
              </a:spcBef>
              <a:spcAft>
                <a:spcPts val="0"/>
              </a:spcAft>
              <a:buNone/>
            </a:pPr>
            <a:r>
              <a:rPr lang="en-US">
                <a:solidFill>
                  <a:srgbClr val="EDE3B5"/>
                </a:solidFill>
                <a:latin typeface="Arial"/>
                <a:ea typeface="Arial"/>
                <a:cs typeface="Arial"/>
                <a:sym typeface="Arial"/>
              </a:rPr>
              <a:t>Ähnlich wie eine Flexner-Wintersteiner-Rosette besteht sie aus einer Reihe von Retinoblasten, die kreisförmig um ein Lumen angeordnet sind</a:t>
            </a:r>
            <a:r>
              <a:rPr lang="en-US" i="1">
                <a:solidFill>
                  <a:srgbClr val="EDE3B5"/>
                </a:solidFill>
                <a:latin typeface="Arial"/>
                <a:ea typeface="Arial"/>
                <a:cs typeface="Arial"/>
                <a:sym typeface="Arial"/>
              </a:rPr>
              <a:t>Ist das Lumen leer?</a:t>
            </a:r>
            <a:endParaRPr/>
          </a:p>
          <a:p>
            <a:pPr marL="0" marR="0" lvl="0" indent="0" algn="l" rtl="0">
              <a:spcBef>
                <a:spcPts val="0"/>
              </a:spcBef>
              <a:spcAft>
                <a:spcPts val="0"/>
              </a:spcAft>
              <a:buNone/>
            </a:pPr>
            <a:r>
              <a:rPr lang="en-US">
                <a:solidFill>
                  <a:srgbClr val="EDE3B5"/>
                </a:solidFill>
                <a:latin typeface="Arial"/>
                <a:ea typeface="Arial"/>
                <a:cs typeface="Arial"/>
                <a:sym typeface="Arial"/>
              </a:rPr>
              <a:t>Nein. Sie tritt nicht immer bei Rb auf und ist häufig auch bei anderen Tumoren zu finden</a:t>
            </a:r>
            <a:endParaRPr/>
          </a:p>
        </p:txBody>
      </p:sp>
      <p:sp>
        <p:nvSpPr>
          <p:cNvPr id="4230" name="Google Shape;4230;p285"/>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cxnSp>
        <p:nvCxnSpPr>
          <p:cNvPr id="4231" name="Google Shape;4231;p285"/>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232" name="Google Shape;4232;p28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233" name="Google Shape;4233;p285"/>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234" name="Google Shape;4234;p285"/>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23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23" name="Google Shape;4223;p28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224" name="Google Shape;4224;p28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273</a:t>
            </a:fld>
            <a:endParaRPr lang="de-DE" sz="800">
              <a:latin typeface="Segoe UI"/>
            </a:endParaRPr>
          </a:p>
        </p:txBody>
      </p:sp>
      <p:cxnSp>
        <p:nvCxnSpPr>
          <p:cNvPr id="4236" name="ZZ_Fusszeile_Linie"/>
          <p:cNvCxnSpPr/>
          <p:nvPr/>
        </p:nvCxnSpPr>
        <p:spPr>
          <a:xfrm>
            <a:off x="274320" y="6565392"/>
            <a:ext cx="11643360" cy="0"/>
          </a:xfrm>
          <a:prstGeom prst="line">
            <a:avLst/>
          </a:prstGeom>
          <a:ln w="6350">
            <a:solidFill>
              <a:srgbClr val="D7DBE0"/>
            </a:solidFill>
          </a:ln>
        </p:spPr>
      </p:cxnSp>
      <p:sp>
        <p:nvSpPr>
          <p:cNvPr id="423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4238"/>
        <p:cNvGrpSpPr/>
        <p:nvPr/>
      </p:nvGrpSpPr>
      <p:grpSpPr>
        <a:xfrm>
          <a:off x="0" y="0"/>
          <a:ext cx="0" cy="0"/>
          <a:chOff x="0" y="0"/>
          <a:chExt cx="0" cy="0"/>
        </a:xfrm>
      </p:grpSpPr>
      <p:sp>
        <p:nvSpPr>
          <p:cNvPr id="4241" name="Google Shape;4241;p286"/>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42" name="Google Shape;4242;p286"/>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43" name="Google Shape;4243;p286"/>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244" name="Google Shape;4244;p286"/>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245" name="Google Shape;4245;p286"/>
          <p:cNvSpPr txBox="1"/>
          <p:nvPr/>
        </p:nvSpPr>
        <p:spPr>
          <a:xfrm>
            <a:off x="2706318" y="2994675"/>
            <a:ext cx="5710553" cy="172274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das Lumen leer?</a:t>
            </a:r>
            <a:endParaRPr i="1">
              <a:solidFill>
                <a:srgbClr val="1A5FB4"/>
              </a:solidFill>
            </a:endParaRPr>
          </a:p>
          <a:p>
            <a:pPr marL="0" marR="0" lvl="0" indent="0" algn="l" rtl="0">
              <a:spcBef>
                <a:spcPts val="0"/>
              </a:spcBef>
              <a:spcAft>
                <a:spcPts val="0"/>
              </a:spcAft>
              <a:buNone/>
            </a:pPr>
            <a:r>
              <a:rPr lang="en-US" i="1">
                <a:solidFill>
                  <a:srgbClr val="1A5FB4"/>
                </a:solidFill>
              </a:rPr>
              <a:t>Nein, es enthält eine eosinophile Struktur, die als „neurofibrilläres Geflecht“ bezeichnet wird</a:t>
            </a:r>
            <a:endParaRPr i="1">
              <a:solidFill>
                <a:srgbClr val="1A5FB4"/>
              </a:solidFill>
            </a:endParaRPr>
          </a:p>
          <a:p>
            <a:pPr marL="0" marR="0" lvl="0" indent="0" algn="l" rtl="0">
              <a:spcBef>
                <a:spcPts val="0"/>
              </a:spcBef>
              <a:spcAft>
                <a:spcPts val="0"/>
              </a:spcAft>
              <a:buNone/>
            </a:pPr>
            <a:r>
              <a:rPr lang="en-US">
                <a:solidFill>
                  <a:srgbClr val="EDE3B5"/>
                </a:solidFill>
                <a:latin typeface="Arial"/>
                <a:ea typeface="Arial"/>
                <a:cs typeface="Arial"/>
                <a:sym typeface="Arial"/>
              </a:rPr>
              <a:t>Nein. Sie tritt nicht immer bei Rb auf und ist häufig auch bei anderen Tumoren zu finden</a:t>
            </a:r>
            <a:endParaRPr/>
          </a:p>
        </p:txBody>
      </p:sp>
      <p:sp>
        <p:nvSpPr>
          <p:cNvPr id="4246" name="Google Shape;4246;p286"/>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cxnSp>
        <p:nvCxnSpPr>
          <p:cNvPr id="4247" name="Google Shape;4247;p286"/>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248" name="Google Shape;4248;p286"/>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249" name="Google Shape;4249;p286"/>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250" name="Google Shape;4250;p286"/>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sp>
        <p:nvSpPr>
          <p:cNvPr id="4251" name="Google Shape;4251;p286"/>
          <p:cNvSpPr/>
          <p:nvPr/>
        </p:nvSpPr>
        <p:spPr>
          <a:xfrm>
            <a:off x="6121810" y="3906348"/>
            <a:ext cx="1861673" cy="239868"/>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zwei Wörter</a:t>
            </a:r>
            <a:endParaRPr/>
          </a:p>
        </p:txBody>
      </p:sp>
      <p:sp>
        <p:nvSpPr>
          <p:cNvPr id="425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39" name="Google Shape;4239;p286"/>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4240" name="Google Shape;4240;p28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274</a:t>
            </a:fld>
            <a:endParaRPr lang="de-DE" sz="800">
              <a:latin typeface="Segoe UI"/>
            </a:endParaRPr>
          </a:p>
        </p:txBody>
      </p:sp>
      <p:cxnSp>
        <p:nvCxnSpPr>
          <p:cNvPr id="4253" name="ZZ_Fusszeile_Linie"/>
          <p:cNvCxnSpPr/>
          <p:nvPr/>
        </p:nvCxnSpPr>
        <p:spPr>
          <a:xfrm>
            <a:off x="274320" y="6565392"/>
            <a:ext cx="11643360" cy="0"/>
          </a:xfrm>
          <a:prstGeom prst="line">
            <a:avLst/>
          </a:prstGeom>
          <a:ln w="6350">
            <a:solidFill>
              <a:srgbClr val="D7DBE0"/>
            </a:solidFill>
          </a:ln>
        </p:spPr>
      </p:cxnSp>
      <p:sp>
        <p:nvSpPr>
          <p:cNvPr id="425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4255"/>
        <p:cNvGrpSpPr/>
        <p:nvPr/>
      </p:nvGrpSpPr>
      <p:grpSpPr>
        <a:xfrm>
          <a:off x="0" y="0"/>
          <a:ext cx="0" cy="0"/>
          <a:chOff x="0" y="0"/>
          <a:chExt cx="0" cy="0"/>
        </a:xfrm>
      </p:grpSpPr>
      <p:sp>
        <p:nvSpPr>
          <p:cNvPr id="4258" name="Google Shape;4258;p28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59" name="Google Shape;4259;p287"/>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60" name="Google Shape;4260;p287"/>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261" name="Google Shape;4261;p287"/>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262" name="Google Shape;4262;p287"/>
          <p:cNvSpPr txBox="1"/>
          <p:nvPr/>
        </p:nvSpPr>
        <p:spPr>
          <a:xfrm>
            <a:off x="2706318" y="2994675"/>
            <a:ext cx="5710553" cy="1722740"/>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das Lumen leer?</a:t>
            </a:r>
            <a:endParaRPr i="1">
              <a:solidFill>
                <a:srgbClr val="1A5FB4"/>
              </a:solidFill>
            </a:endParaRPr>
          </a:p>
          <a:p>
            <a:pPr marL="0" marR="0" lvl="0" indent="0" algn="l" rtl="0">
              <a:spcBef>
                <a:spcPts val="0"/>
              </a:spcBef>
              <a:spcAft>
                <a:spcPts val="0"/>
              </a:spcAft>
              <a:buNone/>
            </a:pPr>
            <a:r>
              <a:rPr lang="en-US" i="1">
                <a:solidFill>
                  <a:srgbClr val="1A5FB4"/>
                </a:solidFill>
              </a:rPr>
              <a:t>Nein, es enthält eine eosinophile Struktur, die als „neurofibrilläres Geflecht“ bezeichnet wird</a:t>
            </a:r>
            <a:endParaRPr i="1">
              <a:solidFill>
                <a:srgbClr val="1A5FB4"/>
              </a:solidFill>
            </a:endParaRPr>
          </a:p>
          <a:p>
            <a:pPr marL="0" marR="0" lvl="0" indent="0" algn="l" rtl="0">
              <a:spcBef>
                <a:spcPts val="0"/>
              </a:spcBef>
              <a:spcAft>
                <a:spcPts val="0"/>
              </a:spcAft>
              <a:buNone/>
            </a:pPr>
            <a:r>
              <a:rPr lang="en-US">
                <a:solidFill>
                  <a:srgbClr val="EDE3B5"/>
                </a:solidFill>
                <a:latin typeface="Arial"/>
                <a:ea typeface="Arial"/>
                <a:cs typeface="Arial"/>
                <a:sym typeface="Arial"/>
              </a:rPr>
              <a:t>Nein. Sie tritt nicht immer bei Rb auf und ist häufig auch bei anderen Tumoren zu finden</a:t>
            </a:r>
            <a:endParaRPr/>
          </a:p>
        </p:txBody>
      </p:sp>
      <p:sp>
        <p:nvSpPr>
          <p:cNvPr id="4263" name="Google Shape;4263;p287"/>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264" name="Google Shape;4264;p28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265" name="Google Shape;4265;p287"/>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266" name="Google Shape;4266;p287"/>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267" name="Google Shape;4267;p287"/>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26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56" name="Google Shape;4256;p28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257" name="Google Shape;4257;p28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275</a:t>
            </a:fld>
            <a:endParaRPr lang="de-DE" sz="800">
              <a:latin typeface="Segoe UI"/>
            </a:endParaRPr>
          </a:p>
        </p:txBody>
      </p:sp>
      <p:cxnSp>
        <p:nvCxnSpPr>
          <p:cNvPr id="4269" name="ZZ_Fusszeile_Linie"/>
          <p:cNvCxnSpPr/>
          <p:nvPr/>
        </p:nvCxnSpPr>
        <p:spPr>
          <a:xfrm>
            <a:off x="274320" y="6565392"/>
            <a:ext cx="11643360" cy="0"/>
          </a:xfrm>
          <a:prstGeom prst="line">
            <a:avLst/>
          </a:prstGeom>
          <a:ln w="6350">
            <a:solidFill>
              <a:srgbClr val="D7DBE0"/>
            </a:solidFill>
          </a:ln>
        </p:spPr>
      </p:cxnSp>
      <p:sp>
        <p:nvSpPr>
          <p:cNvPr id="427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4271"/>
        <p:cNvGrpSpPr/>
        <p:nvPr/>
      </p:nvGrpSpPr>
      <p:grpSpPr>
        <a:xfrm>
          <a:off x="0" y="0"/>
          <a:ext cx="0" cy="0"/>
          <a:chOff x="0" y="0"/>
          <a:chExt cx="0" cy="0"/>
        </a:xfrm>
      </p:grpSpPr>
      <p:sp>
        <p:nvSpPr>
          <p:cNvPr id="4273" name="Google Shape;4273;p288"/>
          <p:cNvSpPr txBox="1"/>
          <p:nvPr/>
        </p:nvSpPr>
        <p:spPr>
          <a:xfrm>
            <a:off x="2521776" y="5680386"/>
            <a:ext cx="7148448" cy="296814"/>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Homer-Wright-Rosetten. Beachten Sie das neurofibrilläre Geflecht im Lumen der Rosette</a:t>
            </a:r>
            <a:endParaRPr sz="1227" b="0" i="0" u="none" strike="noStrike" cap="none">
              <a:solidFill>
                <a:srgbClr val="330066"/>
              </a:solidFill>
              <a:latin typeface="Arial"/>
              <a:ea typeface="Arial"/>
              <a:cs typeface="Arial"/>
              <a:sym typeface="Arial"/>
            </a:endParaRPr>
          </a:p>
        </p:txBody>
      </p:sp>
      <p:pic>
        <p:nvPicPr>
          <p:cNvPr id="4274" name="Google Shape;4274;p288"/>
          <p:cNvPicPr preferRelativeResize="0"/>
          <p:nvPr/>
        </p:nvPicPr>
        <p:blipFill rotWithShape="1">
          <a:blip r:embed="rId3">
            <a:alphaModFix/>
          </a:blip>
          <a:srcRect/>
          <a:stretch/>
        </p:blipFill>
        <p:spPr>
          <a:xfrm>
            <a:off x="3425735" y="1752433"/>
            <a:ext cx="5340530" cy="3580356"/>
          </a:xfrm>
          <a:prstGeom prst="rect">
            <a:avLst/>
          </a:prstGeom>
          <a:noFill/>
          <a:ln>
            <a:noFill/>
          </a:ln>
        </p:spPr>
      </p:pic>
      <p:sp>
        <p:nvSpPr>
          <p:cNvPr id="427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72" name="Google Shape;4272;p28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276</a:t>
            </a:fld>
            <a:endParaRPr lang="de-DE" sz="800">
              <a:latin typeface="Segoe UI"/>
            </a:endParaRPr>
          </a:p>
        </p:txBody>
      </p:sp>
      <p:cxnSp>
        <p:nvCxnSpPr>
          <p:cNvPr id="4276" name="ZZ_Fusszeile_Linie"/>
          <p:cNvCxnSpPr/>
          <p:nvPr/>
        </p:nvCxnSpPr>
        <p:spPr>
          <a:xfrm>
            <a:off x="274320" y="6565392"/>
            <a:ext cx="11643360" cy="0"/>
          </a:xfrm>
          <a:prstGeom prst="line">
            <a:avLst/>
          </a:prstGeom>
          <a:ln w="6350">
            <a:solidFill>
              <a:srgbClr val="D7DBE0"/>
            </a:solidFill>
          </a:ln>
        </p:spPr>
      </p:cxnSp>
      <p:sp>
        <p:nvSpPr>
          <p:cNvPr id="427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4278"/>
        <p:cNvGrpSpPr/>
        <p:nvPr/>
      </p:nvGrpSpPr>
      <p:grpSpPr>
        <a:xfrm>
          <a:off x="0" y="0"/>
          <a:ext cx="0" cy="0"/>
          <a:chOff x="0" y="0"/>
          <a:chExt cx="0" cy="0"/>
        </a:xfrm>
      </p:grpSpPr>
      <p:sp>
        <p:nvSpPr>
          <p:cNvPr id="4281" name="Google Shape;4281;p28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82" name="Google Shape;4282;p289"/>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83" name="Google Shape;4283;p289"/>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284" name="Google Shape;4284;p289"/>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285" name="Google Shape;4285;p289"/>
          <p:cNvSpPr txBox="1"/>
          <p:nvPr/>
        </p:nvSpPr>
        <p:spPr>
          <a:xfrm>
            <a:off x="2706318" y="2994675"/>
            <a:ext cx="5710553" cy="1911847"/>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das Lumen leer?</a:t>
            </a:r>
            <a:endParaRPr i="1">
              <a:solidFill>
                <a:srgbClr val="1A5FB4"/>
              </a:solidFill>
            </a:endParaRPr>
          </a:p>
          <a:p>
            <a:pPr marL="0" marR="0" lvl="0" indent="0" algn="l" rtl="0">
              <a:spcBef>
                <a:spcPts val="0"/>
              </a:spcBef>
              <a:spcAft>
                <a:spcPts val="0"/>
              </a:spcAft>
              <a:buNone/>
            </a:pPr>
            <a:r>
              <a:rPr lang="en-US" i="1">
                <a:solidFill>
                  <a:srgbClr val="1A5FB4"/>
                </a:solidFill>
              </a:rPr>
              <a:t>Nein, es enthält eine eosinophile Struktur, die als „neurofibrilläres Geflecht“ bezeichnet wird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die Homer-Wright-Rosette pathognomonisch für Rb?</a:t>
            </a:r>
            <a:endParaRPr i="1">
              <a:solidFill>
                <a:srgbClr val="1A5FB4"/>
              </a:solidFill>
            </a:endParaRPr>
          </a:p>
          <a:p>
            <a:pPr marL="0" marR="0" lvl="0" indent="0" algn="l" rtl="0">
              <a:spcBef>
                <a:spcPts val="0"/>
              </a:spcBef>
              <a:spcAft>
                <a:spcPts val="0"/>
              </a:spcAft>
              <a:buNone/>
            </a:pPr>
            <a:endParaRPr/>
          </a:p>
        </p:txBody>
      </p:sp>
      <p:sp>
        <p:nvSpPr>
          <p:cNvPr id="4286" name="Google Shape;4286;p289"/>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287" name="Google Shape;4287;p28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288" name="Google Shape;4288;p289"/>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289" name="Google Shape;4289;p289"/>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290" name="Google Shape;4290;p289"/>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29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79" name="Google Shape;4279;p28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280" name="Google Shape;4280;p28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277</a:t>
            </a:fld>
            <a:endParaRPr lang="de-DE" sz="800">
              <a:latin typeface="Segoe UI"/>
            </a:endParaRPr>
          </a:p>
        </p:txBody>
      </p:sp>
      <p:cxnSp>
        <p:nvCxnSpPr>
          <p:cNvPr id="4292" name="ZZ_Fusszeile_Linie"/>
          <p:cNvCxnSpPr/>
          <p:nvPr/>
        </p:nvCxnSpPr>
        <p:spPr>
          <a:xfrm>
            <a:off x="274320" y="6565392"/>
            <a:ext cx="11643360" cy="0"/>
          </a:xfrm>
          <a:prstGeom prst="line">
            <a:avLst/>
          </a:prstGeom>
          <a:ln w="6350">
            <a:solidFill>
              <a:srgbClr val="D7DBE0"/>
            </a:solidFill>
          </a:ln>
        </p:spPr>
      </p:cxnSp>
      <p:sp>
        <p:nvSpPr>
          <p:cNvPr id="429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4294"/>
        <p:cNvGrpSpPr/>
        <p:nvPr/>
      </p:nvGrpSpPr>
      <p:grpSpPr>
        <a:xfrm>
          <a:off x="0" y="0"/>
          <a:ext cx="0" cy="0"/>
          <a:chOff x="0" y="0"/>
          <a:chExt cx="0" cy="0"/>
        </a:xfrm>
      </p:grpSpPr>
      <p:sp>
        <p:nvSpPr>
          <p:cNvPr id="4297" name="Google Shape;4297;p290"/>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298" name="Google Shape;4298;p290"/>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299" name="Google Shape;4299;p290"/>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00" name="Google Shape;4300;p290"/>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b="1">
                <a:solidFill>
                  <a:srgbClr val="1A5FB4"/>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„Fleurette“</a:t>
            </a:r>
            <a:endParaRPr/>
          </a:p>
        </p:txBody>
      </p:sp>
      <p:sp>
        <p:nvSpPr>
          <p:cNvPr id="4301" name="Google Shape;4301;p290"/>
          <p:cNvSpPr txBox="1"/>
          <p:nvPr/>
        </p:nvSpPr>
        <p:spPr>
          <a:xfrm>
            <a:off x="2706318" y="2994675"/>
            <a:ext cx="5710553" cy="1911847"/>
          </a:xfrm>
          <a:prstGeom prst="rect">
            <a:avLst/>
          </a:prstGeom>
          <a:solidFill>
            <a:srgbClr val="EDE3B5"/>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das charakteristische Erscheinungsbild einer Homer-Wright-Rosette?</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Ähnlich wie eine Flexner-Wintersteiner-Rosette besteht sie aus einer Reihe von Retinoblasten, die kreisförmig um ein Lumen angeordnet sind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das Lumen leer?</a:t>
            </a:r>
            <a:endParaRPr i="1">
              <a:solidFill>
                <a:srgbClr val="1A5FB4"/>
              </a:solidFill>
            </a:endParaRPr>
          </a:p>
          <a:p>
            <a:pPr marL="0" marR="0" lvl="0" indent="0" algn="l" rtl="0">
              <a:spcBef>
                <a:spcPts val="0"/>
              </a:spcBef>
              <a:spcAft>
                <a:spcPts val="0"/>
              </a:spcAft>
              <a:buNone/>
            </a:pPr>
            <a:r>
              <a:rPr lang="en-US" i="1">
                <a:solidFill>
                  <a:srgbClr val="1A5FB4"/>
                </a:solidFill>
              </a:rPr>
              <a:t>Nein, es enthält eine eosinophile Struktur, die als „neurofibrilläres Geflecht“ bezeichnet wird</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Ist die Homer-Wright-Rosette pathognomonisch für Rb?</a:t>
            </a:r>
            <a:endParaRPr i="1">
              <a:solidFill>
                <a:srgbClr val="1A5FB4"/>
              </a:solidFill>
            </a:endParaRPr>
          </a:p>
          <a:p>
            <a:pPr marL="0" marR="0" lvl="0" indent="0" algn="l" rtl="0">
              <a:spcBef>
                <a:spcPts val="0"/>
              </a:spcBef>
              <a:spcAft>
                <a:spcPts val="0"/>
              </a:spcAft>
              <a:buNone/>
            </a:pPr>
            <a:endParaRPr/>
          </a:p>
        </p:txBody>
      </p:sp>
      <p:sp>
        <p:nvSpPr>
          <p:cNvPr id="4302" name="Google Shape;4302;p290"/>
          <p:cNvSpPr/>
          <p:nvPr/>
        </p:nvSpPr>
        <p:spPr>
          <a:xfrm>
            <a:off x="3009998" y="4938568"/>
            <a:ext cx="2017052" cy="442652"/>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03" name="Google Shape;4303;p290"/>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04" name="Google Shape;4304;p290"/>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05" name="Google Shape;4305;p290"/>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06" name="Google Shape;4306;p290"/>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07"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295" name="Google Shape;4295;p290"/>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296" name="Google Shape;4296;p29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278</a:t>
            </a:fld>
            <a:endParaRPr lang="de-DE" sz="800">
              <a:latin typeface="Segoe UI"/>
            </a:endParaRPr>
          </a:p>
        </p:txBody>
      </p:sp>
      <p:cxnSp>
        <p:nvCxnSpPr>
          <p:cNvPr id="4308" name="ZZ_Fusszeile_Linie"/>
          <p:cNvCxnSpPr/>
          <p:nvPr/>
        </p:nvCxnSpPr>
        <p:spPr>
          <a:xfrm>
            <a:off x="274320" y="6565392"/>
            <a:ext cx="11643360" cy="0"/>
          </a:xfrm>
          <a:prstGeom prst="line">
            <a:avLst/>
          </a:prstGeom>
          <a:ln w="6350">
            <a:solidFill>
              <a:srgbClr val="D7DBE0"/>
            </a:solidFill>
          </a:ln>
        </p:spPr>
      </p:cxnSp>
      <p:sp>
        <p:nvSpPr>
          <p:cNvPr id="4309"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4310"/>
        <p:cNvGrpSpPr/>
        <p:nvPr/>
      </p:nvGrpSpPr>
      <p:grpSpPr>
        <a:xfrm>
          <a:off x="0" y="0"/>
          <a:ext cx="0" cy="0"/>
          <a:chOff x="0" y="0"/>
          <a:chExt cx="0" cy="0"/>
        </a:xfrm>
      </p:grpSpPr>
      <p:sp>
        <p:nvSpPr>
          <p:cNvPr id="4313" name="Google Shape;4313;p291"/>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314" name="Google Shape;4314;p291"/>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315" name="Google Shape;4315;p291"/>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16" name="Google Shape;4316;p291"/>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17" name="Google Shape;4317;p291"/>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18" name="Google Shape;4318;p291"/>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19" name="Google Shape;4319;p291"/>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20" name="Google Shape;4320;p291"/>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321" name="Google Shape;4321;p291"/>
          <p:cNvSpPr txBox="1"/>
          <p:nvPr/>
        </p:nvSpPr>
        <p:spPr>
          <a:xfrm>
            <a:off x="2288088" y="3242289"/>
            <a:ext cx="5878882" cy="2100690"/>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C6DFF6"/>
              </a:solidFill>
              <a:latin typeface="Arial"/>
              <a:ea typeface="Arial"/>
              <a:cs typeface="Arial"/>
              <a:sym typeface="Arial"/>
            </a:endParaRPr>
          </a:p>
          <a:p>
            <a:pPr marL="0" marR="0" lvl="0" indent="0" algn="l" rtl="0">
              <a:spcBef>
                <a:spcPts val="0"/>
              </a:spcBef>
              <a:spcAft>
                <a:spcPts val="0"/>
              </a:spcAft>
              <a:buNone/>
            </a:pPr>
            <a:r>
              <a:rPr lang="en-US">
                <a:solidFill>
                  <a:srgbClr val="C6DFF6"/>
                </a:solidFill>
                <a:latin typeface="Arial"/>
                <a:ea typeface="Arial"/>
                <a:cs typeface="Arial"/>
                <a:sym typeface="Arial"/>
              </a:rPr>
              <a:t>Eine kleine Ansammlung von Rb-Zellen, die sich zu photorezeptorähnlichen Strukturen differenziert haben</a:t>
            </a:r>
            <a:endParaRPr/>
          </a:p>
          <a:p>
            <a:pPr marL="0" marR="0" lvl="0" indent="0" algn="l" rtl="0">
              <a:spcBef>
                <a:spcPts val="0"/>
              </a:spcBef>
              <a:spcAft>
                <a:spcPts val="0"/>
              </a:spcAft>
              <a:buNone/>
            </a:pPr>
            <a:endParaRPr>
              <a:solidFill>
                <a:srgbClr val="C6DFF6"/>
              </a:solidFill>
              <a:latin typeface="Arial"/>
              <a:ea typeface="Arial"/>
              <a:cs typeface="Arial"/>
              <a:sym typeface="Arial"/>
            </a:endParaRPr>
          </a:p>
          <a:p>
            <a:pPr marL="0" marR="0" lvl="0" indent="0" algn="l" rtl="0">
              <a:spcBef>
                <a:spcPts val="0"/>
              </a:spcBef>
              <a:spcAft>
                <a:spcPts val="0"/>
              </a:spcAft>
              <a:buNone/>
            </a:pPr>
            <a:r>
              <a:rPr lang="en-US" i="1">
                <a:solidFill>
                  <a:srgbClr val="C6DFF6"/>
                </a:solidFill>
                <a:latin typeface="Arial"/>
                <a:ea typeface="Arial"/>
                <a:cs typeface="Arial"/>
                <a:sym typeface="Arial"/>
              </a:rPr>
              <a:t>Wie sieht sie aus?</a:t>
            </a:r>
            <a:endParaRPr/>
          </a:p>
          <a:p>
            <a:pPr marL="0" marR="0" lvl="0" indent="0" algn="l" rtl="0">
              <a:spcBef>
                <a:spcPts val="0"/>
              </a:spcBef>
              <a:spcAft>
                <a:spcPts val="0"/>
              </a:spcAft>
              <a:buNone/>
            </a:pPr>
            <a:r>
              <a:rPr lang="en-US">
                <a:solidFill>
                  <a:srgbClr val="C6DFF6"/>
                </a:solidFill>
                <a:latin typeface="Arial"/>
                <a:ea typeface="Arial"/>
                <a:cs typeface="Arial"/>
                <a:sym typeface="Arial"/>
              </a:rPr>
              <a:t>Es handelt sich um eine kurvenförmige Struktur mit Ausläufern, die als „knollenförmig“ beschrieben werden</a:t>
            </a:r>
            <a:endParaRPr/>
          </a:p>
          <a:p>
            <a:pPr marL="0" marR="0" lvl="0" indent="0" algn="l" rtl="0">
              <a:spcBef>
                <a:spcPts val="0"/>
              </a:spcBef>
              <a:spcAft>
                <a:spcPts val="0"/>
              </a:spcAft>
              <a:buNone/>
            </a:pPr>
            <a:r>
              <a:rPr lang="en-US" i="1">
                <a:solidFill>
                  <a:srgbClr val="C6DFF6"/>
                </a:solidFill>
                <a:latin typeface="Arial"/>
                <a:ea typeface="Arial"/>
                <a:cs typeface="Arial"/>
                <a:sym typeface="Arial"/>
              </a:rPr>
              <a:t>Sind Fleurettes häufiger oder seltener als Flexner-Wintersteiner-Rosetten?</a:t>
            </a:r>
            <a:endParaRPr/>
          </a:p>
          <a:p>
            <a:pPr marL="0" marR="0" lvl="0" indent="0" algn="l" rtl="0">
              <a:spcBef>
                <a:spcPts val="0"/>
              </a:spcBef>
              <a:spcAft>
                <a:spcPts val="0"/>
              </a:spcAft>
              <a:buNone/>
            </a:pPr>
            <a:r>
              <a:rPr lang="en-US">
                <a:solidFill>
                  <a:srgbClr val="C6DFF6"/>
                </a:solidFill>
                <a:latin typeface="Arial"/>
                <a:ea typeface="Arial"/>
                <a:cs typeface="Arial"/>
                <a:sym typeface="Arial"/>
              </a:rPr>
              <a:t>Da Fleurettes eine fortgeschrittenere Form der Tumorzelldifferenzierung darstellen, ist es nicht verwunderlich, dass sie seltener anzutreffen sind als Flexner-Wintersteiner-Rosetten</a:t>
            </a:r>
            <a:endParaRPr/>
          </a:p>
        </p:txBody>
      </p:sp>
      <p:sp>
        <p:nvSpPr>
          <p:cNvPr id="4322" name="Google Shape;4322;p291"/>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23"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11" name="Google Shape;4311;p291"/>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312" name="Google Shape;4312;p291"/>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279</a:t>
            </a:fld>
            <a:endParaRPr lang="de-DE" sz="800">
              <a:latin typeface="Segoe UI"/>
            </a:endParaRPr>
          </a:p>
        </p:txBody>
      </p:sp>
      <p:cxnSp>
        <p:nvCxnSpPr>
          <p:cNvPr id="4324" name="ZZ_Fusszeile_Linie"/>
          <p:cNvCxnSpPr/>
          <p:nvPr/>
        </p:nvCxnSpPr>
        <p:spPr>
          <a:xfrm>
            <a:off x="274320" y="6565392"/>
            <a:ext cx="11643360" cy="0"/>
          </a:xfrm>
          <a:prstGeom prst="line">
            <a:avLst/>
          </a:prstGeom>
          <a:ln w="6350">
            <a:solidFill>
              <a:srgbClr val="D7DBE0"/>
            </a:solidFill>
          </a:ln>
        </p:spPr>
      </p:cxnSp>
      <p:sp>
        <p:nvSpPr>
          <p:cNvPr id="4325"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4326"/>
        <p:cNvGrpSpPr/>
        <p:nvPr/>
      </p:nvGrpSpPr>
      <p:grpSpPr>
        <a:xfrm>
          <a:off x="0" y="0"/>
          <a:ext cx="0" cy="0"/>
          <a:chOff x="0" y="0"/>
          <a:chExt cx="0" cy="0"/>
        </a:xfrm>
      </p:grpSpPr>
      <p:sp>
        <p:nvSpPr>
          <p:cNvPr id="4329" name="Google Shape;4329;p292"/>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330" name="Google Shape;4330;p292"/>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331" name="Google Shape;4331;p292"/>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32" name="Google Shape;4332;p292"/>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33" name="Google Shape;4333;p292"/>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34" name="Google Shape;4334;p292"/>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35" name="Google Shape;4335;p292"/>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36" name="Google Shape;4336;p292"/>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337" name="Google Shape;4337;p292"/>
          <p:cNvSpPr txBox="1"/>
          <p:nvPr/>
        </p:nvSpPr>
        <p:spPr>
          <a:xfrm>
            <a:off x="2288088" y="3242289"/>
            <a:ext cx="5878882" cy="2100690"/>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a:solidFill>
                  <a:srgbClr val="C6DFF6"/>
                </a:solidFill>
                <a:latin typeface="Arial"/>
                <a:ea typeface="Arial"/>
                <a:cs typeface="Arial"/>
                <a:sym typeface="Arial"/>
              </a:rPr>
              <a:t>Eine kleine Ansammlung von Rb-Zellen, die sich zu photorezeptorähnlichen Strukturen differenziert haben</a:t>
            </a:r>
            <a:endParaRPr/>
          </a:p>
          <a:p>
            <a:pPr marL="0" marR="0" lvl="0" indent="0" algn="l" rtl="0">
              <a:spcBef>
                <a:spcPts val="0"/>
              </a:spcBef>
              <a:spcAft>
                <a:spcPts val="0"/>
              </a:spcAft>
              <a:buNone/>
            </a:pPr>
            <a:endParaRPr>
              <a:solidFill>
                <a:srgbClr val="C6DFF6"/>
              </a:solidFill>
              <a:latin typeface="Arial"/>
              <a:ea typeface="Arial"/>
              <a:cs typeface="Arial"/>
              <a:sym typeface="Arial"/>
            </a:endParaRPr>
          </a:p>
          <a:p>
            <a:pPr marL="0" marR="0" lvl="0" indent="0" algn="l" rtl="0">
              <a:spcBef>
                <a:spcPts val="0"/>
              </a:spcBef>
              <a:spcAft>
                <a:spcPts val="0"/>
              </a:spcAft>
              <a:buNone/>
            </a:pPr>
            <a:r>
              <a:rPr lang="en-US" i="1">
                <a:solidFill>
                  <a:srgbClr val="C6DFF6"/>
                </a:solidFill>
                <a:latin typeface="Arial"/>
                <a:ea typeface="Arial"/>
                <a:cs typeface="Arial"/>
                <a:sym typeface="Arial"/>
              </a:rPr>
              <a:t>Sind Fleurettes häufiger oder seltener als Flexner-Wintersteiner-Rosetten?</a:t>
            </a:r>
            <a:endParaRPr/>
          </a:p>
          <a:p>
            <a:pPr marL="0" marR="0" lvl="0" indent="0" algn="l" rtl="0">
              <a:spcBef>
                <a:spcPts val="0"/>
              </a:spcBef>
              <a:spcAft>
                <a:spcPts val="0"/>
              </a:spcAft>
              <a:buNone/>
            </a:pPr>
            <a:r>
              <a:rPr lang="en-US">
                <a:solidFill>
                  <a:srgbClr val="C6DFF6"/>
                </a:solidFill>
                <a:latin typeface="Arial"/>
                <a:ea typeface="Arial"/>
                <a:cs typeface="Arial"/>
                <a:sym typeface="Arial"/>
              </a:rPr>
              <a:t>Da Fleurettes eine fortgeschrittenere Form der Tumorzelldifferenzierung darstellen, ist es nicht verwunderlich, dass sie seltener anzutreffen sind als Flexner-Wintersteiner-Rosetten</a:t>
            </a:r>
            <a:endParaRPr/>
          </a:p>
        </p:txBody>
      </p:sp>
      <p:sp>
        <p:nvSpPr>
          <p:cNvPr id="4338" name="Google Shape;4338;p292"/>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39"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27" name="Google Shape;4327;p292"/>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328" name="Google Shape;4328;p292"/>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280</a:t>
            </a:fld>
            <a:endParaRPr lang="de-DE" sz="800">
              <a:latin typeface="Segoe UI"/>
            </a:endParaRPr>
          </a:p>
        </p:txBody>
      </p:sp>
      <p:cxnSp>
        <p:nvCxnSpPr>
          <p:cNvPr id="4340" name="ZZ_Fusszeile_Linie"/>
          <p:cNvCxnSpPr/>
          <p:nvPr/>
        </p:nvCxnSpPr>
        <p:spPr>
          <a:xfrm>
            <a:off x="274320" y="6565392"/>
            <a:ext cx="11643360" cy="0"/>
          </a:xfrm>
          <a:prstGeom prst="line">
            <a:avLst/>
          </a:prstGeom>
          <a:ln w="6350">
            <a:solidFill>
              <a:srgbClr val="D7DBE0"/>
            </a:solidFill>
          </a:ln>
        </p:spPr>
      </p:cxnSp>
      <p:sp>
        <p:nvSpPr>
          <p:cNvPr id="4341"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4342"/>
        <p:cNvGrpSpPr/>
        <p:nvPr/>
      </p:nvGrpSpPr>
      <p:grpSpPr>
        <a:xfrm>
          <a:off x="0" y="0"/>
          <a:ext cx="0" cy="0"/>
          <a:chOff x="0" y="0"/>
          <a:chExt cx="0" cy="0"/>
        </a:xfrm>
      </p:grpSpPr>
      <p:sp>
        <p:nvSpPr>
          <p:cNvPr id="4345" name="Google Shape;4345;p293"/>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346" name="Google Shape;4346;p293"/>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347" name="Google Shape;4347;p293"/>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48" name="Google Shape;4348;p293"/>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49" name="Google Shape;4349;p293"/>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50" name="Google Shape;4350;p293"/>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51" name="Google Shape;4351;p293"/>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52" name="Google Shape;4352;p293"/>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353" name="Google Shape;4353;p293"/>
          <p:cNvSpPr txBox="1"/>
          <p:nvPr/>
        </p:nvSpPr>
        <p:spPr>
          <a:xfrm>
            <a:off x="2288088" y="3242289"/>
            <a:ext cx="5878882" cy="2100690"/>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a:solidFill>
                  <a:srgbClr val="C6DFF6"/>
                </a:solidFill>
                <a:latin typeface="Arial"/>
                <a:ea typeface="Arial"/>
                <a:cs typeface="Arial"/>
                <a:sym typeface="Arial"/>
              </a:rPr>
              <a:t>Eine kleine Ansammlung von Rb-Zellen, die sich zu photorezeptorähnlichen Strukturen differenziert habe</a:t>
            </a:r>
            <a:endParaRPr>
              <a:solidFill>
                <a:srgbClr val="C6DFF6"/>
              </a:solidFill>
              <a:latin typeface="Arial"/>
              <a:ea typeface="Arial"/>
              <a:cs typeface="Arial"/>
              <a:sym typeface="Arial"/>
            </a:endParaRPr>
          </a:p>
          <a:p>
            <a:pPr marL="0" marR="0" lvl="0" indent="0" algn="l" rtl="0">
              <a:spcBef>
                <a:spcPts val="0"/>
              </a:spcBef>
              <a:spcAft>
                <a:spcPts val="0"/>
              </a:spcAft>
              <a:buNone/>
            </a:pPr>
            <a:r>
              <a:rPr lang="en-US">
                <a:solidFill>
                  <a:srgbClr val="C6DFF6"/>
                </a:solidFill>
                <a:latin typeface="Arial"/>
                <a:ea typeface="Arial"/>
                <a:cs typeface="Arial"/>
                <a:sym typeface="Arial"/>
              </a:rPr>
              <a:t>Da Fleurettes eine fortgeschrittenere Form der Tumorzelldifferenzierung darstellen, ist es nicht verwunderlich, dass sie seltener anzutreffen sind als Flexner-Wintersteiner-Rosetten</a:t>
            </a:r>
            <a:endParaRPr/>
          </a:p>
        </p:txBody>
      </p:sp>
      <p:sp>
        <p:nvSpPr>
          <p:cNvPr id="4354" name="Google Shape;4354;p293"/>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5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43" name="Google Shape;4343;p293"/>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344" name="Google Shape;4344;p293"/>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281</a:t>
            </a:fld>
            <a:endParaRPr lang="de-DE" sz="800">
              <a:latin typeface="Segoe UI"/>
            </a:endParaRPr>
          </a:p>
        </p:txBody>
      </p:sp>
      <p:cxnSp>
        <p:nvCxnSpPr>
          <p:cNvPr id="4356" name="ZZ_Fusszeile_Linie"/>
          <p:cNvCxnSpPr/>
          <p:nvPr/>
        </p:nvCxnSpPr>
        <p:spPr>
          <a:xfrm>
            <a:off x="274320" y="6565392"/>
            <a:ext cx="11643360" cy="0"/>
          </a:xfrm>
          <a:prstGeom prst="line">
            <a:avLst/>
          </a:prstGeom>
          <a:ln w="6350">
            <a:solidFill>
              <a:srgbClr val="D7DBE0"/>
            </a:solidFill>
          </a:ln>
        </p:spPr>
      </p:cxnSp>
      <p:sp>
        <p:nvSpPr>
          <p:cNvPr id="435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4358"/>
        <p:cNvGrpSpPr/>
        <p:nvPr/>
      </p:nvGrpSpPr>
      <p:grpSpPr>
        <a:xfrm>
          <a:off x="0" y="0"/>
          <a:ext cx="0" cy="0"/>
          <a:chOff x="0" y="0"/>
          <a:chExt cx="0" cy="0"/>
        </a:xfrm>
      </p:grpSpPr>
      <p:sp>
        <p:nvSpPr>
          <p:cNvPr id="4361" name="Google Shape;4361;p294"/>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362" name="Google Shape;4362;p294"/>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363" name="Google Shape;4363;p294"/>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64" name="Google Shape;4364;p294"/>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65" name="Google Shape;4365;p294"/>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66" name="Google Shape;4366;p294"/>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67" name="Google Shape;4367;p294"/>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68" name="Google Shape;4368;p294"/>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369" name="Google Shape;4369;p294"/>
          <p:cNvSpPr txBox="1"/>
          <p:nvPr/>
        </p:nvSpPr>
        <p:spPr>
          <a:xfrm>
            <a:off x="2288088" y="3242289"/>
            <a:ext cx="5878882" cy="2100690"/>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i="1">
                <a:solidFill>
                  <a:srgbClr val="1A5FB4"/>
                </a:solidFill>
              </a:rPr>
              <a:t>Es handelt sich um eine kurvenförmige Struktur mit Ausläufern, die als „knollenförmig“ beschrieben werden</a:t>
            </a:r>
            <a:endParaRPr i="1">
              <a:solidFill>
                <a:srgbClr val="1A5FB4"/>
              </a:solidFill>
            </a:endParaRPr>
          </a:p>
          <a:p>
            <a:pPr marL="0" marR="0" lvl="0" indent="0" algn="l" rtl="0">
              <a:spcBef>
                <a:spcPts val="0"/>
              </a:spcBef>
              <a:spcAft>
                <a:spcPts val="0"/>
              </a:spcAft>
              <a:buNone/>
            </a:pPr>
            <a:r>
              <a:rPr lang="en-US">
                <a:solidFill>
                  <a:srgbClr val="C6DFF6"/>
                </a:solidFill>
                <a:latin typeface="Arial"/>
                <a:ea typeface="Arial"/>
                <a:cs typeface="Arial"/>
                <a:sym typeface="Arial"/>
              </a:rPr>
              <a:t>Eine kleine Ansammlung von Rb-Zellen, die sich zu photorezeptorähnlichen Strukturen differenziert habe</a:t>
            </a:r>
            <a:endParaRPr>
              <a:solidFill>
                <a:srgbClr val="C6DFF6"/>
              </a:solidFill>
              <a:latin typeface="Arial"/>
              <a:ea typeface="Arial"/>
              <a:cs typeface="Arial"/>
              <a:sym typeface="Arial"/>
            </a:endParaRPr>
          </a:p>
          <a:p>
            <a:pPr marL="0" marR="0" lvl="0" indent="0" algn="l" rtl="0">
              <a:spcBef>
                <a:spcPts val="0"/>
              </a:spcBef>
              <a:spcAft>
                <a:spcPts val="0"/>
              </a:spcAft>
              <a:buNone/>
            </a:pPr>
            <a:endParaRPr/>
          </a:p>
        </p:txBody>
      </p:sp>
      <p:sp>
        <p:nvSpPr>
          <p:cNvPr id="4370" name="Google Shape;4370;p294"/>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71" name="Google Shape;4371;p294"/>
          <p:cNvSpPr/>
          <p:nvPr/>
        </p:nvSpPr>
        <p:spPr>
          <a:xfrm>
            <a:off x="2335885" y="4551226"/>
            <a:ext cx="1038609" cy="238290"/>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ein Wort</a:t>
            </a:r>
            <a:endParaRPr/>
          </a:p>
        </p:txBody>
      </p:sp>
      <p:sp>
        <p:nvSpPr>
          <p:cNvPr id="4372"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59" name="Google Shape;4359;p294"/>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4360" name="Google Shape;4360;p294"/>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282</a:t>
            </a:fld>
            <a:endParaRPr lang="de-DE" sz="800">
              <a:latin typeface="Segoe UI"/>
            </a:endParaRPr>
          </a:p>
        </p:txBody>
      </p:sp>
      <p:cxnSp>
        <p:nvCxnSpPr>
          <p:cNvPr id="4373" name="ZZ_Fusszeile_Linie"/>
          <p:cNvCxnSpPr/>
          <p:nvPr/>
        </p:nvCxnSpPr>
        <p:spPr>
          <a:xfrm>
            <a:off x="274320" y="6565392"/>
            <a:ext cx="11643360" cy="0"/>
          </a:xfrm>
          <a:prstGeom prst="line">
            <a:avLst/>
          </a:prstGeom>
          <a:ln w="6350">
            <a:solidFill>
              <a:srgbClr val="D7DBE0"/>
            </a:solidFill>
          </a:ln>
        </p:spPr>
      </p:cxnSp>
      <p:sp>
        <p:nvSpPr>
          <p:cNvPr id="4374"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4375"/>
        <p:cNvGrpSpPr/>
        <p:nvPr/>
      </p:nvGrpSpPr>
      <p:grpSpPr>
        <a:xfrm>
          <a:off x="0" y="0"/>
          <a:ext cx="0" cy="0"/>
          <a:chOff x="0" y="0"/>
          <a:chExt cx="0" cy="0"/>
        </a:xfrm>
      </p:grpSpPr>
      <p:sp>
        <p:nvSpPr>
          <p:cNvPr id="4378" name="Google Shape;4378;p295"/>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379" name="Google Shape;4379;p295"/>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380" name="Google Shape;4380;p295"/>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381" name="Google Shape;4381;p295"/>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382" name="Google Shape;4382;p295"/>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383" name="Google Shape;4383;p295"/>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384" name="Google Shape;4384;p295"/>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385" name="Google Shape;4385;p295"/>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386" name="Google Shape;4386;p295"/>
          <p:cNvSpPr txBox="1"/>
          <p:nvPr/>
        </p:nvSpPr>
        <p:spPr>
          <a:xfrm>
            <a:off x="2288088" y="3242289"/>
            <a:ext cx="5878882" cy="2100690"/>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i="1">
                <a:solidFill>
                  <a:srgbClr val="1A5FB4"/>
                </a:solidFill>
              </a:rPr>
              <a:t>Es handelt sich um eine kurvenförmige Struktur mit Ausläufern, die als „knollenförmig“ beschrieben werden</a:t>
            </a:r>
            <a:endParaRPr i="1">
              <a:solidFill>
                <a:srgbClr val="1A5FB4"/>
              </a:solidFill>
            </a:endParaRPr>
          </a:p>
          <a:p>
            <a:pPr marL="0" marR="0" lvl="0" indent="0" algn="l" rtl="0">
              <a:spcBef>
                <a:spcPts val="0"/>
              </a:spcBef>
              <a:spcAft>
                <a:spcPts val="0"/>
              </a:spcAft>
              <a:buNone/>
            </a:pPr>
            <a:r>
              <a:rPr lang="en-US">
                <a:solidFill>
                  <a:srgbClr val="C6DFF6"/>
                </a:solidFill>
                <a:latin typeface="Arial"/>
                <a:ea typeface="Arial"/>
                <a:cs typeface="Arial"/>
                <a:sym typeface="Arial"/>
              </a:rPr>
              <a:t>Eine kleine Ansammlung von Rb-Zellen, die sich zu photorezeptorähnlichen Strukturen differenziert habe</a:t>
            </a:r>
            <a:endParaRPr>
              <a:solidFill>
                <a:srgbClr val="C6DFF6"/>
              </a:solidFill>
              <a:latin typeface="Arial"/>
              <a:ea typeface="Arial"/>
              <a:cs typeface="Arial"/>
              <a:sym typeface="Arial"/>
            </a:endParaRPr>
          </a:p>
          <a:p>
            <a:pPr marL="0" marR="0" lvl="0" indent="0" algn="l" rtl="0">
              <a:spcBef>
                <a:spcPts val="0"/>
              </a:spcBef>
              <a:spcAft>
                <a:spcPts val="0"/>
              </a:spcAft>
              <a:buNone/>
            </a:pPr>
            <a:endParaRPr/>
          </a:p>
        </p:txBody>
      </p:sp>
      <p:sp>
        <p:nvSpPr>
          <p:cNvPr id="4387" name="Google Shape;4387;p295"/>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38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76" name="Google Shape;4376;p295"/>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A</a:t>
            </a:r>
            <a:endParaRPr lang="de-DE" sz="1800">
              <a:latin typeface="Segoe UI"/>
            </a:endParaRPr>
          </a:p>
        </p:txBody>
      </p:sp>
      <p:sp>
        <p:nvSpPr>
          <p:cNvPr id="4377" name="Google Shape;4377;p295"/>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283</a:t>
            </a:fld>
            <a:endParaRPr lang="de-DE" sz="800">
              <a:latin typeface="Segoe UI"/>
            </a:endParaRPr>
          </a:p>
        </p:txBody>
      </p:sp>
      <p:cxnSp>
        <p:nvCxnSpPr>
          <p:cNvPr id="4389" name="ZZ_Fusszeile_Linie"/>
          <p:cNvCxnSpPr/>
          <p:nvPr/>
        </p:nvCxnSpPr>
        <p:spPr>
          <a:xfrm>
            <a:off x="274320" y="6565392"/>
            <a:ext cx="11643360" cy="0"/>
          </a:xfrm>
          <a:prstGeom prst="line">
            <a:avLst/>
          </a:prstGeom>
          <a:ln w="6350">
            <a:solidFill>
              <a:srgbClr val="D7DBE0"/>
            </a:solidFill>
          </a:ln>
        </p:spPr>
      </p:cxnSp>
      <p:sp>
        <p:nvSpPr>
          <p:cNvPr id="439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4391"/>
        <p:cNvGrpSpPr/>
        <p:nvPr/>
      </p:nvGrpSpPr>
      <p:grpSpPr>
        <a:xfrm>
          <a:off x="0" y="0"/>
          <a:ext cx="0" cy="0"/>
          <a:chOff x="0" y="0"/>
          <a:chExt cx="0" cy="0"/>
        </a:xfrm>
      </p:grpSpPr>
      <p:pic>
        <p:nvPicPr>
          <p:cNvPr id="4393" name="Google Shape;4393;p296"/>
          <p:cNvPicPr preferRelativeResize="0"/>
          <p:nvPr/>
        </p:nvPicPr>
        <p:blipFill rotWithShape="1">
          <a:blip r:embed="rId3">
            <a:alphaModFix/>
          </a:blip>
          <a:srcRect/>
          <a:stretch/>
        </p:blipFill>
        <p:spPr>
          <a:xfrm>
            <a:off x="4177555" y="1715812"/>
            <a:ext cx="3836889" cy="3653599"/>
          </a:xfrm>
          <a:prstGeom prst="rect">
            <a:avLst/>
          </a:prstGeom>
          <a:noFill/>
          <a:ln>
            <a:noFill/>
          </a:ln>
        </p:spPr>
      </p:pic>
      <p:sp>
        <p:nvSpPr>
          <p:cNvPr id="4394" name="Google Shape;4394;p296"/>
          <p:cNvSpPr txBox="1"/>
          <p:nvPr/>
        </p:nvSpPr>
        <p:spPr>
          <a:xfrm>
            <a:off x="3915895" y="5680386"/>
            <a:ext cx="4360208" cy="296814"/>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Rb: Fleurette. Beachten Sie die knollenförmigen Auswüchse (Pfeil)</a:t>
            </a:r>
            <a:endParaRPr sz="1227" b="0" i="0" u="none" strike="noStrike" cap="none">
              <a:solidFill>
                <a:srgbClr val="330066"/>
              </a:solidFill>
              <a:latin typeface="Arial"/>
              <a:ea typeface="Arial"/>
              <a:cs typeface="Arial"/>
              <a:sym typeface="Arial"/>
            </a:endParaRPr>
          </a:p>
        </p:txBody>
      </p:sp>
      <p:sp>
        <p:nvSpPr>
          <p:cNvPr id="4395"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92" name="Google Shape;4392;p296"/>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284</a:t>
            </a:fld>
            <a:endParaRPr lang="de-DE" sz="800">
              <a:latin typeface="Segoe UI"/>
            </a:endParaRPr>
          </a:p>
        </p:txBody>
      </p:sp>
      <p:cxnSp>
        <p:nvCxnSpPr>
          <p:cNvPr id="4396" name="ZZ_Fusszeile_Linie"/>
          <p:cNvCxnSpPr/>
          <p:nvPr/>
        </p:nvCxnSpPr>
        <p:spPr>
          <a:xfrm>
            <a:off x="274320" y="6565392"/>
            <a:ext cx="11643360" cy="0"/>
          </a:xfrm>
          <a:prstGeom prst="line">
            <a:avLst/>
          </a:prstGeom>
          <a:ln w="6350">
            <a:solidFill>
              <a:srgbClr val="D7DBE0"/>
            </a:solidFill>
          </a:ln>
        </p:spPr>
      </p:cxnSp>
      <p:sp>
        <p:nvSpPr>
          <p:cNvPr id="4397"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4398"/>
        <p:cNvGrpSpPr/>
        <p:nvPr/>
      </p:nvGrpSpPr>
      <p:grpSpPr>
        <a:xfrm>
          <a:off x="0" y="0"/>
          <a:ext cx="0" cy="0"/>
          <a:chOff x="0" y="0"/>
          <a:chExt cx="0" cy="0"/>
        </a:xfrm>
      </p:grpSpPr>
      <p:sp>
        <p:nvSpPr>
          <p:cNvPr id="4401" name="Google Shape;4401;p297"/>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402" name="Google Shape;4402;p297"/>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403" name="Google Shape;4403;p297"/>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404" name="Google Shape;4404;p297"/>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405" name="Google Shape;4405;p297"/>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406" name="Google Shape;4406;p297"/>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407" name="Google Shape;4407;p297"/>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408" name="Google Shape;4408;p297"/>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409" name="Google Shape;4409;p297"/>
          <p:cNvSpPr txBox="1"/>
          <p:nvPr/>
        </p:nvSpPr>
        <p:spPr>
          <a:xfrm>
            <a:off x="2288088" y="3242289"/>
            <a:ext cx="5878882" cy="2289534"/>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i="1">
                <a:solidFill>
                  <a:srgbClr val="1A5FB4"/>
                </a:solidFill>
              </a:rPr>
              <a:t>Es handelt sich um eine kurvenförmige Struktur mit Ausläufern, die als „knollenförmig“ beschrieben werden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Sind Fleurettes häufiger oder seltener anzutreffen als Flexner-Wintersteiner-Rosetten?</a:t>
            </a:r>
            <a:endParaRPr i="1">
              <a:solidFill>
                <a:srgbClr val="1A5FB4"/>
              </a:solidFill>
            </a:endParaRPr>
          </a:p>
          <a:p>
            <a:pPr marL="0" marR="0" lvl="0" indent="0" algn="l" rtl="0">
              <a:spcBef>
                <a:spcPts val="0"/>
              </a:spcBef>
              <a:spcAft>
                <a:spcPts val="0"/>
              </a:spcAft>
              <a:buNone/>
            </a:pPr>
            <a:endParaRPr/>
          </a:p>
        </p:txBody>
      </p:sp>
      <p:sp>
        <p:nvSpPr>
          <p:cNvPr id="4410" name="Google Shape;4410;p297"/>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41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399" name="Google Shape;4399;p297"/>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400" name="Google Shape;4400;p297"/>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285</a:t>
            </a:fld>
            <a:endParaRPr lang="de-DE" sz="800">
              <a:latin typeface="Segoe UI"/>
            </a:endParaRPr>
          </a:p>
        </p:txBody>
      </p:sp>
      <p:cxnSp>
        <p:nvCxnSpPr>
          <p:cNvPr id="4412" name="ZZ_Fusszeile_Linie"/>
          <p:cNvCxnSpPr/>
          <p:nvPr/>
        </p:nvCxnSpPr>
        <p:spPr>
          <a:xfrm>
            <a:off x="274320" y="6565392"/>
            <a:ext cx="11643360" cy="0"/>
          </a:xfrm>
          <a:prstGeom prst="line">
            <a:avLst/>
          </a:prstGeom>
          <a:ln w="6350">
            <a:solidFill>
              <a:srgbClr val="D7DBE0"/>
            </a:solidFill>
          </a:ln>
        </p:spPr>
      </p:cxnSp>
      <p:sp>
        <p:nvSpPr>
          <p:cNvPr id="441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4414"/>
        <p:cNvGrpSpPr/>
        <p:nvPr/>
      </p:nvGrpSpPr>
      <p:grpSpPr>
        <a:xfrm>
          <a:off x="0" y="0"/>
          <a:ext cx="0" cy="0"/>
          <a:chOff x="0" y="0"/>
          <a:chExt cx="0" cy="0"/>
        </a:xfrm>
      </p:grpSpPr>
      <p:sp>
        <p:nvSpPr>
          <p:cNvPr id="4417" name="Google Shape;4417;p298"/>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418" name="Google Shape;4418;p298"/>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419" name="Google Shape;4419;p298"/>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420" name="Google Shape;4420;p298"/>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421" name="Google Shape;4421;p298"/>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422" name="Google Shape;4422;p298"/>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423" name="Google Shape;4423;p298"/>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424" name="Google Shape;4424;p298"/>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425" name="Google Shape;4425;p298"/>
          <p:cNvSpPr txBox="1"/>
          <p:nvPr/>
        </p:nvSpPr>
        <p:spPr>
          <a:xfrm>
            <a:off x="2238795" y="2745840"/>
            <a:ext cx="5878882" cy="2856329"/>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i="1">
                <a:solidFill>
                  <a:srgbClr val="1A5FB4"/>
                </a:solidFill>
              </a:rPr>
              <a:t>Es handelt sich um eine kurvenförmige Struktur mit Ausläufern, die als „knollenförmig“ beschrieben werden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Sind Fleurettes häufiger oder seltener anzutreffen als Flexner-Wintersteiner-Rosetten?</a:t>
            </a:r>
            <a:endParaRPr i="1">
              <a:solidFill>
                <a:srgbClr val="1A5FB4"/>
              </a:solidFill>
            </a:endParaRPr>
          </a:p>
          <a:p>
            <a:pPr marL="0" marR="0" lvl="0" indent="0" algn="l" rtl="0">
              <a:spcBef>
                <a:spcPts val="0"/>
              </a:spcBef>
              <a:spcAft>
                <a:spcPts val="0"/>
              </a:spcAft>
              <a:buNone/>
            </a:pPr>
            <a:r>
              <a:rPr lang="en-US" i="1">
                <a:solidFill>
                  <a:srgbClr val="1A5FB4"/>
                </a:solidFill>
              </a:rPr>
              <a:t>Da Fleurettes eine fortgeschrittenere Form der Tumorzelldifferenzierung darstellen, ist es nicht verwunderlich, dass sie  seltener  anzutreffen sind als Flexner-Wintersteiner-Rosetten</a:t>
            </a:r>
            <a:endParaRPr i="1">
              <a:solidFill>
                <a:srgbClr val="1A5FB4"/>
              </a:solidFill>
            </a:endParaRPr>
          </a:p>
          <a:p>
            <a:pPr marL="0" marR="0" lvl="0" indent="0" algn="l" rtl="0">
              <a:spcBef>
                <a:spcPts val="0"/>
              </a:spcBef>
              <a:spcAft>
                <a:spcPts val="0"/>
              </a:spcAft>
              <a:buNone/>
            </a:pPr>
            <a:endParaRPr/>
          </a:p>
        </p:txBody>
      </p:sp>
      <p:sp>
        <p:nvSpPr>
          <p:cNvPr id="4426" name="Google Shape;4426;p298"/>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427" name="Google Shape;4427;p298"/>
          <p:cNvSpPr/>
          <p:nvPr/>
        </p:nvSpPr>
        <p:spPr>
          <a:xfrm>
            <a:off x="4736614" y="4985154"/>
            <a:ext cx="591518" cy="516559"/>
          </a:xfrm>
          <a:prstGeom prst="rect">
            <a:avLst/>
          </a:prstGeom>
          <a:solidFill>
            <a:srgbClr val="E2D98C"/>
          </a:solidFill>
          <a:ln w="22268" cap="flat" cmpd="sng">
            <a:solidFill>
              <a:srgbClr val="949400"/>
            </a:solidFill>
            <a:prstDash val="solid"/>
            <a:round/>
            <a:headEnd type="none" w="sm" len="sm"/>
            <a:tailEnd type="none" w="sm" len="sm"/>
          </a:ln>
        </p:spPr>
        <p:txBody>
          <a:bodyPr spcFirstLastPara="1" wrap="square" lIns="22268" tIns="11134" rIns="22268" bIns="11134" anchor="ctr" anchorCtr="0">
            <a:noAutofit/>
          </a:bodyPr>
          <a:lstStyle/>
          <a:p>
            <a:pPr marL="0" marR="0" lvl="0" indent="0" algn="ctr" rtl="0">
              <a:spcBef>
                <a:spcPts val="0"/>
              </a:spcBef>
              <a:spcAft>
                <a:spcPts val="0"/>
              </a:spcAft>
              <a:buNone/>
            </a:pPr>
            <a:r>
              <a:rPr lang="en-US" sz="1052">
                <a:solidFill>
                  <a:srgbClr val="000000"/>
                </a:solidFill>
                <a:latin typeface="Arial"/>
                <a:ea typeface="Arial"/>
                <a:cs typeface="Arial"/>
                <a:sym typeface="Arial"/>
              </a:rPr>
              <a:t>häufiger oder seltener</a:t>
            </a:r>
            <a:endParaRPr/>
          </a:p>
        </p:txBody>
      </p:sp>
      <p:sp>
        <p:nvSpPr>
          <p:cNvPr id="4428"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415" name="Google Shape;4415;p298"/>
          <p:cNvSpPr txBox="1">
            <a:spLocks noGrp="1"/>
          </p:cNvSpPr>
          <p:nvPr>
            <p:ph type="title"/>
          </p:nvPr>
        </p:nvSpPr>
        <p:spPr>
          <a:xfrm>
            <a:off x="304800" y="91440"/>
            <a:ext cx="530352"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400" b="1" i="0" u="none" strike="noStrike" cap="none">
                <a:solidFill>
                  <a:srgbClr val="FFFFFF"/>
                </a:solidFill>
                <a:latin typeface="Segoe UI"/>
                <a:ea typeface="Segoe UI"/>
                <a:cs typeface="Segoe UI"/>
                <a:sym typeface="Arial"/>
              </a:rPr>
              <a:t>F/A</a:t>
            </a:r>
            <a:endParaRPr lang="de-DE" sz="1400">
              <a:latin typeface="Segoe UI"/>
            </a:endParaRPr>
          </a:p>
        </p:txBody>
      </p:sp>
      <p:sp>
        <p:nvSpPr>
          <p:cNvPr id="4416" name="Google Shape;4416;p298"/>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286</a:t>
            </a:fld>
            <a:endParaRPr lang="de-DE" sz="800">
              <a:latin typeface="Segoe UI"/>
            </a:endParaRPr>
          </a:p>
        </p:txBody>
      </p:sp>
      <p:cxnSp>
        <p:nvCxnSpPr>
          <p:cNvPr id="4429" name="ZZ_Fusszeile_Linie"/>
          <p:cNvCxnSpPr/>
          <p:nvPr/>
        </p:nvCxnSpPr>
        <p:spPr>
          <a:xfrm>
            <a:off x="274320" y="6565392"/>
            <a:ext cx="11643360" cy="0"/>
          </a:xfrm>
          <a:prstGeom prst="line">
            <a:avLst/>
          </a:prstGeom>
          <a:ln w="6350">
            <a:solidFill>
              <a:srgbClr val="D7DBE0"/>
            </a:solidFill>
          </a:ln>
        </p:spPr>
      </p:cxnSp>
      <p:sp>
        <p:nvSpPr>
          <p:cNvPr id="4430"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4431"/>
        <p:cNvGrpSpPr/>
        <p:nvPr/>
      </p:nvGrpSpPr>
      <p:grpSpPr>
        <a:xfrm>
          <a:off x="0" y="0"/>
          <a:ext cx="0" cy="0"/>
          <a:chOff x="0" y="0"/>
          <a:chExt cx="0" cy="0"/>
        </a:xfrm>
      </p:grpSpPr>
      <p:sp>
        <p:nvSpPr>
          <p:cNvPr id="4434" name="Google Shape;4434;p299"/>
          <p:cNvSpPr txBox="1">
            <a:spLocks noGrp="1"/>
          </p:cNvSpPr>
          <p:nvPr>
            <p:ph type="body" idx="1"/>
          </p:nvPr>
        </p:nvSpPr>
        <p:spPr>
          <a:xfrm>
            <a:off x="2461151" y="1413802"/>
            <a:ext cx="7214992" cy="4638247"/>
          </a:xfrm>
          <a:prstGeom prst="rect">
            <a:avLst/>
          </a:prstGeom>
          <a:noFill/>
          <a:ln>
            <a:noFill/>
          </a:ln>
        </p:spPr>
        <p:txBody>
          <a:bodyPr spcFirstLastPara="1" wrap="square" lIns="22268" tIns="11134" rIns="22268" bIns="11134" anchor="t" anchorCtr="0">
            <a:noAutofit/>
          </a:bodyPr>
          <a:lstStyle/>
          <a:p>
            <a:pPr marL="300625" lvl="0" indent="-359636" algn="l" rtl="0">
              <a:lnSpc>
                <a:spcPct val="100000"/>
              </a:lnSpc>
              <a:spcBef>
                <a:spcPts val="0"/>
              </a:spcBef>
              <a:spcAft>
                <a:spcPts val="0"/>
              </a:spcAft>
              <a:buClr>
                <a:srgbClr val="9AA3AE"/>
              </a:buClr>
              <a:buSzPts val="1666"/>
              <a:buFont typeface="Arial"/>
              <a:buChar char="●"/>
            </a:pPr>
            <a:r>
              <a:rPr lang="en-US" sz="1666">
                <a:solidFill>
                  <a:srgbClr val="9AA3AE"/>
                </a:solidFill>
              </a:rPr>
              <a:t>Welche der folgenden Aussagen treffen auf Rb zu?</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Die Inzidenz liegt bei etwa 1/100.000 Lebendgeburten  </a:t>
            </a:r>
            <a:r>
              <a:rPr lang="en-US" sz="1666" b="1">
                <a:solidFill>
                  <a:srgbClr val="9AA3AE"/>
                </a:solidFill>
              </a:rPr>
              <a:t>F</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a:solidFill>
                  <a:srgbClr val="9AA3AE"/>
                </a:solidFill>
              </a:rPr>
              <a:t>Etwa 60 % sind nicht vererbbare Mutationen  </a:t>
            </a:r>
            <a:r>
              <a:rPr lang="en-US" sz="1666" b="1">
                <a:solidFill>
                  <a:srgbClr val="9AA3AE"/>
                </a:solidFill>
              </a:rPr>
              <a:t>T</a:t>
            </a:r>
            <a:endParaRPr sz="1666">
              <a:solidFill>
                <a:srgbClr val="9AA3AE"/>
              </a:solidFill>
            </a:endParaRPr>
          </a:p>
          <a:p>
            <a:pPr marL="606816" lvl="1" indent="-363812" algn="l" rtl="0">
              <a:lnSpc>
                <a:spcPct val="100000"/>
              </a:lnSpc>
              <a:spcBef>
                <a:spcPts val="210"/>
              </a:spcBef>
              <a:spcAft>
                <a:spcPts val="0"/>
              </a:spcAft>
              <a:buClr>
                <a:srgbClr val="9AA3AE"/>
              </a:buClr>
              <a:buSzPts val="1666"/>
              <a:buFont typeface="Arial"/>
              <a:buChar char="●"/>
            </a:pPr>
            <a:r>
              <a:rPr lang="en-US" sz="1666" baseline="30000">
                <a:solidFill>
                  <a:srgbClr val="9AA3AE"/>
                </a:solidFill>
              </a:rPr>
              <a:t>o</a:t>
            </a:r>
            <a:r>
              <a:rPr lang="en-US" sz="1666">
                <a:solidFill>
                  <a:srgbClr val="9AA3AE"/>
                </a:solidFill>
              </a:rPr>
              <a:t>Um einen Fall als „vererbbar“ zu diagnostizieren, muss die Familienanamnese positiv sein  (jedoch nicht zwangsläufig bei einem Verwandten ersten Grades)  </a:t>
            </a:r>
            <a:r>
              <a:rPr lang="en-US" sz="1666" b="1">
                <a:solidFill>
                  <a:srgbClr val="9AA3AE"/>
                </a:solidFill>
              </a:rPr>
              <a:t>F</a:t>
            </a:r>
            <a:endParaRPr sz="1666" b="1">
              <a:solidFill>
                <a:srgbClr val="9AA3AE"/>
              </a:solidFill>
            </a:endParaRPr>
          </a:p>
          <a:p>
            <a:pPr marL="606816" lvl="1" indent="-361585" algn="l" rtl="0">
              <a:lnSpc>
                <a:spcPct val="100000"/>
              </a:lnSpc>
              <a:spcBef>
                <a:spcPts val="210"/>
              </a:spcBef>
              <a:spcAft>
                <a:spcPts val="0"/>
              </a:spcAft>
              <a:buClr>
                <a:srgbClr val="9AA3AE"/>
              </a:buClr>
              <a:buSzPts val="1631"/>
              <a:buChar char="●"/>
            </a:pPr>
            <a:r>
              <a:rPr lang="en-US" sz="1666">
                <a:solidFill>
                  <a:srgbClr val="9AA3AE"/>
                </a:solidFill>
              </a:rPr>
              <a:t>Der exophytische Typ ähnelt der Coats-Krankheit </a:t>
            </a:r>
            <a:r>
              <a:rPr lang="en-US" sz="1666" b="1">
                <a:solidFill>
                  <a:srgbClr val="9AA3AE"/>
                </a:solidFill>
              </a:rPr>
              <a:t>T </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Bei Erwägung einer Enukleation muss eine Gewebediagnose mittels Feinnadelaspiration (FNA) oder Glaskörperpunktion erfolgen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Eine CT-Untersuchung der Augenhöhlen spielt bei rein intraokularem Rb eine Rolle (d. h. auch wenn keine Ausbreitung in die Augenhöhle vorliegt)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Regelmäßige MRT-Untersuchungen des Gehirns sind angezeigt, um eine frühe „trilaterale“ Erkrankung zu erkennen </a:t>
            </a:r>
            <a:r>
              <a:rPr lang="en-US" sz="1666" b="1">
                <a:solidFill>
                  <a:srgbClr val="9AA3AE"/>
                </a:solidFill>
              </a:rPr>
              <a:t>F</a:t>
            </a:r>
            <a:endParaRPr sz="1666" b="1">
              <a:solidFill>
                <a:srgbClr val="9AA3AE"/>
              </a:solidFill>
            </a:endParaRPr>
          </a:p>
          <a:p>
            <a:pPr marL="606816" lvl="1" indent="-352678" algn="l" rtl="0">
              <a:lnSpc>
                <a:spcPct val="100000"/>
              </a:lnSpc>
              <a:spcBef>
                <a:spcPts val="210"/>
              </a:spcBef>
              <a:spcAft>
                <a:spcPts val="0"/>
              </a:spcAft>
              <a:buClr>
                <a:srgbClr val="9AA3AE"/>
              </a:buClr>
              <a:buSzPts val="1490"/>
              <a:buChar char="●"/>
            </a:pPr>
            <a:r>
              <a:rPr lang="en-US" sz="1666">
                <a:solidFill>
                  <a:srgbClr val="9AA3AE"/>
                </a:solidFill>
              </a:rPr>
              <a:t>Das Reese-Ellsworth-Klassifikationssystem ist derzeit die bevorzugte Methode zur Stadieneinteilung von Rb </a:t>
            </a:r>
            <a:r>
              <a:rPr lang="en-US" sz="1666" b="1">
                <a:solidFill>
                  <a:srgbClr val="9AA3AE"/>
                </a:solidFill>
              </a:rPr>
              <a:t>F</a:t>
            </a:r>
            <a:endParaRPr sz="1666" b="1">
              <a:solidFill>
                <a:srgbClr val="9AA3AE"/>
              </a:solidFill>
            </a:endParaRPr>
          </a:p>
          <a:p>
            <a:pPr marL="606816" lvl="1" indent="-363812" algn="l" rtl="0">
              <a:lnSpc>
                <a:spcPct val="100000"/>
              </a:lnSpc>
              <a:spcBef>
                <a:spcPts val="210"/>
              </a:spcBef>
              <a:spcAft>
                <a:spcPts val="0"/>
              </a:spcAft>
              <a:buClr>
                <a:schemeClr val="dk1"/>
              </a:buClr>
              <a:buSzPts val="1666"/>
              <a:buChar char="●"/>
            </a:pPr>
            <a:r>
              <a:rPr lang="en-US" sz="1666">
                <a:solidFill>
                  <a:srgbClr val="9AA3AE"/>
                </a:solidFill>
              </a:rPr>
              <a:t>Patienten mit Retinoblastom sterben häufiger an einer zweiten Malignität als am Retinoblastom selbst   </a:t>
            </a:r>
            <a:r>
              <a:rPr lang="en-US" sz="1666" b="1">
                <a:solidFill>
                  <a:srgbClr val="9AA3AE"/>
                </a:solidFill>
              </a:rPr>
              <a:t>T</a:t>
            </a:r>
            <a:r>
              <a:rPr lang="en-US" sz="1666" b="1">
                <a:solidFill>
                  <a:srgbClr val="1A5FB4"/>
                </a:solidFill>
              </a:rPr>
              <a:t> </a:t>
            </a:r>
            <a:endParaRPr sz="1666" b="1">
              <a:solidFill>
                <a:srgbClr val="1A5FB4"/>
              </a:solidFill>
            </a:endParaRPr>
          </a:p>
          <a:p>
            <a:pPr marL="606816" lvl="1" indent="-363812" algn="l" rtl="0">
              <a:lnSpc>
                <a:spcPct val="100000"/>
              </a:lnSpc>
              <a:spcBef>
                <a:spcPts val="210"/>
              </a:spcBef>
              <a:spcAft>
                <a:spcPts val="0"/>
              </a:spcAft>
              <a:buClr>
                <a:schemeClr val="dk1"/>
              </a:buClr>
              <a:buSzPts val="1666"/>
              <a:buChar char="●"/>
            </a:pPr>
            <a:r>
              <a:rPr lang="en-US" sz="1666"/>
              <a:t>Das histologische Kennzeichen ist die Homer-Wright-Rosette  </a:t>
            </a:r>
            <a:r>
              <a:rPr lang="en-US" sz="1666" b="1">
                <a:solidFill>
                  <a:srgbClr val="1A5FB4"/>
                </a:solidFill>
              </a:rPr>
              <a:t>F</a:t>
            </a: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1666"/>
          </a:p>
          <a:p>
            <a:pPr marL="801666" lvl="0" indent="0" algn="l" rtl="0">
              <a:lnSpc>
                <a:spcPct val="100000"/>
              </a:lnSpc>
              <a:spcBef>
                <a:spcPts val="210"/>
              </a:spcBef>
              <a:spcAft>
                <a:spcPts val="0"/>
              </a:spcAft>
              <a:buNone/>
            </a:pPr>
            <a:endParaRPr sz="1666" b="1">
              <a:solidFill>
                <a:srgbClr val="1A5FB4"/>
              </a:solidFill>
            </a:endParaRPr>
          </a:p>
          <a:p>
            <a:pPr marL="801666" lvl="0" indent="0" algn="l" rtl="0">
              <a:lnSpc>
                <a:spcPct val="100000"/>
              </a:lnSpc>
              <a:spcBef>
                <a:spcPts val="210"/>
              </a:spcBef>
              <a:spcAft>
                <a:spcPts val="0"/>
              </a:spcAft>
              <a:buNone/>
            </a:pPr>
            <a:endParaRPr sz="2016" b="1">
              <a:solidFill>
                <a:srgbClr val="1A5FB4"/>
              </a:solidFill>
            </a:endParaRPr>
          </a:p>
          <a:p>
            <a:pPr marL="801666" lvl="0" indent="0" algn="l" rtl="0">
              <a:lnSpc>
                <a:spcPct val="100000"/>
              </a:lnSpc>
              <a:spcBef>
                <a:spcPts val="210"/>
              </a:spcBef>
              <a:spcAft>
                <a:spcPts val="0"/>
              </a:spcAft>
              <a:buNone/>
            </a:pPr>
            <a:endParaRPr b="1">
              <a:solidFill>
                <a:srgbClr val="1A5FB4"/>
              </a:solidFill>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801666" lvl="0" indent="0" algn="l" rtl="0">
              <a:lnSpc>
                <a:spcPct val="100000"/>
              </a:lnSpc>
              <a:spcBef>
                <a:spcPts val="210"/>
              </a:spcBef>
              <a:spcAft>
                <a:spcPts val="0"/>
              </a:spcAft>
              <a:buNone/>
            </a:pPr>
            <a:endParaRPr b="1">
              <a:solidFill>
                <a:srgbClr val="1A5FB4"/>
              </a:solidFill>
            </a:endParaRPr>
          </a:p>
        </p:txBody>
      </p:sp>
      <p:sp>
        <p:nvSpPr>
          <p:cNvPr id="4435" name="Google Shape;4435;p299"/>
          <p:cNvSpPr txBox="1"/>
          <p:nvPr/>
        </p:nvSpPr>
        <p:spPr>
          <a:xfrm>
            <a:off x="7077523" y="6052036"/>
            <a:ext cx="2252281" cy="238290"/>
          </a:xfrm>
          <a:prstGeom prst="rect">
            <a:avLst/>
          </a:prstGeom>
          <a:noFill/>
          <a:ln>
            <a:noFill/>
          </a:ln>
        </p:spPr>
        <p:txBody>
          <a:bodyPr spcFirstLastPara="1" wrap="square" lIns="22268" tIns="11134" rIns="22268" bIns="11134" anchor="t" anchorCtr="0">
            <a:spAutoFit/>
          </a:bodyPr>
          <a:lstStyle/>
          <a:p>
            <a:pPr marL="0" marR="0" lvl="0" indent="0" algn="l" rtl="0">
              <a:spcBef>
                <a:spcPts val="0"/>
              </a:spcBef>
              <a:spcAft>
                <a:spcPts val="0"/>
              </a:spcAft>
              <a:buClr>
                <a:srgbClr val="1A5FB4"/>
              </a:buClr>
              <a:buSzPts val="1052"/>
              <a:buFont typeface="Noto Sans Symbols"/>
              <a:buNone/>
            </a:pPr>
            <a:r>
              <a:rPr lang="en-US" sz="1403">
                <a:solidFill>
                  <a:srgbClr val="1A5FB4"/>
                </a:solidFill>
                <a:latin typeface="Caveat"/>
                <a:ea typeface="Caveat"/>
                <a:cs typeface="Caveat"/>
                <a:sym typeface="Caveat"/>
              </a:rPr>
              <a:t>Flexner-Wintersteiner</a:t>
            </a:r>
            <a:endParaRPr sz="1403"/>
          </a:p>
        </p:txBody>
      </p:sp>
      <p:cxnSp>
        <p:nvCxnSpPr>
          <p:cNvPr id="4436" name="Google Shape;4436;p299"/>
          <p:cNvCxnSpPr/>
          <p:nvPr/>
        </p:nvCxnSpPr>
        <p:spPr>
          <a:xfrm rot="10800000" flipH="1">
            <a:off x="6891935" y="6397800"/>
            <a:ext cx="1886071" cy="34192"/>
          </a:xfrm>
          <a:prstGeom prst="straightConnector1">
            <a:avLst/>
          </a:prstGeom>
          <a:noFill/>
          <a:ln w="25052" cap="flat" cmpd="sng">
            <a:solidFill>
              <a:srgbClr val="1A5FB4"/>
            </a:solidFill>
            <a:prstDash val="solid"/>
            <a:round/>
            <a:headEnd type="none" w="med" len="med"/>
            <a:tailEnd type="none" w="med" len="med"/>
          </a:ln>
        </p:spPr>
      </p:cxnSp>
      <p:sp>
        <p:nvSpPr>
          <p:cNvPr id="4437" name="Google Shape;4437;p299"/>
          <p:cNvSpPr txBox="1"/>
          <p:nvPr/>
        </p:nvSpPr>
        <p:spPr>
          <a:xfrm>
            <a:off x="5614444" y="1805669"/>
            <a:ext cx="1279593" cy="296416"/>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052" b="0" i="0" u="none" strike="noStrike" cap="none" dirty="0">
                <a:solidFill>
                  <a:srgbClr val="9AA3AE"/>
                </a:solidFill>
                <a:latin typeface="Caveat"/>
                <a:ea typeface="Caveat"/>
                <a:cs typeface="Caveat"/>
                <a:sym typeface="Caveat"/>
              </a:rPr>
              <a:t>14.000 – 20.000</a:t>
            </a:r>
            <a:endParaRPr sz="1227" b="0" i="0" u="none" strike="noStrike" cap="none" dirty="0">
              <a:solidFill>
                <a:srgbClr val="9AA3AE"/>
              </a:solidFill>
              <a:latin typeface="Arial"/>
              <a:ea typeface="Arial"/>
              <a:cs typeface="Arial"/>
              <a:sym typeface="Arial"/>
            </a:endParaRPr>
          </a:p>
        </p:txBody>
      </p:sp>
      <p:sp>
        <p:nvSpPr>
          <p:cNvPr id="4438" name="Google Shape;4438;p299"/>
          <p:cNvSpPr txBox="1"/>
          <p:nvPr/>
        </p:nvSpPr>
        <p:spPr>
          <a:xfrm>
            <a:off x="7695976" y="2127012"/>
            <a:ext cx="1038609" cy="168592"/>
          </a:xfrm>
          <a:prstGeom prst="rect">
            <a:avLst/>
          </a:prstGeom>
          <a:noFill/>
          <a:ln>
            <a:noFill/>
          </a:ln>
        </p:spPr>
        <p:txBody>
          <a:bodyPr spcFirstLastPara="1" wrap="square" lIns="22268" tIns="11134" rIns="22268" bIns="11134" anchor="t" anchorCtr="0">
            <a:noAutofit/>
          </a:bodyPr>
          <a:lstStyle/>
          <a:p>
            <a:pPr marL="0" marR="0" lvl="0" indent="0" algn="l" rtl="0">
              <a:lnSpc>
                <a:spcPct val="100000"/>
              </a:lnSpc>
              <a:spcBef>
                <a:spcPts val="0"/>
              </a:spcBef>
              <a:spcAft>
                <a:spcPts val="0"/>
              </a:spcAft>
              <a:buClr>
                <a:srgbClr val="1A5FB4"/>
              </a:buClr>
              <a:buSzPts val="1052"/>
              <a:buFont typeface="Noto Sans Symbols"/>
              <a:buNone/>
            </a:pPr>
            <a:r>
              <a:rPr lang="en-US" sz="1578" b="0" i="0" u="none" strike="noStrike" cap="none">
                <a:solidFill>
                  <a:srgbClr val="9AA3AE"/>
                </a:solidFill>
                <a:latin typeface="Caveat"/>
                <a:ea typeface="Caveat"/>
                <a:cs typeface="Caveat"/>
                <a:sym typeface="Caveat"/>
              </a:rPr>
              <a:t>müssen nicht</a:t>
            </a:r>
            <a:endParaRPr sz="1578" b="0" i="0" u="none" strike="noStrike" cap="none">
              <a:solidFill>
                <a:srgbClr val="9AA3AE"/>
              </a:solidFill>
              <a:latin typeface="Arial"/>
              <a:ea typeface="Arial"/>
              <a:cs typeface="Arial"/>
              <a:sym typeface="Arial"/>
            </a:endParaRPr>
          </a:p>
        </p:txBody>
      </p:sp>
      <p:cxnSp>
        <p:nvCxnSpPr>
          <p:cNvPr id="4439" name="Google Shape;4439;p299"/>
          <p:cNvCxnSpPr/>
          <p:nvPr/>
        </p:nvCxnSpPr>
        <p:spPr>
          <a:xfrm>
            <a:off x="7597258" y="2405655"/>
            <a:ext cx="865841" cy="0"/>
          </a:xfrm>
          <a:prstGeom prst="straightConnector1">
            <a:avLst/>
          </a:prstGeom>
          <a:noFill/>
          <a:ln w="25052" cap="flat" cmpd="sng">
            <a:solidFill>
              <a:srgbClr val="9AA3AE"/>
            </a:solidFill>
            <a:prstDash val="solid"/>
            <a:round/>
            <a:headEnd type="none" w="sm" len="sm"/>
            <a:tailEnd type="none" w="sm" len="sm"/>
          </a:ln>
        </p:spPr>
      </p:cxnSp>
      <p:cxnSp>
        <p:nvCxnSpPr>
          <p:cNvPr id="4440" name="Google Shape;4440;p299"/>
          <p:cNvCxnSpPr/>
          <p:nvPr/>
        </p:nvCxnSpPr>
        <p:spPr>
          <a:xfrm>
            <a:off x="5589433" y="1816475"/>
            <a:ext cx="865841" cy="0"/>
          </a:xfrm>
          <a:prstGeom prst="straightConnector1">
            <a:avLst/>
          </a:prstGeom>
          <a:noFill/>
          <a:ln w="25052" cap="flat" cmpd="sng">
            <a:solidFill>
              <a:srgbClr val="9AA3AE"/>
            </a:solidFill>
            <a:prstDash val="solid"/>
            <a:round/>
            <a:headEnd type="none" w="sm" len="sm"/>
            <a:tailEnd type="none" w="sm" len="sm"/>
          </a:ln>
        </p:spPr>
      </p:cxnSp>
      <p:sp>
        <p:nvSpPr>
          <p:cNvPr id="4441" name="Google Shape;4441;p299"/>
          <p:cNvSpPr txBox="1"/>
          <p:nvPr/>
        </p:nvSpPr>
        <p:spPr>
          <a:xfrm>
            <a:off x="2977710" y="4298534"/>
            <a:ext cx="6245633" cy="1907661"/>
          </a:xfrm>
          <a:prstGeom prst="rect">
            <a:avLst/>
          </a:prstGeom>
          <a:solidFill>
            <a:srgbClr val="C6F0CF"/>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9AA3AE"/>
                </a:solidFill>
                <a:latin typeface="Arial"/>
                <a:ea typeface="Arial"/>
                <a:cs typeface="Arial"/>
                <a:sym typeface="Arial"/>
              </a:rPr>
              <a:t>In Bezug auf die Rb-Histologie wird der Begriff „Rosette“ in drei Zusammenhängen verwendet. Welche sind das?</a:t>
            </a:r>
            <a:endParaRPr/>
          </a:p>
          <a:p>
            <a:pPr marL="0" marR="0" lvl="0" indent="0" algn="l" rtl="0">
              <a:spcBef>
                <a:spcPts val="0"/>
              </a:spcBef>
              <a:spcAft>
                <a:spcPts val="0"/>
              </a:spcAft>
              <a:buNone/>
            </a:pPr>
            <a:r>
              <a:rPr lang="en-US">
                <a:solidFill>
                  <a:srgbClr val="9AA3AE"/>
                </a:solidFill>
                <a:latin typeface="Arial"/>
                <a:ea typeface="Arial"/>
                <a:cs typeface="Arial"/>
                <a:sym typeface="Arial"/>
              </a:rPr>
              <a:t>--Flexner-Wintersteiner-Rosetten</a:t>
            </a:r>
            <a:endParaRPr/>
          </a:p>
          <a:p>
            <a:pPr marL="0" marR="0" lvl="0" indent="0" algn="l" rtl="0">
              <a:spcBef>
                <a:spcPts val="0"/>
              </a:spcBef>
              <a:spcAft>
                <a:spcPts val="0"/>
              </a:spcAft>
              <a:buNone/>
            </a:pPr>
            <a:r>
              <a:rPr lang="en-US">
                <a:solidFill>
                  <a:srgbClr val="9AA3AE"/>
                </a:solidFill>
                <a:latin typeface="Arial"/>
                <a:ea typeface="Arial"/>
                <a:cs typeface="Arial"/>
                <a:sym typeface="Arial"/>
              </a:rPr>
              <a:t>--Pseudorosetten</a:t>
            </a:r>
            <a:endParaRPr>
              <a:solidFill>
                <a:srgbClr val="9AA3AE"/>
              </a:solidFill>
              <a:latin typeface="Arial"/>
              <a:ea typeface="Arial"/>
              <a:cs typeface="Arial"/>
              <a:sym typeface="Arial"/>
            </a:endParaRPr>
          </a:p>
          <a:p>
            <a:pPr marL="0" marR="0" lvl="0" indent="0" algn="l" rtl="0">
              <a:spcBef>
                <a:spcPts val="0"/>
              </a:spcBef>
              <a:spcAft>
                <a:spcPts val="0"/>
              </a:spcAft>
              <a:buNone/>
            </a:pPr>
            <a:r>
              <a:rPr lang="en-US">
                <a:solidFill>
                  <a:srgbClr val="9AA3AE"/>
                </a:solidFill>
                <a:latin typeface="Arial"/>
                <a:ea typeface="Arial"/>
                <a:cs typeface="Arial"/>
                <a:sym typeface="Arial"/>
              </a:rPr>
              <a:t>--Homer-Wright-Rosetten</a:t>
            </a:r>
            <a:endParaRPr/>
          </a:p>
          <a:p>
            <a:pPr marL="0" marR="0" lvl="0" indent="0" algn="l" rtl="0">
              <a:spcBef>
                <a:spcPts val="0"/>
              </a:spcBef>
              <a:spcAft>
                <a:spcPts val="0"/>
              </a:spcAft>
              <a:buNone/>
            </a:pPr>
            <a:endParaRPr>
              <a:solidFill>
                <a:srgbClr val="9AA3AE"/>
              </a:solidFill>
              <a:latin typeface="Arial"/>
              <a:ea typeface="Arial"/>
              <a:cs typeface="Arial"/>
              <a:sym typeface="Arial"/>
            </a:endParaRPr>
          </a:p>
          <a:p>
            <a:pPr marL="0" marR="0" lvl="0" indent="0" algn="l" rtl="0">
              <a:spcBef>
                <a:spcPts val="0"/>
              </a:spcBef>
              <a:spcAft>
                <a:spcPts val="0"/>
              </a:spcAft>
              <a:buNone/>
            </a:pPr>
            <a:r>
              <a:rPr lang="en-US" i="1">
                <a:solidFill>
                  <a:srgbClr val="9AA3AE"/>
                </a:solidFill>
                <a:latin typeface="Arial"/>
                <a:ea typeface="Arial"/>
                <a:cs typeface="Arial"/>
                <a:sym typeface="Arial"/>
              </a:rPr>
              <a:t>Wiederum in Bezug auf die Rb-Histologie ist ein weiterer Begriff mit der Endung „-ette“ von zentraler Bedeutung. Welcher ist das?</a:t>
            </a:r>
            <a:endParaRPr/>
          </a:p>
          <a:p>
            <a:pPr marL="0" marR="0" lvl="0" indent="0" algn="l" rtl="0">
              <a:spcBef>
                <a:spcPts val="0"/>
              </a:spcBef>
              <a:spcAft>
                <a:spcPts val="0"/>
              </a:spcAft>
              <a:buNone/>
            </a:pPr>
            <a:r>
              <a:rPr lang="en-US" b="1">
                <a:solidFill>
                  <a:srgbClr val="1A5FB4"/>
                </a:solidFill>
                <a:latin typeface="Arial"/>
                <a:ea typeface="Arial"/>
                <a:cs typeface="Arial"/>
                <a:sym typeface="Arial"/>
              </a:rPr>
              <a:t>„Fleurette“</a:t>
            </a:r>
            <a:endParaRPr/>
          </a:p>
        </p:txBody>
      </p:sp>
      <p:sp>
        <p:nvSpPr>
          <p:cNvPr id="4442" name="Google Shape;4442;p299"/>
          <p:cNvSpPr txBox="1"/>
          <p:nvPr/>
        </p:nvSpPr>
        <p:spPr>
          <a:xfrm>
            <a:off x="2238795" y="2745840"/>
            <a:ext cx="5878882" cy="2856329"/>
          </a:xfrm>
          <a:prstGeom prst="rect">
            <a:avLst/>
          </a:prstGeom>
          <a:solidFill>
            <a:srgbClr val="C6DFF6"/>
          </a:solidFill>
          <a:ln>
            <a:noFill/>
          </a:ln>
        </p:spPr>
        <p:txBody>
          <a:bodyPr spcFirstLastPara="1" wrap="square" lIns="22268" tIns="11134" rIns="22268" bIns="11134" anchor="t" anchorCtr="0">
            <a:spAutoFit/>
          </a:bodyPr>
          <a:lstStyle/>
          <a:p>
            <a:pPr marL="0" marR="0" lvl="0" indent="0" algn="l" rtl="0">
              <a:spcBef>
                <a:spcPts val="0"/>
              </a:spcBef>
              <a:spcAft>
                <a:spcPts val="0"/>
              </a:spcAft>
              <a:buNone/>
            </a:pPr>
            <a:r>
              <a:rPr lang="en-US" i="1">
                <a:solidFill>
                  <a:srgbClr val="1A5FB4"/>
                </a:solidFill>
                <a:latin typeface="Arial"/>
                <a:ea typeface="Arial"/>
                <a:cs typeface="Arial"/>
                <a:sym typeface="Arial"/>
              </a:rPr>
              <a:t>Was ist eine </a:t>
            </a:r>
            <a:r>
              <a:rPr lang="en-US">
                <a:solidFill>
                  <a:srgbClr val="1A5FB4"/>
                </a:solidFill>
                <a:latin typeface="Arial"/>
                <a:ea typeface="Arial"/>
                <a:cs typeface="Arial"/>
                <a:sym typeface="Arial"/>
              </a:rPr>
              <a:t>Fleurette</a:t>
            </a:r>
            <a:r>
              <a:rPr lang="en-US" i="1">
                <a:solidFill>
                  <a:srgbClr val="1A5FB4"/>
                </a:solidFill>
                <a:latin typeface="Arial"/>
                <a:ea typeface="Arial"/>
                <a:cs typeface="Arial"/>
                <a:sym typeface="Arial"/>
              </a:rPr>
              <a:t>?</a:t>
            </a:r>
            <a:endParaRPr i="1">
              <a:solidFill>
                <a:srgbClr val="1A5FB4"/>
              </a:solidFill>
              <a:latin typeface="Arial"/>
              <a:ea typeface="Arial"/>
              <a:cs typeface="Arial"/>
              <a:sym typeface="Arial"/>
            </a:endParaRPr>
          </a:p>
          <a:p>
            <a:pPr marL="0" marR="0" lvl="0" indent="0" algn="l" rtl="0">
              <a:spcBef>
                <a:spcPts val="0"/>
              </a:spcBef>
              <a:spcAft>
                <a:spcPts val="0"/>
              </a:spcAft>
              <a:buNone/>
            </a:pPr>
            <a:r>
              <a:rPr lang="en-US" i="1">
                <a:solidFill>
                  <a:srgbClr val="1A5FB4"/>
                </a:solidFill>
              </a:rPr>
              <a:t>Eine kleine Ansammlung von Rb-Zellen, die sich zu photorezeptorähnlichen Strukturen differenziert haben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Wie sieht sie aus?</a:t>
            </a:r>
            <a:endParaRPr i="1">
              <a:solidFill>
                <a:srgbClr val="1A5FB4"/>
              </a:solidFill>
            </a:endParaRPr>
          </a:p>
          <a:p>
            <a:pPr marL="0" marR="0" lvl="0" indent="0" algn="l" rtl="0">
              <a:spcBef>
                <a:spcPts val="0"/>
              </a:spcBef>
              <a:spcAft>
                <a:spcPts val="0"/>
              </a:spcAft>
              <a:buNone/>
            </a:pPr>
            <a:r>
              <a:rPr lang="en-US" i="1">
                <a:solidFill>
                  <a:srgbClr val="1A5FB4"/>
                </a:solidFill>
              </a:rPr>
              <a:t>Es handelt sich um eine kurvenförmige Struktur mit Ausläufern, die als „knollenförmig“ beschrieben werden</a:t>
            </a:r>
            <a:endParaRPr i="1">
              <a:solidFill>
                <a:srgbClr val="1A5FB4"/>
              </a:solidFill>
            </a:endParaRPr>
          </a:p>
          <a:p>
            <a:pPr marL="0" marR="0" lvl="0" indent="0" algn="l" rtl="0">
              <a:spcBef>
                <a:spcPts val="0"/>
              </a:spcBef>
              <a:spcAft>
                <a:spcPts val="0"/>
              </a:spcAft>
              <a:buNone/>
            </a:pPr>
            <a:endParaRPr i="1">
              <a:solidFill>
                <a:srgbClr val="1A5FB4"/>
              </a:solidFill>
            </a:endParaRPr>
          </a:p>
          <a:p>
            <a:pPr marL="0" marR="0" lvl="0" indent="0" algn="l" rtl="0">
              <a:spcBef>
                <a:spcPts val="0"/>
              </a:spcBef>
              <a:spcAft>
                <a:spcPts val="0"/>
              </a:spcAft>
              <a:buNone/>
            </a:pPr>
            <a:r>
              <a:rPr lang="en-US" i="1">
                <a:solidFill>
                  <a:srgbClr val="1A5FB4"/>
                </a:solidFill>
              </a:rPr>
              <a:t>Sind Fleurettes häufiger oder seltener anzutreffen als Flexner-Wintersteiner-Rosetten?</a:t>
            </a:r>
            <a:endParaRPr i="1">
              <a:solidFill>
                <a:srgbClr val="1A5FB4"/>
              </a:solidFill>
            </a:endParaRPr>
          </a:p>
          <a:p>
            <a:pPr marL="0" marR="0" lvl="0" indent="0" algn="l" rtl="0">
              <a:spcBef>
                <a:spcPts val="0"/>
              </a:spcBef>
              <a:spcAft>
                <a:spcPts val="0"/>
              </a:spcAft>
              <a:buNone/>
            </a:pPr>
            <a:r>
              <a:rPr lang="en-US" i="1">
                <a:solidFill>
                  <a:srgbClr val="1A5FB4"/>
                </a:solidFill>
              </a:rPr>
              <a:t>Da Fleurettes eine fortgeschrittenere Form der Tumorzelldifferenzierung darstellen, ist es nicht verwunderlich, dass sie  seltener  anzutreffen sind als Flexner-Wintersteiner-Rosetten</a:t>
            </a:r>
            <a:endParaRPr i="1">
              <a:solidFill>
                <a:srgbClr val="1A5FB4"/>
              </a:solidFill>
            </a:endParaRPr>
          </a:p>
          <a:p>
            <a:pPr marL="0" marR="0" lvl="0" indent="0" algn="l" rtl="0">
              <a:spcBef>
                <a:spcPts val="0"/>
              </a:spcBef>
              <a:spcAft>
                <a:spcPts val="0"/>
              </a:spcAft>
              <a:buNone/>
            </a:pPr>
            <a:endParaRPr/>
          </a:p>
        </p:txBody>
      </p:sp>
      <p:sp>
        <p:nvSpPr>
          <p:cNvPr id="4443" name="Google Shape;4443;p299"/>
          <p:cNvSpPr/>
          <p:nvPr/>
        </p:nvSpPr>
        <p:spPr>
          <a:xfrm>
            <a:off x="2875801" y="5942359"/>
            <a:ext cx="1120701" cy="347967"/>
          </a:xfrm>
          <a:prstGeom prst="ellipse">
            <a:avLst/>
          </a:prstGeom>
          <a:noFill/>
          <a:ln w="22268" cap="flat" cmpd="sng">
            <a:solidFill>
              <a:srgbClr val="000000"/>
            </a:solidFill>
            <a:prstDash val="solid"/>
            <a:round/>
            <a:headEnd type="none" w="sm" len="sm"/>
            <a:tailEnd type="none" w="sm" len="sm"/>
          </a:ln>
        </p:spPr>
        <p:txBody>
          <a:bodyPr spcFirstLastPara="1" wrap="square" lIns="80153" tIns="40066" rIns="80153" bIns="40066" anchor="ctr" anchorCtr="0">
            <a:noAutofit/>
          </a:bodyPr>
          <a:lstStyle/>
          <a:p>
            <a:pPr marL="0" marR="0" lvl="0" indent="0" algn="ctr" rtl="0">
              <a:spcBef>
                <a:spcPts val="0"/>
              </a:spcBef>
              <a:spcAft>
                <a:spcPts val="0"/>
              </a:spcAft>
              <a:buNone/>
            </a:pPr>
            <a:endParaRPr sz="1578">
              <a:solidFill>
                <a:srgbClr val="FFFFFF"/>
              </a:solidFill>
              <a:latin typeface="Arial"/>
              <a:ea typeface="Arial"/>
              <a:cs typeface="Arial"/>
              <a:sym typeface="Arial"/>
            </a:endParaRPr>
          </a:p>
        </p:txBody>
      </p:sp>
      <p:sp>
        <p:nvSpPr>
          <p:cNvPr id="4444"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432" name="Google Shape;4432;p299"/>
          <p:cNvSpPr txBox="1">
            <a:spLocks noGrp="1"/>
          </p:cNvSpPr>
          <p:nvPr>
            <p:ph type="title"/>
          </p:nvPr>
        </p:nvSpPr>
        <p:spPr>
          <a:xfrm>
            <a:off x="304800" y="91440"/>
            <a:ext cx="384048" cy="384048"/>
          </a:xfrm>
          <a:prstGeom prst="rect">
            <a:avLst/>
          </a:prstGeom>
          <a:solidFill>
            <a:srgbClr val="1A5FB4"/>
          </a:solidFill>
          <a:ln>
            <a:noFill/>
          </a:ln>
        </p:spPr>
        <p:txBody>
          <a:bodyPr spcFirstLastPara="1" wrap="none" lIns="0" tIns="0" rIns="0" bIns="0" anchor="ctr" anchorCtr="0">
            <a:noAutofit/>
          </a:bodyPr>
          <a:lstStyle/>
          <a:p>
            <a:pPr marL="0" marR="0" lvl="0" indent="0" algn="ctr"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F</a:t>
            </a:r>
            <a:endParaRPr lang="de-DE" sz="1800">
              <a:latin typeface="Segoe UI"/>
            </a:endParaRPr>
          </a:p>
        </p:txBody>
      </p:sp>
      <p:sp>
        <p:nvSpPr>
          <p:cNvPr id="4433" name="Google Shape;4433;p299"/>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287</a:t>
            </a:fld>
            <a:endParaRPr lang="de-DE" sz="800">
              <a:latin typeface="Segoe UI"/>
            </a:endParaRPr>
          </a:p>
        </p:txBody>
      </p:sp>
      <p:cxnSp>
        <p:nvCxnSpPr>
          <p:cNvPr id="4445" name="ZZ_Fusszeile_Linie"/>
          <p:cNvCxnSpPr/>
          <p:nvPr/>
        </p:nvCxnSpPr>
        <p:spPr>
          <a:xfrm>
            <a:off x="274320" y="6565392"/>
            <a:ext cx="11643360" cy="0"/>
          </a:xfrm>
          <a:prstGeom prst="line">
            <a:avLst/>
          </a:prstGeom>
          <a:ln w="6350">
            <a:solidFill>
              <a:srgbClr val="D7DBE0"/>
            </a:solidFill>
          </a:ln>
        </p:spPr>
      </p:cxnSp>
      <p:sp>
        <p:nvSpPr>
          <p:cNvPr id="444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4447"/>
        <p:cNvGrpSpPr/>
        <p:nvPr/>
      </p:nvGrpSpPr>
      <p:grpSpPr>
        <a:xfrm>
          <a:off x="0" y="0"/>
          <a:ext cx="0" cy="0"/>
          <a:chOff x="0" y="0"/>
          <a:chExt cx="0" cy="0"/>
        </a:xfrm>
      </p:grpSpPr>
      <p:pic>
        <p:nvPicPr>
          <p:cNvPr id="4449" name="Google Shape;4449;p300"/>
          <p:cNvPicPr preferRelativeResize="0"/>
          <p:nvPr/>
        </p:nvPicPr>
        <p:blipFill rotWithShape="1">
          <a:blip r:embed="rId3">
            <a:alphaModFix/>
          </a:blip>
          <a:srcRect/>
          <a:stretch/>
        </p:blipFill>
        <p:spPr>
          <a:xfrm>
            <a:off x="3125686" y="1204419"/>
            <a:ext cx="5940626" cy="4111321"/>
          </a:xfrm>
          <a:prstGeom prst="rect">
            <a:avLst/>
          </a:prstGeom>
          <a:noFill/>
          <a:ln>
            <a:noFill/>
          </a:ln>
        </p:spPr>
      </p:pic>
      <p:sp>
        <p:nvSpPr>
          <p:cNvPr id="4450" name="Google Shape;4450;p300"/>
          <p:cNvSpPr txBox="1"/>
          <p:nvPr/>
        </p:nvSpPr>
        <p:spPr>
          <a:xfrm>
            <a:off x="4238964" y="5500429"/>
            <a:ext cx="3714070" cy="728545"/>
          </a:xfrm>
          <a:prstGeom prst="rect">
            <a:avLst/>
          </a:prstGeom>
          <a:noFill/>
          <a:ln>
            <a:noFill/>
          </a:ln>
        </p:spPr>
        <p:txBody>
          <a:bodyPr spcFirstLastPara="1" wrap="square" lIns="22268" tIns="11134" rIns="22268" bIns="11134" anchor="t" anchorCtr="0">
            <a:noAutofit/>
          </a:bodyPr>
          <a:lstStyle/>
          <a:p>
            <a:pPr marL="0" marR="0" lvl="0" indent="0" algn="ctr" rtl="0">
              <a:lnSpc>
                <a:spcPct val="100000"/>
              </a:lnSpc>
              <a:spcBef>
                <a:spcPts val="0"/>
              </a:spcBef>
              <a:spcAft>
                <a:spcPts val="0"/>
              </a:spcAft>
              <a:buClr>
                <a:srgbClr val="000000"/>
              </a:buClr>
              <a:buSzPts val="1052"/>
              <a:buFont typeface="Arial"/>
              <a:buNone/>
            </a:pPr>
            <a:r>
              <a:rPr lang="en-US" sz="1052" b="0" i="0" u="none" strike="noStrike" cap="none">
                <a:solidFill>
                  <a:srgbClr val="330066"/>
                </a:solidFill>
                <a:latin typeface="Arial"/>
                <a:ea typeface="Arial"/>
                <a:cs typeface="Arial"/>
                <a:sym typeface="Arial"/>
              </a:rPr>
              <a:t>Kein besonders gutes Bild, aber das beste, das ich finden konnte, um </a:t>
            </a:r>
            <a:r>
              <a:rPr lang="en-US" sz="1052" b="0" i="1" u="none" strike="noStrike" cap="none">
                <a:solidFill>
                  <a:srgbClr val="330066"/>
                </a:solidFill>
                <a:latin typeface="Arial"/>
                <a:ea typeface="Arial"/>
                <a:cs typeface="Arial"/>
                <a:sym typeface="Arial"/>
              </a:rPr>
              <a:t>F-W-Rosetten</a:t>
            </a:r>
            <a:r>
              <a:rPr lang="en-US" sz="1052" b="0" i="0" u="none" strike="noStrike" cap="none">
                <a:solidFill>
                  <a:srgbClr val="330066"/>
                </a:solidFill>
                <a:latin typeface="Arial"/>
                <a:ea typeface="Arial"/>
                <a:cs typeface="Arial"/>
                <a:sym typeface="Arial"/>
              </a:rPr>
              <a:t>, </a:t>
            </a:r>
            <a:r>
              <a:rPr lang="en-US" sz="1052" b="0" i="1" u="none" strike="noStrike" cap="none">
                <a:solidFill>
                  <a:srgbClr val="330066"/>
                </a:solidFill>
                <a:latin typeface="Arial"/>
                <a:ea typeface="Arial"/>
                <a:cs typeface="Arial"/>
                <a:sym typeface="Arial"/>
              </a:rPr>
              <a:t>Homer-Wright-Rosetten </a:t>
            </a:r>
            <a:r>
              <a:rPr lang="en-US" sz="1052" b="0" i="0" u="none" strike="noStrike" cap="none">
                <a:solidFill>
                  <a:srgbClr val="330066"/>
                </a:solidFill>
                <a:latin typeface="Arial"/>
                <a:ea typeface="Arial"/>
                <a:cs typeface="Arial"/>
                <a:sym typeface="Arial"/>
              </a:rPr>
              <a:t>und </a:t>
            </a:r>
            <a:r>
              <a:rPr lang="en-US" sz="1052" b="0" i="1" u="none" strike="noStrike" cap="none">
                <a:solidFill>
                  <a:srgbClr val="330066"/>
                </a:solidFill>
                <a:latin typeface="Arial"/>
                <a:ea typeface="Arial"/>
                <a:cs typeface="Arial"/>
                <a:sym typeface="Arial"/>
              </a:rPr>
              <a:t>Fleurettes </a:t>
            </a:r>
            <a:r>
              <a:rPr lang="en-US" sz="1052" b="0" i="0" u="none" strike="noStrike" cap="none">
                <a:solidFill>
                  <a:srgbClr val="330066"/>
                </a:solidFill>
                <a:latin typeface="Arial"/>
                <a:ea typeface="Arial"/>
                <a:cs typeface="Arial"/>
                <a:sym typeface="Arial"/>
              </a:rPr>
              <a:t>zu vergleichen und gegenüberzustellen</a:t>
            </a:r>
            <a:endParaRPr sz="1227" b="0" i="0" u="none" strike="noStrike" cap="none">
              <a:solidFill>
                <a:srgbClr val="330066"/>
              </a:solidFill>
              <a:latin typeface="Arial"/>
              <a:ea typeface="Arial"/>
              <a:cs typeface="Arial"/>
              <a:sym typeface="Arial"/>
            </a:endParaRPr>
          </a:p>
        </p:txBody>
      </p:sp>
      <p:sp>
        <p:nvSpPr>
          <p:cNvPr id="4451" name="ZZ_Kopfleiste"/>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marL="0" marR="0" lvl="0" indent="0" algn="l" rtl="0">
              <a:lnSpc>
                <a:spcPct val="100000"/>
              </a:lnSpc>
              <a:spcBef>
                <a:spcPts val="0"/>
              </a:spcBef>
              <a:spcAft>
                <a:spcPts val="0"/>
              </a:spcAft>
              <a:buNone/>
            </a:pPr>
            <a:r>
              <a:rPr lang="de-DE" sz="1800" b="1" i="0" u="none" strike="noStrike" cap="none">
                <a:solidFill>
                  <a:srgbClr val="FFFFFF"/>
                </a:solidFill>
                <a:latin typeface="Segoe UI"/>
                <a:ea typeface="Segoe UI"/>
                <a:cs typeface="Segoe UI"/>
                <a:sym typeface="Arial"/>
              </a:rPr>
              <a:t>Retinoblastom</a:t>
            </a:r>
            <a:endParaRPr lang="de-DE" sz="1800">
              <a:latin typeface="Segoe UI"/>
            </a:endParaRPr>
          </a:p>
        </p:txBody>
      </p:sp>
      <p:sp>
        <p:nvSpPr>
          <p:cNvPr id="4448" name="Google Shape;4448;p300"/>
          <p:cNvSpPr txBox="1">
            <a:spLocks noGrp="1"/>
          </p:cNvSpPr>
          <p:nvPr>
            <p:ph type="sldNum" idx="12"/>
          </p:nvPr>
        </p:nvSpPr>
        <p:spPr>
          <a:xfrm>
            <a:off x="10546080" y="6602730"/>
            <a:ext cx="1371600" cy="219456"/>
          </a:xfrm>
          <a:prstGeom prst="rect">
            <a:avLst/>
          </a:prstGeom>
          <a:noFill/>
        </p:spPr>
        <p:txBody>
          <a:bodyPr spcFirstLastPara="1" wrap="square" lIns="0" tIns="0" rIns="0" bIns="0" anchor="t" anchorCtr="0">
            <a:noAutofit/>
          </a:bodyPr>
          <a:lstStyle/>
          <a:p>
            <a:pPr marL="0" lvl="0" indent="0" algn="r" rtl="0">
              <a:buNone/>
            </a:pPr>
            <a:fld id="{00000000-1234-1234-1234-123412341234}" type="slidenum">
              <a:rPr lang="de-DE" sz="800" b="0" i="0" u="none" strike="noStrike" cap="none">
                <a:solidFill>
                  <a:srgbClr val="9AA3AE"/>
                </a:solidFill>
                <a:latin typeface="Segoe UI"/>
                <a:ea typeface="Segoe UI"/>
                <a:cs typeface="Segoe UI"/>
                <a:sym typeface="Arial"/>
              </a:rPr>
              <a:t>288</a:t>
            </a:fld>
            <a:endParaRPr lang="de-DE" sz="800">
              <a:latin typeface="Segoe UI"/>
            </a:endParaRPr>
          </a:p>
        </p:txBody>
      </p:sp>
      <p:cxnSp>
        <p:nvCxnSpPr>
          <p:cNvPr id="4452" name="ZZ_Fusszeile_Linie"/>
          <p:cNvCxnSpPr/>
          <p:nvPr/>
        </p:nvCxnSpPr>
        <p:spPr>
          <a:xfrm>
            <a:off x="274320" y="6565392"/>
            <a:ext cx="11643360" cy="0"/>
          </a:xfrm>
          <a:prstGeom prst="line">
            <a:avLst/>
          </a:prstGeom>
          <a:ln w="6350">
            <a:solidFill>
              <a:srgbClr val="D7DBE0"/>
            </a:solidFill>
          </a:ln>
        </p:spPr>
      </p:cxnSp>
      <p:sp>
        <p:nvSpPr>
          <p:cNvPr id="4453"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b="0" i="0" u="none" strike="noStrike" cap="none">
                <a:solidFill>
                  <a:srgbClr val="9AA3AE"/>
                </a:solidFill>
                <a:latin typeface="Segoe UI"/>
                <a:ea typeface="Segoe UI"/>
                <a:cs typeface="Segoe UI"/>
                <a:sym typeface="Arial"/>
              </a:rPr>
              <a:t>2026 · Retinoblastom · Original: Steven B. Flynn, MD, PhD · Bearbeitung: Dr. med. A. Assaf, Dr. med. W. Alkabouni · Geprüft: Prof. A. Wolf</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Z_Credits_Balken"/>
          <p:cNvSpPr txBox="1"/>
          <p:nvPr/>
        </p:nvSpPr>
        <p:spPr>
          <a:xfrm>
            <a:off x="0" y="0"/>
            <a:ext cx="10595175" cy="566928"/>
          </a:xfrm>
          <a:prstGeom prst="rect">
            <a:avLst/>
          </a:prstGeom>
          <a:solidFill>
            <a:srgbClr val="1F5E63"/>
          </a:solidFill>
          <a:ln>
            <a:noFill/>
          </a:ln>
        </p:spPr>
        <p:txBody>
          <a:bodyPr spcFirstLastPara="1" wrap="none" lIns="879348" tIns="12700" rIns="25400" bIns="12700" anchor="ctr" anchorCtr="0">
            <a:noAutofit/>
          </a:bodyPr>
          <a:lstStyle/>
          <a:p>
            <a:pPr algn="l">
              <a:buNone/>
            </a:pPr>
            <a:r>
              <a:rPr lang="de-DE" sz="1800" b="1" i="0">
                <a:solidFill>
                  <a:srgbClr val="FFFFFF"/>
                </a:solidFill>
                <a:latin typeface="Segoe UI"/>
                <a:ea typeface="Segoe UI"/>
                <a:cs typeface="Segoe UI"/>
              </a:rPr>
              <a:t>Mitwirkende</a:t>
            </a:r>
          </a:p>
        </p:txBody>
      </p:sp>
      <p:sp>
        <p:nvSpPr>
          <p:cNvPr id="3" name="ZZ_Credits_Text"/>
          <p:cNvSpPr txBox="1"/>
          <p:nvPr/>
        </p:nvSpPr>
        <p:spPr>
          <a:xfrm>
            <a:off x="1981200" y="1371600"/>
            <a:ext cx="8534400" cy="3200400"/>
          </a:xfrm>
          <a:prstGeom prst="rect">
            <a:avLst/>
          </a:prstGeom>
          <a:noFill/>
        </p:spPr>
        <p:txBody>
          <a:bodyPr wrap="square" lIns="0" tIns="0" rIns="0" bIns="0" anchor="t">
            <a:noAutofit/>
          </a:bodyPr>
          <a:lstStyle/>
          <a:p>
            <a:pPr marL="0" indent="0" algn="l">
              <a:buNone/>
            </a:pPr>
            <a:r>
              <a:rPr lang="de-DE" sz="1600" b="1" i="0">
                <a:solidFill>
                  <a:srgbClr val="1F5E63"/>
                </a:solidFill>
                <a:latin typeface="Segoe UI"/>
                <a:ea typeface="Segoe UI"/>
                <a:cs typeface="Segoe UI"/>
              </a:rPr>
              <a:t>Originalfolien</a:t>
            </a:r>
          </a:p>
          <a:p>
            <a:pPr marL="0" indent="0" algn="l">
              <a:spcBef>
                <a:spcPts val="300"/>
              </a:spcBef>
              <a:buNone/>
            </a:pPr>
            <a:r>
              <a:rPr lang="de-DE" sz="1400" b="0" i="0">
                <a:solidFill>
                  <a:srgbClr val="2B3640"/>
                </a:solidFill>
                <a:latin typeface="Segoe UI"/>
                <a:ea typeface="Segoe UI"/>
                <a:cs typeface="Segoe UI"/>
              </a:rPr>
              <a:t>Steven B. Flynn, MD, PhD</a:t>
            </a:r>
          </a:p>
          <a:p>
            <a:pPr marL="0" indent="0" algn="l">
              <a:spcBef>
                <a:spcPts val="1800"/>
              </a:spcBef>
              <a:buNone/>
            </a:pPr>
            <a:r>
              <a:rPr lang="de-DE" sz="1600" b="1" i="0">
                <a:solidFill>
                  <a:srgbClr val="1F5E63"/>
                </a:solidFill>
                <a:latin typeface="Segoe UI"/>
                <a:ea typeface="Segoe UI"/>
                <a:cs typeface="Segoe UI"/>
              </a:rPr>
              <a:t>Bearbeitung</a:t>
            </a:r>
          </a:p>
          <a:p>
            <a:pPr marL="0" indent="0" algn="l">
              <a:spcBef>
                <a:spcPts val="300"/>
              </a:spcBef>
              <a:buNone/>
            </a:pPr>
            <a:r>
              <a:rPr lang="de-DE" sz="1400" b="0" i="0">
                <a:solidFill>
                  <a:srgbClr val="2B3640"/>
                </a:solidFill>
                <a:latin typeface="Segoe UI"/>
                <a:ea typeface="Segoe UI"/>
                <a:cs typeface="Segoe UI"/>
              </a:rPr>
              <a:t>Dr. med. A. Assaf, Dr. med. W. Alkabouni · Universitätsklinikum Ulm</a:t>
            </a:r>
          </a:p>
          <a:p>
            <a:pPr marL="0" indent="0" algn="l">
              <a:spcBef>
                <a:spcPts val="1800"/>
              </a:spcBef>
              <a:buNone/>
            </a:pPr>
            <a:r>
              <a:rPr lang="de-DE" sz="1600" b="1" i="0">
                <a:solidFill>
                  <a:srgbClr val="1F5E63"/>
                </a:solidFill>
                <a:latin typeface="Segoe UI"/>
                <a:ea typeface="Segoe UI"/>
                <a:cs typeface="Segoe UI"/>
              </a:rPr>
              <a:t>Fachliche Begutachtung (Retina/Glaskörper)</a:t>
            </a:r>
          </a:p>
          <a:p>
            <a:pPr marL="0" indent="0" algn="l">
              <a:spcBef>
                <a:spcPts val="300"/>
              </a:spcBef>
              <a:buNone/>
            </a:pPr>
            <a:r>
              <a:rPr lang="de-DE" sz="1400" b="0" i="0">
                <a:solidFill>
                  <a:srgbClr val="2B3640"/>
                </a:solidFill>
                <a:latin typeface="Segoe UI"/>
                <a:ea typeface="Segoe UI"/>
                <a:cs typeface="Segoe UI"/>
              </a:rPr>
              <a:t>Prof. A. Wolf · Ärztlicher Direktor der Klinik für Augenheilkunde Ulm</a:t>
            </a:r>
          </a:p>
        </p:txBody>
      </p:sp>
      <p:sp>
        <p:nvSpPr>
          <p:cNvPr id="4" name="ZZ_Foliennummer"/>
          <p:cNvSpPr txBox="1"/>
          <p:nvPr/>
        </p:nvSpPr>
        <p:spPr>
          <a:xfrm>
            <a:off x="10546080" y="6602730"/>
            <a:ext cx="1371600" cy="219456"/>
          </a:xfrm>
          <a:prstGeom prst="rect">
            <a:avLst/>
          </a:prstGeom>
          <a:noFill/>
        </p:spPr>
        <p:txBody>
          <a:bodyPr wrap="square" lIns="0" tIns="0" rIns="0" bIns="0" anchor="t">
            <a:noAutofit/>
          </a:bodyPr>
          <a:lstStyle/>
          <a:p>
            <a:pPr algn="r">
              <a:buNone/>
            </a:pPr>
            <a:fld id="{00000000-1234-1234-1234-123412341235}" type="slidenum">
              <a:rPr lang="de-DE" sz="800" b="0" i="0">
                <a:solidFill>
                  <a:srgbClr val="9AA3AE"/>
                </a:solidFill>
                <a:latin typeface="Segoe UI"/>
                <a:ea typeface="Segoe UI"/>
                <a:cs typeface="Segoe UI"/>
              </a:rPr>
              <a:t>289</a:t>
            </a:fld>
            <a:endParaRPr lang="de-DE" sz="800" b="0" i="0">
              <a:solidFill>
                <a:srgbClr val="9AA3AE"/>
              </a:solidFill>
              <a:latin typeface="Segoe UI"/>
              <a:ea typeface="Segoe UI"/>
              <a:cs typeface="Segoe UI"/>
            </a:endParaRPr>
          </a:p>
        </p:txBody>
      </p:sp>
      <p:cxnSp>
        <p:nvCxnSpPr>
          <p:cNvPr id="5" name="ZZ_Fusszeile_Linie"/>
          <p:cNvCxnSpPr/>
          <p:nvPr/>
        </p:nvCxnSpPr>
        <p:spPr>
          <a:xfrm>
            <a:off x="274320" y="6565392"/>
            <a:ext cx="11643360" cy="0"/>
          </a:xfrm>
          <a:prstGeom prst="line">
            <a:avLst/>
          </a:prstGeom>
          <a:ln w="6350">
            <a:solidFill>
              <a:srgbClr val="D7DBE0"/>
            </a:solidFill>
          </a:ln>
        </p:spPr>
      </p:cxnSp>
      <p:sp>
        <p:nvSpPr>
          <p:cNvPr id="6" name="ZZ_Fusszeile"/>
          <p:cNvSpPr txBox="1"/>
          <p:nvPr/>
        </p:nvSpPr>
        <p:spPr>
          <a:xfrm>
            <a:off x="274320" y="6602730"/>
            <a:ext cx="9966960" cy="219456"/>
          </a:xfrm>
          <a:prstGeom prst="rect">
            <a:avLst/>
          </a:prstGeom>
          <a:noFill/>
        </p:spPr>
        <p:txBody>
          <a:bodyPr wrap="square" lIns="0" tIns="0" rIns="0" bIns="0" anchor="t">
            <a:noAutofit/>
          </a:bodyPr>
          <a:lstStyle/>
          <a:p>
            <a:pPr algn="l">
              <a:buNone/>
            </a:pPr>
            <a:r>
              <a:rPr lang="de-DE" sz="800">
                <a:solidFill>
                  <a:srgbClr val="9AA3AE"/>
                </a:solidFill>
                <a:latin typeface="Segoe UI"/>
                <a:ea typeface="Segoe UI"/>
                <a:cs typeface="Segoe UI"/>
              </a:rPr>
              <a:t>2026 · Retinoblastom · Original: Steven B. Flynn, MD, PhD · Bearbeitung: Dr. med. A. Assaf, Dr. med. W. Alkabouni · Geprüft: Prof. A. Wolf</a:t>
            </a:r>
          </a:p>
        </p:txBody>
      </p: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77540</Words>
  <Application>Microsoft Office PowerPoint</Application>
  <PresentationFormat>Breitbild</PresentationFormat>
  <Paragraphs>7716</Paragraphs>
  <Slides>289</Slides>
  <Notes>288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289</vt:i4>
      </vt:variant>
    </vt:vector>
  </HeadingPairs>
  <TitlesOfParts>
    <vt:vector size="295" baseType="lpstr">
      <vt:lpstr>Calibri</vt:lpstr>
      <vt:lpstr>Segoe UI</vt:lpstr>
      <vt:lpstr>Arial</vt:lpstr>
      <vt:lpstr>Noto Sans Symbols</vt:lpstr>
      <vt:lpstr>Caveat</vt:lpstr>
      <vt:lpstr>Network</vt:lpstr>
      <vt:lpstr>F</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vt:lpstr>
      <vt:lpstr>A</vt:lpstr>
      <vt:lpstr>A</vt:lpstr>
      <vt:lpstr>PowerPoint-Präsentation</vt:lpstr>
      <vt:lpstr>F</vt:lpstr>
      <vt:lpstr>A</vt:lpstr>
      <vt:lpstr>F</vt:lpstr>
      <vt:lpstr>A</vt:lpstr>
      <vt:lpstr>PowerPoint-Präsentation</vt:lpstr>
      <vt:lpstr>F</vt:lpstr>
      <vt:lpstr>A</vt:lpstr>
      <vt:lpstr>F</vt:lpstr>
      <vt:lpstr>F</vt:lpstr>
      <vt:lpstr>F</vt:lpstr>
      <vt:lpstr>A</vt:lpstr>
      <vt:lpstr>F</vt:lpstr>
      <vt:lpstr>A</vt:lpstr>
      <vt:lpstr>F</vt:lpstr>
      <vt:lpstr>A</vt:lpstr>
      <vt:lpstr>PowerPoint-Präsentation</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F/A</vt:lpstr>
      <vt:lpstr>A</vt:lpstr>
      <vt:lpstr>F</vt:lpstr>
      <vt:lpstr>A</vt:lpstr>
      <vt:lpstr>PowerPoint-Präsentation</vt:lpstr>
      <vt:lpstr>F</vt:lpstr>
      <vt:lpstr>F/A</vt:lpstr>
      <vt:lpstr>A</vt:lpstr>
      <vt:lpstr>PowerPoint-Präsentation</vt:lpstr>
      <vt:lpstr>F</vt:lpstr>
      <vt:lpstr>A</vt:lpstr>
      <vt:lpstr>F</vt:lpstr>
      <vt:lpstr>F/A</vt:lpstr>
      <vt:lpstr>A</vt:lpstr>
      <vt:lpstr>F</vt:lpstr>
      <vt:lpstr>A</vt:lpstr>
      <vt:lpstr>F</vt:lpstr>
      <vt:lpstr>A</vt:lpstr>
      <vt:lpstr>F</vt:lpstr>
      <vt:lpstr>F/A</vt:lpstr>
      <vt:lpstr>A</vt:lpstr>
      <vt:lpstr>PowerPoint-Präsentation</vt:lpstr>
      <vt:lpstr>F</vt:lpstr>
      <vt:lpstr>A</vt:lpstr>
      <vt:lpstr>F</vt:lpstr>
      <vt:lpstr>A</vt:lpstr>
      <vt:lpstr>F</vt:lpstr>
      <vt:lpstr>A</vt:lpstr>
      <vt:lpstr>PowerPoint-Präsentation</vt:lpstr>
      <vt:lpstr>F</vt:lpstr>
      <vt:lpstr>A</vt:lpstr>
      <vt:lpstr>F</vt:lpstr>
      <vt:lpstr>F</vt:lpstr>
      <vt:lpstr>PowerPoint-Präsentation</vt:lpstr>
      <vt:lpstr>F/A</vt:lpstr>
      <vt:lpstr>A</vt:lpstr>
      <vt:lpstr>PowerPoint-Präsentation</vt:lpstr>
      <vt:lpstr>PowerPoint-Präsentation</vt:lpstr>
      <vt:lpstr>PowerPoint-Präsentation</vt:lpstr>
      <vt:lpstr>PowerPoint-Präsentation</vt:lpstr>
      <vt:lpstr>PowerPoint-Präsentation</vt:lpstr>
      <vt:lpstr>F</vt:lpstr>
      <vt:lpstr>A</vt:lpstr>
      <vt:lpstr>PowerPoint-Präsentation</vt:lpstr>
      <vt:lpstr>PowerPoint-Präsentation</vt:lpstr>
      <vt:lpstr>F</vt:lpstr>
      <vt:lpstr>A</vt:lpstr>
      <vt:lpstr>F</vt:lpstr>
      <vt:lpstr>A</vt:lpstr>
      <vt:lpstr>F</vt:lpstr>
      <vt:lpstr>A</vt:lpstr>
      <vt:lpstr>F</vt:lpstr>
      <vt:lpstr>A</vt:lpstr>
      <vt:lpstr>F</vt:lpstr>
      <vt:lpstr>A</vt:lpstr>
      <vt:lpstr>F</vt:lpstr>
      <vt:lpstr>A</vt:lpstr>
      <vt:lpstr>F</vt:lpstr>
      <vt:lpstr>A</vt:lpstr>
      <vt:lpstr>F</vt:lpstr>
      <vt:lpstr>A</vt:lpstr>
      <vt:lpstr>PowerPoint-Präsentation</vt:lpstr>
      <vt:lpstr>F</vt:lpstr>
      <vt:lpstr>A</vt:lpstr>
      <vt:lpstr>F</vt:lpstr>
      <vt:lpstr>A</vt:lpstr>
      <vt:lpstr>PowerPoint-Präsentation</vt:lpstr>
      <vt:lpstr>PowerPoint-Präsentation</vt:lpstr>
      <vt:lpstr>F</vt:lpstr>
      <vt:lpstr>A</vt:lpstr>
      <vt:lpstr>A</vt:lpstr>
      <vt:lpstr>PowerPoint-Präsentation</vt:lpstr>
      <vt:lpstr>F</vt:lpstr>
      <vt:lpstr>A</vt:lpstr>
      <vt:lpstr>F</vt:lpstr>
      <vt:lpstr>A</vt:lpstr>
      <vt:lpstr>F</vt:lpstr>
      <vt:lpstr>A</vt:lpstr>
      <vt:lpstr>F</vt:lpstr>
      <vt:lpstr>F/A</vt:lpstr>
      <vt:lpstr>A</vt:lpstr>
      <vt:lpstr>PowerPoint-Präsentation</vt:lpstr>
      <vt:lpstr>F</vt:lpstr>
      <vt:lpstr>A</vt:lpstr>
      <vt:lpstr>PowerPoint-Präsentation</vt:lpstr>
      <vt:lpstr>F</vt:lpstr>
      <vt:lpstr>A</vt:lpstr>
      <vt:lpstr>PowerPoint-Präsentation</vt:lpstr>
      <vt:lpstr>F</vt:lpstr>
      <vt:lpstr>A</vt:lpstr>
      <vt:lpstr>F</vt:lpstr>
      <vt:lpstr>A</vt:lpstr>
      <vt:lpstr>F</vt:lpstr>
      <vt:lpstr>A</vt:lpstr>
      <vt:lpstr>F</vt:lpstr>
      <vt:lpstr>A</vt:lpstr>
      <vt:lpstr>PowerPoint-Präsentation</vt:lpstr>
      <vt:lpstr>F</vt:lpstr>
      <vt:lpstr>A</vt:lpstr>
      <vt:lpstr>F</vt:lpstr>
      <vt:lpstr>A</vt:lpstr>
      <vt:lpstr>F</vt:lpstr>
      <vt:lpstr>A</vt:lpstr>
      <vt:lpstr>F</vt:lpstr>
      <vt:lpstr>A</vt:lpstr>
      <vt:lpstr>F</vt:lpstr>
      <vt:lpstr>F/A</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F</vt:lpstr>
      <vt:lpstr>A</vt:lpstr>
      <vt:lpstr>PowerPoint-Präsentation</vt:lpstr>
      <vt:lpstr>F</vt:lpstr>
      <vt:lpstr>A</vt:lpstr>
      <vt:lpstr>F</vt:lpstr>
      <vt:lpstr>A</vt:lpstr>
      <vt:lpstr>F</vt:lpstr>
      <vt:lpstr>A</vt:lpstr>
      <vt:lpstr>F</vt:lpstr>
      <vt:lpstr>A</vt:lpstr>
      <vt:lpstr>F</vt:lpstr>
      <vt:lpstr>A</vt:lpstr>
      <vt:lpstr>A</vt:lpstr>
      <vt:lpstr>F</vt:lpstr>
      <vt:lpstr>A</vt:lpstr>
      <vt:lpstr>F</vt:lpstr>
      <vt:lpstr>A</vt:lpstr>
      <vt:lpstr>F</vt:lpstr>
      <vt:lpstr>A</vt:lpstr>
      <vt:lpstr>F</vt:lpstr>
      <vt:lpstr>A</vt:lpstr>
      <vt:lpstr>PowerPoint-Präsentation</vt:lpstr>
      <vt:lpstr>PowerPoint-Präsentation</vt:lpstr>
      <vt:lpstr>PowerPoint-Präsentation</vt:lpstr>
      <vt:lpstr>PowerPoint-Präsentation</vt:lpstr>
      <vt:lpstr>PowerPoint-Präsentation</vt:lpstr>
      <vt:lpstr>F</vt:lpstr>
      <vt:lpstr>A</vt:lpstr>
      <vt:lpstr>F</vt:lpstr>
      <vt:lpstr>A</vt:lpstr>
      <vt:lpstr>F</vt:lpstr>
      <vt:lpstr>A</vt:lpstr>
      <vt:lpstr>F</vt:lpstr>
      <vt:lpstr>A</vt:lpstr>
      <vt:lpstr>F</vt:lpstr>
      <vt:lpstr>A</vt:lpstr>
      <vt:lpstr>PowerPoint-Präsentation</vt:lpstr>
      <vt:lpstr>F</vt:lpstr>
      <vt:lpstr>F/A</vt:lpstr>
      <vt:lpstr>A</vt:lpstr>
      <vt:lpstr>PowerPoint-Präsentation</vt:lpstr>
      <vt:lpstr>F</vt:lpstr>
      <vt:lpstr>A</vt:lpstr>
      <vt:lpstr>F</vt:lpstr>
      <vt:lpstr>A</vt:lpstr>
      <vt:lpstr>F</vt:lpstr>
      <vt:lpstr>A</vt:lpstr>
      <vt:lpstr>F</vt:lpstr>
      <vt:lpstr>A</vt:lpstr>
      <vt:lpstr>F</vt:lpstr>
      <vt:lpstr>A</vt:lpstr>
      <vt:lpstr>A</vt:lpstr>
      <vt:lpstr>A</vt:lpstr>
      <vt:lpstr>PowerPoint-Präsentation</vt:lpstr>
      <vt:lpstr>F</vt:lpstr>
      <vt:lpstr>A</vt:lpstr>
      <vt:lpstr>F</vt:lpstr>
      <vt:lpstr>A</vt:lpstr>
      <vt:lpstr>F</vt:lpstr>
      <vt:lpstr>A</vt:lpstr>
      <vt:lpstr>PowerPoint-Präsentation</vt:lpstr>
      <vt:lpstr>F</vt:lpstr>
      <vt:lpstr>F/A</vt:lpstr>
      <vt:lpstr>A</vt:lpstr>
      <vt:lpstr>PowerPoint-Präsentation</vt:lpstr>
      <vt:lpstr>F</vt:lpstr>
      <vt:lpstr>A</vt:lpstr>
      <vt:lpstr>F</vt:lpstr>
      <vt:lpstr>A</vt:lpstr>
      <vt:lpstr>F</vt:lpstr>
      <vt:lpstr>F/A</vt:lpstr>
      <vt:lpstr>A</vt:lpstr>
      <vt:lpstr>PowerPoint-Präsentation</vt:lpstr>
      <vt:lpstr>F</vt:lpstr>
      <vt:lpstr>F/A</vt:lpstr>
      <vt:lpstr>F</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c:title>
  <dc:creator>Assaf Abdelrahman</dc:creator>
  <cp:lastModifiedBy>Assaf Abdelrahman</cp:lastModifiedBy>
  <cp:revision>4</cp:revision>
  <dcterms:modified xsi:type="dcterms:W3CDTF">2026-10-20T09:37:11Z</dcterms:modified>
</cp:coreProperties>
</file>