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66"/>
  </p:notesMasterIdLst>
  <p:sldIdLst>
    <p:sldId id="257" r:id="rId2"/>
    <p:sldId id="258" r:id="rId3"/>
    <p:sldId id="298" r:id="rId4"/>
    <p:sldId id="260" r:id="rId5"/>
    <p:sldId id="261" r:id="rId6"/>
    <p:sldId id="262" r:id="rId7"/>
    <p:sldId id="313" r:id="rId8"/>
    <p:sldId id="263" r:id="rId9"/>
    <p:sldId id="264" r:id="rId10"/>
    <p:sldId id="265" r:id="rId11"/>
    <p:sldId id="266" r:id="rId12"/>
    <p:sldId id="267" r:id="rId13"/>
    <p:sldId id="268" r:id="rId14"/>
    <p:sldId id="269" r:id="rId15"/>
    <p:sldId id="270" r:id="rId16"/>
    <p:sldId id="271" r:id="rId17"/>
    <p:sldId id="272" r:id="rId18"/>
    <p:sldId id="273" r:id="rId19"/>
    <p:sldId id="277" r:id="rId20"/>
    <p:sldId id="278" r:id="rId21"/>
    <p:sldId id="290" r:id="rId22"/>
    <p:sldId id="315" r:id="rId23"/>
    <p:sldId id="319" r:id="rId24"/>
    <p:sldId id="317" r:id="rId25"/>
    <p:sldId id="324" r:id="rId26"/>
    <p:sldId id="318" r:id="rId27"/>
    <p:sldId id="320" r:id="rId28"/>
    <p:sldId id="321" r:id="rId29"/>
    <p:sldId id="322" r:id="rId30"/>
    <p:sldId id="323" r:id="rId31"/>
    <p:sldId id="325" r:id="rId32"/>
    <p:sldId id="326" r:id="rId33"/>
    <p:sldId id="347" r:id="rId34"/>
    <p:sldId id="328" r:id="rId35"/>
    <p:sldId id="329" r:id="rId36"/>
    <p:sldId id="294" r:id="rId37"/>
    <p:sldId id="330" r:id="rId38"/>
    <p:sldId id="331" r:id="rId39"/>
    <p:sldId id="295" r:id="rId40"/>
    <p:sldId id="333" r:id="rId41"/>
    <p:sldId id="296" r:id="rId42"/>
    <p:sldId id="335" r:id="rId43"/>
    <p:sldId id="340" r:id="rId44"/>
    <p:sldId id="336" r:id="rId45"/>
    <p:sldId id="297" r:id="rId46"/>
    <p:sldId id="337" r:id="rId47"/>
    <p:sldId id="338" r:id="rId48"/>
    <p:sldId id="346" r:id="rId49"/>
    <p:sldId id="339" r:id="rId50"/>
    <p:sldId id="301" r:id="rId51"/>
    <p:sldId id="299" r:id="rId52"/>
    <p:sldId id="305" r:id="rId53"/>
    <p:sldId id="306" r:id="rId54"/>
    <p:sldId id="307" r:id="rId55"/>
    <p:sldId id="308" r:id="rId56"/>
    <p:sldId id="309" r:id="rId57"/>
    <p:sldId id="341" r:id="rId58"/>
    <p:sldId id="343" r:id="rId59"/>
    <p:sldId id="342" r:id="rId60"/>
    <p:sldId id="345" r:id="rId61"/>
    <p:sldId id="310" r:id="rId62"/>
    <p:sldId id="344" r:id="rId63"/>
    <p:sldId id="311" r:id="rId64"/>
    <p:sldId id="312" r:id="rId6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0993" autoAdjust="0"/>
  </p:normalViewPr>
  <p:slideViewPr>
    <p:cSldViewPr>
      <p:cViewPr varScale="1">
        <p:scale>
          <a:sx n="131" d="100"/>
          <a:sy n="131" d="100"/>
        </p:scale>
        <p:origin x="2664"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4CC562-79C5-B6B4-9253-8AAF3A7C75E3}"/>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621D94AB-2B94-3264-8554-54297F0F79C1}"/>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7ED79DB2-2A81-5C41-87DB-0FB663F4DD92}" type="datetimeFigureOut">
              <a:rPr lang="en-US"/>
              <a:t>9/30/2026</a:t>
            </a:fld>
            <a:endParaRPr lang="en-US"/>
          </a:p>
        </p:txBody>
      </p:sp>
      <p:sp>
        <p:nvSpPr>
          <p:cNvPr id="4" name="Slide Image Placeholder 3">
            <a:extLst>
              <a:ext uri="{FF2B5EF4-FFF2-40B4-BE49-F238E27FC236}">
                <a16:creationId xmlns:a16="http://schemas.microsoft.com/office/drawing/2014/main" id="{D0458FEC-408D-12FC-4C15-DB5CB390FBA0}"/>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B64F898-6F14-128A-09CF-493A4F21A091}"/>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Klicken Sie hier, um die Master-Textformate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 name="Footer Placeholder 5">
            <a:extLst>
              <a:ext uri="{FF2B5EF4-FFF2-40B4-BE49-F238E27FC236}">
                <a16:creationId xmlns:a16="http://schemas.microsoft.com/office/drawing/2014/main" id="{F0312B5B-6880-DA82-A6A6-F438138C261F}"/>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ACCFF9D0-AF26-B605-2D22-96841A1D6F1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3553A94-BEB9-374A-B5E3-F90650B64AD6}" type="slidenum">
              <a:rPr lang="en-US" altLang="en-US"/>
              <a:t>‹Nr.›</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Bis hier</a:t>
            </a:r>
          </a:p>
        </p:txBody>
      </p:sp>
      <p:sp>
        <p:nvSpPr>
          <p:cNvPr id="4" name="Foliennummernplatzhalter 3"/>
          <p:cNvSpPr>
            <a:spLocks noGrp="1"/>
          </p:cNvSpPr>
          <p:nvPr>
            <p:ph type="sldNum" sz="quarter" idx="5"/>
          </p:nvPr>
        </p:nvSpPr>
        <p:spPr/>
        <p:txBody>
          <a:bodyPr/>
          <a:lstStyle/>
          <a:p>
            <a:pPr>
              <a:defRPr/>
            </a:pPr>
            <a:fld id="{93553A94-BEB9-374A-B5E3-F90650B64AD6}" type="slidenum">
              <a:rPr lang="en-US" altLang="en-US" smtClean="0"/>
              <a:t>17</a:t>
            </a:fld>
            <a:endParaRPr lang="en-US" altLang="en-US"/>
          </a:p>
        </p:txBody>
      </p:sp>
    </p:spTree>
    <p:extLst>
      <p:ext uri="{BB962C8B-B14F-4D97-AF65-F5344CB8AC3E}">
        <p14:creationId xmlns:p14="http://schemas.microsoft.com/office/powerpoint/2010/main" val="330817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Bis hier</a:t>
            </a:r>
          </a:p>
        </p:txBody>
      </p:sp>
      <p:sp>
        <p:nvSpPr>
          <p:cNvPr id="4" name="Foliennummernplatzhalter 3"/>
          <p:cNvSpPr>
            <a:spLocks noGrp="1"/>
          </p:cNvSpPr>
          <p:nvPr>
            <p:ph type="sldNum" sz="quarter" idx="5"/>
          </p:nvPr>
        </p:nvSpPr>
        <p:spPr/>
        <p:txBody>
          <a:bodyPr/>
          <a:lstStyle/>
          <a:p>
            <a:pPr>
              <a:defRPr/>
            </a:pPr>
            <a:fld id="{93553A94-BEB9-374A-B5E3-F90650B64AD6}" type="slidenum">
              <a:rPr lang="en-US" altLang="en-US" smtClean="0"/>
              <a:t>21</a:t>
            </a:fld>
            <a:endParaRPr lang="en-US" altLang="en-US"/>
          </a:p>
        </p:txBody>
      </p:sp>
    </p:spTree>
    <p:extLst>
      <p:ext uri="{BB962C8B-B14F-4D97-AF65-F5344CB8AC3E}">
        <p14:creationId xmlns:p14="http://schemas.microsoft.com/office/powerpoint/2010/main" val="2309302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Bis hier</a:t>
            </a:r>
          </a:p>
        </p:txBody>
      </p:sp>
      <p:sp>
        <p:nvSpPr>
          <p:cNvPr id="4" name="Foliennummernplatzhalter 3"/>
          <p:cNvSpPr>
            <a:spLocks noGrp="1"/>
          </p:cNvSpPr>
          <p:nvPr>
            <p:ph type="sldNum" sz="quarter" idx="5"/>
          </p:nvPr>
        </p:nvSpPr>
        <p:spPr/>
        <p:txBody>
          <a:bodyPr/>
          <a:lstStyle/>
          <a:p>
            <a:pPr>
              <a:defRPr/>
            </a:pPr>
            <a:fld id="{93553A94-BEB9-374A-B5E3-F90650B64AD6}" type="slidenum">
              <a:rPr lang="en-US" altLang="en-US" smtClean="0"/>
              <a:t>29</a:t>
            </a:fld>
            <a:endParaRPr lang="en-US" altLang="en-US"/>
          </a:p>
        </p:txBody>
      </p:sp>
    </p:spTree>
    <p:extLst>
      <p:ext uri="{BB962C8B-B14F-4D97-AF65-F5344CB8AC3E}">
        <p14:creationId xmlns:p14="http://schemas.microsoft.com/office/powerpoint/2010/main" val="827201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Line 2">
            <a:extLst>
              <a:ext uri="{FF2B5EF4-FFF2-40B4-BE49-F238E27FC236}">
                <a16:creationId xmlns:a16="http://schemas.microsoft.com/office/drawing/2014/main" id="{A01AFC41-AE76-7848-9403-D68A46DDCFDA}"/>
              </a:ext>
            </a:extLst>
          </p:cNvPr>
          <p:cNvSpPr>
            <a:spLocks noChangeShapeType="1"/>
          </p:cNvSpPr>
          <p:nvPr/>
        </p:nvSpPr>
        <p:spPr bwMode="auto">
          <a:xfrm>
            <a:off x="7315200" y="1066800"/>
            <a:ext cx="0" cy="449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 name="Group 8">
            <a:extLst>
              <a:ext uri="{FF2B5EF4-FFF2-40B4-BE49-F238E27FC236}">
                <a16:creationId xmlns:a16="http://schemas.microsoft.com/office/drawing/2014/main" id="{FFE24E2A-9E7E-130D-F0DE-E017E16391FD}"/>
              </a:ext>
            </a:extLst>
          </p:cNvPr>
          <p:cNvGrpSpPr>
            <a:grpSpLocks/>
          </p:cNvGrpSpPr>
          <p:nvPr/>
        </p:nvGrpSpPr>
        <p:grpSpPr bwMode="auto">
          <a:xfrm>
            <a:off x="7493000" y="2992438"/>
            <a:ext cx="1338263" cy="2189162"/>
            <a:chOff x="4704" y="1885"/>
            <a:chExt cx="843" cy="1379"/>
          </a:xfrm>
        </p:grpSpPr>
        <p:sp>
          <p:nvSpPr>
            <p:cNvPr id="4" name="Oval 9">
              <a:extLst>
                <a:ext uri="{FF2B5EF4-FFF2-40B4-BE49-F238E27FC236}">
                  <a16:creationId xmlns:a16="http://schemas.microsoft.com/office/drawing/2014/main" id="{95CF4D19-CE95-533A-06C9-000E8004233E}"/>
                </a:ext>
              </a:extLst>
            </p:cNvPr>
            <p:cNvSpPr>
              <a:spLocks noChangeArrowheads="1"/>
            </p:cNvSpPr>
            <p:nvPr/>
          </p:nvSpPr>
          <p:spPr bwMode="auto">
            <a:xfrm>
              <a:off x="4704" y="1885"/>
              <a:ext cx="127" cy="127"/>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5" name="Oval 10">
              <a:extLst>
                <a:ext uri="{FF2B5EF4-FFF2-40B4-BE49-F238E27FC236}">
                  <a16:creationId xmlns:a16="http://schemas.microsoft.com/office/drawing/2014/main" id="{D5790390-0A92-FFE0-AFDD-CFAD6DF90CED}"/>
                </a:ext>
              </a:extLst>
            </p:cNvPr>
            <p:cNvSpPr>
              <a:spLocks noChangeArrowheads="1"/>
            </p:cNvSpPr>
            <p:nvPr/>
          </p:nvSpPr>
          <p:spPr bwMode="auto">
            <a:xfrm>
              <a:off x="4883" y="1885"/>
              <a:ext cx="127" cy="127"/>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6" name="Oval 11">
              <a:extLst>
                <a:ext uri="{FF2B5EF4-FFF2-40B4-BE49-F238E27FC236}">
                  <a16:creationId xmlns:a16="http://schemas.microsoft.com/office/drawing/2014/main" id="{6ACDF844-9893-1836-3A56-24FB743813A4}"/>
                </a:ext>
              </a:extLst>
            </p:cNvPr>
            <p:cNvSpPr>
              <a:spLocks noChangeArrowheads="1"/>
            </p:cNvSpPr>
            <p:nvPr/>
          </p:nvSpPr>
          <p:spPr bwMode="auto">
            <a:xfrm>
              <a:off x="5062" y="1885"/>
              <a:ext cx="127" cy="127"/>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7" name="Oval 12">
              <a:extLst>
                <a:ext uri="{FF2B5EF4-FFF2-40B4-BE49-F238E27FC236}">
                  <a16:creationId xmlns:a16="http://schemas.microsoft.com/office/drawing/2014/main" id="{428A7F50-7235-BB8C-7A7F-5E05880AD335}"/>
                </a:ext>
              </a:extLst>
            </p:cNvPr>
            <p:cNvSpPr>
              <a:spLocks noChangeArrowheads="1"/>
            </p:cNvSpPr>
            <p:nvPr/>
          </p:nvSpPr>
          <p:spPr bwMode="auto">
            <a:xfrm>
              <a:off x="4704" y="2064"/>
              <a:ext cx="127" cy="127"/>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8" name="Oval 13">
              <a:extLst>
                <a:ext uri="{FF2B5EF4-FFF2-40B4-BE49-F238E27FC236}">
                  <a16:creationId xmlns:a16="http://schemas.microsoft.com/office/drawing/2014/main" id="{AC68722A-EB04-D073-0C01-2424FB6E855F}"/>
                </a:ext>
              </a:extLst>
            </p:cNvPr>
            <p:cNvSpPr>
              <a:spLocks noChangeArrowheads="1"/>
            </p:cNvSpPr>
            <p:nvPr/>
          </p:nvSpPr>
          <p:spPr bwMode="auto">
            <a:xfrm>
              <a:off x="4883" y="2064"/>
              <a:ext cx="127" cy="127"/>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9" name="Oval 14">
              <a:extLst>
                <a:ext uri="{FF2B5EF4-FFF2-40B4-BE49-F238E27FC236}">
                  <a16:creationId xmlns:a16="http://schemas.microsoft.com/office/drawing/2014/main" id="{7B1211DC-DC17-9361-21BB-A7E792FDDC20}"/>
                </a:ext>
              </a:extLst>
            </p:cNvPr>
            <p:cNvSpPr>
              <a:spLocks noChangeArrowheads="1"/>
            </p:cNvSpPr>
            <p:nvPr/>
          </p:nvSpPr>
          <p:spPr bwMode="auto">
            <a:xfrm>
              <a:off x="5062" y="2064"/>
              <a:ext cx="127" cy="127"/>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 name="Oval 15">
              <a:extLst>
                <a:ext uri="{FF2B5EF4-FFF2-40B4-BE49-F238E27FC236}">
                  <a16:creationId xmlns:a16="http://schemas.microsoft.com/office/drawing/2014/main" id="{9A9B0C21-1F87-53B9-C1CD-CC2DC14C1D52}"/>
                </a:ext>
              </a:extLst>
            </p:cNvPr>
            <p:cNvSpPr>
              <a:spLocks noChangeArrowheads="1"/>
            </p:cNvSpPr>
            <p:nvPr/>
          </p:nvSpPr>
          <p:spPr bwMode="auto">
            <a:xfrm>
              <a:off x="5241" y="2064"/>
              <a:ext cx="127" cy="127"/>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1" name="Oval 16">
              <a:extLst>
                <a:ext uri="{FF2B5EF4-FFF2-40B4-BE49-F238E27FC236}">
                  <a16:creationId xmlns:a16="http://schemas.microsoft.com/office/drawing/2014/main" id="{1CB4C0F1-CC38-0ED8-28B1-9E511A5B86A7}"/>
                </a:ext>
              </a:extLst>
            </p:cNvPr>
            <p:cNvSpPr>
              <a:spLocks noChangeArrowheads="1"/>
            </p:cNvSpPr>
            <p:nvPr/>
          </p:nvSpPr>
          <p:spPr bwMode="auto">
            <a:xfrm>
              <a:off x="4704" y="2243"/>
              <a:ext cx="127" cy="127"/>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2" name="Oval 17">
              <a:extLst>
                <a:ext uri="{FF2B5EF4-FFF2-40B4-BE49-F238E27FC236}">
                  <a16:creationId xmlns:a16="http://schemas.microsoft.com/office/drawing/2014/main" id="{F350E296-977F-5B9B-885F-0B2028B476F5}"/>
                </a:ext>
              </a:extLst>
            </p:cNvPr>
            <p:cNvSpPr>
              <a:spLocks noChangeArrowheads="1"/>
            </p:cNvSpPr>
            <p:nvPr/>
          </p:nvSpPr>
          <p:spPr bwMode="auto">
            <a:xfrm>
              <a:off x="4883" y="2243"/>
              <a:ext cx="127" cy="127"/>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3" name="Oval 18">
              <a:extLst>
                <a:ext uri="{FF2B5EF4-FFF2-40B4-BE49-F238E27FC236}">
                  <a16:creationId xmlns:a16="http://schemas.microsoft.com/office/drawing/2014/main" id="{D2376952-5140-AA45-3D5F-366BA40314B4}"/>
                </a:ext>
              </a:extLst>
            </p:cNvPr>
            <p:cNvSpPr>
              <a:spLocks noChangeArrowheads="1"/>
            </p:cNvSpPr>
            <p:nvPr/>
          </p:nvSpPr>
          <p:spPr bwMode="auto">
            <a:xfrm>
              <a:off x="5062" y="2243"/>
              <a:ext cx="127" cy="127"/>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4" name="Oval 19">
              <a:extLst>
                <a:ext uri="{FF2B5EF4-FFF2-40B4-BE49-F238E27FC236}">
                  <a16:creationId xmlns:a16="http://schemas.microsoft.com/office/drawing/2014/main" id="{AB7A39B0-5D64-CBFB-7ACF-4FBD556C2357}"/>
                </a:ext>
              </a:extLst>
            </p:cNvPr>
            <p:cNvSpPr>
              <a:spLocks noChangeArrowheads="1"/>
            </p:cNvSpPr>
            <p:nvPr/>
          </p:nvSpPr>
          <p:spPr bwMode="auto">
            <a:xfrm>
              <a:off x="5241" y="2243"/>
              <a:ext cx="127" cy="127"/>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5" name="Oval 20">
              <a:extLst>
                <a:ext uri="{FF2B5EF4-FFF2-40B4-BE49-F238E27FC236}">
                  <a16:creationId xmlns:a16="http://schemas.microsoft.com/office/drawing/2014/main" id="{1767EC17-A54A-53E8-0FD5-450227668122}"/>
                </a:ext>
              </a:extLst>
            </p:cNvPr>
            <p:cNvSpPr>
              <a:spLocks noChangeArrowheads="1"/>
            </p:cNvSpPr>
            <p:nvPr/>
          </p:nvSpPr>
          <p:spPr bwMode="auto">
            <a:xfrm>
              <a:off x="5420" y="2243"/>
              <a:ext cx="127" cy="127"/>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6" name="Oval 21">
              <a:extLst>
                <a:ext uri="{FF2B5EF4-FFF2-40B4-BE49-F238E27FC236}">
                  <a16:creationId xmlns:a16="http://schemas.microsoft.com/office/drawing/2014/main" id="{73B238CC-AE18-8678-B92C-84F62D6E8EB8}"/>
                </a:ext>
              </a:extLst>
            </p:cNvPr>
            <p:cNvSpPr>
              <a:spLocks noChangeArrowheads="1"/>
            </p:cNvSpPr>
            <p:nvPr/>
          </p:nvSpPr>
          <p:spPr bwMode="auto">
            <a:xfrm>
              <a:off x="4704" y="2421"/>
              <a:ext cx="127" cy="128"/>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7" name="Oval 22">
              <a:extLst>
                <a:ext uri="{FF2B5EF4-FFF2-40B4-BE49-F238E27FC236}">
                  <a16:creationId xmlns:a16="http://schemas.microsoft.com/office/drawing/2014/main" id="{FD26DA4F-2C9A-E893-AAB4-06F192BFA27B}"/>
                </a:ext>
              </a:extLst>
            </p:cNvPr>
            <p:cNvSpPr>
              <a:spLocks noChangeArrowheads="1"/>
            </p:cNvSpPr>
            <p:nvPr/>
          </p:nvSpPr>
          <p:spPr bwMode="auto">
            <a:xfrm>
              <a:off x="4883" y="2421"/>
              <a:ext cx="127" cy="128"/>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8" name="Oval 23">
              <a:extLst>
                <a:ext uri="{FF2B5EF4-FFF2-40B4-BE49-F238E27FC236}">
                  <a16:creationId xmlns:a16="http://schemas.microsoft.com/office/drawing/2014/main" id="{AE75FE73-7C3A-F7B3-84BF-025FA9FAD10B}"/>
                </a:ext>
              </a:extLst>
            </p:cNvPr>
            <p:cNvSpPr>
              <a:spLocks noChangeArrowheads="1"/>
            </p:cNvSpPr>
            <p:nvPr/>
          </p:nvSpPr>
          <p:spPr bwMode="auto">
            <a:xfrm>
              <a:off x="5062" y="2421"/>
              <a:ext cx="127" cy="128"/>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9" name="Oval 24">
              <a:extLst>
                <a:ext uri="{FF2B5EF4-FFF2-40B4-BE49-F238E27FC236}">
                  <a16:creationId xmlns:a16="http://schemas.microsoft.com/office/drawing/2014/main" id="{95886C3F-2C2D-D893-9EAC-346B88585EA4}"/>
                </a:ext>
              </a:extLst>
            </p:cNvPr>
            <p:cNvSpPr>
              <a:spLocks noChangeArrowheads="1"/>
            </p:cNvSpPr>
            <p:nvPr/>
          </p:nvSpPr>
          <p:spPr bwMode="auto">
            <a:xfrm>
              <a:off x="5241" y="2421"/>
              <a:ext cx="127" cy="128"/>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0" name="Oval 25">
              <a:extLst>
                <a:ext uri="{FF2B5EF4-FFF2-40B4-BE49-F238E27FC236}">
                  <a16:creationId xmlns:a16="http://schemas.microsoft.com/office/drawing/2014/main" id="{D2AAEE13-7426-4A86-3811-40019CC43C16}"/>
                </a:ext>
              </a:extLst>
            </p:cNvPr>
            <p:cNvSpPr>
              <a:spLocks noChangeArrowheads="1"/>
            </p:cNvSpPr>
            <p:nvPr/>
          </p:nvSpPr>
          <p:spPr bwMode="auto">
            <a:xfrm>
              <a:off x="4704" y="2600"/>
              <a:ext cx="127" cy="128"/>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1" name="Oval 26">
              <a:extLst>
                <a:ext uri="{FF2B5EF4-FFF2-40B4-BE49-F238E27FC236}">
                  <a16:creationId xmlns:a16="http://schemas.microsoft.com/office/drawing/2014/main" id="{D701B062-3355-2A3F-9359-793B4974506F}"/>
                </a:ext>
              </a:extLst>
            </p:cNvPr>
            <p:cNvSpPr>
              <a:spLocks noChangeArrowheads="1"/>
            </p:cNvSpPr>
            <p:nvPr/>
          </p:nvSpPr>
          <p:spPr bwMode="auto">
            <a:xfrm>
              <a:off x="4883" y="2600"/>
              <a:ext cx="127" cy="128"/>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2" name="Oval 27">
              <a:extLst>
                <a:ext uri="{FF2B5EF4-FFF2-40B4-BE49-F238E27FC236}">
                  <a16:creationId xmlns:a16="http://schemas.microsoft.com/office/drawing/2014/main" id="{D9A494F8-E942-219D-9F46-0EFEADDE59A1}"/>
                </a:ext>
              </a:extLst>
            </p:cNvPr>
            <p:cNvSpPr>
              <a:spLocks noChangeArrowheads="1"/>
            </p:cNvSpPr>
            <p:nvPr/>
          </p:nvSpPr>
          <p:spPr bwMode="auto">
            <a:xfrm>
              <a:off x="5062" y="2600"/>
              <a:ext cx="127" cy="128"/>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3" name="Oval 28">
              <a:extLst>
                <a:ext uri="{FF2B5EF4-FFF2-40B4-BE49-F238E27FC236}">
                  <a16:creationId xmlns:a16="http://schemas.microsoft.com/office/drawing/2014/main" id="{89ED1CC4-484D-44A8-1973-E312FD98BB72}"/>
                </a:ext>
              </a:extLst>
            </p:cNvPr>
            <p:cNvSpPr>
              <a:spLocks noChangeArrowheads="1"/>
            </p:cNvSpPr>
            <p:nvPr/>
          </p:nvSpPr>
          <p:spPr bwMode="auto">
            <a:xfrm>
              <a:off x="5241" y="2600"/>
              <a:ext cx="127" cy="128"/>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4" name="Oval 29">
              <a:extLst>
                <a:ext uri="{FF2B5EF4-FFF2-40B4-BE49-F238E27FC236}">
                  <a16:creationId xmlns:a16="http://schemas.microsoft.com/office/drawing/2014/main" id="{D9B24C7E-2029-B094-B862-53CFF005CD32}"/>
                </a:ext>
              </a:extLst>
            </p:cNvPr>
            <p:cNvSpPr>
              <a:spLocks noChangeArrowheads="1"/>
            </p:cNvSpPr>
            <p:nvPr/>
          </p:nvSpPr>
          <p:spPr bwMode="auto">
            <a:xfrm>
              <a:off x="5420" y="2600"/>
              <a:ext cx="127" cy="128"/>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5" name="Oval 30">
              <a:extLst>
                <a:ext uri="{FF2B5EF4-FFF2-40B4-BE49-F238E27FC236}">
                  <a16:creationId xmlns:a16="http://schemas.microsoft.com/office/drawing/2014/main" id="{2A1F5B9E-4638-83EB-6A0F-473B0DF15E58}"/>
                </a:ext>
              </a:extLst>
            </p:cNvPr>
            <p:cNvSpPr>
              <a:spLocks noChangeArrowheads="1"/>
            </p:cNvSpPr>
            <p:nvPr/>
          </p:nvSpPr>
          <p:spPr bwMode="auto">
            <a:xfrm>
              <a:off x="4704" y="2779"/>
              <a:ext cx="127" cy="127"/>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6" name="Oval 31">
              <a:extLst>
                <a:ext uri="{FF2B5EF4-FFF2-40B4-BE49-F238E27FC236}">
                  <a16:creationId xmlns:a16="http://schemas.microsoft.com/office/drawing/2014/main" id="{CFB1F340-F0E7-BAD3-3614-693D95D4A6B9}"/>
                </a:ext>
              </a:extLst>
            </p:cNvPr>
            <p:cNvSpPr>
              <a:spLocks noChangeArrowheads="1"/>
            </p:cNvSpPr>
            <p:nvPr/>
          </p:nvSpPr>
          <p:spPr bwMode="auto">
            <a:xfrm>
              <a:off x="4883" y="2779"/>
              <a:ext cx="127" cy="127"/>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7" name="Oval 32">
              <a:extLst>
                <a:ext uri="{FF2B5EF4-FFF2-40B4-BE49-F238E27FC236}">
                  <a16:creationId xmlns:a16="http://schemas.microsoft.com/office/drawing/2014/main" id="{E2DC402D-39B2-967B-5B8B-07F717626AE4}"/>
                </a:ext>
              </a:extLst>
            </p:cNvPr>
            <p:cNvSpPr>
              <a:spLocks noChangeArrowheads="1"/>
            </p:cNvSpPr>
            <p:nvPr/>
          </p:nvSpPr>
          <p:spPr bwMode="auto">
            <a:xfrm>
              <a:off x="5062" y="2779"/>
              <a:ext cx="127" cy="127"/>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8" name="Oval 33">
              <a:extLst>
                <a:ext uri="{FF2B5EF4-FFF2-40B4-BE49-F238E27FC236}">
                  <a16:creationId xmlns:a16="http://schemas.microsoft.com/office/drawing/2014/main" id="{57A33B4B-93F2-9E48-FF9E-080217CE97B2}"/>
                </a:ext>
              </a:extLst>
            </p:cNvPr>
            <p:cNvSpPr>
              <a:spLocks noChangeArrowheads="1"/>
            </p:cNvSpPr>
            <p:nvPr/>
          </p:nvSpPr>
          <p:spPr bwMode="auto">
            <a:xfrm>
              <a:off x="5241" y="2779"/>
              <a:ext cx="127" cy="127"/>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9" name="Oval 34">
              <a:extLst>
                <a:ext uri="{FF2B5EF4-FFF2-40B4-BE49-F238E27FC236}">
                  <a16:creationId xmlns:a16="http://schemas.microsoft.com/office/drawing/2014/main" id="{5000424A-26BA-6A9A-521C-09638AEA525A}"/>
                </a:ext>
              </a:extLst>
            </p:cNvPr>
            <p:cNvSpPr>
              <a:spLocks noChangeArrowheads="1"/>
            </p:cNvSpPr>
            <p:nvPr/>
          </p:nvSpPr>
          <p:spPr bwMode="auto">
            <a:xfrm>
              <a:off x="4704" y="2958"/>
              <a:ext cx="127" cy="127"/>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30" name="Oval 35">
              <a:extLst>
                <a:ext uri="{FF2B5EF4-FFF2-40B4-BE49-F238E27FC236}">
                  <a16:creationId xmlns:a16="http://schemas.microsoft.com/office/drawing/2014/main" id="{8403ED68-4116-4722-2B1F-BD0D33DFF1C2}"/>
                </a:ext>
              </a:extLst>
            </p:cNvPr>
            <p:cNvSpPr>
              <a:spLocks noChangeArrowheads="1"/>
            </p:cNvSpPr>
            <p:nvPr/>
          </p:nvSpPr>
          <p:spPr bwMode="auto">
            <a:xfrm>
              <a:off x="4883" y="2958"/>
              <a:ext cx="127" cy="127"/>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31" name="Oval 36">
              <a:extLst>
                <a:ext uri="{FF2B5EF4-FFF2-40B4-BE49-F238E27FC236}">
                  <a16:creationId xmlns:a16="http://schemas.microsoft.com/office/drawing/2014/main" id="{9A9C727D-D6FF-2FD4-2A62-1279D86F6164}"/>
                </a:ext>
              </a:extLst>
            </p:cNvPr>
            <p:cNvSpPr>
              <a:spLocks noChangeArrowheads="1"/>
            </p:cNvSpPr>
            <p:nvPr/>
          </p:nvSpPr>
          <p:spPr bwMode="auto">
            <a:xfrm>
              <a:off x="5062" y="2958"/>
              <a:ext cx="127" cy="127"/>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32" name="Oval 37">
              <a:extLst>
                <a:ext uri="{FF2B5EF4-FFF2-40B4-BE49-F238E27FC236}">
                  <a16:creationId xmlns:a16="http://schemas.microsoft.com/office/drawing/2014/main" id="{E43BAB82-9BC5-528A-921C-CDDD7BBB9660}"/>
                </a:ext>
              </a:extLst>
            </p:cNvPr>
            <p:cNvSpPr>
              <a:spLocks noChangeArrowheads="1"/>
            </p:cNvSpPr>
            <p:nvPr/>
          </p:nvSpPr>
          <p:spPr bwMode="auto">
            <a:xfrm>
              <a:off x="5241" y="2958"/>
              <a:ext cx="127" cy="127"/>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33" name="Oval 38">
              <a:extLst>
                <a:ext uri="{FF2B5EF4-FFF2-40B4-BE49-F238E27FC236}">
                  <a16:creationId xmlns:a16="http://schemas.microsoft.com/office/drawing/2014/main" id="{915BC2A7-C021-9242-94C4-37D02A162C29}"/>
                </a:ext>
              </a:extLst>
            </p:cNvPr>
            <p:cNvSpPr>
              <a:spLocks noChangeArrowheads="1"/>
            </p:cNvSpPr>
            <p:nvPr/>
          </p:nvSpPr>
          <p:spPr bwMode="auto">
            <a:xfrm>
              <a:off x="4883" y="3137"/>
              <a:ext cx="127" cy="127"/>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34" name="Oval 39">
              <a:extLst>
                <a:ext uri="{FF2B5EF4-FFF2-40B4-BE49-F238E27FC236}">
                  <a16:creationId xmlns:a16="http://schemas.microsoft.com/office/drawing/2014/main" id="{05B92AA2-F52F-F0A0-479D-F47CC5A3D9F6}"/>
                </a:ext>
              </a:extLst>
            </p:cNvPr>
            <p:cNvSpPr>
              <a:spLocks noChangeArrowheads="1"/>
            </p:cNvSpPr>
            <p:nvPr/>
          </p:nvSpPr>
          <p:spPr bwMode="auto">
            <a:xfrm>
              <a:off x="5241" y="3137"/>
              <a:ext cx="127" cy="127"/>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grpSp>
      <p:sp>
        <p:nvSpPr>
          <p:cNvPr id="35" name="Line 40">
            <a:extLst>
              <a:ext uri="{FF2B5EF4-FFF2-40B4-BE49-F238E27FC236}">
                <a16:creationId xmlns:a16="http://schemas.microsoft.com/office/drawing/2014/main" id="{F0BC9B0D-59D1-9382-905E-E5C54F916F67}"/>
              </a:ext>
            </a:extLst>
          </p:cNvPr>
          <p:cNvSpPr>
            <a:spLocks noChangeShapeType="1"/>
          </p:cNvSpPr>
          <p:nvPr/>
        </p:nvSpPr>
        <p:spPr bwMode="auto">
          <a:xfrm>
            <a:off x="304800" y="2819400"/>
            <a:ext cx="8229600" cy="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79" name="Rectangle 3"/>
          <p:cNvSpPr>
            <a:spLocks noGrp="1" noChangeArrowheads="1"/>
          </p:cNvSpPr>
          <p:nvPr>
            <p:ph type="ctrTitle"/>
          </p:nvPr>
        </p:nvSpPr>
        <p:spPr>
          <a:xfrm>
            <a:off x="315913" y="466725"/>
            <a:ext cx="6781800" cy="2133600"/>
          </a:xfrm>
        </p:spPr>
        <p:txBody>
          <a:bodyPr/>
          <a:lstStyle>
            <a:lvl1pPr algn="r">
              <a:defRPr sz="4800"/>
            </a:lvl1pPr>
          </a:lstStyle>
          <a:p>
            <a:pPr lvl="0"/>
            <a:r>
              <a:rPr lang="en-US" altLang="en-US" noProof="0"/>
              <a:t>Click to edit Master title style</a:t>
            </a:r>
          </a:p>
        </p:txBody>
      </p:sp>
      <p:sp>
        <p:nvSpPr>
          <p:cNvPr id="24580"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pPr lvl="0"/>
            <a:r>
              <a:rPr lang="en-US" altLang="en-US" noProof="0"/>
              <a:t>Click to edit Master subtitle style</a:t>
            </a:r>
          </a:p>
        </p:txBody>
      </p:sp>
      <p:sp>
        <p:nvSpPr>
          <p:cNvPr id="36" name="Rectangle 5">
            <a:extLst>
              <a:ext uri="{FF2B5EF4-FFF2-40B4-BE49-F238E27FC236}">
                <a16:creationId xmlns:a16="http://schemas.microsoft.com/office/drawing/2014/main" id="{9C684420-7042-F605-BB7D-F2663E0BCB02}"/>
              </a:ext>
            </a:extLst>
          </p:cNvPr>
          <p:cNvSpPr>
            <a:spLocks noGrp="1" noChangeArrowheads="1"/>
          </p:cNvSpPr>
          <p:nvPr>
            <p:ph type="dt" sz="half" idx="10"/>
          </p:nvPr>
        </p:nvSpPr>
        <p:spPr/>
        <p:txBody>
          <a:bodyPr/>
          <a:lstStyle>
            <a:lvl1pPr>
              <a:defRPr/>
            </a:lvl1pPr>
          </a:lstStyle>
          <a:p>
            <a:pPr>
              <a:defRPr/>
            </a:pPr>
            <a:endParaRPr lang="en-US" altLang="en-US"/>
          </a:p>
        </p:txBody>
      </p:sp>
      <p:sp>
        <p:nvSpPr>
          <p:cNvPr id="37" name="Rectangle 6">
            <a:extLst>
              <a:ext uri="{FF2B5EF4-FFF2-40B4-BE49-F238E27FC236}">
                <a16:creationId xmlns:a16="http://schemas.microsoft.com/office/drawing/2014/main" id="{30B6BF14-61D1-32DA-EBC2-F845088428B7}"/>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38" name="Rectangle 7">
            <a:extLst>
              <a:ext uri="{FF2B5EF4-FFF2-40B4-BE49-F238E27FC236}">
                <a16:creationId xmlns:a16="http://schemas.microsoft.com/office/drawing/2014/main" id="{7F7D0069-DF10-9DDB-ED5C-FCF79DA3CB37}"/>
              </a:ext>
            </a:extLst>
          </p:cNvPr>
          <p:cNvSpPr>
            <a:spLocks noGrp="1" noChangeArrowheads="1"/>
          </p:cNvSpPr>
          <p:nvPr>
            <p:ph type="sldNum" sz="quarter" idx="12"/>
          </p:nvPr>
        </p:nvSpPr>
        <p:spPr/>
        <p:txBody>
          <a:bodyPr/>
          <a:lstStyle>
            <a:lvl1pPr>
              <a:defRPr/>
            </a:lvl1pPr>
          </a:lstStyle>
          <a:p>
            <a:pPr>
              <a:defRPr/>
            </a:pPr>
            <a:fld id="{74FDF0A0-53E0-D444-BCEB-9C270BFA50A3}" type="slidenum">
              <a:rPr lang="en-US" altLang="en-US"/>
              <a:pPr>
                <a:defRPr/>
              </a:pPr>
              <a:t>‹Nr.›</a:t>
            </a:fld>
            <a:endParaRPr lang="en-US" altLang="en-US"/>
          </a:p>
        </p:txBody>
      </p:sp>
    </p:spTree>
    <p:extLst>
      <p:ext uri="{BB962C8B-B14F-4D97-AF65-F5344CB8AC3E}">
        <p14:creationId xmlns:p14="http://schemas.microsoft.com/office/powerpoint/2010/main" val="2605367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B50B6492-DAA5-D669-3743-D96BE3E299F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446E477B-1CC2-137F-01C7-26E07F76616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a:extLst>
              <a:ext uri="{FF2B5EF4-FFF2-40B4-BE49-F238E27FC236}">
                <a16:creationId xmlns:a16="http://schemas.microsoft.com/office/drawing/2014/main" id="{6A2E986E-F51D-0234-9CE4-1A6122DC0CD1}"/>
              </a:ext>
            </a:extLst>
          </p:cNvPr>
          <p:cNvSpPr>
            <a:spLocks noGrp="1" noChangeArrowheads="1"/>
          </p:cNvSpPr>
          <p:nvPr>
            <p:ph type="sldNum" sz="quarter" idx="12"/>
          </p:nvPr>
        </p:nvSpPr>
        <p:spPr>
          <a:ln/>
        </p:spPr>
        <p:txBody>
          <a:bodyPr/>
          <a:lstStyle>
            <a:lvl1pPr>
              <a:defRPr/>
            </a:lvl1pPr>
          </a:lstStyle>
          <a:p>
            <a:pPr>
              <a:defRPr/>
            </a:pPr>
            <a:fld id="{DFB99BE1-A088-B740-B351-4BD9A2A4C613}" type="slidenum">
              <a:rPr lang="en-US" altLang="en-US"/>
              <a:pPr>
                <a:defRPr/>
              </a:pPr>
              <a:t>‹Nr.›</a:t>
            </a:fld>
            <a:endParaRPr lang="en-US" altLang="en-US"/>
          </a:p>
        </p:txBody>
      </p:sp>
    </p:spTree>
    <p:extLst>
      <p:ext uri="{BB962C8B-B14F-4D97-AF65-F5344CB8AC3E}">
        <p14:creationId xmlns:p14="http://schemas.microsoft.com/office/powerpoint/2010/main" val="229047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D8A60AD8-223B-A7DF-F21B-F15E2B1A547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246CBD81-5D5A-C4BB-B8F5-884252CAF45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a:extLst>
              <a:ext uri="{FF2B5EF4-FFF2-40B4-BE49-F238E27FC236}">
                <a16:creationId xmlns:a16="http://schemas.microsoft.com/office/drawing/2014/main" id="{A5FFD8B0-9DCB-A492-3BB7-D2ABDBADFFC4}"/>
              </a:ext>
            </a:extLst>
          </p:cNvPr>
          <p:cNvSpPr>
            <a:spLocks noGrp="1" noChangeArrowheads="1"/>
          </p:cNvSpPr>
          <p:nvPr>
            <p:ph type="sldNum" sz="quarter" idx="12"/>
          </p:nvPr>
        </p:nvSpPr>
        <p:spPr>
          <a:ln/>
        </p:spPr>
        <p:txBody>
          <a:bodyPr/>
          <a:lstStyle>
            <a:lvl1pPr>
              <a:defRPr/>
            </a:lvl1pPr>
          </a:lstStyle>
          <a:p>
            <a:pPr>
              <a:defRPr/>
            </a:pPr>
            <a:fld id="{EEA0DD9D-1BD7-5A4D-A141-15BA998244F9}" type="slidenum">
              <a:rPr lang="en-US" altLang="en-US"/>
              <a:pPr>
                <a:defRPr/>
              </a:pPr>
              <a:t>‹Nr.›</a:t>
            </a:fld>
            <a:endParaRPr lang="en-US" altLang="en-US"/>
          </a:p>
        </p:txBody>
      </p:sp>
    </p:spTree>
    <p:extLst>
      <p:ext uri="{BB962C8B-B14F-4D97-AF65-F5344CB8AC3E}">
        <p14:creationId xmlns:p14="http://schemas.microsoft.com/office/powerpoint/2010/main" val="4010043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98428FE5-B862-4A7B-842B-576F0C62C2F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6732D7C-73FB-0D04-73A5-D95E899D8FD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a:extLst>
              <a:ext uri="{FF2B5EF4-FFF2-40B4-BE49-F238E27FC236}">
                <a16:creationId xmlns:a16="http://schemas.microsoft.com/office/drawing/2014/main" id="{D3E4F7DB-2CE4-FCC3-A140-B41A2544B077}"/>
              </a:ext>
            </a:extLst>
          </p:cNvPr>
          <p:cNvSpPr>
            <a:spLocks noGrp="1" noChangeArrowheads="1"/>
          </p:cNvSpPr>
          <p:nvPr>
            <p:ph type="sldNum" sz="quarter" idx="12"/>
          </p:nvPr>
        </p:nvSpPr>
        <p:spPr>
          <a:ln/>
        </p:spPr>
        <p:txBody>
          <a:bodyPr/>
          <a:lstStyle>
            <a:lvl1pPr>
              <a:defRPr/>
            </a:lvl1pPr>
          </a:lstStyle>
          <a:p>
            <a:pPr>
              <a:defRPr/>
            </a:pPr>
            <a:fld id="{C5321F9D-6DC6-954D-8EC5-84963E3DA9C9}" type="slidenum">
              <a:rPr lang="en-US" altLang="en-US"/>
              <a:pPr>
                <a:defRPr/>
              </a:pPr>
              <a:t>‹Nr.›</a:t>
            </a:fld>
            <a:endParaRPr lang="en-US" altLang="en-US"/>
          </a:p>
        </p:txBody>
      </p:sp>
    </p:spTree>
    <p:extLst>
      <p:ext uri="{BB962C8B-B14F-4D97-AF65-F5344CB8AC3E}">
        <p14:creationId xmlns:p14="http://schemas.microsoft.com/office/powerpoint/2010/main" val="888667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02F6273A-0C04-C530-BFF1-64397DB8274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CA858009-A895-AA38-1F4C-91B595FBE4B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
            <a:extLst>
              <a:ext uri="{FF2B5EF4-FFF2-40B4-BE49-F238E27FC236}">
                <a16:creationId xmlns:a16="http://schemas.microsoft.com/office/drawing/2014/main" id="{9755083B-2913-71C4-9A69-A784DA3000AB}"/>
              </a:ext>
            </a:extLst>
          </p:cNvPr>
          <p:cNvSpPr>
            <a:spLocks noGrp="1" noChangeArrowheads="1"/>
          </p:cNvSpPr>
          <p:nvPr>
            <p:ph type="sldNum" sz="quarter" idx="12"/>
          </p:nvPr>
        </p:nvSpPr>
        <p:spPr>
          <a:ln/>
        </p:spPr>
        <p:txBody>
          <a:bodyPr/>
          <a:lstStyle>
            <a:lvl1pPr>
              <a:defRPr/>
            </a:lvl1pPr>
          </a:lstStyle>
          <a:p>
            <a:pPr>
              <a:defRPr/>
            </a:pPr>
            <a:fld id="{CED688D4-62AE-CC4E-BBFC-08BC64FF58D6}" type="slidenum">
              <a:rPr lang="en-US" altLang="en-US"/>
              <a:pPr>
                <a:defRPr/>
              </a:pPr>
              <a:t>‹Nr.›</a:t>
            </a:fld>
            <a:endParaRPr lang="en-US" altLang="en-US"/>
          </a:p>
        </p:txBody>
      </p:sp>
    </p:spTree>
    <p:extLst>
      <p:ext uri="{BB962C8B-B14F-4D97-AF65-F5344CB8AC3E}">
        <p14:creationId xmlns:p14="http://schemas.microsoft.com/office/powerpoint/2010/main" val="1657857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7C68F5F0-5CAD-0AD5-364F-44760EBD9C6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6E466739-D776-C2D5-3F4B-B3805C1B6C1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
            <a:extLst>
              <a:ext uri="{FF2B5EF4-FFF2-40B4-BE49-F238E27FC236}">
                <a16:creationId xmlns:a16="http://schemas.microsoft.com/office/drawing/2014/main" id="{D71B0E8E-BF2A-9BF3-FF4A-038FB1DAFDB9}"/>
              </a:ext>
            </a:extLst>
          </p:cNvPr>
          <p:cNvSpPr>
            <a:spLocks noGrp="1" noChangeArrowheads="1"/>
          </p:cNvSpPr>
          <p:nvPr>
            <p:ph type="sldNum" sz="quarter" idx="12"/>
          </p:nvPr>
        </p:nvSpPr>
        <p:spPr>
          <a:ln/>
        </p:spPr>
        <p:txBody>
          <a:bodyPr/>
          <a:lstStyle>
            <a:lvl1pPr>
              <a:defRPr/>
            </a:lvl1pPr>
          </a:lstStyle>
          <a:p>
            <a:pPr>
              <a:defRPr/>
            </a:pPr>
            <a:fld id="{7095C78A-76A3-EE41-8923-DEEBF8B4DED2}" type="slidenum">
              <a:rPr lang="en-US" altLang="en-US"/>
              <a:pPr>
                <a:defRPr/>
              </a:pPr>
              <a:t>‹Nr.›</a:t>
            </a:fld>
            <a:endParaRPr lang="en-US" altLang="en-US"/>
          </a:p>
        </p:txBody>
      </p:sp>
    </p:spTree>
    <p:extLst>
      <p:ext uri="{BB962C8B-B14F-4D97-AF65-F5344CB8AC3E}">
        <p14:creationId xmlns:p14="http://schemas.microsoft.com/office/powerpoint/2010/main" val="3922573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A7594FF7-8487-740E-564E-8366EDEB143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6">
            <a:extLst>
              <a:ext uri="{FF2B5EF4-FFF2-40B4-BE49-F238E27FC236}">
                <a16:creationId xmlns:a16="http://schemas.microsoft.com/office/drawing/2014/main" id="{6E0EC8C7-CA86-906E-D128-97C1B894E99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7">
            <a:extLst>
              <a:ext uri="{FF2B5EF4-FFF2-40B4-BE49-F238E27FC236}">
                <a16:creationId xmlns:a16="http://schemas.microsoft.com/office/drawing/2014/main" id="{E1DB901F-BDC4-81EB-4FFB-53820ADBA59B}"/>
              </a:ext>
            </a:extLst>
          </p:cNvPr>
          <p:cNvSpPr>
            <a:spLocks noGrp="1" noChangeArrowheads="1"/>
          </p:cNvSpPr>
          <p:nvPr>
            <p:ph type="sldNum" sz="quarter" idx="12"/>
          </p:nvPr>
        </p:nvSpPr>
        <p:spPr>
          <a:ln/>
        </p:spPr>
        <p:txBody>
          <a:bodyPr/>
          <a:lstStyle>
            <a:lvl1pPr>
              <a:defRPr/>
            </a:lvl1pPr>
          </a:lstStyle>
          <a:p>
            <a:pPr>
              <a:defRPr/>
            </a:pPr>
            <a:fld id="{B49BE17F-4FF8-D248-8366-5D4CEBA6E5BC}" type="slidenum">
              <a:rPr lang="en-US" altLang="en-US"/>
              <a:pPr>
                <a:defRPr/>
              </a:pPr>
              <a:t>‹Nr.›</a:t>
            </a:fld>
            <a:endParaRPr lang="en-US" altLang="en-US"/>
          </a:p>
        </p:txBody>
      </p:sp>
    </p:spTree>
    <p:extLst>
      <p:ext uri="{BB962C8B-B14F-4D97-AF65-F5344CB8AC3E}">
        <p14:creationId xmlns:p14="http://schemas.microsoft.com/office/powerpoint/2010/main" val="1664848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3CF3AFE3-7C72-EA1B-150A-FC17B8280C6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FFD007D-08AD-BE36-B043-CDC21B33A92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a:extLst>
              <a:ext uri="{FF2B5EF4-FFF2-40B4-BE49-F238E27FC236}">
                <a16:creationId xmlns:a16="http://schemas.microsoft.com/office/drawing/2014/main" id="{FFCE9689-8EB2-D505-7437-1629944E1908}"/>
              </a:ext>
            </a:extLst>
          </p:cNvPr>
          <p:cNvSpPr>
            <a:spLocks noGrp="1" noChangeArrowheads="1"/>
          </p:cNvSpPr>
          <p:nvPr>
            <p:ph type="sldNum" sz="quarter" idx="12"/>
          </p:nvPr>
        </p:nvSpPr>
        <p:spPr>
          <a:ln/>
        </p:spPr>
        <p:txBody>
          <a:bodyPr/>
          <a:lstStyle>
            <a:lvl1pPr>
              <a:defRPr/>
            </a:lvl1pPr>
          </a:lstStyle>
          <a:p>
            <a:pPr>
              <a:defRPr/>
            </a:pPr>
            <a:fld id="{AD96F1F7-0252-B442-96C1-81358366D66E}" type="slidenum">
              <a:rPr lang="en-US" altLang="en-US"/>
              <a:pPr>
                <a:defRPr/>
              </a:pPr>
              <a:t>‹Nr.›</a:t>
            </a:fld>
            <a:endParaRPr lang="en-US" altLang="en-US"/>
          </a:p>
        </p:txBody>
      </p:sp>
    </p:spTree>
    <p:extLst>
      <p:ext uri="{BB962C8B-B14F-4D97-AF65-F5344CB8AC3E}">
        <p14:creationId xmlns:p14="http://schemas.microsoft.com/office/powerpoint/2010/main" val="3764452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7015679F-A1EF-0241-99F0-54157E27D1C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1137A17-4F24-F1A7-EB86-EB9D487612F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a:extLst>
              <a:ext uri="{FF2B5EF4-FFF2-40B4-BE49-F238E27FC236}">
                <a16:creationId xmlns:a16="http://schemas.microsoft.com/office/drawing/2014/main" id="{387CEE11-E44A-07F0-D8B8-223FAEEFC8D7}"/>
              </a:ext>
            </a:extLst>
          </p:cNvPr>
          <p:cNvSpPr>
            <a:spLocks noGrp="1" noChangeArrowheads="1"/>
          </p:cNvSpPr>
          <p:nvPr>
            <p:ph type="sldNum" sz="quarter" idx="12"/>
          </p:nvPr>
        </p:nvSpPr>
        <p:spPr>
          <a:ln/>
        </p:spPr>
        <p:txBody>
          <a:bodyPr/>
          <a:lstStyle>
            <a:lvl1pPr>
              <a:defRPr/>
            </a:lvl1pPr>
          </a:lstStyle>
          <a:p>
            <a:pPr>
              <a:defRPr/>
            </a:pPr>
            <a:fld id="{212ACF74-C2B4-2C41-949E-EDB2A495CCEE}" type="slidenum">
              <a:rPr lang="en-US" altLang="en-US"/>
              <a:pPr>
                <a:defRPr/>
              </a:pPr>
              <a:t>‹Nr.›</a:t>
            </a:fld>
            <a:endParaRPr lang="en-US" altLang="en-US"/>
          </a:p>
        </p:txBody>
      </p:sp>
    </p:spTree>
    <p:extLst>
      <p:ext uri="{BB962C8B-B14F-4D97-AF65-F5344CB8AC3E}">
        <p14:creationId xmlns:p14="http://schemas.microsoft.com/office/powerpoint/2010/main" val="3794879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CD5F88CD-811F-801B-C4C2-6788D07BD3A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319EEB54-4E6C-B929-41BF-EEEAA469D51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a:extLst>
              <a:ext uri="{FF2B5EF4-FFF2-40B4-BE49-F238E27FC236}">
                <a16:creationId xmlns:a16="http://schemas.microsoft.com/office/drawing/2014/main" id="{18CCBCDC-E271-C333-04EB-476ED4B43EB6}"/>
              </a:ext>
            </a:extLst>
          </p:cNvPr>
          <p:cNvSpPr>
            <a:spLocks noGrp="1" noChangeArrowheads="1"/>
          </p:cNvSpPr>
          <p:nvPr>
            <p:ph type="sldNum" sz="quarter" idx="12"/>
          </p:nvPr>
        </p:nvSpPr>
        <p:spPr>
          <a:ln/>
        </p:spPr>
        <p:txBody>
          <a:bodyPr/>
          <a:lstStyle>
            <a:lvl1pPr>
              <a:defRPr/>
            </a:lvl1pPr>
          </a:lstStyle>
          <a:p>
            <a:pPr>
              <a:defRPr/>
            </a:pPr>
            <a:fld id="{C72BD7A3-17F8-F943-8489-1AB33FDA2724}" type="slidenum">
              <a:rPr lang="en-US" altLang="en-US"/>
              <a:pPr>
                <a:defRPr/>
              </a:pPr>
              <a:t>‹Nr.›</a:t>
            </a:fld>
            <a:endParaRPr lang="en-US" altLang="en-US"/>
          </a:p>
        </p:txBody>
      </p:sp>
    </p:spTree>
    <p:extLst>
      <p:ext uri="{BB962C8B-B14F-4D97-AF65-F5344CB8AC3E}">
        <p14:creationId xmlns:p14="http://schemas.microsoft.com/office/powerpoint/2010/main" val="764930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6DD7CFAB-05D0-1649-8B16-9348E75E5FD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6193A46B-5A8B-BDAE-42EC-DF74F35A18C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a:extLst>
              <a:ext uri="{FF2B5EF4-FFF2-40B4-BE49-F238E27FC236}">
                <a16:creationId xmlns:a16="http://schemas.microsoft.com/office/drawing/2014/main" id="{A33A1FA8-B0EE-DCFA-97AA-9CB36A96154C}"/>
              </a:ext>
            </a:extLst>
          </p:cNvPr>
          <p:cNvSpPr>
            <a:spLocks noGrp="1" noChangeArrowheads="1"/>
          </p:cNvSpPr>
          <p:nvPr>
            <p:ph type="sldNum" sz="quarter" idx="12"/>
          </p:nvPr>
        </p:nvSpPr>
        <p:spPr>
          <a:ln/>
        </p:spPr>
        <p:txBody>
          <a:bodyPr/>
          <a:lstStyle>
            <a:lvl1pPr>
              <a:defRPr/>
            </a:lvl1pPr>
          </a:lstStyle>
          <a:p>
            <a:pPr>
              <a:defRPr/>
            </a:pPr>
            <a:fld id="{FC2069EE-D010-3040-AAC6-AF2E68B2BEB3}" type="slidenum">
              <a:rPr lang="en-US" altLang="en-US"/>
              <a:pPr>
                <a:defRPr/>
              </a:pPr>
              <a:t>‹Nr.›</a:t>
            </a:fld>
            <a:endParaRPr lang="en-US" altLang="en-US"/>
          </a:p>
        </p:txBody>
      </p:sp>
    </p:spTree>
    <p:extLst>
      <p:ext uri="{BB962C8B-B14F-4D97-AF65-F5344CB8AC3E}">
        <p14:creationId xmlns:p14="http://schemas.microsoft.com/office/powerpoint/2010/main" val="384867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a:extLst>
              <a:ext uri="{FF2B5EF4-FFF2-40B4-BE49-F238E27FC236}">
                <a16:creationId xmlns:a16="http://schemas.microsoft.com/office/drawing/2014/main" id="{2B8E65E5-2C33-D069-57DA-71E8BE5D6B46}"/>
              </a:ext>
            </a:extLst>
          </p:cNvPr>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a:extLst>
              <a:ext uri="{FF2B5EF4-FFF2-40B4-BE49-F238E27FC236}">
                <a16:creationId xmlns:a16="http://schemas.microsoft.com/office/drawing/2014/main" id="{53084C2E-F622-4E40-F2C7-4AFB9014BCCD}"/>
              </a:ext>
            </a:extLst>
          </p:cNvPr>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Klicken Sie hier, um die Master-Titelformatvorlage zu bearbeiten</a:t>
            </a:r>
          </a:p>
        </p:txBody>
      </p:sp>
      <p:sp>
        <p:nvSpPr>
          <p:cNvPr id="1028" name="Rectangle 4">
            <a:extLst>
              <a:ext uri="{FF2B5EF4-FFF2-40B4-BE49-F238E27FC236}">
                <a16:creationId xmlns:a16="http://schemas.microsoft.com/office/drawing/2014/main" id="{CC4B8EFC-DB3F-8ACE-3A56-479017CDD3EC}"/>
              </a:ext>
            </a:extLst>
          </p:cNvPr>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Klicken Sie hier, um die Master-Textformate zu bearbeiten</a:t>
            </a:r>
          </a:p>
          <a:p>
            <a:pPr lvl="1"/>
            <a:r>
              <a:rPr lang="en-US" altLang="en-US"/>
              <a:t>Zweite Ebene</a:t>
            </a:r>
          </a:p>
          <a:p>
            <a:pPr lvl="2"/>
            <a:r>
              <a:rPr lang="en-US" altLang="en-US"/>
              <a:t>Dritte Ebene</a:t>
            </a:r>
          </a:p>
          <a:p>
            <a:pPr lvl="3"/>
            <a:r>
              <a:rPr lang="en-US" altLang="en-US"/>
              <a:t>Vierte Ebene</a:t>
            </a:r>
          </a:p>
          <a:p>
            <a:pPr lvl="4"/>
            <a:r>
              <a:rPr lang="en-US" altLang="en-US"/>
              <a:t>Fünfte Ebene</a:t>
            </a:r>
          </a:p>
        </p:txBody>
      </p:sp>
      <p:sp>
        <p:nvSpPr>
          <p:cNvPr id="23557" name="Rectangle 5">
            <a:extLst>
              <a:ext uri="{FF2B5EF4-FFF2-40B4-BE49-F238E27FC236}">
                <a16:creationId xmlns:a16="http://schemas.microsoft.com/office/drawing/2014/main" id="{00DD2734-0E90-2EB6-2956-96E18E9A1440}"/>
              </a:ext>
            </a:extLst>
          </p:cNvPr>
          <p:cNvSpPr>
            <a:spLocks noGrp="1" noChangeArrowheads="1"/>
          </p:cNvSpPr>
          <p:nvPr>
            <p:ph type="dt" sz="half" idx="2"/>
          </p:nvPr>
        </p:nvSpPr>
        <p:spPr bwMode="auto">
          <a:xfrm>
            <a:off x="457200" y="6248400"/>
            <a:ext cx="2133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ltLang="en-US"/>
          </a:p>
        </p:txBody>
      </p:sp>
      <p:sp>
        <p:nvSpPr>
          <p:cNvPr id="23558" name="Rectangle 6">
            <a:extLst>
              <a:ext uri="{FF2B5EF4-FFF2-40B4-BE49-F238E27FC236}">
                <a16:creationId xmlns:a16="http://schemas.microsoft.com/office/drawing/2014/main" id="{87857901-2E1B-F7A3-7395-E8F73CB6C22F}"/>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ltLang="en-US"/>
          </a:p>
        </p:txBody>
      </p:sp>
      <p:sp>
        <p:nvSpPr>
          <p:cNvPr id="23559" name="Rectangle 7">
            <a:extLst>
              <a:ext uri="{FF2B5EF4-FFF2-40B4-BE49-F238E27FC236}">
                <a16:creationId xmlns:a16="http://schemas.microsoft.com/office/drawing/2014/main" id="{6A788953-825F-987F-9FDF-6FC1EFF5DD3E}"/>
              </a:ext>
            </a:extLst>
          </p:cNvPr>
          <p:cNvSpPr>
            <a:spLocks noGrp="1" noChangeArrowheads="1"/>
          </p:cNvSpPr>
          <p:nvPr>
            <p:ph type="sldNum" sz="quarter" idx="4"/>
          </p:nvPr>
        </p:nvSpPr>
        <p:spPr bwMode="auto">
          <a:xfrm>
            <a:off x="7010400" y="0"/>
            <a:ext cx="2133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D359F81E-C125-864F-8711-7398F2A003C5}" type="slidenum">
              <a:rPr lang="en-US" altLang="en-US"/>
              <a:t>‹Nr.›</a:t>
            </a:fld>
            <a:endParaRPr lang="en-US" altLang="en-US"/>
          </a:p>
        </p:txBody>
      </p:sp>
      <p:grpSp>
        <p:nvGrpSpPr>
          <p:cNvPr id="1032" name="Group 8">
            <a:extLst>
              <a:ext uri="{FF2B5EF4-FFF2-40B4-BE49-F238E27FC236}">
                <a16:creationId xmlns:a16="http://schemas.microsoft.com/office/drawing/2014/main" id="{36CD939C-03B9-F930-5691-BCB41381739E}"/>
              </a:ext>
            </a:extLst>
          </p:cNvPr>
          <p:cNvGrpSpPr>
            <a:grpSpLocks/>
          </p:cNvGrpSpPr>
          <p:nvPr/>
        </p:nvGrpSpPr>
        <p:grpSpPr bwMode="auto">
          <a:xfrm>
            <a:off x="8153400" y="152400"/>
            <a:ext cx="792163" cy="1295400"/>
            <a:chOff x="5136" y="960"/>
            <a:chExt cx="528" cy="864"/>
          </a:xfrm>
        </p:grpSpPr>
        <p:sp>
          <p:nvSpPr>
            <p:cNvPr id="1033" name="Oval 9">
              <a:extLst>
                <a:ext uri="{FF2B5EF4-FFF2-40B4-BE49-F238E27FC236}">
                  <a16:creationId xmlns:a16="http://schemas.microsoft.com/office/drawing/2014/main" id="{4E9E144B-3E9E-C6D1-C78B-43AD8B963B1D}"/>
                </a:ext>
              </a:extLst>
            </p:cNvPr>
            <p:cNvSpPr>
              <a:spLocks noChangeArrowheads="1"/>
            </p:cNvSpPr>
            <p:nvPr/>
          </p:nvSpPr>
          <p:spPr bwMode="auto">
            <a:xfrm>
              <a:off x="5136" y="960"/>
              <a:ext cx="80" cy="80"/>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4" name="Oval 10">
              <a:extLst>
                <a:ext uri="{FF2B5EF4-FFF2-40B4-BE49-F238E27FC236}">
                  <a16:creationId xmlns:a16="http://schemas.microsoft.com/office/drawing/2014/main" id="{ED11DD02-DF1D-8F0D-8DF0-82C6192F01EE}"/>
                </a:ext>
              </a:extLst>
            </p:cNvPr>
            <p:cNvSpPr>
              <a:spLocks noChangeArrowheads="1"/>
            </p:cNvSpPr>
            <p:nvPr/>
          </p:nvSpPr>
          <p:spPr bwMode="auto">
            <a:xfrm>
              <a:off x="5248" y="960"/>
              <a:ext cx="79" cy="80"/>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5" name="Oval 11">
              <a:extLst>
                <a:ext uri="{FF2B5EF4-FFF2-40B4-BE49-F238E27FC236}">
                  <a16:creationId xmlns:a16="http://schemas.microsoft.com/office/drawing/2014/main" id="{ADCADC50-9E44-032D-38B2-6F04B52CD366}"/>
                </a:ext>
              </a:extLst>
            </p:cNvPr>
            <p:cNvSpPr>
              <a:spLocks noChangeArrowheads="1"/>
            </p:cNvSpPr>
            <p:nvPr/>
          </p:nvSpPr>
          <p:spPr bwMode="auto">
            <a:xfrm>
              <a:off x="5360" y="960"/>
              <a:ext cx="76" cy="80"/>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6" name="Oval 12">
              <a:extLst>
                <a:ext uri="{FF2B5EF4-FFF2-40B4-BE49-F238E27FC236}">
                  <a16:creationId xmlns:a16="http://schemas.microsoft.com/office/drawing/2014/main" id="{1245418A-22EA-4377-61F0-E1E39758BFBB}"/>
                </a:ext>
              </a:extLst>
            </p:cNvPr>
            <p:cNvSpPr>
              <a:spLocks noChangeArrowheads="1"/>
            </p:cNvSpPr>
            <p:nvPr/>
          </p:nvSpPr>
          <p:spPr bwMode="auto">
            <a:xfrm>
              <a:off x="5136" y="1072"/>
              <a:ext cx="80" cy="77"/>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7" name="Oval 13">
              <a:extLst>
                <a:ext uri="{FF2B5EF4-FFF2-40B4-BE49-F238E27FC236}">
                  <a16:creationId xmlns:a16="http://schemas.microsoft.com/office/drawing/2014/main" id="{D3AAB607-CB8B-E472-9F13-B65F0458E9C7}"/>
                </a:ext>
              </a:extLst>
            </p:cNvPr>
            <p:cNvSpPr>
              <a:spLocks noChangeArrowheads="1"/>
            </p:cNvSpPr>
            <p:nvPr/>
          </p:nvSpPr>
          <p:spPr bwMode="auto">
            <a:xfrm>
              <a:off x="5248" y="1072"/>
              <a:ext cx="79" cy="77"/>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8" name="Oval 14">
              <a:extLst>
                <a:ext uri="{FF2B5EF4-FFF2-40B4-BE49-F238E27FC236}">
                  <a16:creationId xmlns:a16="http://schemas.microsoft.com/office/drawing/2014/main" id="{8AC71EBD-E094-8E7A-2B4F-196230FD0582}"/>
                </a:ext>
              </a:extLst>
            </p:cNvPr>
            <p:cNvSpPr>
              <a:spLocks noChangeArrowheads="1"/>
            </p:cNvSpPr>
            <p:nvPr/>
          </p:nvSpPr>
          <p:spPr bwMode="auto">
            <a:xfrm>
              <a:off x="5360" y="1072"/>
              <a:ext cx="76" cy="77"/>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39" name="Oval 15">
              <a:extLst>
                <a:ext uri="{FF2B5EF4-FFF2-40B4-BE49-F238E27FC236}">
                  <a16:creationId xmlns:a16="http://schemas.microsoft.com/office/drawing/2014/main" id="{D0E28DD3-044C-0011-9A5B-ED9BC8236626}"/>
                </a:ext>
              </a:extLst>
            </p:cNvPr>
            <p:cNvSpPr>
              <a:spLocks noChangeArrowheads="1"/>
            </p:cNvSpPr>
            <p:nvPr/>
          </p:nvSpPr>
          <p:spPr bwMode="auto">
            <a:xfrm>
              <a:off x="5472" y="1072"/>
              <a:ext cx="73" cy="77"/>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0" name="Oval 16">
              <a:extLst>
                <a:ext uri="{FF2B5EF4-FFF2-40B4-BE49-F238E27FC236}">
                  <a16:creationId xmlns:a16="http://schemas.microsoft.com/office/drawing/2014/main" id="{8C403807-C636-EB99-5820-47AEFBE6FEAF}"/>
                </a:ext>
              </a:extLst>
            </p:cNvPr>
            <p:cNvSpPr>
              <a:spLocks noChangeArrowheads="1"/>
            </p:cNvSpPr>
            <p:nvPr/>
          </p:nvSpPr>
          <p:spPr bwMode="auto">
            <a:xfrm>
              <a:off x="5136" y="1184"/>
              <a:ext cx="80" cy="73"/>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1" name="Oval 17">
              <a:extLst>
                <a:ext uri="{FF2B5EF4-FFF2-40B4-BE49-F238E27FC236}">
                  <a16:creationId xmlns:a16="http://schemas.microsoft.com/office/drawing/2014/main" id="{0C8D411F-F08F-1E88-A0C9-586402E42683}"/>
                </a:ext>
              </a:extLst>
            </p:cNvPr>
            <p:cNvSpPr>
              <a:spLocks noChangeArrowheads="1"/>
            </p:cNvSpPr>
            <p:nvPr/>
          </p:nvSpPr>
          <p:spPr bwMode="auto">
            <a:xfrm>
              <a:off x="5248" y="1184"/>
              <a:ext cx="79" cy="73"/>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2" name="Oval 18">
              <a:extLst>
                <a:ext uri="{FF2B5EF4-FFF2-40B4-BE49-F238E27FC236}">
                  <a16:creationId xmlns:a16="http://schemas.microsoft.com/office/drawing/2014/main" id="{E76937EE-BCE3-1272-F65A-EE57E5DA50DC}"/>
                </a:ext>
              </a:extLst>
            </p:cNvPr>
            <p:cNvSpPr>
              <a:spLocks noChangeArrowheads="1"/>
            </p:cNvSpPr>
            <p:nvPr/>
          </p:nvSpPr>
          <p:spPr bwMode="auto">
            <a:xfrm>
              <a:off x="5360" y="1184"/>
              <a:ext cx="76" cy="73"/>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3" name="Oval 19">
              <a:extLst>
                <a:ext uri="{FF2B5EF4-FFF2-40B4-BE49-F238E27FC236}">
                  <a16:creationId xmlns:a16="http://schemas.microsoft.com/office/drawing/2014/main" id="{B1415E4C-D36C-0AA5-020F-31B9F9A4024E}"/>
                </a:ext>
              </a:extLst>
            </p:cNvPr>
            <p:cNvSpPr>
              <a:spLocks noChangeArrowheads="1"/>
            </p:cNvSpPr>
            <p:nvPr/>
          </p:nvSpPr>
          <p:spPr bwMode="auto">
            <a:xfrm>
              <a:off x="5472" y="1184"/>
              <a:ext cx="73" cy="73"/>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4" name="Oval 20">
              <a:extLst>
                <a:ext uri="{FF2B5EF4-FFF2-40B4-BE49-F238E27FC236}">
                  <a16:creationId xmlns:a16="http://schemas.microsoft.com/office/drawing/2014/main" id="{E16C4629-6379-5D43-8FAA-D41D811A0BEB}"/>
                </a:ext>
              </a:extLst>
            </p:cNvPr>
            <p:cNvSpPr>
              <a:spLocks noChangeArrowheads="1"/>
            </p:cNvSpPr>
            <p:nvPr/>
          </p:nvSpPr>
          <p:spPr bwMode="auto">
            <a:xfrm>
              <a:off x="5584" y="1184"/>
              <a:ext cx="80" cy="73"/>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5" name="Oval 21">
              <a:extLst>
                <a:ext uri="{FF2B5EF4-FFF2-40B4-BE49-F238E27FC236}">
                  <a16:creationId xmlns:a16="http://schemas.microsoft.com/office/drawing/2014/main" id="{0AEA26DE-3281-44AD-6224-2CFC4EA04559}"/>
                </a:ext>
              </a:extLst>
            </p:cNvPr>
            <p:cNvSpPr>
              <a:spLocks noChangeArrowheads="1"/>
            </p:cNvSpPr>
            <p:nvPr/>
          </p:nvSpPr>
          <p:spPr bwMode="auto">
            <a:xfrm>
              <a:off x="5136" y="1296"/>
              <a:ext cx="80" cy="80"/>
            </a:xfrm>
            <a:prstGeom prst="ellipse">
              <a:avLst/>
            </a:prstGeom>
            <a:solidFill>
              <a:schemeClr val="tx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6" name="Oval 22">
              <a:extLst>
                <a:ext uri="{FF2B5EF4-FFF2-40B4-BE49-F238E27FC236}">
                  <a16:creationId xmlns:a16="http://schemas.microsoft.com/office/drawing/2014/main" id="{6ED5CEFA-07F7-A9FA-AF2B-C27BDE45CF3D}"/>
                </a:ext>
              </a:extLst>
            </p:cNvPr>
            <p:cNvSpPr>
              <a:spLocks noChangeArrowheads="1"/>
            </p:cNvSpPr>
            <p:nvPr/>
          </p:nvSpPr>
          <p:spPr bwMode="auto">
            <a:xfrm>
              <a:off x="5248" y="1296"/>
              <a:ext cx="79" cy="80"/>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7" name="Oval 23">
              <a:extLst>
                <a:ext uri="{FF2B5EF4-FFF2-40B4-BE49-F238E27FC236}">
                  <a16:creationId xmlns:a16="http://schemas.microsoft.com/office/drawing/2014/main" id="{054A5867-6315-568A-0FC2-92CB13B154A0}"/>
                </a:ext>
              </a:extLst>
            </p:cNvPr>
            <p:cNvSpPr>
              <a:spLocks noChangeArrowheads="1"/>
            </p:cNvSpPr>
            <p:nvPr/>
          </p:nvSpPr>
          <p:spPr bwMode="auto">
            <a:xfrm>
              <a:off x="5360" y="1296"/>
              <a:ext cx="76" cy="80"/>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8" name="Oval 24">
              <a:extLst>
                <a:ext uri="{FF2B5EF4-FFF2-40B4-BE49-F238E27FC236}">
                  <a16:creationId xmlns:a16="http://schemas.microsoft.com/office/drawing/2014/main" id="{8E03D37F-060E-4F72-0548-5AAF1EEBF742}"/>
                </a:ext>
              </a:extLst>
            </p:cNvPr>
            <p:cNvSpPr>
              <a:spLocks noChangeArrowheads="1"/>
            </p:cNvSpPr>
            <p:nvPr/>
          </p:nvSpPr>
          <p:spPr bwMode="auto">
            <a:xfrm>
              <a:off x="5472" y="1296"/>
              <a:ext cx="73" cy="80"/>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49" name="Oval 25">
              <a:extLst>
                <a:ext uri="{FF2B5EF4-FFF2-40B4-BE49-F238E27FC236}">
                  <a16:creationId xmlns:a16="http://schemas.microsoft.com/office/drawing/2014/main" id="{86916963-560B-3BCF-683D-37E3E9F10667}"/>
                </a:ext>
              </a:extLst>
            </p:cNvPr>
            <p:cNvSpPr>
              <a:spLocks noChangeArrowheads="1"/>
            </p:cNvSpPr>
            <p:nvPr/>
          </p:nvSpPr>
          <p:spPr bwMode="auto">
            <a:xfrm>
              <a:off x="5136" y="1408"/>
              <a:ext cx="80" cy="80"/>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0" name="Oval 26">
              <a:extLst>
                <a:ext uri="{FF2B5EF4-FFF2-40B4-BE49-F238E27FC236}">
                  <a16:creationId xmlns:a16="http://schemas.microsoft.com/office/drawing/2014/main" id="{3E2D39A2-199C-EBFE-FA02-9412E8B729C4}"/>
                </a:ext>
              </a:extLst>
            </p:cNvPr>
            <p:cNvSpPr>
              <a:spLocks noChangeArrowheads="1"/>
            </p:cNvSpPr>
            <p:nvPr/>
          </p:nvSpPr>
          <p:spPr bwMode="auto">
            <a:xfrm>
              <a:off x="5248" y="1408"/>
              <a:ext cx="79" cy="80"/>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1" name="Oval 27">
              <a:extLst>
                <a:ext uri="{FF2B5EF4-FFF2-40B4-BE49-F238E27FC236}">
                  <a16:creationId xmlns:a16="http://schemas.microsoft.com/office/drawing/2014/main" id="{00D6DFEE-3FD7-BFBD-8623-72FE0A659E97}"/>
                </a:ext>
              </a:extLst>
            </p:cNvPr>
            <p:cNvSpPr>
              <a:spLocks noChangeArrowheads="1"/>
            </p:cNvSpPr>
            <p:nvPr/>
          </p:nvSpPr>
          <p:spPr bwMode="auto">
            <a:xfrm>
              <a:off x="5360" y="1408"/>
              <a:ext cx="76" cy="80"/>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2" name="Oval 28">
              <a:extLst>
                <a:ext uri="{FF2B5EF4-FFF2-40B4-BE49-F238E27FC236}">
                  <a16:creationId xmlns:a16="http://schemas.microsoft.com/office/drawing/2014/main" id="{7D7167FB-23F1-DF38-1C89-41357020119E}"/>
                </a:ext>
              </a:extLst>
            </p:cNvPr>
            <p:cNvSpPr>
              <a:spLocks noChangeArrowheads="1"/>
            </p:cNvSpPr>
            <p:nvPr/>
          </p:nvSpPr>
          <p:spPr bwMode="auto">
            <a:xfrm>
              <a:off x="5472" y="1408"/>
              <a:ext cx="73" cy="80"/>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3" name="Oval 29">
              <a:extLst>
                <a:ext uri="{FF2B5EF4-FFF2-40B4-BE49-F238E27FC236}">
                  <a16:creationId xmlns:a16="http://schemas.microsoft.com/office/drawing/2014/main" id="{2968BB53-DFBA-EB56-F2D0-1380BAB75060}"/>
                </a:ext>
              </a:extLst>
            </p:cNvPr>
            <p:cNvSpPr>
              <a:spLocks noChangeArrowheads="1"/>
            </p:cNvSpPr>
            <p:nvPr/>
          </p:nvSpPr>
          <p:spPr bwMode="auto">
            <a:xfrm>
              <a:off x="5584" y="1408"/>
              <a:ext cx="80" cy="80"/>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4" name="Oval 30">
              <a:extLst>
                <a:ext uri="{FF2B5EF4-FFF2-40B4-BE49-F238E27FC236}">
                  <a16:creationId xmlns:a16="http://schemas.microsoft.com/office/drawing/2014/main" id="{05B47AC5-1188-CE63-43F7-FEDA606A3BFE}"/>
                </a:ext>
              </a:extLst>
            </p:cNvPr>
            <p:cNvSpPr>
              <a:spLocks noChangeArrowheads="1"/>
            </p:cNvSpPr>
            <p:nvPr/>
          </p:nvSpPr>
          <p:spPr bwMode="auto">
            <a:xfrm>
              <a:off x="5136" y="1520"/>
              <a:ext cx="80" cy="79"/>
            </a:xfrm>
            <a:prstGeom prst="ellipse">
              <a:avLst/>
            </a:prstGeom>
            <a:solidFill>
              <a:schemeClr val="accent2"/>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5" name="Oval 31">
              <a:extLst>
                <a:ext uri="{FF2B5EF4-FFF2-40B4-BE49-F238E27FC236}">
                  <a16:creationId xmlns:a16="http://schemas.microsoft.com/office/drawing/2014/main" id="{E6D594E6-5828-162A-5A22-BEEB14FAEB9F}"/>
                </a:ext>
              </a:extLst>
            </p:cNvPr>
            <p:cNvSpPr>
              <a:spLocks noChangeArrowheads="1"/>
            </p:cNvSpPr>
            <p:nvPr/>
          </p:nvSpPr>
          <p:spPr bwMode="auto">
            <a:xfrm>
              <a:off x="5248" y="1520"/>
              <a:ext cx="79" cy="79"/>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6" name="Oval 32">
              <a:extLst>
                <a:ext uri="{FF2B5EF4-FFF2-40B4-BE49-F238E27FC236}">
                  <a16:creationId xmlns:a16="http://schemas.microsoft.com/office/drawing/2014/main" id="{8038089B-E731-471A-912C-2764CFC4E498}"/>
                </a:ext>
              </a:extLst>
            </p:cNvPr>
            <p:cNvSpPr>
              <a:spLocks noChangeArrowheads="1"/>
            </p:cNvSpPr>
            <p:nvPr/>
          </p:nvSpPr>
          <p:spPr bwMode="auto">
            <a:xfrm>
              <a:off x="5360" y="1520"/>
              <a:ext cx="76" cy="79"/>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7" name="Oval 33">
              <a:extLst>
                <a:ext uri="{FF2B5EF4-FFF2-40B4-BE49-F238E27FC236}">
                  <a16:creationId xmlns:a16="http://schemas.microsoft.com/office/drawing/2014/main" id="{D189A438-DE87-6FD7-C845-FEF190CA07E3}"/>
                </a:ext>
              </a:extLst>
            </p:cNvPr>
            <p:cNvSpPr>
              <a:spLocks noChangeArrowheads="1"/>
            </p:cNvSpPr>
            <p:nvPr/>
          </p:nvSpPr>
          <p:spPr bwMode="auto">
            <a:xfrm>
              <a:off x="5472" y="1520"/>
              <a:ext cx="73" cy="79"/>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8" name="Oval 34">
              <a:extLst>
                <a:ext uri="{FF2B5EF4-FFF2-40B4-BE49-F238E27FC236}">
                  <a16:creationId xmlns:a16="http://schemas.microsoft.com/office/drawing/2014/main" id="{EC519FD6-F2B6-CC2A-E0B2-AD3323D021AD}"/>
                </a:ext>
              </a:extLst>
            </p:cNvPr>
            <p:cNvSpPr>
              <a:spLocks noChangeArrowheads="1"/>
            </p:cNvSpPr>
            <p:nvPr/>
          </p:nvSpPr>
          <p:spPr bwMode="auto">
            <a:xfrm>
              <a:off x="5136" y="1632"/>
              <a:ext cx="80" cy="75"/>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59" name="Oval 35">
              <a:extLst>
                <a:ext uri="{FF2B5EF4-FFF2-40B4-BE49-F238E27FC236}">
                  <a16:creationId xmlns:a16="http://schemas.microsoft.com/office/drawing/2014/main" id="{FE416956-2CDE-4733-F594-B332F655D559}"/>
                </a:ext>
              </a:extLst>
            </p:cNvPr>
            <p:cNvSpPr>
              <a:spLocks noChangeArrowheads="1"/>
            </p:cNvSpPr>
            <p:nvPr/>
          </p:nvSpPr>
          <p:spPr bwMode="auto">
            <a:xfrm>
              <a:off x="5248" y="1632"/>
              <a:ext cx="79" cy="75"/>
            </a:xfrm>
            <a:prstGeom prst="ellipse">
              <a:avLst/>
            </a:prstGeom>
            <a:solidFill>
              <a:schemeClr val="accent1"/>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60" name="Oval 36">
              <a:extLst>
                <a:ext uri="{FF2B5EF4-FFF2-40B4-BE49-F238E27FC236}">
                  <a16:creationId xmlns:a16="http://schemas.microsoft.com/office/drawing/2014/main" id="{8F44C8CF-D4E0-881F-0830-57B57C2F9DD9}"/>
                </a:ext>
              </a:extLst>
            </p:cNvPr>
            <p:cNvSpPr>
              <a:spLocks noChangeArrowheads="1"/>
            </p:cNvSpPr>
            <p:nvPr/>
          </p:nvSpPr>
          <p:spPr bwMode="auto">
            <a:xfrm>
              <a:off x="5360" y="1632"/>
              <a:ext cx="76" cy="75"/>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61" name="Oval 37">
              <a:extLst>
                <a:ext uri="{FF2B5EF4-FFF2-40B4-BE49-F238E27FC236}">
                  <a16:creationId xmlns:a16="http://schemas.microsoft.com/office/drawing/2014/main" id="{B76D9A6F-3154-B709-7155-BD81C21C5DA0}"/>
                </a:ext>
              </a:extLst>
            </p:cNvPr>
            <p:cNvSpPr>
              <a:spLocks noChangeArrowheads="1"/>
            </p:cNvSpPr>
            <p:nvPr/>
          </p:nvSpPr>
          <p:spPr bwMode="auto">
            <a:xfrm>
              <a:off x="5472" y="1632"/>
              <a:ext cx="73" cy="75"/>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62" name="Oval 38">
              <a:extLst>
                <a:ext uri="{FF2B5EF4-FFF2-40B4-BE49-F238E27FC236}">
                  <a16:creationId xmlns:a16="http://schemas.microsoft.com/office/drawing/2014/main" id="{78ECB8B7-6FC7-CFA8-5D6E-9C6339BA0AAF}"/>
                </a:ext>
              </a:extLst>
            </p:cNvPr>
            <p:cNvSpPr>
              <a:spLocks noChangeArrowheads="1"/>
            </p:cNvSpPr>
            <p:nvPr/>
          </p:nvSpPr>
          <p:spPr bwMode="auto">
            <a:xfrm>
              <a:off x="5248" y="1744"/>
              <a:ext cx="79" cy="80"/>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1063" name="Oval 39">
              <a:extLst>
                <a:ext uri="{FF2B5EF4-FFF2-40B4-BE49-F238E27FC236}">
                  <a16:creationId xmlns:a16="http://schemas.microsoft.com/office/drawing/2014/main" id="{8DD41B41-8125-3005-5C36-CEF072F0E412}"/>
                </a:ext>
              </a:extLst>
            </p:cNvPr>
            <p:cNvSpPr>
              <a:spLocks noChangeArrowheads="1"/>
            </p:cNvSpPr>
            <p:nvPr/>
          </p:nvSpPr>
          <p:spPr bwMode="auto">
            <a:xfrm>
              <a:off x="5472" y="1744"/>
              <a:ext cx="73" cy="80"/>
            </a:xfrm>
            <a:prstGeom prst="ellipse">
              <a:avLst/>
            </a:prstGeom>
            <a:solidFill>
              <a:schemeClr val="folHlink"/>
            </a:solidFill>
            <a:ln>
              <a:noFill/>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grpSp>
    </p:spTree>
  </p:cSld>
  <p:clrMap bg1="lt1" tx1="dk1" bg2="lt2" tx2="dk2" accent1="accent1" accent2="accent2" accent3="accent3" accent4="accent4" accent5="accent5" accent6="accent6" hlink="hlink" folHlink="folHlink"/>
  <p:sldLayoutIdLst>
    <p:sldLayoutId id="2147483888"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defRPr>
      </a:lvl2pPr>
      <a:lvl3pPr algn="l" rtl="0" eaLnBrk="0" fontAlgn="base" hangingPunct="0">
        <a:spcBef>
          <a:spcPct val="0"/>
        </a:spcBef>
        <a:spcAft>
          <a:spcPct val="0"/>
        </a:spcAft>
        <a:defRPr sz="3900" b="1">
          <a:solidFill>
            <a:schemeClr val="tx2"/>
          </a:solidFill>
          <a:latin typeface="Arial" charset="0"/>
        </a:defRPr>
      </a:lvl3pPr>
      <a:lvl4pPr algn="l" rtl="0" eaLnBrk="0" fontAlgn="base" hangingPunct="0">
        <a:spcBef>
          <a:spcPct val="0"/>
        </a:spcBef>
        <a:spcAft>
          <a:spcPct val="0"/>
        </a:spcAft>
        <a:defRPr sz="3900" b="1">
          <a:solidFill>
            <a:schemeClr val="tx2"/>
          </a:solidFill>
          <a:latin typeface="Arial" charset="0"/>
        </a:defRPr>
      </a:lvl4pPr>
      <a:lvl5pPr algn="l" rtl="0" eaLnBrk="0" fontAlgn="base" hangingPunct="0">
        <a:spcBef>
          <a:spcPct val="0"/>
        </a:spcBef>
        <a:spcAft>
          <a:spcPct val="0"/>
        </a:spcAft>
        <a:defRPr sz="3900" b="1">
          <a:solidFill>
            <a:schemeClr val="tx2"/>
          </a:solidFill>
          <a:latin typeface="Arial" charset="0"/>
        </a:defRPr>
      </a:lvl5pPr>
      <a:lvl6pPr marL="457200" algn="l" rtl="0" fontAlgn="base">
        <a:spcBef>
          <a:spcPct val="0"/>
        </a:spcBef>
        <a:spcAft>
          <a:spcPct val="0"/>
        </a:spcAft>
        <a:defRPr sz="3900" b="1">
          <a:solidFill>
            <a:schemeClr val="tx2"/>
          </a:solidFill>
          <a:latin typeface="Arial" charset="0"/>
        </a:defRPr>
      </a:lvl6pPr>
      <a:lvl7pPr marL="914400" algn="l" rtl="0" fontAlgn="base">
        <a:spcBef>
          <a:spcPct val="0"/>
        </a:spcBef>
        <a:spcAft>
          <a:spcPct val="0"/>
        </a:spcAft>
        <a:defRPr sz="3900" b="1">
          <a:solidFill>
            <a:schemeClr val="tx2"/>
          </a:solidFill>
          <a:latin typeface="Arial" charset="0"/>
        </a:defRPr>
      </a:lvl7pPr>
      <a:lvl8pPr marL="1371600" algn="l" rtl="0" fontAlgn="base">
        <a:spcBef>
          <a:spcPct val="0"/>
        </a:spcBef>
        <a:spcAft>
          <a:spcPct val="0"/>
        </a:spcAft>
        <a:defRPr sz="3900" b="1">
          <a:solidFill>
            <a:schemeClr val="tx2"/>
          </a:solidFill>
          <a:latin typeface="Arial" charset="0"/>
        </a:defRPr>
      </a:lvl8pPr>
      <a:lvl9pPr marL="1828800" algn="l" rtl="0" fontAlgn="base">
        <a:spcBef>
          <a:spcPct val="0"/>
        </a:spcBef>
        <a:spcAft>
          <a:spcPct val="0"/>
        </a:spcAft>
        <a:defRPr sz="39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1009F6D-6103-2E39-56FB-44E6A1F5CCE3}"/>
              </a:ext>
            </a:extLst>
          </p:cNvPr>
          <p:cNvSpPr>
            <a:spLocks noGrp="1" noChangeArrowheads="1"/>
          </p:cNvSpPr>
          <p:nvPr>
            <p:ph type="ctrTitle"/>
          </p:nvPr>
        </p:nvSpPr>
        <p:spPr>
          <a:xfrm>
            <a:off x="533400" y="1676400"/>
            <a:ext cx="6781800" cy="1066800"/>
          </a:xfrm>
        </p:spPr>
        <p:txBody>
          <a:bodyPr wrap="square" lIns="25400" tIns="12700" rIns="25400" bIns="12700"/>
          <a:lstStyle/>
          <a:p>
            <a:pPr eaLnBrk="1" hangingPunct="1"/>
            <a:r>
              <a:rPr lang="en-US" altLang="en-US" sz="1800" dirty="0" err="1"/>
              <a:t>Axiale</a:t>
            </a:r>
            <a:r>
              <a:rPr lang="en-US" altLang="en-US" sz="1800" dirty="0"/>
              <a:t> </a:t>
            </a:r>
            <a:r>
              <a:rPr lang="en-US" altLang="en-US" sz="1800" dirty="0" err="1"/>
              <a:t>Vergrößerung</a:t>
            </a:r>
            <a:endParaRPr lang="en-US" altLang="en-US" sz="1800" dirty="0"/>
          </a:p>
        </p:txBody>
      </p:sp>
      <p:sp>
        <p:nvSpPr>
          <p:cNvPr id="4099" name="Rectangle 3">
            <a:extLst>
              <a:ext uri="{FF2B5EF4-FFF2-40B4-BE49-F238E27FC236}">
                <a16:creationId xmlns:a16="http://schemas.microsoft.com/office/drawing/2014/main" id="{B44EF904-4E73-7253-4CFD-0C0E35CE72F3}"/>
              </a:ext>
            </a:extLst>
          </p:cNvPr>
          <p:cNvSpPr>
            <a:spLocks noGrp="1" noChangeArrowheads="1"/>
          </p:cNvSpPr>
          <p:nvPr>
            <p:ph type="subTitle" idx="1"/>
          </p:nvPr>
        </p:nvSpPr>
        <p:spPr/>
        <p:txBody>
          <a:bodyPr wrap="square" lIns="25400" tIns="12700" rIns="25400" bIns="12700"/>
          <a:lstStyle/>
          <a:p>
            <a:pPr eaLnBrk="1" hangingPunct="1"/>
            <a:r>
              <a:rPr lang="en-US" altLang="en-US" sz="1200" i="1"/>
              <a:t>Grundlagen der Optik</a:t>
            </a:r>
            <a:r>
              <a:rPr lang="en-US" altLang="en-US" sz="1200"/>
              <a:t>, Kapitel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F10FCEA2-E4A8-9F6D-1678-C1A94CF8B0B0}"/>
              </a:ext>
            </a:extLst>
          </p:cNvPr>
          <p:cNvSpPr>
            <a:spLocks noGrp="1" noChangeArrowheads="1"/>
          </p:cNvSpPr>
          <p:nvPr>
            <p:ph type="body" idx="1"/>
          </p:nvPr>
        </p:nvSpPr>
        <p:spPr>
          <a:xfrm>
            <a:off x="381000" y="1719263"/>
            <a:ext cx="8686800" cy="4411662"/>
          </a:xfrm>
        </p:spPr>
        <p:txBody>
          <a:bodyPr wrap="square" lIns="25400" tIns="12700" rIns="25400" bIns="12700"/>
          <a:lstStyle/>
          <a:p>
            <a:pPr eaLnBrk="1" hangingPunct="1">
              <a:lnSpc>
                <a:spcPct val="90000"/>
              </a:lnSpc>
            </a:pPr>
            <a:r>
              <a:rPr lang="en-US" altLang="en-US" sz="1200" dirty="0"/>
              <a:t>Wir </a:t>
            </a:r>
            <a:r>
              <a:rPr lang="en-US" altLang="en-US" sz="1200" dirty="0" err="1"/>
              <a:t>haben</a:t>
            </a:r>
            <a:r>
              <a:rPr lang="en-US" altLang="en-US" sz="1200" dirty="0"/>
              <a:t> </a:t>
            </a:r>
            <a:r>
              <a:rPr lang="en-US" altLang="en-US" sz="1200" dirty="0" err="1"/>
              <a:t>gerade</a:t>
            </a:r>
            <a:r>
              <a:rPr lang="en-US" altLang="en-US" sz="1200" dirty="0"/>
              <a:t> </a:t>
            </a:r>
            <a:r>
              <a:rPr lang="en-US" altLang="en-US" sz="1200" dirty="0" err="1"/>
              <a:t>gesehen</a:t>
            </a:r>
            <a:r>
              <a:rPr lang="en-US" altLang="en-US" sz="1200" dirty="0"/>
              <a:t>, </a:t>
            </a:r>
            <a:r>
              <a:rPr lang="en-US" altLang="en-US" sz="1200" dirty="0" err="1"/>
              <a:t>dass</a:t>
            </a:r>
            <a:r>
              <a:rPr lang="en-US" altLang="en-US" sz="1200" dirty="0"/>
              <a:t> die </a:t>
            </a:r>
            <a:r>
              <a:rPr lang="en-US" altLang="en-US" sz="1200" dirty="0" err="1"/>
              <a:t>transversale</a:t>
            </a:r>
            <a:r>
              <a:rPr lang="en-US" altLang="en-US" sz="1200" dirty="0"/>
              <a:t> </a:t>
            </a:r>
            <a:r>
              <a:rPr lang="en-US" altLang="en-US" sz="1200" dirty="0" err="1"/>
              <a:t>Vergrößerung</a:t>
            </a:r>
            <a:r>
              <a:rPr lang="en-US" altLang="en-US" sz="1200" dirty="0"/>
              <a:t> die </a:t>
            </a:r>
            <a:r>
              <a:rPr lang="en-US" altLang="en-US" sz="1200" dirty="0" err="1"/>
              <a:t>relativen</a:t>
            </a:r>
            <a:r>
              <a:rPr lang="en-US" altLang="en-US" sz="1200" dirty="0"/>
              <a:t> </a:t>
            </a:r>
            <a:r>
              <a:rPr lang="en-US" altLang="en-US" sz="1200" dirty="0" err="1"/>
              <a:t>Höhen</a:t>
            </a:r>
            <a:r>
              <a:rPr lang="en-US" altLang="en-US" sz="1200" dirty="0"/>
              <a:t> und Breiten </a:t>
            </a:r>
            <a:r>
              <a:rPr lang="en-US" altLang="en-US" sz="1200" dirty="0" err="1"/>
              <a:t>eines</a:t>
            </a:r>
            <a:r>
              <a:rPr lang="en-US" altLang="en-US" sz="1200" dirty="0"/>
              <a:t> </a:t>
            </a:r>
            <a:r>
              <a:rPr lang="en-US" altLang="en-US" sz="1200" dirty="0" err="1"/>
              <a:t>Bildes</a:t>
            </a:r>
            <a:r>
              <a:rPr lang="en-US" altLang="en-US" sz="1200" dirty="0"/>
              <a:t> und </a:t>
            </a:r>
            <a:r>
              <a:rPr lang="en-US" altLang="en-US" sz="1200" dirty="0" err="1"/>
              <a:t>eines</a:t>
            </a:r>
            <a:r>
              <a:rPr lang="en-US" altLang="en-US" sz="1200" dirty="0"/>
              <a:t> </a:t>
            </a:r>
            <a:r>
              <a:rPr lang="en-US" altLang="en-US" sz="1200" dirty="0" err="1"/>
              <a:t>Objekts</a:t>
            </a:r>
            <a:r>
              <a:rPr lang="en-US" altLang="en-US" sz="1200" dirty="0"/>
              <a:t> </a:t>
            </a:r>
            <a:r>
              <a:rPr lang="en-US" altLang="en-US" sz="1200" dirty="0" err="1"/>
              <a:t>betrifft</a:t>
            </a:r>
            <a:endParaRPr lang="en-US" altLang="en-US" sz="1200" dirty="0"/>
          </a:p>
          <a:p>
            <a:pPr eaLnBrk="1" hangingPunct="1">
              <a:lnSpc>
                <a:spcPct val="90000"/>
              </a:lnSpc>
            </a:pPr>
            <a:r>
              <a:rPr lang="en-US" altLang="en-US" sz="1200" dirty="0"/>
              <a:t>Aber </a:t>
            </a:r>
            <a:r>
              <a:rPr lang="en-US" altLang="en-US" sz="1200" dirty="0" err="1"/>
              <a:t>wie</a:t>
            </a:r>
            <a:r>
              <a:rPr lang="en-US" altLang="en-US" sz="1200" dirty="0"/>
              <a:t> </a:t>
            </a:r>
            <a:r>
              <a:rPr lang="en-US" altLang="en-US" sz="1200" dirty="0" err="1"/>
              <a:t>verhält</a:t>
            </a:r>
            <a:r>
              <a:rPr lang="en-US" altLang="en-US" sz="1200" dirty="0"/>
              <a:t> es </a:t>
            </a:r>
            <a:r>
              <a:rPr lang="en-US" altLang="en-US" sz="1200" dirty="0" err="1"/>
              <a:t>sich</a:t>
            </a:r>
            <a:r>
              <a:rPr lang="en-US" altLang="en-US" sz="1200" dirty="0"/>
              <a:t> </a:t>
            </a:r>
            <a:r>
              <a:rPr lang="en-US" altLang="en-US" sz="1200" dirty="0" err="1"/>
              <a:t>mit</a:t>
            </a:r>
            <a:r>
              <a:rPr lang="en-US" altLang="en-US" sz="1200" dirty="0"/>
              <a:t> </a:t>
            </a:r>
            <a:r>
              <a:rPr lang="en-US" altLang="en-US" sz="1200" dirty="0" err="1"/>
              <a:t>Veränderungen</a:t>
            </a:r>
            <a:r>
              <a:rPr lang="en-US" altLang="en-US" sz="1200" dirty="0"/>
              <a:t> </a:t>
            </a:r>
            <a:r>
              <a:rPr lang="en-US" altLang="en-US" sz="1200" dirty="0" err="1"/>
              <a:t>ihrer</a:t>
            </a:r>
            <a:r>
              <a:rPr lang="en-US" altLang="en-US" sz="1200" dirty="0"/>
              <a:t> </a:t>
            </a:r>
            <a:r>
              <a:rPr lang="en-US" altLang="en-US" sz="1200" dirty="0" err="1"/>
              <a:t>relativen</a:t>
            </a:r>
            <a:r>
              <a:rPr lang="en-US" altLang="en-US" sz="1200" dirty="0"/>
              <a:t> </a:t>
            </a:r>
            <a:r>
              <a:rPr lang="en-US" altLang="en-US" sz="1200" i="1" dirty="0" err="1"/>
              <a:t>Tiefen</a:t>
            </a:r>
            <a:r>
              <a:rPr lang="en-US" altLang="en-US" sz="1200" dirty="0"/>
              <a:t>?</a:t>
            </a:r>
          </a:p>
          <a:p>
            <a:pPr eaLnBrk="1" hangingPunct="1">
              <a:lnSpc>
                <a:spcPct val="90000"/>
              </a:lnSpc>
            </a:pPr>
            <a:r>
              <a:rPr lang="en-US" altLang="en-US" sz="1200" dirty="0"/>
              <a:t>Dies </a:t>
            </a:r>
            <a:r>
              <a:rPr lang="en-US" altLang="en-US" sz="1200" dirty="0" err="1"/>
              <a:t>ist</a:t>
            </a:r>
            <a:r>
              <a:rPr lang="en-US" altLang="en-US" sz="1200" dirty="0"/>
              <a:t> das Thema der </a:t>
            </a:r>
            <a:r>
              <a:rPr lang="en-US" altLang="en-US" sz="1200" i="1" dirty="0" err="1"/>
              <a:t>Axialen</a:t>
            </a:r>
            <a:r>
              <a:rPr lang="en-US" altLang="en-US" sz="1200" i="1" dirty="0"/>
              <a:t> </a:t>
            </a:r>
            <a:r>
              <a:rPr lang="en-US" altLang="en-US" sz="1200" i="1" dirty="0" err="1"/>
              <a:t>Vergrößerung</a:t>
            </a:r>
            <a:endParaRPr lang="en-US" altLang="en-US" sz="1200" i="1" dirty="0"/>
          </a:p>
        </p:txBody>
      </p:sp>
      <p:sp>
        <p:nvSpPr>
          <p:cNvPr id="5123" name="Rectangle 3">
            <a:extLst>
              <a:ext uri="{FF2B5EF4-FFF2-40B4-BE49-F238E27FC236}">
                <a16:creationId xmlns:a16="http://schemas.microsoft.com/office/drawing/2014/main" id="{ED002549-25BF-E130-E936-277F2AC7DD08}"/>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5124" name="Slide Number Placeholder 1">
            <a:extLst>
              <a:ext uri="{FF2B5EF4-FFF2-40B4-BE49-F238E27FC236}">
                <a16:creationId xmlns:a16="http://schemas.microsoft.com/office/drawing/2014/main" id="{86BAB5C9-1672-139B-379F-03A4FADAECB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B9FAB91C-9F77-9846-8E5F-B36137D07277}" type="slidenum">
              <a:rPr lang="en-US" altLang="en-US" sz="1000" smtClean="0"/>
              <a:t>2</a:t>
            </a:fld>
            <a:endParaRPr lang="en-US" altLang="en-US" sz="1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2">
            <a:extLst>
              <a:ext uri="{FF2B5EF4-FFF2-40B4-BE49-F238E27FC236}">
                <a16:creationId xmlns:a16="http://schemas.microsoft.com/office/drawing/2014/main" id="{19907AF1-5927-8E34-2A59-5F8783C0A1E1}"/>
              </a:ext>
            </a:extLst>
          </p:cNvPr>
          <p:cNvGrpSpPr>
            <a:grpSpLocks/>
          </p:cNvGrpSpPr>
          <p:nvPr/>
        </p:nvGrpSpPr>
        <p:grpSpPr bwMode="auto">
          <a:xfrm>
            <a:off x="4478338" y="4410075"/>
            <a:ext cx="252412" cy="2071688"/>
            <a:chOff x="3696" y="2640"/>
            <a:chExt cx="240" cy="1392"/>
          </a:xfrm>
        </p:grpSpPr>
        <p:sp>
          <p:nvSpPr>
            <p:cNvPr id="6166" name="Oval 3">
              <a:extLst>
                <a:ext uri="{FF2B5EF4-FFF2-40B4-BE49-F238E27FC236}">
                  <a16:creationId xmlns:a16="http://schemas.microsoft.com/office/drawing/2014/main" id="{BBEEBE42-1A6E-FB96-C3CA-CB65E2F99B4A}"/>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6167" name="Rectangle 4">
              <a:extLst>
                <a:ext uri="{FF2B5EF4-FFF2-40B4-BE49-F238E27FC236}">
                  <a16:creationId xmlns:a16="http://schemas.microsoft.com/office/drawing/2014/main" id="{762A118B-DCBA-8176-93AF-8B08576C1B09}"/>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6168" name="Oval 5">
              <a:extLst>
                <a:ext uri="{FF2B5EF4-FFF2-40B4-BE49-F238E27FC236}">
                  <a16:creationId xmlns:a16="http://schemas.microsoft.com/office/drawing/2014/main" id="{72ECE0F7-5F45-8715-53A5-3E15882D4CB5}"/>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6169" name="Rectangle 6">
              <a:extLst>
                <a:ext uri="{FF2B5EF4-FFF2-40B4-BE49-F238E27FC236}">
                  <a16:creationId xmlns:a16="http://schemas.microsoft.com/office/drawing/2014/main" id="{6B1A306A-67F6-D6C6-C450-DA8F635C8A08}"/>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6170" name="Line 7">
              <a:extLst>
                <a:ext uri="{FF2B5EF4-FFF2-40B4-BE49-F238E27FC236}">
                  <a16:creationId xmlns:a16="http://schemas.microsoft.com/office/drawing/2014/main" id="{623412A4-A4AA-E4DD-1F67-81D71E7736C1}"/>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6147" name="Line 8">
            <a:extLst>
              <a:ext uri="{FF2B5EF4-FFF2-40B4-BE49-F238E27FC236}">
                <a16:creationId xmlns:a16="http://schemas.microsoft.com/office/drawing/2014/main" id="{A1F494F9-1A5B-0E15-510C-4E9D45FA77C9}"/>
              </a:ext>
            </a:extLst>
          </p:cNvPr>
          <p:cNvSpPr>
            <a:spLocks noChangeShapeType="1"/>
          </p:cNvSpPr>
          <p:nvPr/>
        </p:nvSpPr>
        <p:spPr bwMode="auto">
          <a:xfrm>
            <a:off x="2214563" y="5418138"/>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8" name="Oval 9">
            <a:extLst>
              <a:ext uri="{FF2B5EF4-FFF2-40B4-BE49-F238E27FC236}">
                <a16:creationId xmlns:a16="http://schemas.microsoft.com/office/drawing/2014/main" id="{306C4DF2-96F0-F4DF-B2CE-99CA37330984}"/>
              </a:ext>
            </a:extLst>
          </p:cNvPr>
          <p:cNvSpPr>
            <a:spLocks noChangeArrowheads="1"/>
          </p:cNvSpPr>
          <p:nvPr/>
        </p:nvSpPr>
        <p:spPr bwMode="auto">
          <a:xfrm>
            <a:off x="3522663" y="5360988"/>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6149" name="Oval 10">
            <a:extLst>
              <a:ext uri="{FF2B5EF4-FFF2-40B4-BE49-F238E27FC236}">
                <a16:creationId xmlns:a16="http://schemas.microsoft.com/office/drawing/2014/main" id="{0410E362-27EF-2380-7609-B15EAB3997AC}"/>
              </a:ext>
            </a:extLst>
          </p:cNvPr>
          <p:cNvSpPr>
            <a:spLocks noChangeArrowheads="1"/>
          </p:cNvSpPr>
          <p:nvPr/>
        </p:nvSpPr>
        <p:spPr bwMode="auto">
          <a:xfrm>
            <a:off x="5635625" y="5360988"/>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6150" name="Text Box 11">
            <a:extLst>
              <a:ext uri="{FF2B5EF4-FFF2-40B4-BE49-F238E27FC236}">
                <a16:creationId xmlns:a16="http://schemas.microsoft.com/office/drawing/2014/main" id="{53031163-788A-1B45-7BD3-4D49C9117E4E}"/>
              </a:ext>
            </a:extLst>
          </p:cNvPr>
          <p:cNvSpPr txBox="1">
            <a:spLocks noChangeArrowheads="1"/>
          </p:cNvSpPr>
          <p:nvPr/>
        </p:nvSpPr>
        <p:spPr bwMode="auto">
          <a:xfrm>
            <a:off x="3556000" y="5468938"/>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6151" name="Text Box 12">
            <a:extLst>
              <a:ext uri="{FF2B5EF4-FFF2-40B4-BE49-F238E27FC236}">
                <a16:creationId xmlns:a16="http://schemas.microsoft.com/office/drawing/2014/main" id="{60ECB0C6-C8A6-6631-9A12-D6D79B86A171}"/>
              </a:ext>
            </a:extLst>
          </p:cNvPr>
          <p:cNvSpPr txBox="1">
            <a:spLocks noChangeArrowheads="1"/>
          </p:cNvSpPr>
          <p:nvPr/>
        </p:nvSpPr>
        <p:spPr bwMode="auto">
          <a:xfrm>
            <a:off x="5668963" y="5468938"/>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6152" name="Line 13">
            <a:extLst>
              <a:ext uri="{FF2B5EF4-FFF2-40B4-BE49-F238E27FC236}">
                <a16:creationId xmlns:a16="http://schemas.microsoft.com/office/drawing/2014/main" id="{F16AF778-9BBA-D830-6BC3-E1CAF184E6DE}"/>
              </a:ext>
            </a:extLst>
          </p:cNvPr>
          <p:cNvSpPr>
            <a:spLocks noChangeShapeType="1"/>
          </p:cNvSpPr>
          <p:nvPr/>
        </p:nvSpPr>
        <p:spPr bwMode="auto">
          <a:xfrm>
            <a:off x="2362200" y="457835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3" name="Text Box 14">
            <a:extLst>
              <a:ext uri="{FF2B5EF4-FFF2-40B4-BE49-F238E27FC236}">
                <a16:creationId xmlns:a16="http://schemas.microsoft.com/office/drawing/2014/main" id="{B7E72240-C213-6F83-CA62-BE7F71902370}"/>
              </a:ext>
            </a:extLst>
          </p:cNvPr>
          <p:cNvSpPr txBox="1">
            <a:spLocks noChangeArrowheads="1"/>
          </p:cNvSpPr>
          <p:nvPr/>
        </p:nvSpPr>
        <p:spPr bwMode="auto">
          <a:xfrm>
            <a:off x="4127500" y="4035425"/>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a:t>
            </a:r>
            <a:r>
              <a:rPr lang="en-US" altLang="en-US" sz="1200" i="1"/>
              <a:t>Plus</a:t>
            </a:r>
            <a:r>
              <a:rPr lang="en-US" altLang="en-US" sz="1200"/>
              <a:t>-Gläser</a:t>
            </a:r>
          </a:p>
        </p:txBody>
      </p:sp>
      <p:sp>
        <p:nvSpPr>
          <p:cNvPr id="6154" name="Oval 15">
            <a:extLst>
              <a:ext uri="{FF2B5EF4-FFF2-40B4-BE49-F238E27FC236}">
                <a16:creationId xmlns:a16="http://schemas.microsoft.com/office/drawing/2014/main" id="{A0351318-8609-33BC-5364-50A17BF4776F}"/>
              </a:ext>
            </a:extLst>
          </p:cNvPr>
          <p:cNvSpPr>
            <a:spLocks noChangeArrowheads="1"/>
          </p:cNvSpPr>
          <p:nvPr/>
        </p:nvSpPr>
        <p:spPr bwMode="auto">
          <a:xfrm>
            <a:off x="4579938" y="5360988"/>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6155" name="Text Box 16">
            <a:extLst>
              <a:ext uri="{FF2B5EF4-FFF2-40B4-BE49-F238E27FC236}">
                <a16:creationId xmlns:a16="http://schemas.microsoft.com/office/drawing/2014/main" id="{8DFAD121-608E-CF79-8DC8-44420ADD9F6A}"/>
              </a:ext>
            </a:extLst>
          </p:cNvPr>
          <p:cNvSpPr txBox="1">
            <a:spLocks noChangeArrowheads="1"/>
          </p:cNvSpPr>
          <p:nvPr/>
        </p:nvSpPr>
        <p:spPr bwMode="auto">
          <a:xfrm>
            <a:off x="4611688" y="5468938"/>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6156" name="Line 17">
            <a:extLst>
              <a:ext uri="{FF2B5EF4-FFF2-40B4-BE49-F238E27FC236}">
                <a16:creationId xmlns:a16="http://schemas.microsoft.com/office/drawing/2014/main" id="{7CF19642-5D21-2A84-5FAD-A22B58C3E9B4}"/>
              </a:ext>
            </a:extLst>
          </p:cNvPr>
          <p:cNvSpPr>
            <a:spLocks noChangeShapeType="1"/>
          </p:cNvSpPr>
          <p:nvPr/>
        </p:nvSpPr>
        <p:spPr bwMode="auto">
          <a:xfrm>
            <a:off x="6642100" y="5418138"/>
            <a:ext cx="0" cy="727075"/>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7" name="Rectangle 18">
            <a:extLst>
              <a:ext uri="{FF2B5EF4-FFF2-40B4-BE49-F238E27FC236}">
                <a16:creationId xmlns:a16="http://schemas.microsoft.com/office/drawing/2014/main" id="{0FAD3E28-8A16-6D48-8314-2D3A02F3CCC7}"/>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6158" name="Line 19">
            <a:extLst>
              <a:ext uri="{FF2B5EF4-FFF2-40B4-BE49-F238E27FC236}">
                <a16:creationId xmlns:a16="http://schemas.microsoft.com/office/drawing/2014/main" id="{69C2657D-C606-7354-06DD-38A208D875BE}"/>
              </a:ext>
            </a:extLst>
          </p:cNvPr>
          <p:cNvSpPr>
            <a:spLocks noChangeShapeType="1"/>
          </p:cNvSpPr>
          <p:nvPr/>
        </p:nvSpPr>
        <p:spPr bwMode="auto">
          <a:xfrm>
            <a:off x="2362200" y="48768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59" name="Line 20">
            <a:extLst>
              <a:ext uri="{FF2B5EF4-FFF2-40B4-BE49-F238E27FC236}">
                <a16:creationId xmlns:a16="http://schemas.microsoft.com/office/drawing/2014/main" id="{CFD1BEEA-FD26-E1AC-7295-E86D4F4EAF02}"/>
              </a:ext>
            </a:extLst>
          </p:cNvPr>
          <p:cNvSpPr>
            <a:spLocks noChangeShapeType="1"/>
          </p:cNvSpPr>
          <p:nvPr/>
        </p:nvSpPr>
        <p:spPr bwMode="auto">
          <a:xfrm>
            <a:off x="6629400" y="5867400"/>
            <a:ext cx="228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0" name="Text Box 21">
            <a:extLst>
              <a:ext uri="{FF2B5EF4-FFF2-40B4-BE49-F238E27FC236}">
                <a16:creationId xmlns:a16="http://schemas.microsoft.com/office/drawing/2014/main" id="{B6404B87-CFA6-A842-00F1-B5FE904EB967}"/>
              </a:ext>
            </a:extLst>
          </p:cNvPr>
          <p:cNvSpPr txBox="1">
            <a:spLocks noChangeArrowheads="1"/>
          </p:cNvSpPr>
          <p:nvPr/>
        </p:nvSpPr>
        <p:spPr bwMode="auto">
          <a:xfrm>
            <a:off x="5578475" y="1752600"/>
            <a:ext cx="3413125" cy="49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lgn="r" eaLnBrk="1" hangingPunct="1">
              <a:lnSpc>
                <a:spcPct val="85000"/>
              </a:lnSpc>
              <a:spcBef>
                <a:spcPct val="0"/>
              </a:spcBef>
              <a:buClrTx/>
              <a:buSzTx/>
              <a:buFontTx/>
              <a:buNone/>
            </a:pPr>
            <a:r>
              <a:rPr lang="en-US" altLang="en-US" sz="1200" i="1" dirty="0" err="1"/>
              <a:t>Beachten</a:t>
            </a:r>
            <a:r>
              <a:rPr lang="en-US" altLang="en-US" sz="1200" i="1" dirty="0"/>
              <a:t> Sie die </a:t>
            </a:r>
            <a:r>
              <a:rPr lang="en-US" altLang="en-US" sz="1200" i="1" dirty="0" err="1"/>
              <a:t>Hinzufügung</a:t>
            </a:r>
            <a:r>
              <a:rPr lang="en-US" altLang="en-US" sz="1200" i="1" dirty="0"/>
              <a:t> </a:t>
            </a:r>
            <a:r>
              <a:rPr lang="en-US" altLang="en-US" sz="1200" i="1" dirty="0" err="1"/>
              <a:t>einer</a:t>
            </a:r>
            <a:r>
              <a:rPr lang="en-US" altLang="en-US" sz="1200" i="1" dirty="0"/>
              <a:t> </a:t>
            </a:r>
            <a:r>
              <a:rPr lang="en-US" altLang="en-US" sz="1200" b="1" dirty="0" err="1"/>
              <a:t>Axialen</a:t>
            </a:r>
            <a:r>
              <a:rPr lang="en-US" altLang="en-US" sz="1200" b="1" dirty="0"/>
              <a:t> </a:t>
            </a:r>
            <a:r>
              <a:rPr lang="en-US" altLang="en-US" sz="1200" b="1" dirty="0" err="1"/>
              <a:t>Komponente</a:t>
            </a:r>
            <a:endParaRPr lang="en-US" altLang="en-US" sz="1200" b="1" dirty="0"/>
          </a:p>
          <a:p>
            <a:pPr algn="r" eaLnBrk="1" hangingPunct="1">
              <a:lnSpc>
                <a:spcPct val="85000"/>
              </a:lnSpc>
              <a:spcBef>
                <a:spcPct val="0"/>
              </a:spcBef>
              <a:buClrTx/>
              <a:buSzTx/>
              <a:buFontTx/>
              <a:buNone/>
            </a:pPr>
            <a:r>
              <a:rPr lang="en-US" altLang="en-US" sz="1200" i="1" dirty="0" err="1"/>
              <a:t>zum</a:t>
            </a:r>
            <a:r>
              <a:rPr lang="en-US" altLang="en-US" sz="1200" i="1" dirty="0"/>
              <a:t> </a:t>
            </a:r>
            <a:r>
              <a:rPr lang="en-US" altLang="en-US" sz="1200" i="1" dirty="0" err="1"/>
              <a:t>Objekt</a:t>
            </a:r>
            <a:r>
              <a:rPr lang="en-US" altLang="en-US" sz="1200" i="1" dirty="0"/>
              <a:t> (und </a:t>
            </a:r>
            <a:r>
              <a:rPr lang="en-US" altLang="en-US" sz="1200" i="1" dirty="0" err="1"/>
              <a:t>damit</a:t>
            </a:r>
            <a:r>
              <a:rPr lang="en-US" altLang="en-US" sz="1200" i="1" dirty="0"/>
              <a:t> </a:t>
            </a:r>
            <a:r>
              <a:rPr lang="en-US" altLang="en-US" sz="1200" i="1" dirty="0" err="1"/>
              <a:t>zum</a:t>
            </a:r>
            <a:r>
              <a:rPr lang="en-US" altLang="en-US" sz="1200" i="1" dirty="0"/>
              <a:t> Bild)</a:t>
            </a:r>
          </a:p>
        </p:txBody>
      </p:sp>
      <p:sp>
        <p:nvSpPr>
          <p:cNvPr id="6161" name="Line 22">
            <a:extLst>
              <a:ext uri="{FF2B5EF4-FFF2-40B4-BE49-F238E27FC236}">
                <a16:creationId xmlns:a16="http://schemas.microsoft.com/office/drawing/2014/main" id="{97CF0B47-95CF-C5BD-36EB-7D4B30CCE382}"/>
              </a:ext>
            </a:extLst>
          </p:cNvPr>
          <p:cNvSpPr>
            <a:spLocks noChangeShapeType="1"/>
          </p:cNvSpPr>
          <p:nvPr/>
        </p:nvSpPr>
        <p:spPr bwMode="auto">
          <a:xfrm flipH="1">
            <a:off x="6781800" y="2209800"/>
            <a:ext cx="1524000" cy="3581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2" name="Line 23">
            <a:extLst>
              <a:ext uri="{FF2B5EF4-FFF2-40B4-BE49-F238E27FC236}">
                <a16:creationId xmlns:a16="http://schemas.microsoft.com/office/drawing/2014/main" id="{79748E85-0A4B-71F8-DFE1-2F02BB636CCB}"/>
              </a:ext>
            </a:extLst>
          </p:cNvPr>
          <p:cNvSpPr>
            <a:spLocks noChangeShapeType="1"/>
          </p:cNvSpPr>
          <p:nvPr/>
        </p:nvSpPr>
        <p:spPr bwMode="auto">
          <a:xfrm flipH="1">
            <a:off x="2667000" y="2209800"/>
            <a:ext cx="5638800" cy="2590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63" name="Text Box 24">
            <a:extLst>
              <a:ext uri="{FF2B5EF4-FFF2-40B4-BE49-F238E27FC236}">
                <a16:creationId xmlns:a16="http://schemas.microsoft.com/office/drawing/2014/main" id="{EE59391E-C253-333A-954D-7D0157694B87}"/>
              </a:ext>
            </a:extLst>
          </p:cNvPr>
          <p:cNvSpPr txBox="1">
            <a:spLocks noChangeArrowheads="1"/>
          </p:cNvSpPr>
          <p:nvPr/>
        </p:nvSpPr>
        <p:spPr bwMode="auto">
          <a:xfrm>
            <a:off x="2043113" y="5440363"/>
            <a:ext cx="62388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Objekt</a:t>
            </a:r>
          </a:p>
        </p:txBody>
      </p:sp>
      <p:sp>
        <p:nvSpPr>
          <p:cNvPr id="6164" name="Text Box 25">
            <a:extLst>
              <a:ext uri="{FF2B5EF4-FFF2-40B4-BE49-F238E27FC236}">
                <a16:creationId xmlns:a16="http://schemas.microsoft.com/office/drawing/2014/main" id="{8B8CB8C8-B769-006F-6951-0167D7EE5A86}"/>
              </a:ext>
            </a:extLst>
          </p:cNvPr>
          <p:cNvSpPr txBox="1">
            <a:spLocks noChangeArrowheads="1"/>
          </p:cNvSpPr>
          <p:nvPr/>
        </p:nvSpPr>
        <p:spPr bwMode="auto">
          <a:xfrm>
            <a:off x="6324600" y="5135563"/>
            <a:ext cx="6064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Bild</a:t>
            </a:r>
          </a:p>
        </p:txBody>
      </p:sp>
      <p:sp>
        <p:nvSpPr>
          <p:cNvPr id="6165" name="Slide Number Placeholder 1">
            <a:extLst>
              <a:ext uri="{FF2B5EF4-FFF2-40B4-BE49-F238E27FC236}">
                <a16:creationId xmlns:a16="http://schemas.microsoft.com/office/drawing/2014/main" id="{4BF70843-7827-AE7C-4B8C-BE0C32C036D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4CDA844C-4CA6-F443-8B71-C32C7C78BBE1}" type="slidenum">
              <a:rPr lang="en-US" altLang="en-US" sz="1000" smtClean="0"/>
              <a:t>3</a:t>
            </a:fld>
            <a:endParaRPr lang="en-US" altLang="en-US"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2">
            <a:extLst>
              <a:ext uri="{FF2B5EF4-FFF2-40B4-BE49-F238E27FC236}">
                <a16:creationId xmlns:a16="http://schemas.microsoft.com/office/drawing/2014/main" id="{CCF91484-4BE1-CEB3-03FF-8A843ECD18AB}"/>
              </a:ext>
            </a:extLst>
          </p:cNvPr>
          <p:cNvGrpSpPr>
            <a:grpSpLocks/>
          </p:cNvGrpSpPr>
          <p:nvPr/>
        </p:nvGrpSpPr>
        <p:grpSpPr bwMode="auto">
          <a:xfrm>
            <a:off x="4478338" y="4410075"/>
            <a:ext cx="252412" cy="2071688"/>
            <a:chOff x="3696" y="2640"/>
            <a:chExt cx="240" cy="1392"/>
          </a:xfrm>
        </p:grpSpPr>
        <p:sp>
          <p:nvSpPr>
            <p:cNvPr id="7193" name="Oval 3">
              <a:extLst>
                <a:ext uri="{FF2B5EF4-FFF2-40B4-BE49-F238E27FC236}">
                  <a16:creationId xmlns:a16="http://schemas.microsoft.com/office/drawing/2014/main" id="{F48610BB-9D27-93C7-2451-F0E91F6DC323}"/>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194" name="Rectangle 4">
              <a:extLst>
                <a:ext uri="{FF2B5EF4-FFF2-40B4-BE49-F238E27FC236}">
                  <a16:creationId xmlns:a16="http://schemas.microsoft.com/office/drawing/2014/main" id="{679E880A-1E60-F15F-D888-8BBF51166ACC}"/>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195" name="Oval 5">
              <a:extLst>
                <a:ext uri="{FF2B5EF4-FFF2-40B4-BE49-F238E27FC236}">
                  <a16:creationId xmlns:a16="http://schemas.microsoft.com/office/drawing/2014/main" id="{CDB6B695-7BFF-701C-678B-7CE7F4A7E8CB}"/>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196" name="Rectangle 6">
              <a:extLst>
                <a:ext uri="{FF2B5EF4-FFF2-40B4-BE49-F238E27FC236}">
                  <a16:creationId xmlns:a16="http://schemas.microsoft.com/office/drawing/2014/main" id="{1E4D1DA1-6B1F-6EDD-9CA5-D78FC95DBD77}"/>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197" name="Line 7">
              <a:extLst>
                <a:ext uri="{FF2B5EF4-FFF2-40B4-BE49-F238E27FC236}">
                  <a16:creationId xmlns:a16="http://schemas.microsoft.com/office/drawing/2014/main" id="{AD389A51-E3E2-4CF0-A776-AF1A63574EA2}"/>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171" name="Line 8">
            <a:extLst>
              <a:ext uri="{FF2B5EF4-FFF2-40B4-BE49-F238E27FC236}">
                <a16:creationId xmlns:a16="http://schemas.microsoft.com/office/drawing/2014/main" id="{798B132B-4A8B-2E59-A975-84110A43ABE9}"/>
              </a:ext>
            </a:extLst>
          </p:cNvPr>
          <p:cNvSpPr>
            <a:spLocks noChangeShapeType="1"/>
          </p:cNvSpPr>
          <p:nvPr/>
        </p:nvSpPr>
        <p:spPr bwMode="auto">
          <a:xfrm>
            <a:off x="2214563" y="5418138"/>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2" name="Oval 9">
            <a:extLst>
              <a:ext uri="{FF2B5EF4-FFF2-40B4-BE49-F238E27FC236}">
                <a16:creationId xmlns:a16="http://schemas.microsoft.com/office/drawing/2014/main" id="{2EFBABCA-8A71-DD84-B8FF-4E4CF30D448C}"/>
              </a:ext>
            </a:extLst>
          </p:cNvPr>
          <p:cNvSpPr>
            <a:spLocks noChangeArrowheads="1"/>
          </p:cNvSpPr>
          <p:nvPr/>
        </p:nvSpPr>
        <p:spPr bwMode="auto">
          <a:xfrm>
            <a:off x="3522663" y="5360988"/>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173" name="Oval 10">
            <a:extLst>
              <a:ext uri="{FF2B5EF4-FFF2-40B4-BE49-F238E27FC236}">
                <a16:creationId xmlns:a16="http://schemas.microsoft.com/office/drawing/2014/main" id="{7CC96E74-410E-AD70-34C1-A02F6844C33F}"/>
              </a:ext>
            </a:extLst>
          </p:cNvPr>
          <p:cNvSpPr>
            <a:spLocks noChangeArrowheads="1"/>
          </p:cNvSpPr>
          <p:nvPr/>
        </p:nvSpPr>
        <p:spPr bwMode="auto">
          <a:xfrm>
            <a:off x="5635625" y="5360988"/>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174" name="Text Box 11">
            <a:extLst>
              <a:ext uri="{FF2B5EF4-FFF2-40B4-BE49-F238E27FC236}">
                <a16:creationId xmlns:a16="http://schemas.microsoft.com/office/drawing/2014/main" id="{767CC93E-6A35-B8E4-B8B8-6216C423AF98}"/>
              </a:ext>
            </a:extLst>
          </p:cNvPr>
          <p:cNvSpPr txBox="1">
            <a:spLocks noChangeArrowheads="1"/>
          </p:cNvSpPr>
          <p:nvPr/>
        </p:nvSpPr>
        <p:spPr bwMode="auto">
          <a:xfrm>
            <a:off x="3556000" y="5468938"/>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7175" name="Text Box 12">
            <a:extLst>
              <a:ext uri="{FF2B5EF4-FFF2-40B4-BE49-F238E27FC236}">
                <a16:creationId xmlns:a16="http://schemas.microsoft.com/office/drawing/2014/main" id="{108B81E3-ECB4-4F7A-CA42-0BC964AC2336}"/>
              </a:ext>
            </a:extLst>
          </p:cNvPr>
          <p:cNvSpPr txBox="1">
            <a:spLocks noChangeArrowheads="1"/>
          </p:cNvSpPr>
          <p:nvPr/>
        </p:nvSpPr>
        <p:spPr bwMode="auto">
          <a:xfrm>
            <a:off x="5668963" y="5468938"/>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7176" name="Line 13">
            <a:extLst>
              <a:ext uri="{FF2B5EF4-FFF2-40B4-BE49-F238E27FC236}">
                <a16:creationId xmlns:a16="http://schemas.microsoft.com/office/drawing/2014/main" id="{D2E87EBA-DD09-D752-B591-0234F311C4BC}"/>
              </a:ext>
            </a:extLst>
          </p:cNvPr>
          <p:cNvSpPr>
            <a:spLocks noChangeShapeType="1"/>
          </p:cNvSpPr>
          <p:nvPr/>
        </p:nvSpPr>
        <p:spPr bwMode="auto">
          <a:xfrm>
            <a:off x="2362200" y="457835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77" name="Text Box 14">
            <a:extLst>
              <a:ext uri="{FF2B5EF4-FFF2-40B4-BE49-F238E27FC236}">
                <a16:creationId xmlns:a16="http://schemas.microsoft.com/office/drawing/2014/main" id="{90332BEA-BCE6-37FE-D379-E8F592FFDD31}"/>
              </a:ext>
            </a:extLst>
          </p:cNvPr>
          <p:cNvSpPr txBox="1">
            <a:spLocks noChangeArrowheads="1"/>
          </p:cNvSpPr>
          <p:nvPr/>
        </p:nvSpPr>
        <p:spPr bwMode="auto">
          <a:xfrm>
            <a:off x="4127500" y="4035425"/>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a:t>
            </a:r>
            <a:r>
              <a:rPr lang="en-US" altLang="en-US" sz="1200" i="1"/>
              <a:t>Plus</a:t>
            </a:r>
            <a:r>
              <a:rPr lang="en-US" altLang="en-US" sz="1200"/>
              <a:t>-Gläser</a:t>
            </a:r>
          </a:p>
        </p:txBody>
      </p:sp>
      <p:sp>
        <p:nvSpPr>
          <p:cNvPr id="7178" name="Oval 15">
            <a:extLst>
              <a:ext uri="{FF2B5EF4-FFF2-40B4-BE49-F238E27FC236}">
                <a16:creationId xmlns:a16="http://schemas.microsoft.com/office/drawing/2014/main" id="{89EEF424-316D-3BBA-0890-3B479EAAF249}"/>
              </a:ext>
            </a:extLst>
          </p:cNvPr>
          <p:cNvSpPr>
            <a:spLocks noChangeArrowheads="1"/>
          </p:cNvSpPr>
          <p:nvPr/>
        </p:nvSpPr>
        <p:spPr bwMode="auto">
          <a:xfrm>
            <a:off x="4579938" y="5360988"/>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179" name="Text Box 16">
            <a:extLst>
              <a:ext uri="{FF2B5EF4-FFF2-40B4-BE49-F238E27FC236}">
                <a16:creationId xmlns:a16="http://schemas.microsoft.com/office/drawing/2014/main" id="{71E531BE-D132-C413-530D-97C014120E98}"/>
              </a:ext>
            </a:extLst>
          </p:cNvPr>
          <p:cNvSpPr txBox="1">
            <a:spLocks noChangeArrowheads="1"/>
          </p:cNvSpPr>
          <p:nvPr/>
        </p:nvSpPr>
        <p:spPr bwMode="auto">
          <a:xfrm>
            <a:off x="4611688" y="5468938"/>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7180" name="Line 17">
            <a:extLst>
              <a:ext uri="{FF2B5EF4-FFF2-40B4-BE49-F238E27FC236}">
                <a16:creationId xmlns:a16="http://schemas.microsoft.com/office/drawing/2014/main" id="{882CF265-CA05-1D36-9B05-E5347B54A1DE}"/>
              </a:ext>
            </a:extLst>
          </p:cNvPr>
          <p:cNvSpPr>
            <a:spLocks noChangeShapeType="1"/>
          </p:cNvSpPr>
          <p:nvPr/>
        </p:nvSpPr>
        <p:spPr bwMode="auto">
          <a:xfrm>
            <a:off x="6642100" y="5418138"/>
            <a:ext cx="0" cy="727075"/>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1" name="AutoShape 18">
            <a:extLst>
              <a:ext uri="{FF2B5EF4-FFF2-40B4-BE49-F238E27FC236}">
                <a16:creationId xmlns:a16="http://schemas.microsoft.com/office/drawing/2014/main" id="{C8725BE8-E09E-45F2-39E9-301D06EB5F83}"/>
              </a:ext>
            </a:extLst>
          </p:cNvPr>
          <p:cNvSpPr>
            <a:spLocks/>
          </p:cNvSpPr>
          <p:nvPr/>
        </p:nvSpPr>
        <p:spPr bwMode="auto">
          <a:xfrm>
            <a:off x="7015163" y="5410200"/>
            <a:ext cx="228600" cy="685800"/>
          </a:xfrm>
          <a:prstGeom prst="rightBrace">
            <a:avLst>
              <a:gd name="adj1" fmla="val 25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182" name="Text Box 19">
            <a:extLst>
              <a:ext uri="{FF2B5EF4-FFF2-40B4-BE49-F238E27FC236}">
                <a16:creationId xmlns:a16="http://schemas.microsoft.com/office/drawing/2014/main" id="{183EDFEB-2D42-2BF0-142A-FBF6A97F96DD}"/>
              </a:ext>
            </a:extLst>
          </p:cNvPr>
          <p:cNvSpPr txBox="1">
            <a:spLocks noChangeArrowheads="1"/>
          </p:cNvSpPr>
          <p:nvPr/>
        </p:nvSpPr>
        <p:spPr bwMode="auto">
          <a:xfrm>
            <a:off x="7167563" y="5592763"/>
            <a:ext cx="106203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Bildhöhe</a:t>
            </a:r>
          </a:p>
        </p:txBody>
      </p:sp>
      <p:sp>
        <p:nvSpPr>
          <p:cNvPr id="7183" name="Text Box 20">
            <a:extLst>
              <a:ext uri="{FF2B5EF4-FFF2-40B4-BE49-F238E27FC236}">
                <a16:creationId xmlns:a16="http://schemas.microsoft.com/office/drawing/2014/main" id="{C197FA46-A020-DC9E-D6B2-98A4D266DEE5}"/>
              </a:ext>
            </a:extLst>
          </p:cNvPr>
          <p:cNvSpPr txBox="1">
            <a:spLocks noChangeArrowheads="1"/>
          </p:cNvSpPr>
          <p:nvPr/>
        </p:nvSpPr>
        <p:spPr bwMode="auto">
          <a:xfrm>
            <a:off x="838200" y="4830763"/>
            <a:ext cx="1079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Objekthöhe</a:t>
            </a:r>
          </a:p>
        </p:txBody>
      </p:sp>
      <p:sp>
        <p:nvSpPr>
          <p:cNvPr id="7184" name="AutoShape 21">
            <a:extLst>
              <a:ext uri="{FF2B5EF4-FFF2-40B4-BE49-F238E27FC236}">
                <a16:creationId xmlns:a16="http://schemas.microsoft.com/office/drawing/2014/main" id="{90933E9D-AA5E-2186-CC53-30A35C0B472F}"/>
              </a:ext>
            </a:extLst>
          </p:cNvPr>
          <p:cNvSpPr>
            <a:spLocks/>
          </p:cNvSpPr>
          <p:nvPr/>
        </p:nvSpPr>
        <p:spPr bwMode="auto">
          <a:xfrm>
            <a:off x="1905000" y="4572000"/>
            <a:ext cx="152400" cy="838200"/>
          </a:xfrm>
          <a:prstGeom prst="leftBrace">
            <a:avLst>
              <a:gd name="adj1" fmla="val 458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7185" name="Rectangle 22">
            <a:extLst>
              <a:ext uri="{FF2B5EF4-FFF2-40B4-BE49-F238E27FC236}">
                <a16:creationId xmlns:a16="http://schemas.microsoft.com/office/drawing/2014/main" id="{653199D3-29CF-4790-7D4D-3DE944DF0E05}"/>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7186" name="Line 23">
            <a:extLst>
              <a:ext uri="{FF2B5EF4-FFF2-40B4-BE49-F238E27FC236}">
                <a16:creationId xmlns:a16="http://schemas.microsoft.com/office/drawing/2014/main" id="{53313B80-1BDD-E41E-D22C-273DE7B9E7C0}"/>
              </a:ext>
            </a:extLst>
          </p:cNvPr>
          <p:cNvSpPr>
            <a:spLocks noChangeShapeType="1"/>
          </p:cNvSpPr>
          <p:nvPr/>
        </p:nvSpPr>
        <p:spPr bwMode="auto">
          <a:xfrm>
            <a:off x="2362200" y="48768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7" name="Line 24">
            <a:extLst>
              <a:ext uri="{FF2B5EF4-FFF2-40B4-BE49-F238E27FC236}">
                <a16:creationId xmlns:a16="http://schemas.microsoft.com/office/drawing/2014/main" id="{C82BE858-59B2-2A61-2849-E107D8C35A80}"/>
              </a:ext>
            </a:extLst>
          </p:cNvPr>
          <p:cNvSpPr>
            <a:spLocks noChangeShapeType="1"/>
          </p:cNvSpPr>
          <p:nvPr/>
        </p:nvSpPr>
        <p:spPr bwMode="auto">
          <a:xfrm>
            <a:off x="6629400" y="5867400"/>
            <a:ext cx="228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88" name="Text Box 25">
            <a:extLst>
              <a:ext uri="{FF2B5EF4-FFF2-40B4-BE49-F238E27FC236}">
                <a16:creationId xmlns:a16="http://schemas.microsoft.com/office/drawing/2014/main" id="{1C3DCE5B-D3E5-58B3-1890-CC55C7D98E1A}"/>
              </a:ext>
            </a:extLst>
          </p:cNvPr>
          <p:cNvSpPr txBox="1">
            <a:spLocks noChangeArrowheads="1"/>
          </p:cNvSpPr>
          <p:nvPr/>
        </p:nvSpPr>
        <p:spPr bwMode="auto">
          <a:xfrm>
            <a:off x="2043113" y="5440363"/>
            <a:ext cx="62388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Objekt</a:t>
            </a:r>
          </a:p>
        </p:txBody>
      </p:sp>
      <p:sp>
        <p:nvSpPr>
          <p:cNvPr id="7189" name="Text Box 26">
            <a:extLst>
              <a:ext uri="{FF2B5EF4-FFF2-40B4-BE49-F238E27FC236}">
                <a16:creationId xmlns:a16="http://schemas.microsoft.com/office/drawing/2014/main" id="{F409DBA4-3C04-D061-6FD7-3822BD9D80E3}"/>
              </a:ext>
            </a:extLst>
          </p:cNvPr>
          <p:cNvSpPr txBox="1">
            <a:spLocks noChangeArrowheads="1"/>
          </p:cNvSpPr>
          <p:nvPr/>
        </p:nvSpPr>
        <p:spPr bwMode="auto">
          <a:xfrm>
            <a:off x="6324600" y="5135563"/>
            <a:ext cx="6064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Bild</a:t>
            </a:r>
          </a:p>
        </p:txBody>
      </p:sp>
      <p:sp>
        <p:nvSpPr>
          <p:cNvPr id="7190" name="Text Box 27">
            <a:extLst>
              <a:ext uri="{FF2B5EF4-FFF2-40B4-BE49-F238E27FC236}">
                <a16:creationId xmlns:a16="http://schemas.microsoft.com/office/drawing/2014/main" id="{23EE5D1F-BE61-57A7-7B44-DA4EE84B4B06}"/>
              </a:ext>
            </a:extLst>
          </p:cNvPr>
          <p:cNvSpPr txBox="1">
            <a:spLocks noChangeArrowheads="1"/>
          </p:cNvSpPr>
          <p:nvPr/>
        </p:nvSpPr>
        <p:spPr bwMode="auto">
          <a:xfrm>
            <a:off x="95250" y="1427163"/>
            <a:ext cx="5162550" cy="32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lgn="ctr" eaLnBrk="1" hangingPunct="1">
              <a:lnSpc>
                <a:spcPct val="85000"/>
              </a:lnSpc>
              <a:spcBef>
                <a:spcPct val="0"/>
              </a:spcBef>
              <a:buClrTx/>
              <a:buSzTx/>
              <a:buFontTx/>
              <a:buNone/>
            </a:pPr>
            <a:r>
              <a:rPr lang="en-US" altLang="en-US" sz="1200"/>
              <a:t>Sie erinnern sich sicherlich daran, dass die</a:t>
            </a:r>
            <a:r>
              <a:rPr lang="en-US" altLang="en-US" sz="1200" b="1" i="1"/>
              <a:t> transversale </a:t>
            </a:r>
            <a:r>
              <a:rPr lang="en-US" altLang="en-US" sz="1200"/>
              <a:t>Vergrößerung wie folgt definiert ist:</a:t>
            </a:r>
          </a:p>
        </p:txBody>
      </p:sp>
      <p:sp>
        <p:nvSpPr>
          <p:cNvPr id="7191" name="Text Box 28">
            <a:extLst>
              <a:ext uri="{FF2B5EF4-FFF2-40B4-BE49-F238E27FC236}">
                <a16:creationId xmlns:a16="http://schemas.microsoft.com/office/drawing/2014/main" id="{1D5C1EBF-524A-2909-2BFC-284132853BA8}"/>
              </a:ext>
            </a:extLst>
          </p:cNvPr>
          <p:cNvSpPr txBox="1">
            <a:spLocks noChangeArrowheads="1"/>
          </p:cNvSpPr>
          <p:nvPr/>
        </p:nvSpPr>
        <p:spPr bwMode="auto">
          <a:xfrm>
            <a:off x="5334000" y="1254125"/>
            <a:ext cx="1539875" cy="650875"/>
          </a:xfrm>
          <a:prstGeom prst="rect">
            <a:avLst/>
          </a:prstGeom>
          <a:solidFill>
            <a:srgbClr val="66FF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i="1" u="sng"/>
              <a:t>Bildhöhe</a:t>
            </a:r>
          </a:p>
          <a:p>
            <a:pPr algn="ctr" eaLnBrk="1" hangingPunct="1">
              <a:spcBef>
                <a:spcPct val="0"/>
              </a:spcBef>
              <a:buClrTx/>
              <a:buSzTx/>
              <a:buFontTx/>
              <a:buNone/>
            </a:pPr>
            <a:r>
              <a:rPr lang="en-US" altLang="en-US" sz="1200" i="1"/>
              <a:t>Objekthöhe</a:t>
            </a:r>
          </a:p>
        </p:txBody>
      </p:sp>
      <p:sp>
        <p:nvSpPr>
          <p:cNvPr id="7192" name="Slide Number Placeholder 1">
            <a:extLst>
              <a:ext uri="{FF2B5EF4-FFF2-40B4-BE49-F238E27FC236}">
                <a16:creationId xmlns:a16="http://schemas.microsoft.com/office/drawing/2014/main" id="{3422C1AB-6F72-B27B-CDD3-627623FB6F1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D3629021-7520-D642-BCC4-4BC632B6ACB1}" type="slidenum">
              <a:rPr lang="en-US" altLang="en-US" sz="1000" smtClean="0"/>
              <a:t>4</a:t>
            </a:fld>
            <a:endParaRPr lang="en-US" altLang="en-US" sz="1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a:extLst>
              <a:ext uri="{FF2B5EF4-FFF2-40B4-BE49-F238E27FC236}">
                <a16:creationId xmlns:a16="http://schemas.microsoft.com/office/drawing/2014/main" id="{48ED43AA-23EF-15C2-97E6-46A9B8AA6B59}"/>
              </a:ext>
            </a:extLst>
          </p:cNvPr>
          <p:cNvSpPr txBox="1">
            <a:spLocks noChangeArrowheads="1"/>
          </p:cNvSpPr>
          <p:nvPr/>
        </p:nvSpPr>
        <p:spPr bwMode="auto">
          <a:xfrm>
            <a:off x="95250" y="1427163"/>
            <a:ext cx="5162550" cy="33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lgn="ctr" eaLnBrk="1" hangingPunct="1">
              <a:lnSpc>
                <a:spcPct val="85000"/>
              </a:lnSpc>
              <a:spcBef>
                <a:spcPct val="0"/>
              </a:spcBef>
              <a:buClrTx/>
              <a:buSzTx/>
              <a:buFontTx/>
              <a:buNone/>
            </a:pPr>
            <a:r>
              <a:rPr lang="en-US" altLang="en-US" sz="1200" dirty="0"/>
              <a:t>Sie </a:t>
            </a:r>
            <a:r>
              <a:rPr lang="en-US" altLang="en-US" sz="1200" dirty="0" err="1"/>
              <a:t>erinnern</a:t>
            </a:r>
            <a:r>
              <a:rPr lang="en-US" altLang="en-US" sz="1200" dirty="0"/>
              <a:t> </a:t>
            </a:r>
            <a:r>
              <a:rPr lang="en-US" altLang="en-US" sz="1200" dirty="0" err="1"/>
              <a:t>sich</a:t>
            </a:r>
            <a:r>
              <a:rPr lang="en-US" altLang="en-US" sz="1200" dirty="0"/>
              <a:t> </a:t>
            </a:r>
            <a:r>
              <a:rPr lang="en-US" altLang="en-US" sz="1200" dirty="0" err="1"/>
              <a:t>sicherlich</a:t>
            </a:r>
            <a:r>
              <a:rPr lang="en-US" altLang="en-US" sz="1200" dirty="0"/>
              <a:t> </a:t>
            </a:r>
            <a:r>
              <a:rPr lang="en-US" altLang="en-US" sz="1200" dirty="0" err="1"/>
              <a:t>daran</a:t>
            </a:r>
            <a:r>
              <a:rPr lang="en-US" altLang="en-US" sz="1200" dirty="0"/>
              <a:t>, </a:t>
            </a:r>
            <a:r>
              <a:rPr lang="en-US" altLang="en-US" sz="1200" dirty="0" err="1"/>
              <a:t>dass</a:t>
            </a:r>
            <a:r>
              <a:rPr lang="en-US" altLang="en-US" sz="1200" dirty="0"/>
              <a:t> die</a:t>
            </a:r>
            <a:r>
              <a:rPr lang="en-US" altLang="en-US" sz="1200" b="1" i="1" dirty="0"/>
              <a:t> </a:t>
            </a:r>
            <a:r>
              <a:rPr lang="en-US" altLang="en-US" sz="1200" b="1" i="1" dirty="0" err="1"/>
              <a:t>transversale</a:t>
            </a:r>
            <a:r>
              <a:rPr lang="en-US" altLang="en-US" sz="1200" b="1" i="1" dirty="0"/>
              <a:t> </a:t>
            </a:r>
            <a:r>
              <a:rPr lang="en-US" altLang="en-US" sz="1200" dirty="0" err="1"/>
              <a:t>Vergrößerung</a:t>
            </a:r>
            <a:r>
              <a:rPr lang="en-US" altLang="en-US" sz="1200" dirty="0"/>
              <a:t> </a:t>
            </a:r>
            <a:r>
              <a:rPr lang="en-US" altLang="en-US" sz="1200" dirty="0" err="1"/>
              <a:t>wie</a:t>
            </a:r>
            <a:r>
              <a:rPr lang="en-US" altLang="en-US" sz="1200" dirty="0"/>
              <a:t> </a:t>
            </a:r>
            <a:r>
              <a:rPr lang="en-US" altLang="en-US" sz="1200" dirty="0" err="1"/>
              <a:t>folgt</a:t>
            </a:r>
            <a:r>
              <a:rPr lang="en-US" altLang="en-US" sz="1200" dirty="0"/>
              <a:t> </a:t>
            </a:r>
            <a:r>
              <a:rPr lang="en-US" altLang="en-US" sz="1200" dirty="0" err="1"/>
              <a:t>definiert</a:t>
            </a:r>
            <a:r>
              <a:rPr lang="en-US" altLang="en-US" sz="1200" dirty="0"/>
              <a:t> </a:t>
            </a:r>
            <a:r>
              <a:rPr lang="en-US" altLang="en-US" sz="1200" dirty="0" err="1"/>
              <a:t>ist</a:t>
            </a:r>
            <a:r>
              <a:rPr lang="en-US" altLang="en-US" sz="1200" dirty="0"/>
              <a:t>:</a:t>
            </a:r>
          </a:p>
        </p:txBody>
      </p:sp>
      <p:sp>
        <p:nvSpPr>
          <p:cNvPr id="8195" name="Text Box 3">
            <a:extLst>
              <a:ext uri="{FF2B5EF4-FFF2-40B4-BE49-F238E27FC236}">
                <a16:creationId xmlns:a16="http://schemas.microsoft.com/office/drawing/2014/main" id="{4295B7DC-8358-06CA-7CD0-F3335259AE45}"/>
              </a:ext>
            </a:extLst>
          </p:cNvPr>
          <p:cNvSpPr txBox="1">
            <a:spLocks noChangeArrowheads="1"/>
          </p:cNvSpPr>
          <p:nvPr/>
        </p:nvSpPr>
        <p:spPr bwMode="auto">
          <a:xfrm>
            <a:off x="5334000" y="1254125"/>
            <a:ext cx="1539875" cy="650875"/>
          </a:xfrm>
          <a:prstGeom prst="rect">
            <a:avLst/>
          </a:prstGeom>
          <a:solidFill>
            <a:srgbClr val="66FFFF"/>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i="1" u="sng"/>
              <a:t>Bildhöhe</a:t>
            </a:r>
          </a:p>
          <a:p>
            <a:pPr algn="ctr" eaLnBrk="1" hangingPunct="1">
              <a:spcBef>
                <a:spcPct val="0"/>
              </a:spcBef>
              <a:buClrTx/>
              <a:buSzTx/>
              <a:buFontTx/>
              <a:buNone/>
            </a:pPr>
            <a:r>
              <a:rPr lang="en-US" altLang="en-US" sz="1200" i="1"/>
              <a:t>Objekthöhe</a:t>
            </a:r>
          </a:p>
        </p:txBody>
      </p:sp>
      <p:grpSp>
        <p:nvGrpSpPr>
          <p:cNvPr id="8196" name="Group 4">
            <a:extLst>
              <a:ext uri="{FF2B5EF4-FFF2-40B4-BE49-F238E27FC236}">
                <a16:creationId xmlns:a16="http://schemas.microsoft.com/office/drawing/2014/main" id="{DDA6EA48-4764-22FE-69B7-4545830D85B6}"/>
              </a:ext>
            </a:extLst>
          </p:cNvPr>
          <p:cNvGrpSpPr>
            <a:grpSpLocks/>
          </p:cNvGrpSpPr>
          <p:nvPr/>
        </p:nvGrpSpPr>
        <p:grpSpPr bwMode="auto">
          <a:xfrm>
            <a:off x="4478338" y="4410075"/>
            <a:ext cx="252412" cy="2071688"/>
            <a:chOff x="3696" y="2640"/>
            <a:chExt cx="240" cy="1392"/>
          </a:xfrm>
        </p:grpSpPr>
        <p:sp>
          <p:nvSpPr>
            <p:cNvPr id="8223" name="Oval 5">
              <a:extLst>
                <a:ext uri="{FF2B5EF4-FFF2-40B4-BE49-F238E27FC236}">
                  <a16:creationId xmlns:a16="http://schemas.microsoft.com/office/drawing/2014/main" id="{A59B83A7-E5AF-57CC-B90F-47CCED9A81D0}"/>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224" name="Rectangle 6">
              <a:extLst>
                <a:ext uri="{FF2B5EF4-FFF2-40B4-BE49-F238E27FC236}">
                  <a16:creationId xmlns:a16="http://schemas.microsoft.com/office/drawing/2014/main" id="{9BD0EA3B-353B-F3E6-7CC9-01801955C08D}"/>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225" name="Oval 7">
              <a:extLst>
                <a:ext uri="{FF2B5EF4-FFF2-40B4-BE49-F238E27FC236}">
                  <a16:creationId xmlns:a16="http://schemas.microsoft.com/office/drawing/2014/main" id="{9965AC6D-1F30-7D43-91EA-4DF7A0C68972}"/>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226" name="Rectangle 8">
              <a:extLst>
                <a:ext uri="{FF2B5EF4-FFF2-40B4-BE49-F238E27FC236}">
                  <a16:creationId xmlns:a16="http://schemas.microsoft.com/office/drawing/2014/main" id="{CD3244B7-5ED5-91FA-5BE2-04E96EEA2462}"/>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227" name="Line 9">
              <a:extLst>
                <a:ext uri="{FF2B5EF4-FFF2-40B4-BE49-F238E27FC236}">
                  <a16:creationId xmlns:a16="http://schemas.microsoft.com/office/drawing/2014/main" id="{D80392D7-D5C2-952D-1811-610F000CA477}"/>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197" name="Line 10">
            <a:extLst>
              <a:ext uri="{FF2B5EF4-FFF2-40B4-BE49-F238E27FC236}">
                <a16:creationId xmlns:a16="http://schemas.microsoft.com/office/drawing/2014/main" id="{E98D16D3-0828-6166-D4B9-5ABEF9905423}"/>
              </a:ext>
            </a:extLst>
          </p:cNvPr>
          <p:cNvSpPr>
            <a:spLocks noChangeShapeType="1"/>
          </p:cNvSpPr>
          <p:nvPr/>
        </p:nvSpPr>
        <p:spPr bwMode="auto">
          <a:xfrm>
            <a:off x="2214563" y="5418138"/>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8" name="Oval 11">
            <a:extLst>
              <a:ext uri="{FF2B5EF4-FFF2-40B4-BE49-F238E27FC236}">
                <a16:creationId xmlns:a16="http://schemas.microsoft.com/office/drawing/2014/main" id="{5DE6FC7F-0E88-7BCA-458E-C8E9E2D5C854}"/>
              </a:ext>
            </a:extLst>
          </p:cNvPr>
          <p:cNvSpPr>
            <a:spLocks noChangeArrowheads="1"/>
          </p:cNvSpPr>
          <p:nvPr/>
        </p:nvSpPr>
        <p:spPr bwMode="auto">
          <a:xfrm>
            <a:off x="3522663" y="5360988"/>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199" name="Oval 12">
            <a:extLst>
              <a:ext uri="{FF2B5EF4-FFF2-40B4-BE49-F238E27FC236}">
                <a16:creationId xmlns:a16="http://schemas.microsoft.com/office/drawing/2014/main" id="{A7AFB606-5F23-8549-43DC-FDC1BE5E886A}"/>
              </a:ext>
            </a:extLst>
          </p:cNvPr>
          <p:cNvSpPr>
            <a:spLocks noChangeArrowheads="1"/>
          </p:cNvSpPr>
          <p:nvPr/>
        </p:nvSpPr>
        <p:spPr bwMode="auto">
          <a:xfrm>
            <a:off x="5635625" y="5360988"/>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200" name="Text Box 13">
            <a:extLst>
              <a:ext uri="{FF2B5EF4-FFF2-40B4-BE49-F238E27FC236}">
                <a16:creationId xmlns:a16="http://schemas.microsoft.com/office/drawing/2014/main" id="{FA42B88E-6B3F-803C-437F-09D28E18F803}"/>
              </a:ext>
            </a:extLst>
          </p:cNvPr>
          <p:cNvSpPr txBox="1">
            <a:spLocks noChangeArrowheads="1"/>
          </p:cNvSpPr>
          <p:nvPr/>
        </p:nvSpPr>
        <p:spPr bwMode="auto">
          <a:xfrm>
            <a:off x="3556000" y="5468938"/>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8201" name="Text Box 14">
            <a:extLst>
              <a:ext uri="{FF2B5EF4-FFF2-40B4-BE49-F238E27FC236}">
                <a16:creationId xmlns:a16="http://schemas.microsoft.com/office/drawing/2014/main" id="{387D1998-0EFD-00F2-29C7-743EAB5BD24C}"/>
              </a:ext>
            </a:extLst>
          </p:cNvPr>
          <p:cNvSpPr txBox="1">
            <a:spLocks noChangeArrowheads="1"/>
          </p:cNvSpPr>
          <p:nvPr/>
        </p:nvSpPr>
        <p:spPr bwMode="auto">
          <a:xfrm>
            <a:off x="5668963" y="5468938"/>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8202" name="Line 15">
            <a:extLst>
              <a:ext uri="{FF2B5EF4-FFF2-40B4-BE49-F238E27FC236}">
                <a16:creationId xmlns:a16="http://schemas.microsoft.com/office/drawing/2014/main" id="{DD868324-8030-2C42-515F-7DD638793342}"/>
              </a:ext>
            </a:extLst>
          </p:cNvPr>
          <p:cNvSpPr>
            <a:spLocks noChangeShapeType="1"/>
          </p:cNvSpPr>
          <p:nvPr/>
        </p:nvSpPr>
        <p:spPr bwMode="auto">
          <a:xfrm>
            <a:off x="2362200" y="457835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3" name="Text Box 16">
            <a:extLst>
              <a:ext uri="{FF2B5EF4-FFF2-40B4-BE49-F238E27FC236}">
                <a16:creationId xmlns:a16="http://schemas.microsoft.com/office/drawing/2014/main" id="{F4897E65-6D86-A5D9-0E3F-E8CE1B33D605}"/>
              </a:ext>
            </a:extLst>
          </p:cNvPr>
          <p:cNvSpPr txBox="1">
            <a:spLocks noChangeArrowheads="1"/>
          </p:cNvSpPr>
          <p:nvPr/>
        </p:nvSpPr>
        <p:spPr bwMode="auto">
          <a:xfrm>
            <a:off x="4127500" y="4035425"/>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Pluslinse</a:t>
            </a:r>
          </a:p>
        </p:txBody>
      </p:sp>
      <p:sp>
        <p:nvSpPr>
          <p:cNvPr id="8204" name="Oval 17">
            <a:extLst>
              <a:ext uri="{FF2B5EF4-FFF2-40B4-BE49-F238E27FC236}">
                <a16:creationId xmlns:a16="http://schemas.microsoft.com/office/drawing/2014/main" id="{ED15229F-DB61-0615-8664-FC947ADD4956}"/>
              </a:ext>
            </a:extLst>
          </p:cNvPr>
          <p:cNvSpPr>
            <a:spLocks noChangeArrowheads="1"/>
          </p:cNvSpPr>
          <p:nvPr/>
        </p:nvSpPr>
        <p:spPr bwMode="auto">
          <a:xfrm>
            <a:off x="4579938" y="5360988"/>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205" name="Text Box 18">
            <a:extLst>
              <a:ext uri="{FF2B5EF4-FFF2-40B4-BE49-F238E27FC236}">
                <a16:creationId xmlns:a16="http://schemas.microsoft.com/office/drawing/2014/main" id="{CA124A21-C109-4018-16E6-F05719C010FB}"/>
              </a:ext>
            </a:extLst>
          </p:cNvPr>
          <p:cNvSpPr txBox="1">
            <a:spLocks noChangeArrowheads="1"/>
          </p:cNvSpPr>
          <p:nvPr/>
        </p:nvSpPr>
        <p:spPr bwMode="auto">
          <a:xfrm>
            <a:off x="4611688" y="5468938"/>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8206" name="Line 19">
            <a:extLst>
              <a:ext uri="{FF2B5EF4-FFF2-40B4-BE49-F238E27FC236}">
                <a16:creationId xmlns:a16="http://schemas.microsoft.com/office/drawing/2014/main" id="{02D6A27D-75EB-8682-CC3F-87A42CD2DA2A}"/>
              </a:ext>
            </a:extLst>
          </p:cNvPr>
          <p:cNvSpPr>
            <a:spLocks noChangeShapeType="1"/>
          </p:cNvSpPr>
          <p:nvPr/>
        </p:nvSpPr>
        <p:spPr bwMode="auto">
          <a:xfrm>
            <a:off x="6642100" y="5418138"/>
            <a:ext cx="0" cy="727075"/>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7" name="AutoShape 20">
            <a:extLst>
              <a:ext uri="{FF2B5EF4-FFF2-40B4-BE49-F238E27FC236}">
                <a16:creationId xmlns:a16="http://schemas.microsoft.com/office/drawing/2014/main" id="{3DD12665-6F74-66D8-E031-6A25B06F6B7E}"/>
              </a:ext>
            </a:extLst>
          </p:cNvPr>
          <p:cNvSpPr>
            <a:spLocks/>
          </p:cNvSpPr>
          <p:nvPr/>
        </p:nvSpPr>
        <p:spPr bwMode="auto">
          <a:xfrm>
            <a:off x="7015163" y="5410200"/>
            <a:ext cx="228600" cy="685800"/>
          </a:xfrm>
          <a:prstGeom prst="rightBrace">
            <a:avLst>
              <a:gd name="adj1" fmla="val 25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208" name="Text Box 21">
            <a:extLst>
              <a:ext uri="{FF2B5EF4-FFF2-40B4-BE49-F238E27FC236}">
                <a16:creationId xmlns:a16="http://schemas.microsoft.com/office/drawing/2014/main" id="{B7808B8E-2BA9-8823-233C-15F0176C67B9}"/>
              </a:ext>
            </a:extLst>
          </p:cNvPr>
          <p:cNvSpPr txBox="1">
            <a:spLocks noChangeArrowheads="1"/>
          </p:cNvSpPr>
          <p:nvPr/>
        </p:nvSpPr>
        <p:spPr bwMode="auto">
          <a:xfrm>
            <a:off x="7167563" y="5592763"/>
            <a:ext cx="106203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Bildhöhe</a:t>
            </a:r>
          </a:p>
        </p:txBody>
      </p:sp>
      <p:sp>
        <p:nvSpPr>
          <p:cNvPr id="8209" name="Text Box 22">
            <a:extLst>
              <a:ext uri="{FF2B5EF4-FFF2-40B4-BE49-F238E27FC236}">
                <a16:creationId xmlns:a16="http://schemas.microsoft.com/office/drawing/2014/main" id="{A1E6A1E0-76BA-78C2-378E-BE20E71174A7}"/>
              </a:ext>
            </a:extLst>
          </p:cNvPr>
          <p:cNvSpPr txBox="1">
            <a:spLocks noChangeArrowheads="1"/>
          </p:cNvSpPr>
          <p:nvPr/>
        </p:nvSpPr>
        <p:spPr bwMode="auto">
          <a:xfrm>
            <a:off x="838200" y="4830763"/>
            <a:ext cx="1079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Objekthöhe</a:t>
            </a:r>
          </a:p>
        </p:txBody>
      </p:sp>
      <p:sp>
        <p:nvSpPr>
          <p:cNvPr id="8210" name="AutoShape 23">
            <a:extLst>
              <a:ext uri="{FF2B5EF4-FFF2-40B4-BE49-F238E27FC236}">
                <a16:creationId xmlns:a16="http://schemas.microsoft.com/office/drawing/2014/main" id="{C862B8AF-EA26-8700-D029-BBC5444D3F71}"/>
              </a:ext>
            </a:extLst>
          </p:cNvPr>
          <p:cNvSpPr>
            <a:spLocks/>
          </p:cNvSpPr>
          <p:nvPr/>
        </p:nvSpPr>
        <p:spPr bwMode="auto">
          <a:xfrm>
            <a:off x="1905000" y="4572000"/>
            <a:ext cx="152400" cy="838200"/>
          </a:xfrm>
          <a:prstGeom prst="leftBrace">
            <a:avLst>
              <a:gd name="adj1" fmla="val 458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211" name="Rectangle 24">
            <a:extLst>
              <a:ext uri="{FF2B5EF4-FFF2-40B4-BE49-F238E27FC236}">
                <a16:creationId xmlns:a16="http://schemas.microsoft.com/office/drawing/2014/main" id="{780AE228-054E-AD3A-1382-96BC4705297A}"/>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8212" name="Line 25">
            <a:extLst>
              <a:ext uri="{FF2B5EF4-FFF2-40B4-BE49-F238E27FC236}">
                <a16:creationId xmlns:a16="http://schemas.microsoft.com/office/drawing/2014/main" id="{6F87D3D9-AB78-3058-54C8-795BFEB88018}"/>
              </a:ext>
            </a:extLst>
          </p:cNvPr>
          <p:cNvSpPr>
            <a:spLocks noChangeShapeType="1"/>
          </p:cNvSpPr>
          <p:nvPr/>
        </p:nvSpPr>
        <p:spPr bwMode="auto">
          <a:xfrm>
            <a:off x="2362200" y="48768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3" name="Line 26">
            <a:extLst>
              <a:ext uri="{FF2B5EF4-FFF2-40B4-BE49-F238E27FC236}">
                <a16:creationId xmlns:a16="http://schemas.microsoft.com/office/drawing/2014/main" id="{3249B949-F477-F291-DBF7-D312CE8F325F}"/>
              </a:ext>
            </a:extLst>
          </p:cNvPr>
          <p:cNvSpPr>
            <a:spLocks noChangeShapeType="1"/>
          </p:cNvSpPr>
          <p:nvPr/>
        </p:nvSpPr>
        <p:spPr bwMode="auto">
          <a:xfrm>
            <a:off x="6629400" y="5867400"/>
            <a:ext cx="228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14" name="AutoShape 27">
            <a:extLst>
              <a:ext uri="{FF2B5EF4-FFF2-40B4-BE49-F238E27FC236}">
                <a16:creationId xmlns:a16="http://schemas.microsoft.com/office/drawing/2014/main" id="{106E8004-C66F-0B3C-A9B0-E25C35CA292B}"/>
              </a:ext>
            </a:extLst>
          </p:cNvPr>
          <p:cNvSpPr>
            <a:spLocks/>
          </p:cNvSpPr>
          <p:nvPr/>
        </p:nvSpPr>
        <p:spPr bwMode="auto">
          <a:xfrm rot="5400000" flipV="1">
            <a:off x="2400300" y="4229100"/>
            <a:ext cx="228600" cy="304800"/>
          </a:xfrm>
          <a:prstGeom prst="leftBrace">
            <a:avLst>
              <a:gd name="adj1" fmla="val 11111"/>
              <a:gd name="adj2" fmla="val 49995"/>
            </a:avLst>
          </a:prstGeom>
          <a:noFill/>
          <a:ln w="952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215" name="AutoShape 28">
            <a:extLst>
              <a:ext uri="{FF2B5EF4-FFF2-40B4-BE49-F238E27FC236}">
                <a16:creationId xmlns:a16="http://schemas.microsoft.com/office/drawing/2014/main" id="{2689BE9A-D0D2-8A46-8C32-31A3F708C0E9}"/>
              </a:ext>
            </a:extLst>
          </p:cNvPr>
          <p:cNvSpPr>
            <a:spLocks/>
          </p:cNvSpPr>
          <p:nvPr/>
        </p:nvSpPr>
        <p:spPr bwMode="auto">
          <a:xfrm rot="-5400000">
            <a:off x="6610350" y="6191250"/>
            <a:ext cx="266700" cy="228600"/>
          </a:xfrm>
          <a:prstGeom prst="leftBrace">
            <a:avLst>
              <a:gd name="adj1" fmla="val 8333"/>
              <a:gd name="adj2" fmla="val 49995"/>
            </a:avLst>
          </a:prstGeom>
          <a:noFill/>
          <a:ln w="952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216" name="Text Box 29">
            <a:extLst>
              <a:ext uri="{FF2B5EF4-FFF2-40B4-BE49-F238E27FC236}">
                <a16:creationId xmlns:a16="http://schemas.microsoft.com/office/drawing/2014/main" id="{B0B38FC8-5BB2-A2AF-86F3-D8469AADAC73}"/>
              </a:ext>
            </a:extLst>
          </p:cNvPr>
          <p:cNvSpPr txBox="1">
            <a:spLocks noChangeArrowheads="1"/>
          </p:cNvSpPr>
          <p:nvPr/>
        </p:nvSpPr>
        <p:spPr bwMode="auto">
          <a:xfrm>
            <a:off x="1981200" y="4038600"/>
            <a:ext cx="1066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i="1">
                <a:solidFill>
                  <a:srgbClr val="0000FF"/>
                </a:solidFill>
              </a:rPr>
              <a:t>Objektbreite</a:t>
            </a:r>
          </a:p>
        </p:txBody>
      </p:sp>
      <p:sp>
        <p:nvSpPr>
          <p:cNvPr id="8217" name="Text Box 30">
            <a:extLst>
              <a:ext uri="{FF2B5EF4-FFF2-40B4-BE49-F238E27FC236}">
                <a16:creationId xmlns:a16="http://schemas.microsoft.com/office/drawing/2014/main" id="{A9C5D09B-7F18-9DB9-3651-9138AEA614BC}"/>
              </a:ext>
            </a:extLst>
          </p:cNvPr>
          <p:cNvSpPr txBox="1">
            <a:spLocks noChangeArrowheads="1"/>
          </p:cNvSpPr>
          <p:nvPr/>
        </p:nvSpPr>
        <p:spPr bwMode="auto">
          <a:xfrm>
            <a:off x="6189663" y="6400800"/>
            <a:ext cx="10493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i="1">
                <a:solidFill>
                  <a:srgbClr val="0000FF"/>
                </a:solidFill>
              </a:rPr>
              <a:t>Bildbreite</a:t>
            </a:r>
          </a:p>
        </p:txBody>
      </p:sp>
      <p:sp>
        <p:nvSpPr>
          <p:cNvPr id="8218" name="Text Box 31">
            <a:extLst>
              <a:ext uri="{FF2B5EF4-FFF2-40B4-BE49-F238E27FC236}">
                <a16:creationId xmlns:a16="http://schemas.microsoft.com/office/drawing/2014/main" id="{97D1A9BA-4710-0DDD-AA48-6A6AC7B2F956}"/>
              </a:ext>
            </a:extLst>
          </p:cNvPr>
          <p:cNvSpPr txBox="1">
            <a:spLocks noChangeArrowheads="1"/>
          </p:cNvSpPr>
          <p:nvPr/>
        </p:nvSpPr>
        <p:spPr bwMode="auto">
          <a:xfrm>
            <a:off x="152400" y="2947988"/>
            <a:ext cx="5148263" cy="210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dirty="0" err="1">
                <a:solidFill>
                  <a:srgbClr val="0000FF"/>
                </a:solidFill>
              </a:rPr>
              <a:t>Ebenso</a:t>
            </a:r>
            <a:r>
              <a:rPr lang="en-US" altLang="en-US" sz="1200" dirty="0">
                <a:solidFill>
                  <a:srgbClr val="0000FF"/>
                </a:solidFill>
              </a:rPr>
              <a:t> </a:t>
            </a:r>
            <a:r>
              <a:rPr lang="en-US" altLang="en-US" sz="1200" dirty="0" err="1">
                <a:solidFill>
                  <a:srgbClr val="0000FF"/>
                </a:solidFill>
              </a:rPr>
              <a:t>ist</a:t>
            </a:r>
            <a:r>
              <a:rPr lang="en-US" altLang="en-US" sz="1200" b="1" dirty="0">
                <a:solidFill>
                  <a:srgbClr val="0000FF"/>
                </a:solidFill>
              </a:rPr>
              <a:t> die </a:t>
            </a:r>
            <a:r>
              <a:rPr lang="en-US" altLang="en-US" sz="1200" b="1" i="1" dirty="0" err="1">
                <a:solidFill>
                  <a:srgbClr val="0000FF"/>
                </a:solidFill>
              </a:rPr>
              <a:t>Axiale</a:t>
            </a:r>
            <a:r>
              <a:rPr lang="en-US" altLang="en-US" sz="1200" b="1" i="1" dirty="0">
                <a:solidFill>
                  <a:srgbClr val="0000FF"/>
                </a:solidFill>
              </a:rPr>
              <a:t> </a:t>
            </a:r>
            <a:r>
              <a:rPr lang="en-US" altLang="en-US" sz="1200" b="1" dirty="0" err="1">
                <a:solidFill>
                  <a:srgbClr val="0000FF"/>
                </a:solidFill>
              </a:rPr>
              <a:t>Vergrößerung</a:t>
            </a:r>
            <a:r>
              <a:rPr lang="en-US" altLang="en-US" sz="1200" b="1" dirty="0">
                <a:solidFill>
                  <a:srgbClr val="0000FF"/>
                </a:solidFill>
              </a:rPr>
              <a:t> </a:t>
            </a:r>
            <a:r>
              <a:rPr lang="en-US" altLang="en-US" sz="1200" dirty="0" err="1">
                <a:solidFill>
                  <a:srgbClr val="0000FF"/>
                </a:solidFill>
              </a:rPr>
              <a:t>definiert</a:t>
            </a:r>
            <a:r>
              <a:rPr lang="en-US" altLang="en-US" sz="1200" dirty="0">
                <a:solidFill>
                  <a:srgbClr val="0000FF"/>
                </a:solidFill>
              </a:rPr>
              <a:t> </a:t>
            </a:r>
            <a:r>
              <a:rPr lang="en-US" altLang="en-US" sz="1200" dirty="0" err="1">
                <a:solidFill>
                  <a:srgbClr val="0000FF"/>
                </a:solidFill>
              </a:rPr>
              <a:t>als</a:t>
            </a:r>
            <a:r>
              <a:rPr lang="en-US" altLang="en-US" sz="1200" dirty="0">
                <a:solidFill>
                  <a:srgbClr val="0000FF"/>
                </a:solidFill>
              </a:rPr>
              <a:t>:</a:t>
            </a:r>
          </a:p>
        </p:txBody>
      </p:sp>
      <p:sp>
        <p:nvSpPr>
          <p:cNvPr id="8219" name="Text Box 32">
            <a:extLst>
              <a:ext uri="{FF2B5EF4-FFF2-40B4-BE49-F238E27FC236}">
                <a16:creationId xmlns:a16="http://schemas.microsoft.com/office/drawing/2014/main" id="{B3328B86-6880-65FF-5D2A-7F3A458ACCC6}"/>
              </a:ext>
            </a:extLst>
          </p:cNvPr>
          <p:cNvSpPr txBox="1">
            <a:spLocks noChangeArrowheads="1"/>
          </p:cNvSpPr>
          <p:nvPr/>
        </p:nvSpPr>
        <p:spPr bwMode="auto">
          <a:xfrm>
            <a:off x="5291138" y="2746375"/>
            <a:ext cx="1871662" cy="831850"/>
          </a:xfrm>
          <a:prstGeom prst="rect">
            <a:avLst/>
          </a:prstGeom>
          <a:solidFill>
            <a:srgbClr val="FFFFCC"/>
          </a:solidFill>
          <a:ln w="9525">
            <a:solidFill>
              <a:srgbClr val="00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i="1" u="sng">
                <a:solidFill>
                  <a:srgbClr val="0000FF"/>
                </a:solidFill>
              </a:rPr>
              <a:t>Bildbreite</a:t>
            </a:r>
          </a:p>
          <a:p>
            <a:pPr algn="ctr" eaLnBrk="1" hangingPunct="1">
              <a:spcBef>
                <a:spcPct val="0"/>
              </a:spcBef>
              <a:buClrTx/>
              <a:buSzTx/>
              <a:buFontTx/>
              <a:buNone/>
            </a:pPr>
            <a:r>
              <a:rPr lang="en-US" altLang="en-US" sz="1200" i="1">
                <a:solidFill>
                  <a:srgbClr val="0000FF"/>
                </a:solidFill>
              </a:rPr>
              <a:t>Objektbreite</a:t>
            </a:r>
          </a:p>
        </p:txBody>
      </p:sp>
      <p:sp>
        <p:nvSpPr>
          <p:cNvPr id="8220" name="Text Box 33">
            <a:extLst>
              <a:ext uri="{FF2B5EF4-FFF2-40B4-BE49-F238E27FC236}">
                <a16:creationId xmlns:a16="http://schemas.microsoft.com/office/drawing/2014/main" id="{4255CCAA-153A-0620-6F4C-A5A10363D6B8}"/>
              </a:ext>
            </a:extLst>
          </p:cNvPr>
          <p:cNvSpPr txBox="1">
            <a:spLocks noChangeArrowheads="1"/>
          </p:cNvSpPr>
          <p:nvPr/>
        </p:nvSpPr>
        <p:spPr bwMode="auto">
          <a:xfrm>
            <a:off x="2043113" y="5440363"/>
            <a:ext cx="62388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Objekt</a:t>
            </a:r>
          </a:p>
        </p:txBody>
      </p:sp>
      <p:sp>
        <p:nvSpPr>
          <p:cNvPr id="8221" name="Text Box 34">
            <a:extLst>
              <a:ext uri="{FF2B5EF4-FFF2-40B4-BE49-F238E27FC236}">
                <a16:creationId xmlns:a16="http://schemas.microsoft.com/office/drawing/2014/main" id="{8889E595-2AC9-3297-776B-D4EB7C16E966}"/>
              </a:ext>
            </a:extLst>
          </p:cNvPr>
          <p:cNvSpPr txBox="1">
            <a:spLocks noChangeArrowheads="1"/>
          </p:cNvSpPr>
          <p:nvPr/>
        </p:nvSpPr>
        <p:spPr bwMode="auto">
          <a:xfrm>
            <a:off x="6324600" y="5135563"/>
            <a:ext cx="6064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Bild</a:t>
            </a:r>
          </a:p>
        </p:txBody>
      </p:sp>
      <p:sp>
        <p:nvSpPr>
          <p:cNvPr id="8222" name="Slide Number Placeholder 1">
            <a:extLst>
              <a:ext uri="{FF2B5EF4-FFF2-40B4-BE49-F238E27FC236}">
                <a16:creationId xmlns:a16="http://schemas.microsoft.com/office/drawing/2014/main" id="{04F30706-07A9-520A-6525-68B56FE5B4F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ACC37ADE-AEF4-0D40-B2D9-A7B69A9D88A7}" type="slidenum">
              <a:rPr lang="en-US" altLang="en-US" sz="1000" smtClean="0"/>
              <a:t>5</a:t>
            </a:fld>
            <a:endParaRPr lang="en-US" altLang="en-US" sz="1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42BD1507-6B5A-4713-82C3-8A02A75DD27C}"/>
              </a:ext>
            </a:extLst>
          </p:cNvPr>
          <p:cNvSpPr>
            <a:spLocks noGrp="1" noChangeArrowheads="1"/>
          </p:cNvSpPr>
          <p:nvPr>
            <p:ph type="body" idx="1"/>
          </p:nvPr>
        </p:nvSpPr>
        <p:spPr>
          <a:xfrm>
            <a:off x="457200" y="1719263"/>
            <a:ext cx="8229600" cy="2166937"/>
          </a:xfrm>
        </p:spPr>
        <p:txBody>
          <a:bodyPr wrap="square" lIns="25400" tIns="12700" rIns="25400" bIns="12700"/>
          <a:lstStyle/>
          <a:p>
            <a:pPr eaLnBrk="1" hangingPunct="1">
              <a:lnSpc>
                <a:spcPct val="90000"/>
              </a:lnSpc>
            </a:pPr>
            <a:r>
              <a:rPr lang="en-US" altLang="en-US" sz="1200" dirty="0"/>
              <a:t>Die </a:t>
            </a:r>
            <a:r>
              <a:rPr lang="en-US" altLang="en-US" sz="1200" dirty="0" err="1"/>
              <a:t>genaue</a:t>
            </a:r>
            <a:r>
              <a:rPr lang="en-US" altLang="en-US" sz="1200" dirty="0"/>
              <a:t> </a:t>
            </a:r>
            <a:r>
              <a:rPr lang="en-US" altLang="en-US" sz="1200" dirty="0" err="1"/>
              <a:t>Bestimmung</a:t>
            </a:r>
            <a:r>
              <a:rPr lang="en-US" altLang="en-US" sz="1200" dirty="0"/>
              <a:t> der </a:t>
            </a:r>
            <a:r>
              <a:rPr lang="en-US" altLang="en-US" sz="1200" dirty="0" err="1"/>
              <a:t>Axialen</a:t>
            </a:r>
            <a:r>
              <a:rPr lang="en-US" altLang="en-US" sz="1200" dirty="0"/>
              <a:t> </a:t>
            </a:r>
            <a:r>
              <a:rPr lang="en-US" altLang="en-US" sz="1200" dirty="0" err="1"/>
              <a:t>Vergrößerung</a:t>
            </a:r>
            <a:r>
              <a:rPr lang="en-US" altLang="en-US" sz="1200" dirty="0"/>
              <a:t> </a:t>
            </a:r>
            <a:r>
              <a:rPr lang="en-US" altLang="en-US" sz="1200" dirty="0" err="1"/>
              <a:t>ist</a:t>
            </a:r>
            <a:r>
              <a:rPr lang="en-US" altLang="en-US" sz="1200" dirty="0"/>
              <a:t> </a:t>
            </a:r>
            <a:r>
              <a:rPr lang="en-US" altLang="en-US" sz="1200" dirty="0" err="1"/>
              <a:t>mathematisch</a:t>
            </a:r>
            <a:r>
              <a:rPr lang="en-US" altLang="en-US" sz="1200" dirty="0"/>
              <a:t> </a:t>
            </a:r>
            <a:r>
              <a:rPr lang="en-US" altLang="en-US" sz="1200" dirty="0" err="1"/>
              <a:t>aufwendig</a:t>
            </a:r>
            <a:endParaRPr lang="en-US" altLang="en-US" sz="1200" dirty="0"/>
          </a:p>
        </p:txBody>
      </p:sp>
      <p:sp>
        <p:nvSpPr>
          <p:cNvPr id="9219" name="Rectangle 4">
            <a:extLst>
              <a:ext uri="{FF2B5EF4-FFF2-40B4-BE49-F238E27FC236}">
                <a16:creationId xmlns:a16="http://schemas.microsoft.com/office/drawing/2014/main" id="{BE606A9B-114B-0B8B-2692-CF5E65C59850}"/>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9220" name="Slide Number Placeholder 1">
            <a:extLst>
              <a:ext uri="{FF2B5EF4-FFF2-40B4-BE49-F238E27FC236}">
                <a16:creationId xmlns:a16="http://schemas.microsoft.com/office/drawing/2014/main" id="{B6D1018C-AFBB-6AA7-80D6-2C714AD1E8A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1CF9F02C-0F97-7147-8030-226BCC30558C}" type="slidenum">
              <a:rPr lang="en-US" altLang="en-US" sz="1000" smtClean="0"/>
              <a:t>6</a:t>
            </a:fld>
            <a:endParaRPr lang="en-US" altLang="en-US" sz="1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F26809E-4C0D-426C-30CE-8B98463AE0EA}"/>
              </a:ext>
            </a:extLst>
          </p:cNvPr>
          <p:cNvSpPr>
            <a:spLocks noGrp="1" noChangeArrowheads="1"/>
          </p:cNvSpPr>
          <p:nvPr>
            <p:ph type="body" idx="1"/>
          </p:nvPr>
        </p:nvSpPr>
        <p:spPr>
          <a:xfrm>
            <a:off x="457200" y="1719263"/>
            <a:ext cx="8229600" cy="2166937"/>
          </a:xfrm>
        </p:spPr>
        <p:txBody>
          <a:bodyPr wrap="square" lIns="25400" tIns="12700" rIns="25400" bIns="12700"/>
          <a:lstStyle/>
          <a:p>
            <a:pPr eaLnBrk="1" hangingPunct="1">
              <a:lnSpc>
                <a:spcPct val="90000"/>
              </a:lnSpc>
            </a:pPr>
            <a:r>
              <a:rPr lang="de-DE" altLang="en-US" sz="1200" dirty="0"/>
              <a:t>Die genaue Bestimmung der Axialen Vergrößerung ist mathematisch aufwendig</a:t>
            </a:r>
            <a:endParaRPr lang="en-US" altLang="en-US" sz="1200" dirty="0"/>
          </a:p>
          <a:p>
            <a:pPr eaLnBrk="1" hangingPunct="1">
              <a:lnSpc>
                <a:spcPct val="90000"/>
              </a:lnSpc>
            </a:pPr>
            <a:r>
              <a:rPr lang="en-US" altLang="en-US" sz="1200" dirty="0"/>
              <a:t>Glücklicherweise </a:t>
            </a:r>
            <a:r>
              <a:rPr lang="en-US" altLang="en-US" sz="1200" dirty="0" err="1"/>
              <a:t>lässt</a:t>
            </a:r>
            <a:r>
              <a:rPr lang="en-US" altLang="en-US" sz="1200" dirty="0"/>
              <a:t> </a:t>
            </a:r>
            <a:r>
              <a:rPr lang="en-US" altLang="en-US" sz="1200" dirty="0" err="1"/>
              <a:t>sie</a:t>
            </a:r>
            <a:r>
              <a:rPr lang="en-US" altLang="en-US" sz="1200" dirty="0"/>
              <a:t> </a:t>
            </a:r>
            <a:r>
              <a:rPr lang="en-US" altLang="en-US" sz="1200" dirty="0" err="1"/>
              <a:t>sich</a:t>
            </a:r>
            <a:r>
              <a:rPr lang="en-US" altLang="en-US" sz="1200" dirty="0"/>
              <a:t> gut </a:t>
            </a:r>
            <a:r>
              <a:rPr lang="en-US" altLang="en-US" sz="1200" dirty="0" err="1"/>
              <a:t>als</a:t>
            </a:r>
            <a:r>
              <a:rPr lang="en-US" altLang="en-US" sz="1200" dirty="0"/>
              <a:t> </a:t>
            </a:r>
            <a:r>
              <a:rPr lang="en-US" altLang="en-US" sz="1200" i="1" dirty="0"/>
              <a:t>das Quadrat der </a:t>
            </a:r>
            <a:r>
              <a:rPr lang="en-US" altLang="en-US" sz="1200" i="1" dirty="0" err="1"/>
              <a:t>transversalen</a:t>
            </a:r>
            <a:r>
              <a:rPr lang="en-US" altLang="en-US" sz="1200" i="1" dirty="0"/>
              <a:t> </a:t>
            </a:r>
            <a:r>
              <a:rPr lang="en-US" altLang="en-US" sz="1200" i="1" dirty="0" err="1"/>
              <a:t>Vergrößerung</a:t>
            </a:r>
            <a:r>
              <a:rPr lang="en-US" altLang="en-US" sz="1200" i="1" dirty="0"/>
              <a:t> </a:t>
            </a:r>
            <a:r>
              <a:rPr lang="en-US" altLang="en-US" sz="1200" dirty="0" err="1"/>
              <a:t>approximieren</a:t>
            </a:r>
            <a:r>
              <a:rPr lang="en-US" altLang="en-US" sz="1200" i="1" dirty="0"/>
              <a:t> </a:t>
            </a:r>
          </a:p>
        </p:txBody>
      </p:sp>
      <p:sp>
        <p:nvSpPr>
          <p:cNvPr id="10243" name="Text Box 3">
            <a:extLst>
              <a:ext uri="{FF2B5EF4-FFF2-40B4-BE49-F238E27FC236}">
                <a16:creationId xmlns:a16="http://schemas.microsoft.com/office/drawing/2014/main" id="{27758A6E-7429-BE2F-D80B-0CAB1FD65711}"/>
              </a:ext>
            </a:extLst>
          </p:cNvPr>
          <p:cNvSpPr txBox="1">
            <a:spLocks noChangeArrowheads="1"/>
          </p:cNvSpPr>
          <p:nvPr/>
        </p:nvSpPr>
        <p:spPr bwMode="auto">
          <a:xfrm>
            <a:off x="1684338" y="3886200"/>
            <a:ext cx="5775325" cy="210314"/>
          </a:xfrm>
          <a:prstGeom prst="rect">
            <a:avLst/>
          </a:prstGeom>
          <a:solidFill>
            <a:srgbClr val="99CCFF"/>
          </a:solidFill>
          <a:ln w="9525">
            <a:solidFill>
              <a:schemeClr val="fo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dirty="0" err="1"/>
              <a:t>Axiale</a:t>
            </a:r>
            <a:r>
              <a:rPr lang="en-US" altLang="en-US" sz="1200" i="1" dirty="0"/>
              <a:t> </a:t>
            </a:r>
            <a:r>
              <a:rPr lang="en-US" altLang="en-US" sz="1200" i="1" dirty="0" err="1"/>
              <a:t>Vergrößerung</a:t>
            </a:r>
            <a:r>
              <a:rPr lang="en-US" altLang="en-US" sz="1200" i="1" dirty="0">
                <a:cs typeface="Arial" panose="020B0604020202020204" pitchFamily="34" charset="0"/>
              </a:rPr>
              <a:t> ≈ </a:t>
            </a:r>
            <a:r>
              <a:rPr lang="en-US" altLang="en-US" sz="1200" i="1" dirty="0"/>
              <a:t>(</a:t>
            </a:r>
            <a:r>
              <a:rPr lang="en-US" altLang="en-US" sz="1200" i="1" dirty="0" err="1"/>
              <a:t>Transversale</a:t>
            </a:r>
            <a:r>
              <a:rPr lang="en-US" altLang="en-US" sz="1200" i="1" dirty="0"/>
              <a:t> </a:t>
            </a:r>
            <a:r>
              <a:rPr lang="en-US" altLang="en-US" sz="1200" i="1" dirty="0" err="1"/>
              <a:t>Vergrößerung</a:t>
            </a:r>
            <a:r>
              <a:rPr lang="en-US" altLang="en-US" sz="1200" i="1" dirty="0"/>
              <a:t>)</a:t>
            </a:r>
            <a:r>
              <a:rPr lang="en-US" altLang="en-US" sz="1200" i="1" baseline="30000" dirty="0"/>
              <a:t>2</a:t>
            </a:r>
          </a:p>
        </p:txBody>
      </p:sp>
      <p:sp>
        <p:nvSpPr>
          <p:cNvPr id="10244" name="Rectangle 4">
            <a:extLst>
              <a:ext uri="{FF2B5EF4-FFF2-40B4-BE49-F238E27FC236}">
                <a16:creationId xmlns:a16="http://schemas.microsoft.com/office/drawing/2014/main" id="{A08EBC1C-91B4-CE68-3059-E796B2891125}"/>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10245" name="Slide Number Placeholder 1">
            <a:extLst>
              <a:ext uri="{FF2B5EF4-FFF2-40B4-BE49-F238E27FC236}">
                <a16:creationId xmlns:a16="http://schemas.microsoft.com/office/drawing/2014/main" id="{54344E0A-43B1-D271-BAB2-11F7D1F4720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B1912855-FA3B-C440-882D-298D40157369}" type="slidenum">
              <a:rPr lang="en-US" altLang="en-US" sz="1000" smtClean="0"/>
              <a:t>7</a:t>
            </a:fld>
            <a:endParaRPr lang="en-US" altLang="en-US"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a:extLst>
              <a:ext uri="{FF2B5EF4-FFF2-40B4-BE49-F238E27FC236}">
                <a16:creationId xmlns:a16="http://schemas.microsoft.com/office/drawing/2014/main" id="{0CFD4A21-7162-2045-EC83-6CEEF1BB5E47}"/>
              </a:ext>
            </a:extLst>
          </p:cNvPr>
          <p:cNvSpPr txBox="1">
            <a:spLocks noChangeArrowheads="1"/>
          </p:cNvSpPr>
          <p:nvPr/>
        </p:nvSpPr>
        <p:spPr bwMode="auto">
          <a:xfrm>
            <a:off x="5722938" y="2362200"/>
            <a:ext cx="1681162" cy="527050"/>
          </a:xfrm>
          <a:prstGeom prst="rect">
            <a:avLst/>
          </a:prstGeom>
          <a:solidFill>
            <a:srgbClr val="CCFFCC"/>
          </a:solidFill>
          <a:ln w="9525">
            <a:solidFill>
              <a:srgbClr val="33CC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i="1" u="sng"/>
              <a:t>Objektabstand (v)</a:t>
            </a:r>
          </a:p>
          <a:p>
            <a:pPr algn="ctr" eaLnBrk="1" hangingPunct="1">
              <a:spcBef>
                <a:spcPct val="0"/>
              </a:spcBef>
              <a:buClrTx/>
              <a:buSzTx/>
              <a:buFontTx/>
              <a:buNone/>
            </a:pPr>
            <a:r>
              <a:rPr lang="en-US" altLang="en-US" sz="1200" i="1"/>
              <a:t>Objektentfernung (u)</a:t>
            </a:r>
          </a:p>
        </p:txBody>
      </p:sp>
      <p:sp>
        <p:nvSpPr>
          <p:cNvPr id="11267" name="Text Box 5">
            <a:extLst>
              <a:ext uri="{FF2B5EF4-FFF2-40B4-BE49-F238E27FC236}">
                <a16:creationId xmlns:a16="http://schemas.microsoft.com/office/drawing/2014/main" id="{9F737717-2365-5909-E1D0-65E41D9F9323}"/>
              </a:ext>
            </a:extLst>
          </p:cNvPr>
          <p:cNvSpPr txBox="1">
            <a:spLocks noChangeArrowheads="1"/>
          </p:cNvSpPr>
          <p:nvPr/>
        </p:nvSpPr>
        <p:spPr bwMode="auto">
          <a:xfrm>
            <a:off x="755650" y="2362200"/>
            <a:ext cx="2795588" cy="579646"/>
          </a:xfrm>
          <a:prstGeom prst="rect">
            <a:avLst/>
          </a:prstGeom>
          <a:solidFill>
            <a:srgbClr val="CCFFCC"/>
          </a:solidFill>
          <a:ln w="9525">
            <a:solidFill>
              <a:srgbClr val="33CC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i="1" u="sng" dirty="0"/>
              <a:t>Vergenz des </a:t>
            </a:r>
            <a:r>
              <a:rPr lang="en-US" altLang="en-US" sz="1200" i="1" u="sng" dirty="0" err="1"/>
              <a:t>einfallenden</a:t>
            </a:r>
            <a:r>
              <a:rPr lang="en-US" altLang="en-US" sz="1200" i="1" u="sng" dirty="0"/>
              <a:t> Lichts (U)</a:t>
            </a:r>
          </a:p>
          <a:p>
            <a:pPr algn="ctr" eaLnBrk="1" hangingPunct="1">
              <a:spcBef>
                <a:spcPct val="0"/>
              </a:spcBef>
              <a:buClrTx/>
              <a:buSzTx/>
              <a:buFontTx/>
              <a:buNone/>
            </a:pPr>
            <a:r>
              <a:rPr lang="en-US" altLang="en-US" sz="1200" i="1" dirty="0"/>
              <a:t>Vergenz des </a:t>
            </a:r>
            <a:r>
              <a:rPr lang="en-US" altLang="en-US" sz="1200" i="1" dirty="0" err="1"/>
              <a:t>aus</a:t>
            </a:r>
            <a:r>
              <a:rPr lang="en-US" altLang="en-US" sz="1200" i="1" dirty="0"/>
              <a:t> der Linse </a:t>
            </a:r>
            <a:r>
              <a:rPr lang="en-US" altLang="en-US" sz="1200" i="1" dirty="0" err="1"/>
              <a:t>austretenden</a:t>
            </a:r>
            <a:r>
              <a:rPr lang="en-US" altLang="en-US" sz="1200" i="1" dirty="0"/>
              <a:t> Lichts (V)</a:t>
            </a:r>
          </a:p>
        </p:txBody>
      </p:sp>
      <p:sp>
        <p:nvSpPr>
          <p:cNvPr id="11268" name="Text Box 6">
            <a:extLst>
              <a:ext uri="{FF2B5EF4-FFF2-40B4-BE49-F238E27FC236}">
                <a16:creationId xmlns:a16="http://schemas.microsoft.com/office/drawing/2014/main" id="{C27514DD-9E7C-11A4-2B08-3A5B6E0C9BF7}"/>
              </a:ext>
            </a:extLst>
          </p:cNvPr>
          <p:cNvSpPr txBox="1">
            <a:spLocks noChangeArrowheads="1"/>
          </p:cNvSpPr>
          <p:nvPr/>
        </p:nvSpPr>
        <p:spPr bwMode="auto">
          <a:xfrm>
            <a:off x="2438400" y="1676400"/>
            <a:ext cx="3313113" cy="30480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dirty="0"/>
              <a:t>Die </a:t>
            </a:r>
            <a:r>
              <a:rPr lang="en-US" altLang="en-US" sz="1200" b="1" dirty="0">
                <a:solidFill>
                  <a:schemeClr val="bg1">
                    <a:lumMod val="75000"/>
                  </a:schemeClr>
                </a:solidFill>
              </a:rPr>
              <a:t>transversale </a:t>
            </a:r>
            <a:r>
              <a:rPr lang="en-US" altLang="en-US" sz="1200" b="1" dirty="0"/>
              <a:t>Vergrößerung ist gleich:</a:t>
            </a:r>
          </a:p>
        </p:txBody>
      </p:sp>
      <p:sp>
        <p:nvSpPr>
          <p:cNvPr id="11269" name="Line 7">
            <a:extLst>
              <a:ext uri="{FF2B5EF4-FFF2-40B4-BE49-F238E27FC236}">
                <a16:creationId xmlns:a16="http://schemas.microsoft.com/office/drawing/2014/main" id="{4FBDEB51-A166-8601-9F47-36712D88D944}"/>
              </a:ext>
            </a:extLst>
          </p:cNvPr>
          <p:cNvSpPr>
            <a:spLocks noChangeShapeType="1"/>
          </p:cNvSpPr>
          <p:nvPr/>
        </p:nvSpPr>
        <p:spPr bwMode="auto">
          <a:xfrm flipH="1">
            <a:off x="3581400" y="2068513"/>
            <a:ext cx="990600" cy="293687"/>
          </a:xfrm>
          <a:prstGeom prst="line">
            <a:avLst/>
          </a:prstGeom>
          <a:noFill/>
          <a:ln w="9525">
            <a:solidFill>
              <a:srgbClr val="33CC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0" name="Line 8">
            <a:extLst>
              <a:ext uri="{FF2B5EF4-FFF2-40B4-BE49-F238E27FC236}">
                <a16:creationId xmlns:a16="http://schemas.microsoft.com/office/drawing/2014/main" id="{00259D35-CD6C-C73C-75B0-B1D211D6FC0B}"/>
              </a:ext>
            </a:extLst>
          </p:cNvPr>
          <p:cNvSpPr>
            <a:spLocks noChangeShapeType="1"/>
          </p:cNvSpPr>
          <p:nvPr/>
        </p:nvSpPr>
        <p:spPr bwMode="auto">
          <a:xfrm>
            <a:off x="4572000" y="2068513"/>
            <a:ext cx="1143000" cy="293687"/>
          </a:xfrm>
          <a:prstGeom prst="line">
            <a:avLst/>
          </a:prstGeom>
          <a:noFill/>
          <a:ln w="9525">
            <a:solidFill>
              <a:srgbClr val="33CC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1" name="Text Box 9">
            <a:extLst>
              <a:ext uri="{FF2B5EF4-FFF2-40B4-BE49-F238E27FC236}">
                <a16:creationId xmlns:a16="http://schemas.microsoft.com/office/drawing/2014/main" id="{3EF9A008-7C68-7153-90FD-68156C9FE388}"/>
              </a:ext>
            </a:extLst>
          </p:cNvPr>
          <p:cNvSpPr txBox="1">
            <a:spLocks noChangeArrowheads="1"/>
          </p:cNvSpPr>
          <p:nvPr/>
        </p:nvSpPr>
        <p:spPr bwMode="auto">
          <a:xfrm>
            <a:off x="5753100" y="1981201"/>
            <a:ext cx="1866900" cy="394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dirty="0"/>
              <a:t>(Nach dem Satz </a:t>
            </a:r>
            <a:r>
              <a:rPr lang="en-US" altLang="en-US" sz="1200" dirty="0" err="1"/>
              <a:t>über</a:t>
            </a:r>
            <a:r>
              <a:rPr lang="en-US" altLang="en-US" sz="1200" dirty="0"/>
              <a:t> </a:t>
            </a:r>
            <a:r>
              <a:rPr lang="en-US" altLang="en-US" sz="1200" dirty="0" err="1"/>
              <a:t>gleichseitige</a:t>
            </a:r>
            <a:r>
              <a:rPr lang="en-US" altLang="en-US" sz="1200" dirty="0"/>
              <a:t> </a:t>
            </a:r>
            <a:r>
              <a:rPr lang="en-US" altLang="en-US" sz="1200" dirty="0" err="1"/>
              <a:t>Dreiecke</a:t>
            </a:r>
            <a:r>
              <a:rPr lang="en-US" altLang="en-US" sz="1200" dirty="0"/>
              <a:t>)</a:t>
            </a:r>
          </a:p>
        </p:txBody>
      </p:sp>
      <p:sp>
        <p:nvSpPr>
          <p:cNvPr id="11272" name="Text Box 10">
            <a:extLst>
              <a:ext uri="{FF2B5EF4-FFF2-40B4-BE49-F238E27FC236}">
                <a16:creationId xmlns:a16="http://schemas.microsoft.com/office/drawing/2014/main" id="{9C479231-4413-720D-B163-3BEDE1729857}"/>
              </a:ext>
            </a:extLst>
          </p:cNvPr>
          <p:cNvSpPr txBox="1">
            <a:spLocks noChangeArrowheads="1"/>
          </p:cNvSpPr>
          <p:nvPr/>
        </p:nvSpPr>
        <p:spPr bwMode="auto">
          <a:xfrm>
            <a:off x="1181100" y="1981200"/>
            <a:ext cx="146843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(Nach dem Brechungsgesetz)</a:t>
            </a:r>
          </a:p>
        </p:txBody>
      </p:sp>
      <p:sp>
        <p:nvSpPr>
          <p:cNvPr id="11273" name="Line 11">
            <a:extLst>
              <a:ext uri="{FF2B5EF4-FFF2-40B4-BE49-F238E27FC236}">
                <a16:creationId xmlns:a16="http://schemas.microsoft.com/office/drawing/2014/main" id="{3C7EED73-F2FF-26DC-FEF3-60EDBBE62699}"/>
              </a:ext>
            </a:extLst>
          </p:cNvPr>
          <p:cNvSpPr>
            <a:spLocks noChangeShapeType="1"/>
          </p:cNvSpPr>
          <p:nvPr/>
        </p:nvSpPr>
        <p:spPr bwMode="auto">
          <a:xfrm flipH="1">
            <a:off x="1447800" y="1143000"/>
            <a:ext cx="914400" cy="30480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4" name="Line 12">
            <a:extLst>
              <a:ext uri="{FF2B5EF4-FFF2-40B4-BE49-F238E27FC236}">
                <a16:creationId xmlns:a16="http://schemas.microsoft.com/office/drawing/2014/main" id="{8A26F050-5A95-F82E-F98B-884E5E29C683}"/>
              </a:ext>
            </a:extLst>
          </p:cNvPr>
          <p:cNvSpPr>
            <a:spLocks noChangeShapeType="1"/>
          </p:cNvSpPr>
          <p:nvPr/>
        </p:nvSpPr>
        <p:spPr bwMode="auto">
          <a:xfrm>
            <a:off x="1447800" y="1143000"/>
            <a:ext cx="914400" cy="30480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5" name="Line 13">
            <a:extLst>
              <a:ext uri="{FF2B5EF4-FFF2-40B4-BE49-F238E27FC236}">
                <a16:creationId xmlns:a16="http://schemas.microsoft.com/office/drawing/2014/main" id="{C01A536A-5A20-8955-98DE-6C0045CE4921}"/>
              </a:ext>
            </a:extLst>
          </p:cNvPr>
          <p:cNvSpPr>
            <a:spLocks noChangeShapeType="1"/>
          </p:cNvSpPr>
          <p:nvPr/>
        </p:nvSpPr>
        <p:spPr bwMode="auto">
          <a:xfrm flipH="1">
            <a:off x="2590800" y="1676400"/>
            <a:ext cx="914400" cy="30480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6" name="Line 14">
            <a:extLst>
              <a:ext uri="{FF2B5EF4-FFF2-40B4-BE49-F238E27FC236}">
                <a16:creationId xmlns:a16="http://schemas.microsoft.com/office/drawing/2014/main" id="{1CF5C77C-CC10-BEA9-1F02-63D132F2D16C}"/>
              </a:ext>
            </a:extLst>
          </p:cNvPr>
          <p:cNvSpPr>
            <a:spLocks noChangeShapeType="1"/>
          </p:cNvSpPr>
          <p:nvPr/>
        </p:nvSpPr>
        <p:spPr bwMode="auto">
          <a:xfrm>
            <a:off x="2590800" y="1676400"/>
            <a:ext cx="914400" cy="30480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7" name="Text Box 15">
            <a:extLst>
              <a:ext uri="{FF2B5EF4-FFF2-40B4-BE49-F238E27FC236}">
                <a16:creationId xmlns:a16="http://schemas.microsoft.com/office/drawing/2014/main" id="{AD68CDE9-42D1-3A34-8F95-0D8064C7E2D3}"/>
              </a:ext>
            </a:extLst>
          </p:cNvPr>
          <p:cNvSpPr txBox="1">
            <a:spLocks noChangeArrowheads="1"/>
          </p:cNvSpPr>
          <p:nvPr/>
        </p:nvSpPr>
        <p:spPr bwMode="auto">
          <a:xfrm>
            <a:off x="1584325" y="914400"/>
            <a:ext cx="895350" cy="210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dirty="0" err="1">
                <a:solidFill>
                  <a:srgbClr val="0000FF"/>
                </a:solidFill>
                <a:latin typeface="Segoe Script" panose="020B0804020000000003" pitchFamily="34" charset="0"/>
              </a:rPr>
              <a:t>Axiale</a:t>
            </a:r>
            <a:endParaRPr lang="en-US" altLang="en-US" sz="1200" dirty="0">
              <a:solidFill>
                <a:srgbClr val="0000FF"/>
              </a:solidFill>
              <a:latin typeface="Segoe Script" panose="020B0804020000000003" pitchFamily="34" charset="0"/>
            </a:endParaRPr>
          </a:p>
        </p:txBody>
      </p:sp>
      <p:sp>
        <p:nvSpPr>
          <p:cNvPr id="11278" name="Text Box 16">
            <a:extLst>
              <a:ext uri="{FF2B5EF4-FFF2-40B4-BE49-F238E27FC236}">
                <a16:creationId xmlns:a16="http://schemas.microsoft.com/office/drawing/2014/main" id="{CEA62083-9530-AFA0-9FB1-3B3D763A38C8}"/>
              </a:ext>
            </a:extLst>
          </p:cNvPr>
          <p:cNvSpPr txBox="1">
            <a:spLocks noChangeArrowheads="1"/>
          </p:cNvSpPr>
          <p:nvPr/>
        </p:nvSpPr>
        <p:spPr bwMode="auto">
          <a:xfrm>
            <a:off x="2667000" y="1447800"/>
            <a:ext cx="895350" cy="210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dirty="0" err="1">
                <a:solidFill>
                  <a:srgbClr val="0000FF"/>
                </a:solidFill>
                <a:latin typeface="Segoe Script" panose="020B0804020000000003" pitchFamily="34" charset="0"/>
              </a:rPr>
              <a:t>Axiale</a:t>
            </a:r>
            <a:endParaRPr lang="en-US" altLang="en-US" sz="1200" dirty="0">
              <a:solidFill>
                <a:srgbClr val="0000FF"/>
              </a:solidFill>
              <a:latin typeface="Segoe Script" panose="020B0804020000000003" pitchFamily="34" charset="0"/>
            </a:endParaRPr>
          </a:p>
        </p:txBody>
      </p:sp>
      <p:sp>
        <p:nvSpPr>
          <p:cNvPr id="11279" name="Text Box 17">
            <a:extLst>
              <a:ext uri="{FF2B5EF4-FFF2-40B4-BE49-F238E27FC236}">
                <a16:creationId xmlns:a16="http://schemas.microsoft.com/office/drawing/2014/main" id="{04E9AF14-9DAC-1743-DB77-11E3598E6F72}"/>
              </a:ext>
            </a:extLst>
          </p:cNvPr>
          <p:cNvSpPr txBox="1">
            <a:spLocks noChangeArrowheads="1"/>
          </p:cNvSpPr>
          <p:nvPr/>
        </p:nvSpPr>
        <p:spPr bwMode="auto">
          <a:xfrm>
            <a:off x="6096000" y="762000"/>
            <a:ext cx="3524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solidFill>
                  <a:srgbClr val="0000FF"/>
                </a:solidFill>
                <a:latin typeface="Segoe Script" panose="020B0804020000000003" pitchFamily="34" charset="0"/>
              </a:rPr>
              <a:t>2</a:t>
            </a:r>
          </a:p>
        </p:txBody>
      </p:sp>
      <p:sp>
        <p:nvSpPr>
          <p:cNvPr id="11280" name="Text Box 18">
            <a:extLst>
              <a:ext uri="{FF2B5EF4-FFF2-40B4-BE49-F238E27FC236}">
                <a16:creationId xmlns:a16="http://schemas.microsoft.com/office/drawing/2014/main" id="{8DAD6880-F905-753F-75D2-E128BF6DA267}"/>
              </a:ext>
            </a:extLst>
          </p:cNvPr>
          <p:cNvSpPr txBox="1">
            <a:spLocks noChangeArrowheads="1"/>
          </p:cNvSpPr>
          <p:nvPr/>
        </p:nvSpPr>
        <p:spPr bwMode="auto">
          <a:xfrm>
            <a:off x="7392988" y="2147888"/>
            <a:ext cx="35242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solidFill>
                  <a:srgbClr val="0000FF"/>
                </a:solidFill>
                <a:latin typeface="Segoe Script" panose="020B0804020000000003" pitchFamily="34" charset="0"/>
              </a:rPr>
              <a:t>2</a:t>
            </a:r>
          </a:p>
        </p:txBody>
      </p:sp>
      <p:sp>
        <p:nvSpPr>
          <p:cNvPr id="11281" name="Text Box 19">
            <a:extLst>
              <a:ext uri="{FF2B5EF4-FFF2-40B4-BE49-F238E27FC236}">
                <a16:creationId xmlns:a16="http://schemas.microsoft.com/office/drawing/2014/main" id="{19D1547E-0104-E3A4-28DE-E703F79BF615}"/>
              </a:ext>
            </a:extLst>
          </p:cNvPr>
          <p:cNvSpPr txBox="1">
            <a:spLocks noChangeArrowheads="1"/>
          </p:cNvSpPr>
          <p:nvPr/>
        </p:nvSpPr>
        <p:spPr bwMode="auto">
          <a:xfrm>
            <a:off x="3505200" y="2147888"/>
            <a:ext cx="35242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solidFill>
                  <a:srgbClr val="0000FF"/>
                </a:solidFill>
                <a:latin typeface="Segoe Script" panose="020B0804020000000003" pitchFamily="34" charset="0"/>
              </a:rPr>
              <a:t>2</a:t>
            </a:r>
          </a:p>
        </p:txBody>
      </p:sp>
      <p:sp>
        <p:nvSpPr>
          <p:cNvPr id="11282" name="Rectangle 20">
            <a:extLst>
              <a:ext uri="{FF2B5EF4-FFF2-40B4-BE49-F238E27FC236}">
                <a16:creationId xmlns:a16="http://schemas.microsoft.com/office/drawing/2014/main" id="{9BCF30E6-EBAB-32D4-FE6F-93022E19761A}"/>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11283" name="Text Box 2">
            <a:extLst>
              <a:ext uri="{FF2B5EF4-FFF2-40B4-BE49-F238E27FC236}">
                <a16:creationId xmlns:a16="http://schemas.microsoft.com/office/drawing/2014/main" id="{19AE0673-A502-14A4-9702-EC6C63831FAE}"/>
              </a:ext>
            </a:extLst>
          </p:cNvPr>
          <p:cNvSpPr txBox="1">
            <a:spLocks noChangeArrowheads="1"/>
          </p:cNvSpPr>
          <p:nvPr/>
        </p:nvSpPr>
        <p:spPr bwMode="auto">
          <a:xfrm>
            <a:off x="1290638" y="1144588"/>
            <a:ext cx="3509962" cy="30480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dirty="0"/>
              <a:t>Die </a:t>
            </a:r>
            <a:r>
              <a:rPr lang="en-US" altLang="en-US" sz="1200" b="1" dirty="0">
                <a:solidFill>
                  <a:schemeClr val="bg1">
                    <a:lumMod val="75000"/>
                  </a:schemeClr>
                </a:solidFill>
              </a:rPr>
              <a:t>transversale </a:t>
            </a:r>
            <a:r>
              <a:rPr lang="en-US" altLang="en-US" sz="1200" b="1" dirty="0"/>
              <a:t>Vergrößerung ist definiert als:</a:t>
            </a:r>
          </a:p>
        </p:txBody>
      </p:sp>
      <p:sp>
        <p:nvSpPr>
          <p:cNvPr id="11284" name="Text Box 3">
            <a:extLst>
              <a:ext uri="{FF2B5EF4-FFF2-40B4-BE49-F238E27FC236}">
                <a16:creationId xmlns:a16="http://schemas.microsoft.com/office/drawing/2014/main" id="{FFBBDF16-FF8D-7CFA-8322-5655AAAEDF13}"/>
              </a:ext>
            </a:extLst>
          </p:cNvPr>
          <p:cNvSpPr txBox="1">
            <a:spLocks noChangeArrowheads="1"/>
          </p:cNvSpPr>
          <p:nvPr/>
        </p:nvSpPr>
        <p:spPr bwMode="auto">
          <a:xfrm>
            <a:off x="4876800" y="990600"/>
            <a:ext cx="1238250" cy="527050"/>
          </a:xfrm>
          <a:prstGeom prst="rect">
            <a:avLst/>
          </a:prstGeom>
          <a:solidFill>
            <a:srgbClr val="CCFFCC"/>
          </a:solidFill>
          <a:ln w="9525">
            <a:solidFill>
              <a:srgbClr val="66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i="1" u="sng"/>
              <a:t>Bildhöhe</a:t>
            </a:r>
          </a:p>
          <a:p>
            <a:pPr algn="ctr" eaLnBrk="1" hangingPunct="1">
              <a:spcBef>
                <a:spcPct val="0"/>
              </a:spcBef>
              <a:buClrTx/>
              <a:buSzTx/>
              <a:buFontTx/>
              <a:buNone/>
            </a:pPr>
            <a:r>
              <a:rPr lang="en-US" altLang="en-US" sz="1200" i="1"/>
              <a:t>Objekthöhe</a:t>
            </a:r>
          </a:p>
        </p:txBody>
      </p:sp>
      <p:sp>
        <p:nvSpPr>
          <p:cNvPr id="11285" name="Slide Number Placeholder 1">
            <a:extLst>
              <a:ext uri="{FF2B5EF4-FFF2-40B4-BE49-F238E27FC236}">
                <a16:creationId xmlns:a16="http://schemas.microsoft.com/office/drawing/2014/main" id="{92D4B9AC-D977-5A3D-C289-44DDBEDDC2B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79A1301D-F32E-F54F-B233-CF9BEAD438A9}" type="slidenum">
              <a:rPr lang="en-US" altLang="en-US" sz="1000" smtClean="0"/>
              <a:t>8</a:t>
            </a:fld>
            <a:endParaRPr lang="en-US" altLang="en-US"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EF2409E8-12BE-F32B-2ADE-8B39A12427AE}"/>
              </a:ext>
            </a:extLst>
          </p:cNvPr>
          <p:cNvSpPr txBox="1">
            <a:spLocks noChangeArrowheads="1"/>
          </p:cNvSpPr>
          <p:nvPr/>
        </p:nvSpPr>
        <p:spPr bwMode="auto">
          <a:xfrm>
            <a:off x="1290638" y="1144588"/>
            <a:ext cx="3509962"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dirty="0">
                <a:solidFill>
                  <a:schemeClr val="bg1">
                    <a:lumMod val="75000"/>
                  </a:schemeClr>
                </a:solidFill>
              </a:rPr>
              <a:t>Die </a:t>
            </a:r>
            <a:r>
              <a:rPr lang="en-US" altLang="en-US" sz="1200" b="1" dirty="0" err="1">
                <a:solidFill>
                  <a:schemeClr val="bg1">
                    <a:lumMod val="75000"/>
                  </a:schemeClr>
                </a:solidFill>
              </a:rPr>
              <a:t>Transversale</a:t>
            </a:r>
            <a:r>
              <a:rPr lang="en-US" altLang="en-US" sz="1200" b="1" dirty="0">
                <a:solidFill>
                  <a:schemeClr val="bg1">
                    <a:lumMod val="75000"/>
                  </a:schemeClr>
                </a:solidFill>
              </a:rPr>
              <a:t> </a:t>
            </a:r>
            <a:r>
              <a:rPr lang="en-US" altLang="en-US" sz="1200" b="1" dirty="0" err="1">
                <a:solidFill>
                  <a:schemeClr val="bg1">
                    <a:lumMod val="75000"/>
                  </a:schemeClr>
                </a:solidFill>
              </a:rPr>
              <a:t>Vergrößerung</a:t>
            </a:r>
            <a:r>
              <a:rPr lang="en-US" altLang="en-US" sz="1200" b="1" dirty="0">
                <a:solidFill>
                  <a:schemeClr val="bg1">
                    <a:lumMod val="75000"/>
                  </a:schemeClr>
                </a:solidFill>
              </a:rPr>
              <a:t> ist definiert als:</a:t>
            </a:r>
          </a:p>
        </p:txBody>
      </p:sp>
      <p:sp>
        <p:nvSpPr>
          <p:cNvPr id="12291" name="Text Box 3">
            <a:extLst>
              <a:ext uri="{FF2B5EF4-FFF2-40B4-BE49-F238E27FC236}">
                <a16:creationId xmlns:a16="http://schemas.microsoft.com/office/drawing/2014/main" id="{C0F03099-5FF6-B81A-D0E1-16486D6DCF25}"/>
              </a:ext>
            </a:extLst>
          </p:cNvPr>
          <p:cNvSpPr txBox="1">
            <a:spLocks noChangeArrowheads="1"/>
          </p:cNvSpPr>
          <p:nvPr/>
        </p:nvSpPr>
        <p:spPr bwMode="auto">
          <a:xfrm>
            <a:off x="4876800" y="990600"/>
            <a:ext cx="1238250"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Bildhöhe</a:t>
            </a:r>
          </a:p>
          <a:p>
            <a:pPr algn="ctr" eaLnBrk="1" hangingPunct="1">
              <a:spcBef>
                <a:spcPct val="0"/>
              </a:spcBef>
              <a:buClrTx/>
              <a:buSzTx/>
              <a:buFontTx/>
              <a:buNone/>
              <a:defRPr/>
            </a:pPr>
            <a:r>
              <a:rPr lang="en-US" altLang="en-US" sz="1200" i="1">
                <a:solidFill>
                  <a:schemeClr val="bg1">
                    <a:lumMod val="75000"/>
                  </a:schemeClr>
                </a:solidFill>
              </a:rPr>
              <a:t>Objekthöhe</a:t>
            </a:r>
          </a:p>
        </p:txBody>
      </p:sp>
      <p:sp>
        <p:nvSpPr>
          <p:cNvPr id="12292" name="Line 4">
            <a:extLst>
              <a:ext uri="{FF2B5EF4-FFF2-40B4-BE49-F238E27FC236}">
                <a16:creationId xmlns:a16="http://schemas.microsoft.com/office/drawing/2014/main" id="{9444AC2B-E4D0-CE98-B889-D5F509570133}"/>
              </a:ext>
            </a:extLst>
          </p:cNvPr>
          <p:cNvSpPr>
            <a:spLocks noChangeShapeType="1"/>
          </p:cNvSpPr>
          <p:nvPr/>
        </p:nvSpPr>
        <p:spPr bwMode="auto">
          <a:xfrm>
            <a:off x="2214563" y="3973513"/>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3" name="Oval 5">
            <a:extLst>
              <a:ext uri="{FF2B5EF4-FFF2-40B4-BE49-F238E27FC236}">
                <a16:creationId xmlns:a16="http://schemas.microsoft.com/office/drawing/2014/main" id="{E20DDBB8-6DC1-582D-5FCB-A28CAC289CD1}"/>
              </a:ext>
            </a:extLst>
          </p:cNvPr>
          <p:cNvSpPr>
            <a:spLocks noChangeArrowheads="1"/>
          </p:cNvSpPr>
          <p:nvPr/>
        </p:nvSpPr>
        <p:spPr bwMode="auto">
          <a:xfrm>
            <a:off x="3522663"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2294" name="Oval 6">
            <a:extLst>
              <a:ext uri="{FF2B5EF4-FFF2-40B4-BE49-F238E27FC236}">
                <a16:creationId xmlns:a16="http://schemas.microsoft.com/office/drawing/2014/main" id="{DF61ABA6-50E8-49BB-1693-4E505CC51499}"/>
              </a:ext>
            </a:extLst>
          </p:cNvPr>
          <p:cNvSpPr>
            <a:spLocks noChangeArrowheads="1"/>
          </p:cNvSpPr>
          <p:nvPr/>
        </p:nvSpPr>
        <p:spPr bwMode="auto">
          <a:xfrm>
            <a:off x="5635625"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2295" name="Text Box 7">
            <a:extLst>
              <a:ext uri="{FF2B5EF4-FFF2-40B4-BE49-F238E27FC236}">
                <a16:creationId xmlns:a16="http://schemas.microsoft.com/office/drawing/2014/main" id="{3959AE59-97C5-779C-C786-9CC5830D4A1C}"/>
              </a:ext>
            </a:extLst>
          </p:cNvPr>
          <p:cNvSpPr txBox="1">
            <a:spLocks noChangeArrowheads="1"/>
          </p:cNvSpPr>
          <p:nvPr/>
        </p:nvSpPr>
        <p:spPr bwMode="auto">
          <a:xfrm>
            <a:off x="3556000"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12296" name="Text Box 8">
            <a:extLst>
              <a:ext uri="{FF2B5EF4-FFF2-40B4-BE49-F238E27FC236}">
                <a16:creationId xmlns:a16="http://schemas.microsoft.com/office/drawing/2014/main" id="{4D044359-2AE7-C67C-CD62-F32EA4153209}"/>
              </a:ext>
            </a:extLst>
          </p:cNvPr>
          <p:cNvSpPr txBox="1">
            <a:spLocks noChangeArrowheads="1"/>
          </p:cNvSpPr>
          <p:nvPr/>
        </p:nvSpPr>
        <p:spPr bwMode="auto">
          <a:xfrm>
            <a:off x="5668963"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12297" name="Text Box 9">
            <a:extLst>
              <a:ext uri="{FF2B5EF4-FFF2-40B4-BE49-F238E27FC236}">
                <a16:creationId xmlns:a16="http://schemas.microsoft.com/office/drawing/2014/main" id="{40FF7B10-CFFB-040D-B044-D000DFDCAC16}"/>
              </a:ext>
            </a:extLst>
          </p:cNvPr>
          <p:cNvSpPr txBox="1">
            <a:spLocks noChangeArrowheads="1"/>
          </p:cNvSpPr>
          <p:nvPr/>
        </p:nvSpPr>
        <p:spPr bwMode="auto">
          <a:xfrm>
            <a:off x="4127500" y="2590800"/>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Pluslinse</a:t>
            </a:r>
          </a:p>
        </p:txBody>
      </p:sp>
      <p:sp>
        <p:nvSpPr>
          <p:cNvPr id="12298" name="Oval 10">
            <a:extLst>
              <a:ext uri="{FF2B5EF4-FFF2-40B4-BE49-F238E27FC236}">
                <a16:creationId xmlns:a16="http://schemas.microsoft.com/office/drawing/2014/main" id="{B5017884-6944-0A34-B001-3745E389D429}"/>
              </a:ext>
            </a:extLst>
          </p:cNvPr>
          <p:cNvSpPr>
            <a:spLocks noChangeArrowheads="1"/>
          </p:cNvSpPr>
          <p:nvPr/>
        </p:nvSpPr>
        <p:spPr bwMode="auto">
          <a:xfrm>
            <a:off x="4579938" y="3916363"/>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2299" name="Text Box 11">
            <a:extLst>
              <a:ext uri="{FF2B5EF4-FFF2-40B4-BE49-F238E27FC236}">
                <a16:creationId xmlns:a16="http://schemas.microsoft.com/office/drawing/2014/main" id="{0730DB72-0BEC-5AEA-705D-D9DDC32FE472}"/>
              </a:ext>
            </a:extLst>
          </p:cNvPr>
          <p:cNvSpPr txBox="1">
            <a:spLocks noChangeArrowheads="1"/>
          </p:cNvSpPr>
          <p:nvPr/>
        </p:nvSpPr>
        <p:spPr bwMode="auto">
          <a:xfrm>
            <a:off x="4611688" y="4024313"/>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12300" name="Text Box 12">
            <a:extLst>
              <a:ext uri="{FF2B5EF4-FFF2-40B4-BE49-F238E27FC236}">
                <a16:creationId xmlns:a16="http://schemas.microsoft.com/office/drawing/2014/main" id="{6115440A-861C-BB00-257C-44D3AF5CD4F9}"/>
              </a:ext>
            </a:extLst>
          </p:cNvPr>
          <p:cNvSpPr txBox="1">
            <a:spLocks noChangeArrowheads="1"/>
          </p:cNvSpPr>
          <p:nvPr/>
        </p:nvSpPr>
        <p:spPr bwMode="auto">
          <a:xfrm>
            <a:off x="995363" y="3386138"/>
            <a:ext cx="1079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Objekthöhe</a:t>
            </a:r>
          </a:p>
        </p:txBody>
      </p:sp>
      <p:sp>
        <p:nvSpPr>
          <p:cNvPr id="12301" name="AutoShape 13">
            <a:extLst>
              <a:ext uri="{FF2B5EF4-FFF2-40B4-BE49-F238E27FC236}">
                <a16:creationId xmlns:a16="http://schemas.microsoft.com/office/drawing/2014/main" id="{F369B2E8-1F61-5C9A-CF27-87A27DF85D87}"/>
              </a:ext>
            </a:extLst>
          </p:cNvPr>
          <p:cNvSpPr>
            <a:spLocks/>
          </p:cNvSpPr>
          <p:nvPr/>
        </p:nvSpPr>
        <p:spPr bwMode="auto">
          <a:xfrm>
            <a:off x="2062163" y="3127375"/>
            <a:ext cx="152400" cy="838200"/>
          </a:xfrm>
          <a:prstGeom prst="leftBrace">
            <a:avLst>
              <a:gd name="adj1" fmla="val 458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2302" name="Text Box 14">
            <a:extLst>
              <a:ext uri="{FF2B5EF4-FFF2-40B4-BE49-F238E27FC236}">
                <a16:creationId xmlns:a16="http://schemas.microsoft.com/office/drawing/2014/main" id="{1C542982-73AB-47F0-4C05-F34559C20AC2}"/>
              </a:ext>
            </a:extLst>
          </p:cNvPr>
          <p:cNvSpPr txBox="1">
            <a:spLocks noChangeArrowheads="1"/>
          </p:cNvSpPr>
          <p:nvPr/>
        </p:nvSpPr>
        <p:spPr bwMode="auto">
          <a:xfrm>
            <a:off x="5722938" y="2362200"/>
            <a:ext cx="1681162"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Bildabstand (v)</a:t>
            </a:r>
          </a:p>
          <a:p>
            <a:pPr algn="ctr" eaLnBrk="1" hangingPunct="1">
              <a:spcBef>
                <a:spcPct val="0"/>
              </a:spcBef>
              <a:buClrTx/>
              <a:buSzTx/>
              <a:buFontTx/>
              <a:buNone/>
              <a:defRPr/>
            </a:pPr>
            <a:r>
              <a:rPr lang="en-US" altLang="en-US" sz="1200" i="1">
                <a:solidFill>
                  <a:schemeClr val="bg1">
                    <a:lumMod val="75000"/>
                  </a:schemeClr>
                </a:solidFill>
              </a:rPr>
              <a:t>Objektentfernung (u)</a:t>
            </a:r>
          </a:p>
        </p:txBody>
      </p:sp>
      <p:sp>
        <p:nvSpPr>
          <p:cNvPr id="12303" name="Text Box 15">
            <a:extLst>
              <a:ext uri="{FF2B5EF4-FFF2-40B4-BE49-F238E27FC236}">
                <a16:creationId xmlns:a16="http://schemas.microsoft.com/office/drawing/2014/main" id="{4BFED2A1-3E5B-199D-1D85-B9DE994DF6CE}"/>
              </a:ext>
            </a:extLst>
          </p:cNvPr>
          <p:cNvSpPr txBox="1">
            <a:spLocks noChangeArrowheads="1"/>
          </p:cNvSpPr>
          <p:nvPr/>
        </p:nvSpPr>
        <p:spPr bwMode="auto">
          <a:xfrm>
            <a:off x="755650" y="2362200"/>
            <a:ext cx="2795588" cy="579646"/>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dirty="0">
                <a:solidFill>
                  <a:schemeClr val="bg1">
                    <a:lumMod val="75000"/>
                  </a:schemeClr>
                </a:solidFill>
              </a:rPr>
              <a:t>Vergenz des </a:t>
            </a:r>
            <a:r>
              <a:rPr lang="en-US" altLang="en-US" sz="1200" i="1" u="sng" dirty="0" err="1">
                <a:solidFill>
                  <a:schemeClr val="bg1">
                    <a:lumMod val="75000"/>
                  </a:schemeClr>
                </a:solidFill>
              </a:rPr>
              <a:t>einfallenden</a:t>
            </a:r>
            <a:r>
              <a:rPr lang="en-US" altLang="en-US" sz="1200" i="1" u="sng" dirty="0">
                <a:solidFill>
                  <a:schemeClr val="bg1">
                    <a:lumMod val="75000"/>
                  </a:schemeClr>
                </a:solidFill>
              </a:rPr>
              <a:t> Lichts (U)</a:t>
            </a:r>
          </a:p>
          <a:p>
            <a:pPr algn="ctr" eaLnBrk="1" hangingPunct="1">
              <a:spcBef>
                <a:spcPct val="0"/>
              </a:spcBef>
              <a:buClrTx/>
              <a:buSzTx/>
              <a:buFontTx/>
              <a:buNone/>
              <a:defRPr/>
            </a:pPr>
            <a:r>
              <a:rPr lang="en-US" altLang="en-US" sz="1200" i="1" dirty="0">
                <a:solidFill>
                  <a:schemeClr val="bg1">
                    <a:lumMod val="75000"/>
                  </a:schemeClr>
                </a:solidFill>
              </a:rPr>
              <a:t>Vergenz des </a:t>
            </a:r>
            <a:r>
              <a:rPr lang="en-US" altLang="en-US" sz="1200" i="1" dirty="0" err="1">
                <a:solidFill>
                  <a:schemeClr val="bg1">
                    <a:lumMod val="75000"/>
                  </a:schemeClr>
                </a:solidFill>
              </a:rPr>
              <a:t>aus</a:t>
            </a:r>
            <a:r>
              <a:rPr lang="en-US" altLang="en-US" sz="1200" i="1" dirty="0">
                <a:solidFill>
                  <a:schemeClr val="bg1">
                    <a:lumMod val="75000"/>
                  </a:schemeClr>
                </a:solidFill>
              </a:rPr>
              <a:t> der Linse </a:t>
            </a:r>
            <a:r>
              <a:rPr lang="en-US" altLang="en-US" sz="1200" i="1" dirty="0" err="1">
                <a:solidFill>
                  <a:schemeClr val="bg1">
                    <a:lumMod val="75000"/>
                  </a:schemeClr>
                </a:solidFill>
              </a:rPr>
              <a:t>austretenden</a:t>
            </a:r>
            <a:r>
              <a:rPr lang="en-US" altLang="en-US" sz="1200" i="1" dirty="0">
                <a:solidFill>
                  <a:schemeClr val="bg1">
                    <a:lumMod val="75000"/>
                  </a:schemeClr>
                </a:solidFill>
              </a:rPr>
              <a:t> Lichts (V)</a:t>
            </a:r>
          </a:p>
        </p:txBody>
      </p:sp>
      <p:sp>
        <p:nvSpPr>
          <p:cNvPr id="12304" name="Text Box 16">
            <a:extLst>
              <a:ext uri="{FF2B5EF4-FFF2-40B4-BE49-F238E27FC236}">
                <a16:creationId xmlns:a16="http://schemas.microsoft.com/office/drawing/2014/main" id="{C19EA155-8DEA-579E-0F9F-9FB6F9F92A52}"/>
              </a:ext>
            </a:extLst>
          </p:cNvPr>
          <p:cNvSpPr txBox="1">
            <a:spLocks noChangeArrowheads="1"/>
          </p:cNvSpPr>
          <p:nvPr/>
        </p:nvSpPr>
        <p:spPr bwMode="auto">
          <a:xfrm>
            <a:off x="2438400" y="1676400"/>
            <a:ext cx="3313113" cy="30480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a:solidFill>
                  <a:schemeClr val="bg1">
                    <a:lumMod val="75000"/>
                  </a:schemeClr>
                </a:solidFill>
              </a:rPr>
              <a:t>Die transversale Vergrößerung ist gleich:</a:t>
            </a:r>
          </a:p>
        </p:txBody>
      </p:sp>
      <p:sp>
        <p:nvSpPr>
          <p:cNvPr id="12305" name="Line 17">
            <a:extLst>
              <a:ext uri="{FF2B5EF4-FFF2-40B4-BE49-F238E27FC236}">
                <a16:creationId xmlns:a16="http://schemas.microsoft.com/office/drawing/2014/main" id="{DED40BB4-9A44-B99D-D972-F823C97EDF3D}"/>
              </a:ext>
            </a:extLst>
          </p:cNvPr>
          <p:cNvSpPr>
            <a:spLocks noChangeShapeType="1"/>
          </p:cNvSpPr>
          <p:nvPr/>
        </p:nvSpPr>
        <p:spPr bwMode="auto">
          <a:xfrm flipH="1">
            <a:off x="3581400" y="2068513"/>
            <a:ext cx="9906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2306" name="Line 18">
            <a:extLst>
              <a:ext uri="{FF2B5EF4-FFF2-40B4-BE49-F238E27FC236}">
                <a16:creationId xmlns:a16="http://schemas.microsoft.com/office/drawing/2014/main" id="{EC64326F-CC51-6206-B221-7CF3581E479F}"/>
              </a:ext>
            </a:extLst>
          </p:cNvPr>
          <p:cNvSpPr>
            <a:spLocks noChangeShapeType="1"/>
          </p:cNvSpPr>
          <p:nvPr/>
        </p:nvSpPr>
        <p:spPr bwMode="auto">
          <a:xfrm>
            <a:off x="4572000" y="2068513"/>
            <a:ext cx="11430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2307" name="Text Box 19">
            <a:extLst>
              <a:ext uri="{FF2B5EF4-FFF2-40B4-BE49-F238E27FC236}">
                <a16:creationId xmlns:a16="http://schemas.microsoft.com/office/drawing/2014/main" id="{96ED80BE-A522-B7E0-33C0-97481E59DAD3}"/>
              </a:ext>
            </a:extLst>
          </p:cNvPr>
          <p:cNvSpPr txBox="1">
            <a:spLocks noChangeArrowheads="1"/>
          </p:cNvSpPr>
          <p:nvPr/>
        </p:nvSpPr>
        <p:spPr bwMode="auto">
          <a:xfrm>
            <a:off x="5753100" y="1981200"/>
            <a:ext cx="1943100" cy="39498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a:solidFill>
                  <a:schemeClr val="bg1">
                    <a:lumMod val="75000"/>
                  </a:schemeClr>
                </a:solidFill>
              </a:rPr>
              <a:t>(Nach dem Satz </a:t>
            </a:r>
            <a:r>
              <a:rPr lang="en-US" altLang="en-US" sz="1200" dirty="0" err="1">
                <a:solidFill>
                  <a:schemeClr val="bg1">
                    <a:lumMod val="75000"/>
                  </a:schemeClr>
                </a:solidFill>
              </a:rPr>
              <a:t>über</a:t>
            </a:r>
            <a:r>
              <a:rPr lang="en-US" altLang="en-US" sz="1200" dirty="0">
                <a:solidFill>
                  <a:schemeClr val="bg1">
                    <a:lumMod val="75000"/>
                  </a:schemeClr>
                </a:solidFill>
              </a:rPr>
              <a:t> </a:t>
            </a:r>
            <a:r>
              <a:rPr lang="en-US" altLang="en-US" sz="1200" dirty="0" err="1">
                <a:solidFill>
                  <a:schemeClr val="bg1">
                    <a:lumMod val="75000"/>
                  </a:schemeClr>
                </a:solidFill>
              </a:rPr>
              <a:t>gleichseitige</a:t>
            </a:r>
            <a:r>
              <a:rPr lang="en-US" altLang="en-US" sz="1200" dirty="0">
                <a:solidFill>
                  <a:schemeClr val="bg1">
                    <a:lumMod val="75000"/>
                  </a:schemeClr>
                </a:solidFill>
              </a:rPr>
              <a:t> </a:t>
            </a:r>
            <a:r>
              <a:rPr lang="en-US" altLang="en-US" sz="1200" dirty="0" err="1">
                <a:solidFill>
                  <a:schemeClr val="bg1">
                    <a:lumMod val="75000"/>
                  </a:schemeClr>
                </a:solidFill>
              </a:rPr>
              <a:t>Dreiecke</a:t>
            </a:r>
            <a:r>
              <a:rPr lang="en-US" altLang="en-US" sz="1200" dirty="0">
                <a:solidFill>
                  <a:schemeClr val="bg1">
                    <a:lumMod val="75000"/>
                  </a:schemeClr>
                </a:solidFill>
              </a:rPr>
              <a:t>)</a:t>
            </a:r>
          </a:p>
        </p:txBody>
      </p:sp>
      <p:sp>
        <p:nvSpPr>
          <p:cNvPr id="12308" name="Text Box 20">
            <a:extLst>
              <a:ext uri="{FF2B5EF4-FFF2-40B4-BE49-F238E27FC236}">
                <a16:creationId xmlns:a16="http://schemas.microsoft.com/office/drawing/2014/main" id="{9EEB63D4-BBFB-ECDD-3638-80AE10C10418}"/>
              </a:ext>
            </a:extLst>
          </p:cNvPr>
          <p:cNvSpPr txBox="1">
            <a:spLocks noChangeArrowheads="1"/>
          </p:cNvSpPr>
          <p:nvPr/>
        </p:nvSpPr>
        <p:spPr bwMode="auto">
          <a:xfrm>
            <a:off x="1181100" y="1981200"/>
            <a:ext cx="1468438" cy="244475"/>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rPr>
              <a:t>(Nach dem Brechungsgesetz)</a:t>
            </a:r>
          </a:p>
        </p:txBody>
      </p:sp>
      <p:sp>
        <p:nvSpPr>
          <p:cNvPr id="12309" name="Line 21">
            <a:extLst>
              <a:ext uri="{FF2B5EF4-FFF2-40B4-BE49-F238E27FC236}">
                <a16:creationId xmlns:a16="http://schemas.microsoft.com/office/drawing/2014/main" id="{6E540ABA-002E-D45B-DC4C-73D78456CDEA}"/>
              </a:ext>
            </a:extLst>
          </p:cNvPr>
          <p:cNvSpPr>
            <a:spLocks noChangeShapeType="1"/>
          </p:cNvSpPr>
          <p:nvPr/>
        </p:nvSpPr>
        <p:spPr bwMode="auto">
          <a:xfrm flipH="1">
            <a:off x="2366963" y="5162550"/>
            <a:ext cx="2286000" cy="2222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10" name="Line 22">
            <a:extLst>
              <a:ext uri="{FF2B5EF4-FFF2-40B4-BE49-F238E27FC236}">
                <a16:creationId xmlns:a16="http://schemas.microsoft.com/office/drawing/2014/main" id="{9AA378BD-8BA3-C087-0942-AA864D54F4F2}"/>
              </a:ext>
            </a:extLst>
          </p:cNvPr>
          <p:cNvSpPr>
            <a:spLocks noChangeShapeType="1"/>
          </p:cNvSpPr>
          <p:nvPr/>
        </p:nvSpPr>
        <p:spPr bwMode="auto">
          <a:xfrm flipH="1" flipV="1">
            <a:off x="4652963" y="5162550"/>
            <a:ext cx="1366837" cy="1905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11" name="Text Box 23">
            <a:extLst>
              <a:ext uri="{FF2B5EF4-FFF2-40B4-BE49-F238E27FC236}">
                <a16:creationId xmlns:a16="http://schemas.microsoft.com/office/drawing/2014/main" id="{623F989F-E7E2-18BA-8376-B23156ACF42C}"/>
              </a:ext>
            </a:extLst>
          </p:cNvPr>
          <p:cNvSpPr txBox="1">
            <a:spLocks noChangeArrowheads="1"/>
          </p:cNvSpPr>
          <p:nvPr/>
        </p:nvSpPr>
        <p:spPr bwMode="auto">
          <a:xfrm>
            <a:off x="3357563" y="4970463"/>
            <a:ext cx="3111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u</a:t>
            </a:r>
          </a:p>
        </p:txBody>
      </p:sp>
      <p:sp>
        <p:nvSpPr>
          <p:cNvPr id="12312" name="Line 24">
            <a:extLst>
              <a:ext uri="{FF2B5EF4-FFF2-40B4-BE49-F238E27FC236}">
                <a16:creationId xmlns:a16="http://schemas.microsoft.com/office/drawing/2014/main" id="{C295938D-B13D-1ADE-F779-0FD63B2E4AE9}"/>
              </a:ext>
            </a:extLst>
          </p:cNvPr>
          <p:cNvSpPr>
            <a:spLocks noChangeShapeType="1"/>
          </p:cNvSpPr>
          <p:nvPr/>
        </p:nvSpPr>
        <p:spPr bwMode="auto">
          <a:xfrm>
            <a:off x="4652963"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13" name="Line 25">
            <a:extLst>
              <a:ext uri="{FF2B5EF4-FFF2-40B4-BE49-F238E27FC236}">
                <a16:creationId xmlns:a16="http://schemas.microsoft.com/office/drawing/2014/main" id="{C69A91AB-E7FD-7CB7-02FB-7F2F678597DB}"/>
              </a:ext>
            </a:extLst>
          </p:cNvPr>
          <p:cNvSpPr>
            <a:spLocks noChangeShapeType="1"/>
          </p:cNvSpPr>
          <p:nvPr/>
        </p:nvSpPr>
        <p:spPr bwMode="auto">
          <a:xfrm>
            <a:off x="6019800" y="3973513"/>
            <a:ext cx="0" cy="446087"/>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14" name="Text Box 26">
            <a:extLst>
              <a:ext uri="{FF2B5EF4-FFF2-40B4-BE49-F238E27FC236}">
                <a16:creationId xmlns:a16="http://schemas.microsoft.com/office/drawing/2014/main" id="{C7AEF6C9-C030-5ECA-E67D-E6E79435B9AE}"/>
              </a:ext>
            </a:extLst>
          </p:cNvPr>
          <p:cNvSpPr txBox="1">
            <a:spLocks noChangeArrowheads="1"/>
          </p:cNvSpPr>
          <p:nvPr/>
        </p:nvSpPr>
        <p:spPr bwMode="auto">
          <a:xfrm>
            <a:off x="5181600" y="4970463"/>
            <a:ext cx="2984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v</a:t>
            </a:r>
          </a:p>
        </p:txBody>
      </p:sp>
      <p:grpSp>
        <p:nvGrpSpPr>
          <p:cNvPr id="12315" name="Group 27">
            <a:extLst>
              <a:ext uri="{FF2B5EF4-FFF2-40B4-BE49-F238E27FC236}">
                <a16:creationId xmlns:a16="http://schemas.microsoft.com/office/drawing/2014/main" id="{FE91F0EB-0978-C5F3-A440-EF63EE06E339}"/>
              </a:ext>
            </a:extLst>
          </p:cNvPr>
          <p:cNvGrpSpPr>
            <a:grpSpLocks/>
          </p:cNvGrpSpPr>
          <p:nvPr/>
        </p:nvGrpSpPr>
        <p:grpSpPr bwMode="auto">
          <a:xfrm>
            <a:off x="4495800" y="2965450"/>
            <a:ext cx="252413" cy="2071688"/>
            <a:chOff x="3696" y="2640"/>
            <a:chExt cx="240" cy="1392"/>
          </a:xfrm>
        </p:grpSpPr>
        <p:sp>
          <p:nvSpPr>
            <p:cNvPr id="12333" name="Oval 28">
              <a:extLst>
                <a:ext uri="{FF2B5EF4-FFF2-40B4-BE49-F238E27FC236}">
                  <a16:creationId xmlns:a16="http://schemas.microsoft.com/office/drawing/2014/main" id="{C93E989E-B95F-601C-8D0F-7DF1F38BD564}"/>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2334" name="Rectangle 29">
              <a:extLst>
                <a:ext uri="{FF2B5EF4-FFF2-40B4-BE49-F238E27FC236}">
                  <a16:creationId xmlns:a16="http://schemas.microsoft.com/office/drawing/2014/main" id="{AA83F60E-906E-D150-F572-C603A1FC6440}"/>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2335" name="Oval 30">
              <a:extLst>
                <a:ext uri="{FF2B5EF4-FFF2-40B4-BE49-F238E27FC236}">
                  <a16:creationId xmlns:a16="http://schemas.microsoft.com/office/drawing/2014/main" id="{7A39BC7B-CFF4-2284-DC95-66F308E37DB5}"/>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2336" name="Rectangle 31">
              <a:extLst>
                <a:ext uri="{FF2B5EF4-FFF2-40B4-BE49-F238E27FC236}">
                  <a16:creationId xmlns:a16="http://schemas.microsoft.com/office/drawing/2014/main" id="{0FAC97E4-E331-0D47-6C84-02F9E873F49F}"/>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2337" name="Line 32">
              <a:extLst>
                <a:ext uri="{FF2B5EF4-FFF2-40B4-BE49-F238E27FC236}">
                  <a16:creationId xmlns:a16="http://schemas.microsoft.com/office/drawing/2014/main" id="{EE11A060-95CD-7D9C-2B25-0A59CF3F709F}"/>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2316" name="Line 33">
            <a:extLst>
              <a:ext uri="{FF2B5EF4-FFF2-40B4-BE49-F238E27FC236}">
                <a16:creationId xmlns:a16="http://schemas.microsoft.com/office/drawing/2014/main" id="{BC7FFBA3-A5A9-D747-F942-6AE1461DDA5F}"/>
              </a:ext>
            </a:extLst>
          </p:cNvPr>
          <p:cNvSpPr>
            <a:spLocks noChangeShapeType="1"/>
          </p:cNvSpPr>
          <p:nvPr/>
        </p:nvSpPr>
        <p:spPr bwMode="auto">
          <a:xfrm flipH="1">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2317" name="Line 34">
            <a:extLst>
              <a:ext uri="{FF2B5EF4-FFF2-40B4-BE49-F238E27FC236}">
                <a16:creationId xmlns:a16="http://schemas.microsoft.com/office/drawing/2014/main" id="{C1677AF5-69D9-B669-A222-ED064B2804C0}"/>
              </a:ext>
            </a:extLst>
          </p:cNvPr>
          <p:cNvSpPr>
            <a:spLocks noChangeShapeType="1"/>
          </p:cNvSpPr>
          <p:nvPr/>
        </p:nvSpPr>
        <p:spPr bwMode="auto">
          <a:xfrm>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2318" name="Line 35">
            <a:extLst>
              <a:ext uri="{FF2B5EF4-FFF2-40B4-BE49-F238E27FC236}">
                <a16:creationId xmlns:a16="http://schemas.microsoft.com/office/drawing/2014/main" id="{3497B892-CA8B-FEF2-3AEE-7F5210D56D5C}"/>
              </a:ext>
            </a:extLst>
          </p:cNvPr>
          <p:cNvSpPr>
            <a:spLocks noChangeShapeType="1"/>
          </p:cNvSpPr>
          <p:nvPr/>
        </p:nvSpPr>
        <p:spPr bwMode="auto">
          <a:xfrm flipH="1">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2319" name="Line 36">
            <a:extLst>
              <a:ext uri="{FF2B5EF4-FFF2-40B4-BE49-F238E27FC236}">
                <a16:creationId xmlns:a16="http://schemas.microsoft.com/office/drawing/2014/main" id="{AECE3E01-682D-47BD-4462-CE90F459F6C8}"/>
              </a:ext>
            </a:extLst>
          </p:cNvPr>
          <p:cNvSpPr>
            <a:spLocks noChangeShapeType="1"/>
          </p:cNvSpPr>
          <p:nvPr/>
        </p:nvSpPr>
        <p:spPr bwMode="auto">
          <a:xfrm>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2320" name="Text Box 37">
            <a:extLst>
              <a:ext uri="{FF2B5EF4-FFF2-40B4-BE49-F238E27FC236}">
                <a16:creationId xmlns:a16="http://schemas.microsoft.com/office/drawing/2014/main" id="{5EBE4F7C-51C0-F933-353B-9E461A6A38FD}"/>
              </a:ext>
            </a:extLst>
          </p:cNvPr>
          <p:cNvSpPr txBox="1">
            <a:spLocks noChangeArrowheads="1"/>
          </p:cNvSpPr>
          <p:nvPr/>
        </p:nvSpPr>
        <p:spPr bwMode="auto">
          <a:xfrm>
            <a:off x="1584325" y="9144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2321" name="Text Box 38">
            <a:extLst>
              <a:ext uri="{FF2B5EF4-FFF2-40B4-BE49-F238E27FC236}">
                <a16:creationId xmlns:a16="http://schemas.microsoft.com/office/drawing/2014/main" id="{CEB38D8B-0A5A-A95F-C7F2-C712C32C7F62}"/>
              </a:ext>
            </a:extLst>
          </p:cNvPr>
          <p:cNvSpPr txBox="1">
            <a:spLocks noChangeArrowheads="1"/>
          </p:cNvSpPr>
          <p:nvPr/>
        </p:nvSpPr>
        <p:spPr bwMode="auto">
          <a:xfrm>
            <a:off x="2667000" y="14478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2322" name="Text Box 39">
            <a:extLst>
              <a:ext uri="{FF2B5EF4-FFF2-40B4-BE49-F238E27FC236}">
                <a16:creationId xmlns:a16="http://schemas.microsoft.com/office/drawing/2014/main" id="{677F7403-FE11-5132-81CE-B8ACA12A78A6}"/>
              </a:ext>
            </a:extLst>
          </p:cNvPr>
          <p:cNvSpPr txBox="1">
            <a:spLocks noChangeArrowheads="1"/>
          </p:cNvSpPr>
          <p:nvPr/>
        </p:nvSpPr>
        <p:spPr bwMode="auto">
          <a:xfrm>
            <a:off x="6096000" y="762000"/>
            <a:ext cx="352425" cy="3698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2323" name="Text Box 40">
            <a:extLst>
              <a:ext uri="{FF2B5EF4-FFF2-40B4-BE49-F238E27FC236}">
                <a16:creationId xmlns:a16="http://schemas.microsoft.com/office/drawing/2014/main" id="{56A2A1EF-4DEB-B877-3373-85743881E4CC}"/>
              </a:ext>
            </a:extLst>
          </p:cNvPr>
          <p:cNvSpPr txBox="1">
            <a:spLocks noChangeArrowheads="1"/>
          </p:cNvSpPr>
          <p:nvPr/>
        </p:nvSpPr>
        <p:spPr bwMode="auto">
          <a:xfrm>
            <a:off x="7392988"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2324" name="Text Box 41">
            <a:extLst>
              <a:ext uri="{FF2B5EF4-FFF2-40B4-BE49-F238E27FC236}">
                <a16:creationId xmlns:a16="http://schemas.microsoft.com/office/drawing/2014/main" id="{D8815090-3589-424D-1793-5C0CA222E48E}"/>
              </a:ext>
            </a:extLst>
          </p:cNvPr>
          <p:cNvSpPr txBox="1">
            <a:spLocks noChangeArrowheads="1"/>
          </p:cNvSpPr>
          <p:nvPr/>
        </p:nvSpPr>
        <p:spPr bwMode="auto">
          <a:xfrm>
            <a:off x="3505200"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2325" name="AutoShape 42">
            <a:extLst>
              <a:ext uri="{FF2B5EF4-FFF2-40B4-BE49-F238E27FC236}">
                <a16:creationId xmlns:a16="http://schemas.microsoft.com/office/drawing/2014/main" id="{CF039130-FE41-6ECC-BA76-564BBB9C5F91}"/>
              </a:ext>
            </a:extLst>
          </p:cNvPr>
          <p:cNvSpPr>
            <a:spLocks/>
          </p:cNvSpPr>
          <p:nvPr/>
        </p:nvSpPr>
        <p:spPr bwMode="auto">
          <a:xfrm>
            <a:off x="6781800" y="3965575"/>
            <a:ext cx="233363" cy="454025"/>
          </a:xfrm>
          <a:prstGeom prst="rightBrace">
            <a:avLst>
              <a:gd name="adj1" fmla="val 1621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2326" name="Text Box 43">
            <a:extLst>
              <a:ext uri="{FF2B5EF4-FFF2-40B4-BE49-F238E27FC236}">
                <a16:creationId xmlns:a16="http://schemas.microsoft.com/office/drawing/2014/main" id="{84603012-4AC8-DC6D-2909-7BC28212316A}"/>
              </a:ext>
            </a:extLst>
          </p:cNvPr>
          <p:cNvSpPr txBox="1">
            <a:spLocks noChangeArrowheads="1"/>
          </p:cNvSpPr>
          <p:nvPr/>
        </p:nvSpPr>
        <p:spPr bwMode="auto">
          <a:xfrm>
            <a:off x="6938963" y="4038600"/>
            <a:ext cx="10620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Bildhöhe</a:t>
            </a:r>
          </a:p>
        </p:txBody>
      </p:sp>
      <p:sp>
        <p:nvSpPr>
          <p:cNvPr id="12327" name="Rectangle 44">
            <a:extLst>
              <a:ext uri="{FF2B5EF4-FFF2-40B4-BE49-F238E27FC236}">
                <a16:creationId xmlns:a16="http://schemas.microsoft.com/office/drawing/2014/main" id="{925F9282-ED5D-D5A9-60E2-7B2A046AED1A}"/>
              </a:ext>
            </a:extLst>
          </p:cNvPr>
          <p:cNvSpPr>
            <a:spLocks noChangeArrowheads="1"/>
          </p:cNvSpPr>
          <p:nvPr/>
        </p:nvSpPr>
        <p:spPr bwMode="auto">
          <a:xfrm>
            <a:off x="5105400" y="3124200"/>
            <a:ext cx="1166813" cy="457200"/>
          </a:xfrm>
          <a:prstGeom prst="rect">
            <a:avLst/>
          </a:prstGeom>
          <a:solidFill>
            <a:srgbClr val="66FFFF"/>
          </a:solidFill>
          <a:ln>
            <a:noFill/>
          </a:ln>
          <a:effectLst/>
          <a:extLst>
            <a:ext uri="{91240B29-F687-4F45-9708-019B960494DF}">
              <a14:hiddenLine xmlns:a14="http://schemas.microsoft.com/office/drawing/2010/main" w="9525">
                <a:solidFill>
                  <a:srgbClr val="00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a:solidFill>
                  <a:srgbClr val="009900"/>
                </a:solidFill>
              </a:rPr>
              <a:t>U+P=V</a:t>
            </a:r>
          </a:p>
        </p:txBody>
      </p:sp>
      <p:sp>
        <p:nvSpPr>
          <p:cNvPr id="12328" name="Rectangle 45">
            <a:extLst>
              <a:ext uri="{FF2B5EF4-FFF2-40B4-BE49-F238E27FC236}">
                <a16:creationId xmlns:a16="http://schemas.microsoft.com/office/drawing/2014/main" id="{D6D07CC8-56E8-A1CB-A15D-6F059E97E4FF}"/>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12329" name="Line 46">
            <a:extLst>
              <a:ext uri="{FF2B5EF4-FFF2-40B4-BE49-F238E27FC236}">
                <a16:creationId xmlns:a16="http://schemas.microsoft.com/office/drawing/2014/main" id="{5D614595-F2D8-A5D1-BB36-D6D4CC7ADCA7}"/>
              </a:ext>
            </a:extLst>
          </p:cNvPr>
          <p:cNvSpPr>
            <a:spLocks noChangeShapeType="1"/>
          </p:cNvSpPr>
          <p:nvPr/>
        </p:nvSpPr>
        <p:spPr bwMode="auto">
          <a:xfrm>
            <a:off x="2362200" y="312420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30" name="Line 47">
            <a:extLst>
              <a:ext uri="{FF2B5EF4-FFF2-40B4-BE49-F238E27FC236}">
                <a16:creationId xmlns:a16="http://schemas.microsoft.com/office/drawing/2014/main" id="{F7A4A6B3-5F86-06E2-021D-7E91FAE990ED}"/>
              </a:ext>
            </a:extLst>
          </p:cNvPr>
          <p:cNvSpPr>
            <a:spLocks noChangeShapeType="1"/>
          </p:cNvSpPr>
          <p:nvPr/>
        </p:nvSpPr>
        <p:spPr bwMode="auto">
          <a:xfrm>
            <a:off x="23622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31" name="Line 48">
            <a:extLst>
              <a:ext uri="{FF2B5EF4-FFF2-40B4-BE49-F238E27FC236}">
                <a16:creationId xmlns:a16="http://schemas.microsoft.com/office/drawing/2014/main" id="{15F13BAD-F097-5BC5-B833-82AF8D6ECAE0}"/>
              </a:ext>
            </a:extLst>
          </p:cNvPr>
          <p:cNvSpPr>
            <a:spLocks noChangeShapeType="1"/>
          </p:cNvSpPr>
          <p:nvPr/>
        </p:nvSpPr>
        <p:spPr bwMode="auto">
          <a:xfrm>
            <a:off x="60198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32" name="Slide Number Placeholder 1">
            <a:extLst>
              <a:ext uri="{FF2B5EF4-FFF2-40B4-BE49-F238E27FC236}">
                <a16:creationId xmlns:a16="http://schemas.microsoft.com/office/drawing/2014/main" id="{A9B0FA99-0808-F992-2BE7-2B92A988B0C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9115160A-010A-9F46-818A-0DC74423124D}" type="slidenum">
              <a:rPr lang="en-US" altLang="en-US" sz="1000" smtClean="0"/>
              <a:t>9</a:t>
            </a:fld>
            <a:endParaRPr lang="en-US" altLang="en-US" sz="1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DAC99B23-9B12-D67C-5648-05865C7CC8E3}"/>
              </a:ext>
            </a:extLst>
          </p:cNvPr>
          <p:cNvSpPr txBox="1">
            <a:spLocks noChangeArrowheads="1"/>
          </p:cNvSpPr>
          <p:nvPr/>
        </p:nvSpPr>
        <p:spPr bwMode="auto">
          <a:xfrm>
            <a:off x="1290638" y="1144588"/>
            <a:ext cx="3509962"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dirty="0">
                <a:solidFill>
                  <a:schemeClr val="bg1">
                    <a:lumMod val="75000"/>
                  </a:schemeClr>
                </a:solidFill>
              </a:rPr>
              <a:t>Die </a:t>
            </a:r>
            <a:r>
              <a:rPr lang="en-US" altLang="en-US" sz="1200" b="1" dirty="0" err="1">
                <a:solidFill>
                  <a:schemeClr val="bg1">
                    <a:lumMod val="75000"/>
                  </a:schemeClr>
                </a:solidFill>
              </a:rPr>
              <a:t>Transversale</a:t>
            </a:r>
            <a:r>
              <a:rPr lang="en-US" altLang="en-US" sz="1200" b="1" dirty="0">
                <a:solidFill>
                  <a:schemeClr val="bg1">
                    <a:lumMod val="75000"/>
                  </a:schemeClr>
                </a:solidFill>
              </a:rPr>
              <a:t> </a:t>
            </a:r>
            <a:r>
              <a:rPr lang="en-US" altLang="en-US" sz="1200" b="1" dirty="0" err="1">
                <a:solidFill>
                  <a:schemeClr val="bg1">
                    <a:lumMod val="75000"/>
                  </a:schemeClr>
                </a:solidFill>
              </a:rPr>
              <a:t>Vergrößerung</a:t>
            </a:r>
            <a:r>
              <a:rPr lang="en-US" altLang="en-US" sz="1200" b="1" dirty="0">
                <a:solidFill>
                  <a:schemeClr val="bg1">
                    <a:lumMod val="75000"/>
                  </a:schemeClr>
                </a:solidFill>
              </a:rPr>
              <a:t> </a:t>
            </a:r>
            <a:r>
              <a:rPr lang="en-US" altLang="en-US" sz="1200" b="1" dirty="0" err="1">
                <a:solidFill>
                  <a:schemeClr val="bg1">
                    <a:lumMod val="75000"/>
                  </a:schemeClr>
                </a:solidFill>
              </a:rPr>
              <a:t>ist</a:t>
            </a:r>
            <a:r>
              <a:rPr lang="en-US" altLang="en-US" sz="1200" b="1" dirty="0">
                <a:solidFill>
                  <a:schemeClr val="bg1">
                    <a:lumMod val="75000"/>
                  </a:schemeClr>
                </a:solidFill>
              </a:rPr>
              <a:t> </a:t>
            </a:r>
            <a:r>
              <a:rPr lang="en-US" altLang="en-US" sz="1200" b="1" dirty="0" err="1">
                <a:solidFill>
                  <a:schemeClr val="bg1">
                    <a:lumMod val="75000"/>
                  </a:schemeClr>
                </a:solidFill>
              </a:rPr>
              <a:t>definiert</a:t>
            </a:r>
            <a:r>
              <a:rPr lang="en-US" altLang="en-US" sz="1200" b="1" dirty="0">
                <a:solidFill>
                  <a:schemeClr val="bg1">
                    <a:lumMod val="75000"/>
                  </a:schemeClr>
                </a:solidFill>
              </a:rPr>
              <a:t> </a:t>
            </a:r>
            <a:r>
              <a:rPr lang="en-US" altLang="en-US" sz="1200" b="1" dirty="0" err="1">
                <a:solidFill>
                  <a:schemeClr val="bg1">
                    <a:lumMod val="75000"/>
                  </a:schemeClr>
                </a:solidFill>
              </a:rPr>
              <a:t>als</a:t>
            </a:r>
            <a:r>
              <a:rPr lang="en-US" altLang="en-US" sz="1200" b="1" dirty="0">
                <a:solidFill>
                  <a:schemeClr val="bg1">
                    <a:lumMod val="75000"/>
                  </a:schemeClr>
                </a:solidFill>
              </a:rPr>
              <a:t>:</a:t>
            </a:r>
          </a:p>
        </p:txBody>
      </p:sp>
      <p:sp>
        <p:nvSpPr>
          <p:cNvPr id="13315" name="Text Box 3">
            <a:extLst>
              <a:ext uri="{FF2B5EF4-FFF2-40B4-BE49-F238E27FC236}">
                <a16:creationId xmlns:a16="http://schemas.microsoft.com/office/drawing/2014/main" id="{6B894299-4E15-AA3C-A25C-F8D7600E6B41}"/>
              </a:ext>
            </a:extLst>
          </p:cNvPr>
          <p:cNvSpPr txBox="1">
            <a:spLocks noChangeArrowheads="1"/>
          </p:cNvSpPr>
          <p:nvPr/>
        </p:nvSpPr>
        <p:spPr bwMode="auto">
          <a:xfrm>
            <a:off x="4876800" y="990600"/>
            <a:ext cx="1238250"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Bildhöhe</a:t>
            </a:r>
          </a:p>
          <a:p>
            <a:pPr algn="ctr" eaLnBrk="1" hangingPunct="1">
              <a:spcBef>
                <a:spcPct val="0"/>
              </a:spcBef>
              <a:buClrTx/>
              <a:buSzTx/>
              <a:buFontTx/>
              <a:buNone/>
              <a:defRPr/>
            </a:pPr>
            <a:r>
              <a:rPr lang="en-US" altLang="en-US" sz="1200" i="1">
                <a:solidFill>
                  <a:schemeClr val="bg1">
                    <a:lumMod val="75000"/>
                  </a:schemeClr>
                </a:solidFill>
              </a:rPr>
              <a:t>Objekthöhe</a:t>
            </a:r>
          </a:p>
        </p:txBody>
      </p:sp>
      <p:sp>
        <p:nvSpPr>
          <p:cNvPr id="13316" name="Line 4">
            <a:extLst>
              <a:ext uri="{FF2B5EF4-FFF2-40B4-BE49-F238E27FC236}">
                <a16:creationId xmlns:a16="http://schemas.microsoft.com/office/drawing/2014/main" id="{0697EAF2-D94C-FC4D-5578-2561671EE4A8}"/>
              </a:ext>
            </a:extLst>
          </p:cNvPr>
          <p:cNvSpPr>
            <a:spLocks noChangeShapeType="1"/>
          </p:cNvSpPr>
          <p:nvPr/>
        </p:nvSpPr>
        <p:spPr bwMode="auto">
          <a:xfrm>
            <a:off x="2214563" y="3973513"/>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7" name="Oval 5">
            <a:extLst>
              <a:ext uri="{FF2B5EF4-FFF2-40B4-BE49-F238E27FC236}">
                <a16:creationId xmlns:a16="http://schemas.microsoft.com/office/drawing/2014/main" id="{C06B1673-7D3D-9334-2D96-C0F7253C60F8}"/>
              </a:ext>
            </a:extLst>
          </p:cNvPr>
          <p:cNvSpPr>
            <a:spLocks noChangeArrowheads="1"/>
          </p:cNvSpPr>
          <p:nvPr/>
        </p:nvSpPr>
        <p:spPr bwMode="auto">
          <a:xfrm>
            <a:off x="3522663"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3318" name="Oval 6">
            <a:extLst>
              <a:ext uri="{FF2B5EF4-FFF2-40B4-BE49-F238E27FC236}">
                <a16:creationId xmlns:a16="http://schemas.microsoft.com/office/drawing/2014/main" id="{B52A1C74-AA56-2D71-902B-76B2DA38EA2C}"/>
              </a:ext>
            </a:extLst>
          </p:cNvPr>
          <p:cNvSpPr>
            <a:spLocks noChangeArrowheads="1"/>
          </p:cNvSpPr>
          <p:nvPr/>
        </p:nvSpPr>
        <p:spPr bwMode="auto">
          <a:xfrm>
            <a:off x="5635625"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3319" name="Text Box 7">
            <a:extLst>
              <a:ext uri="{FF2B5EF4-FFF2-40B4-BE49-F238E27FC236}">
                <a16:creationId xmlns:a16="http://schemas.microsoft.com/office/drawing/2014/main" id="{D0A35A92-3F27-47D0-B5FF-EAD724389095}"/>
              </a:ext>
            </a:extLst>
          </p:cNvPr>
          <p:cNvSpPr txBox="1">
            <a:spLocks noChangeArrowheads="1"/>
          </p:cNvSpPr>
          <p:nvPr/>
        </p:nvSpPr>
        <p:spPr bwMode="auto">
          <a:xfrm>
            <a:off x="3556000"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13320" name="Text Box 8">
            <a:extLst>
              <a:ext uri="{FF2B5EF4-FFF2-40B4-BE49-F238E27FC236}">
                <a16:creationId xmlns:a16="http://schemas.microsoft.com/office/drawing/2014/main" id="{3E69773C-91E1-EB31-8370-A16AE2B8C2B4}"/>
              </a:ext>
            </a:extLst>
          </p:cNvPr>
          <p:cNvSpPr txBox="1">
            <a:spLocks noChangeArrowheads="1"/>
          </p:cNvSpPr>
          <p:nvPr/>
        </p:nvSpPr>
        <p:spPr bwMode="auto">
          <a:xfrm>
            <a:off x="5668963"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13321" name="Text Box 9">
            <a:extLst>
              <a:ext uri="{FF2B5EF4-FFF2-40B4-BE49-F238E27FC236}">
                <a16:creationId xmlns:a16="http://schemas.microsoft.com/office/drawing/2014/main" id="{142DBDAC-310F-BDAC-EDFB-B8869BA59582}"/>
              </a:ext>
            </a:extLst>
          </p:cNvPr>
          <p:cNvSpPr txBox="1">
            <a:spLocks noChangeArrowheads="1"/>
          </p:cNvSpPr>
          <p:nvPr/>
        </p:nvSpPr>
        <p:spPr bwMode="auto">
          <a:xfrm>
            <a:off x="4127500" y="2590800"/>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Pluslinse</a:t>
            </a:r>
          </a:p>
        </p:txBody>
      </p:sp>
      <p:sp>
        <p:nvSpPr>
          <p:cNvPr id="13322" name="Oval 10">
            <a:extLst>
              <a:ext uri="{FF2B5EF4-FFF2-40B4-BE49-F238E27FC236}">
                <a16:creationId xmlns:a16="http://schemas.microsoft.com/office/drawing/2014/main" id="{A0DB8BCA-E9B3-3874-6F01-543A5BE5C025}"/>
              </a:ext>
            </a:extLst>
          </p:cNvPr>
          <p:cNvSpPr>
            <a:spLocks noChangeArrowheads="1"/>
          </p:cNvSpPr>
          <p:nvPr/>
        </p:nvSpPr>
        <p:spPr bwMode="auto">
          <a:xfrm>
            <a:off x="4579938" y="3916363"/>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3323" name="Text Box 11">
            <a:extLst>
              <a:ext uri="{FF2B5EF4-FFF2-40B4-BE49-F238E27FC236}">
                <a16:creationId xmlns:a16="http://schemas.microsoft.com/office/drawing/2014/main" id="{0E7167CA-FC67-5C96-A509-E482536838F0}"/>
              </a:ext>
            </a:extLst>
          </p:cNvPr>
          <p:cNvSpPr txBox="1">
            <a:spLocks noChangeArrowheads="1"/>
          </p:cNvSpPr>
          <p:nvPr/>
        </p:nvSpPr>
        <p:spPr bwMode="auto">
          <a:xfrm>
            <a:off x="4611688" y="4024313"/>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13324" name="Text Box 12">
            <a:extLst>
              <a:ext uri="{FF2B5EF4-FFF2-40B4-BE49-F238E27FC236}">
                <a16:creationId xmlns:a16="http://schemas.microsoft.com/office/drawing/2014/main" id="{001D4523-FFDF-DB50-6D60-43EB1DECD0F7}"/>
              </a:ext>
            </a:extLst>
          </p:cNvPr>
          <p:cNvSpPr txBox="1">
            <a:spLocks noChangeArrowheads="1"/>
          </p:cNvSpPr>
          <p:nvPr/>
        </p:nvSpPr>
        <p:spPr bwMode="auto">
          <a:xfrm>
            <a:off x="995363" y="3386138"/>
            <a:ext cx="1079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Objekthöhe</a:t>
            </a:r>
          </a:p>
        </p:txBody>
      </p:sp>
      <p:sp>
        <p:nvSpPr>
          <p:cNvPr id="13325" name="AutoShape 13">
            <a:extLst>
              <a:ext uri="{FF2B5EF4-FFF2-40B4-BE49-F238E27FC236}">
                <a16:creationId xmlns:a16="http://schemas.microsoft.com/office/drawing/2014/main" id="{A43F98B5-77B1-05DD-8894-8BCAADE4FAB3}"/>
              </a:ext>
            </a:extLst>
          </p:cNvPr>
          <p:cNvSpPr>
            <a:spLocks/>
          </p:cNvSpPr>
          <p:nvPr/>
        </p:nvSpPr>
        <p:spPr bwMode="auto">
          <a:xfrm>
            <a:off x="2062163" y="3127375"/>
            <a:ext cx="152400" cy="838200"/>
          </a:xfrm>
          <a:prstGeom prst="leftBrace">
            <a:avLst>
              <a:gd name="adj1" fmla="val 458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3326" name="Text Box 14">
            <a:extLst>
              <a:ext uri="{FF2B5EF4-FFF2-40B4-BE49-F238E27FC236}">
                <a16:creationId xmlns:a16="http://schemas.microsoft.com/office/drawing/2014/main" id="{6F772DDC-C06D-1467-0498-A47296872A33}"/>
              </a:ext>
            </a:extLst>
          </p:cNvPr>
          <p:cNvSpPr txBox="1">
            <a:spLocks noChangeArrowheads="1"/>
          </p:cNvSpPr>
          <p:nvPr/>
        </p:nvSpPr>
        <p:spPr bwMode="auto">
          <a:xfrm>
            <a:off x="5722938" y="2362200"/>
            <a:ext cx="1681162"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Bildabstand (v)</a:t>
            </a:r>
          </a:p>
          <a:p>
            <a:pPr algn="ctr" eaLnBrk="1" hangingPunct="1">
              <a:spcBef>
                <a:spcPct val="0"/>
              </a:spcBef>
              <a:buClrTx/>
              <a:buSzTx/>
              <a:buFontTx/>
              <a:buNone/>
              <a:defRPr/>
            </a:pPr>
            <a:r>
              <a:rPr lang="en-US" altLang="en-US" sz="1200" i="1">
                <a:solidFill>
                  <a:schemeClr val="bg1">
                    <a:lumMod val="75000"/>
                  </a:schemeClr>
                </a:solidFill>
              </a:rPr>
              <a:t>Objektentfernung (u)</a:t>
            </a:r>
          </a:p>
        </p:txBody>
      </p:sp>
      <p:sp>
        <p:nvSpPr>
          <p:cNvPr id="13327" name="Text Box 15">
            <a:extLst>
              <a:ext uri="{FF2B5EF4-FFF2-40B4-BE49-F238E27FC236}">
                <a16:creationId xmlns:a16="http://schemas.microsoft.com/office/drawing/2014/main" id="{1B84839A-8247-3489-94B4-DB9606680661}"/>
              </a:ext>
            </a:extLst>
          </p:cNvPr>
          <p:cNvSpPr txBox="1">
            <a:spLocks noChangeArrowheads="1"/>
          </p:cNvSpPr>
          <p:nvPr/>
        </p:nvSpPr>
        <p:spPr bwMode="auto">
          <a:xfrm>
            <a:off x="755650" y="2362200"/>
            <a:ext cx="2795588" cy="579646"/>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dirty="0">
                <a:solidFill>
                  <a:schemeClr val="bg1">
                    <a:lumMod val="75000"/>
                  </a:schemeClr>
                </a:solidFill>
              </a:rPr>
              <a:t>Vergenz des </a:t>
            </a:r>
            <a:r>
              <a:rPr lang="en-US" altLang="en-US" sz="1200" i="1" u="sng" dirty="0" err="1">
                <a:solidFill>
                  <a:schemeClr val="bg1">
                    <a:lumMod val="75000"/>
                  </a:schemeClr>
                </a:solidFill>
              </a:rPr>
              <a:t>einfallenden</a:t>
            </a:r>
            <a:r>
              <a:rPr lang="en-US" altLang="en-US" sz="1200" i="1" u="sng" dirty="0">
                <a:solidFill>
                  <a:schemeClr val="bg1">
                    <a:lumMod val="75000"/>
                  </a:schemeClr>
                </a:solidFill>
              </a:rPr>
              <a:t> Lichts (U)</a:t>
            </a:r>
          </a:p>
          <a:p>
            <a:pPr algn="ctr" eaLnBrk="1" hangingPunct="1">
              <a:spcBef>
                <a:spcPct val="0"/>
              </a:spcBef>
              <a:buClrTx/>
              <a:buSzTx/>
              <a:buFontTx/>
              <a:buNone/>
              <a:defRPr/>
            </a:pPr>
            <a:r>
              <a:rPr lang="en-US" altLang="en-US" sz="1200" i="1" dirty="0">
                <a:solidFill>
                  <a:schemeClr val="bg1">
                    <a:lumMod val="75000"/>
                  </a:schemeClr>
                </a:solidFill>
              </a:rPr>
              <a:t>Vergenz des </a:t>
            </a:r>
            <a:r>
              <a:rPr lang="en-US" altLang="en-US" sz="1200" i="1" dirty="0" err="1">
                <a:solidFill>
                  <a:schemeClr val="bg1">
                    <a:lumMod val="75000"/>
                  </a:schemeClr>
                </a:solidFill>
              </a:rPr>
              <a:t>aus</a:t>
            </a:r>
            <a:r>
              <a:rPr lang="en-US" altLang="en-US" sz="1200" i="1" dirty="0">
                <a:solidFill>
                  <a:schemeClr val="bg1">
                    <a:lumMod val="75000"/>
                  </a:schemeClr>
                </a:solidFill>
              </a:rPr>
              <a:t> der Linse </a:t>
            </a:r>
            <a:r>
              <a:rPr lang="en-US" altLang="en-US" sz="1200" i="1" dirty="0" err="1">
                <a:solidFill>
                  <a:schemeClr val="bg1">
                    <a:lumMod val="75000"/>
                  </a:schemeClr>
                </a:solidFill>
              </a:rPr>
              <a:t>austretenden</a:t>
            </a:r>
            <a:r>
              <a:rPr lang="en-US" altLang="en-US" sz="1200" i="1" dirty="0">
                <a:solidFill>
                  <a:schemeClr val="bg1">
                    <a:lumMod val="75000"/>
                  </a:schemeClr>
                </a:solidFill>
              </a:rPr>
              <a:t> Lichts (V)</a:t>
            </a:r>
          </a:p>
        </p:txBody>
      </p:sp>
      <p:sp>
        <p:nvSpPr>
          <p:cNvPr id="13328" name="Text Box 16">
            <a:extLst>
              <a:ext uri="{FF2B5EF4-FFF2-40B4-BE49-F238E27FC236}">
                <a16:creationId xmlns:a16="http://schemas.microsoft.com/office/drawing/2014/main" id="{776923C0-95F6-D110-9F45-C734AAC915B8}"/>
              </a:ext>
            </a:extLst>
          </p:cNvPr>
          <p:cNvSpPr txBox="1">
            <a:spLocks noChangeArrowheads="1"/>
          </p:cNvSpPr>
          <p:nvPr/>
        </p:nvSpPr>
        <p:spPr bwMode="auto">
          <a:xfrm>
            <a:off x="2438400" y="1676400"/>
            <a:ext cx="3313113" cy="30480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a:solidFill>
                  <a:schemeClr val="bg1">
                    <a:lumMod val="75000"/>
                  </a:schemeClr>
                </a:solidFill>
              </a:rPr>
              <a:t>Die transversale Vergrößerung ist gleich:</a:t>
            </a:r>
          </a:p>
        </p:txBody>
      </p:sp>
      <p:sp>
        <p:nvSpPr>
          <p:cNvPr id="13329" name="Line 17">
            <a:extLst>
              <a:ext uri="{FF2B5EF4-FFF2-40B4-BE49-F238E27FC236}">
                <a16:creationId xmlns:a16="http://schemas.microsoft.com/office/drawing/2014/main" id="{0F098AD1-6663-4DDE-7CB5-6377AAA00952}"/>
              </a:ext>
            </a:extLst>
          </p:cNvPr>
          <p:cNvSpPr>
            <a:spLocks noChangeShapeType="1"/>
          </p:cNvSpPr>
          <p:nvPr/>
        </p:nvSpPr>
        <p:spPr bwMode="auto">
          <a:xfrm flipH="1">
            <a:off x="3581400" y="2068513"/>
            <a:ext cx="9906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3330" name="Line 18">
            <a:extLst>
              <a:ext uri="{FF2B5EF4-FFF2-40B4-BE49-F238E27FC236}">
                <a16:creationId xmlns:a16="http://schemas.microsoft.com/office/drawing/2014/main" id="{F5B15E1B-D39A-334B-AF60-06A04EEDF8C8}"/>
              </a:ext>
            </a:extLst>
          </p:cNvPr>
          <p:cNvSpPr>
            <a:spLocks noChangeShapeType="1"/>
          </p:cNvSpPr>
          <p:nvPr/>
        </p:nvSpPr>
        <p:spPr bwMode="auto">
          <a:xfrm>
            <a:off x="4572000" y="2068513"/>
            <a:ext cx="11430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3331" name="Text Box 19">
            <a:extLst>
              <a:ext uri="{FF2B5EF4-FFF2-40B4-BE49-F238E27FC236}">
                <a16:creationId xmlns:a16="http://schemas.microsoft.com/office/drawing/2014/main" id="{D9868226-F722-E268-5455-89636B1A86F5}"/>
              </a:ext>
            </a:extLst>
          </p:cNvPr>
          <p:cNvSpPr txBox="1">
            <a:spLocks noChangeArrowheads="1"/>
          </p:cNvSpPr>
          <p:nvPr/>
        </p:nvSpPr>
        <p:spPr bwMode="auto">
          <a:xfrm>
            <a:off x="5753100" y="1981200"/>
            <a:ext cx="1866900" cy="39498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a:solidFill>
                  <a:schemeClr val="bg1">
                    <a:lumMod val="75000"/>
                  </a:schemeClr>
                </a:solidFill>
              </a:rPr>
              <a:t>(Nach dem Satz </a:t>
            </a:r>
            <a:r>
              <a:rPr lang="en-US" altLang="en-US" sz="1200" dirty="0" err="1">
                <a:solidFill>
                  <a:schemeClr val="bg1">
                    <a:lumMod val="75000"/>
                  </a:schemeClr>
                </a:solidFill>
              </a:rPr>
              <a:t>über</a:t>
            </a:r>
            <a:r>
              <a:rPr lang="en-US" altLang="en-US" sz="1200" dirty="0">
                <a:solidFill>
                  <a:schemeClr val="bg1">
                    <a:lumMod val="75000"/>
                  </a:schemeClr>
                </a:solidFill>
              </a:rPr>
              <a:t> </a:t>
            </a:r>
            <a:r>
              <a:rPr lang="en-US" altLang="en-US" sz="1200" dirty="0" err="1">
                <a:solidFill>
                  <a:schemeClr val="bg1">
                    <a:lumMod val="75000"/>
                  </a:schemeClr>
                </a:solidFill>
              </a:rPr>
              <a:t>gleichseitige</a:t>
            </a:r>
            <a:r>
              <a:rPr lang="en-US" altLang="en-US" sz="1200" dirty="0">
                <a:solidFill>
                  <a:schemeClr val="bg1">
                    <a:lumMod val="75000"/>
                  </a:schemeClr>
                </a:solidFill>
              </a:rPr>
              <a:t> </a:t>
            </a:r>
            <a:r>
              <a:rPr lang="en-US" altLang="en-US" sz="1200" dirty="0" err="1">
                <a:solidFill>
                  <a:schemeClr val="bg1">
                    <a:lumMod val="75000"/>
                  </a:schemeClr>
                </a:solidFill>
              </a:rPr>
              <a:t>Dreiecke</a:t>
            </a:r>
            <a:r>
              <a:rPr lang="en-US" altLang="en-US" sz="1200" dirty="0">
                <a:solidFill>
                  <a:schemeClr val="bg1">
                    <a:lumMod val="75000"/>
                  </a:schemeClr>
                </a:solidFill>
              </a:rPr>
              <a:t>)</a:t>
            </a:r>
          </a:p>
        </p:txBody>
      </p:sp>
      <p:sp>
        <p:nvSpPr>
          <p:cNvPr id="13332" name="Text Box 20">
            <a:extLst>
              <a:ext uri="{FF2B5EF4-FFF2-40B4-BE49-F238E27FC236}">
                <a16:creationId xmlns:a16="http://schemas.microsoft.com/office/drawing/2014/main" id="{0B73F97F-04E4-1B43-9048-B94CC5C73EA7}"/>
              </a:ext>
            </a:extLst>
          </p:cNvPr>
          <p:cNvSpPr txBox="1">
            <a:spLocks noChangeArrowheads="1"/>
          </p:cNvSpPr>
          <p:nvPr/>
        </p:nvSpPr>
        <p:spPr bwMode="auto">
          <a:xfrm>
            <a:off x="1181100" y="1981200"/>
            <a:ext cx="1468438" cy="244475"/>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rPr>
              <a:t>(Nach dem Brechungsgesetz)</a:t>
            </a:r>
          </a:p>
        </p:txBody>
      </p:sp>
      <p:sp>
        <p:nvSpPr>
          <p:cNvPr id="13333" name="Line 21">
            <a:extLst>
              <a:ext uri="{FF2B5EF4-FFF2-40B4-BE49-F238E27FC236}">
                <a16:creationId xmlns:a16="http://schemas.microsoft.com/office/drawing/2014/main" id="{EE081F09-DD68-CF4C-D03B-9B16AB1D4A4C}"/>
              </a:ext>
            </a:extLst>
          </p:cNvPr>
          <p:cNvSpPr>
            <a:spLocks noChangeShapeType="1"/>
          </p:cNvSpPr>
          <p:nvPr/>
        </p:nvSpPr>
        <p:spPr bwMode="auto">
          <a:xfrm flipH="1">
            <a:off x="2366963" y="5162550"/>
            <a:ext cx="2286000" cy="2222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34" name="Line 22">
            <a:extLst>
              <a:ext uri="{FF2B5EF4-FFF2-40B4-BE49-F238E27FC236}">
                <a16:creationId xmlns:a16="http://schemas.microsoft.com/office/drawing/2014/main" id="{C8FADB64-7E87-CB7D-60CF-A1DB1358B8DA}"/>
              </a:ext>
            </a:extLst>
          </p:cNvPr>
          <p:cNvSpPr>
            <a:spLocks noChangeShapeType="1"/>
          </p:cNvSpPr>
          <p:nvPr/>
        </p:nvSpPr>
        <p:spPr bwMode="auto">
          <a:xfrm flipH="1" flipV="1">
            <a:off x="4652963" y="5162550"/>
            <a:ext cx="1366837" cy="1905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35" name="Text Box 23">
            <a:extLst>
              <a:ext uri="{FF2B5EF4-FFF2-40B4-BE49-F238E27FC236}">
                <a16:creationId xmlns:a16="http://schemas.microsoft.com/office/drawing/2014/main" id="{41D1C80B-E421-CD86-D60D-F3047C8F0819}"/>
              </a:ext>
            </a:extLst>
          </p:cNvPr>
          <p:cNvSpPr txBox="1">
            <a:spLocks noChangeArrowheads="1"/>
          </p:cNvSpPr>
          <p:nvPr/>
        </p:nvSpPr>
        <p:spPr bwMode="auto">
          <a:xfrm>
            <a:off x="3357563" y="4970463"/>
            <a:ext cx="3111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u</a:t>
            </a:r>
          </a:p>
        </p:txBody>
      </p:sp>
      <p:sp>
        <p:nvSpPr>
          <p:cNvPr id="13336" name="Line 24">
            <a:extLst>
              <a:ext uri="{FF2B5EF4-FFF2-40B4-BE49-F238E27FC236}">
                <a16:creationId xmlns:a16="http://schemas.microsoft.com/office/drawing/2014/main" id="{226BCE21-F0A9-26B7-1BCF-C2BAD7F2FA2D}"/>
              </a:ext>
            </a:extLst>
          </p:cNvPr>
          <p:cNvSpPr>
            <a:spLocks noChangeShapeType="1"/>
          </p:cNvSpPr>
          <p:nvPr/>
        </p:nvSpPr>
        <p:spPr bwMode="auto">
          <a:xfrm>
            <a:off x="4652963"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37" name="Line 25">
            <a:extLst>
              <a:ext uri="{FF2B5EF4-FFF2-40B4-BE49-F238E27FC236}">
                <a16:creationId xmlns:a16="http://schemas.microsoft.com/office/drawing/2014/main" id="{37CE03E3-19BC-94E6-AFFE-8E7167B2EF42}"/>
              </a:ext>
            </a:extLst>
          </p:cNvPr>
          <p:cNvSpPr>
            <a:spLocks noChangeShapeType="1"/>
          </p:cNvSpPr>
          <p:nvPr/>
        </p:nvSpPr>
        <p:spPr bwMode="auto">
          <a:xfrm>
            <a:off x="6019800" y="3973513"/>
            <a:ext cx="0" cy="446087"/>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38" name="Text Box 26">
            <a:extLst>
              <a:ext uri="{FF2B5EF4-FFF2-40B4-BE49-F238E27FC236}">
                <a16:creationId xmlns:a16="http://schemas.microsoft.com/office/drawing/2014/main" id="{297A898D-7924-C59F-3D7B-A10C63E82729}"/>
              </a:ext>
            </a:extLst>
          </p:cNvPr>
          <p:cNvSpPr txBox="1">
            <a:spLocks noChangeArrowheads="1"/>
          </p:cNvSpPr>
          <p:nvPr/>
        </p:nvSpPr>
        <p:spPr bwMode="auto">
          <a:xfrm>
            <a:off x="5181600" y="4970463"/>
            <a:ext cx="2984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v</a:t>
            </a:r>
          </a:p>
        </p:txBody>
      </p:sp>
      <p:grpSp>
        <p:nvGrpSpPr>
          <p:cNvPr id="13339" name="Group 27">
            <a:extLst>
              <a:ext uri="{FF2B5EF4-FFF2-40B4-BE49-F238E27FC236}">
                <a16:creationId xmlns:a16="http://schemas.microsoft.com/office/drawing/2014/main" id="{684D4162-4E4C-A090-0BCF-76E059A693FE}"/>
              </a:ext>
            </a:extLst>
          </p:cNvPr>
          <p:cNvGrpSpPr>
            <a:grpSpLocks/>
          </p:cNvGrpSpPr>
          <p:nvPr/>
        </p:nvGrpSpPr>
        <p:grpSpPr bwMode="auto">
          <a:xfrm>
            <a:off x="4495800" y="2965450"/>
            <a:ext cx="252413" cy="2071688"/>
            <a:chOff x="3696" y="2640"/>
            <a:chExt cx="240" cy="1392"/>
          </a:xfrm>
        </p:grpSpPr>
        <p:sp>
          <p:nvSpPr>
            <p:cNvPr id="13358" name="Oval 28">
              <a:extLst>
                <a:ext uri="{FF2B5EF4-FFF2-40B4-BE49-F238E27FC236}">
                  <a16:creationId xmlns:a16="http://schemas.microsoft.com/office/drawing/2014/main" id="{80275C17-0F90-C24F-B3A8-29121142EE23}"/>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3359" name="Rectangle 29">
              <a:extLst>
                <a:ext uri="{FF2B5EF4-FFF2-40B4-BE49-F238E27FC236}">
                  <a16:creationId xmlns:a16="http://schemas.microsoft.com/office/drawing/2014/main" id="{1F31FBD4-8BBB-9610-50DC-84CA90E512F3}"/>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3360" name="Oval 30">
              <a:extLst>
                <a:ext uri="{FF2B5EF4-FFF2-40B4-BE49-F238E27FC236}">
                  <a16:creationId xmlns:a16="http://schemas.microsoft.com/office/drawing/2014/main" id="{73F32ADB-BD1D-9F81-65F0-DC16493F2AF5}"/>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3361" name="Rectangle 31">
              <a:extLst>
                <a:ext uri="{FF2B5EF4-FFF2-40B4-BE49-F238E27FC236}">
                  <a16:creationId xmlns:a16="http://schemas.microsoft.com/office/drawing/2014/main" id="{8C6F3233-E182-5562-E35D-1492A3317935}"/>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3362" name="Line 32">
              <a:extLst>
                <a:ext uri="{FF2B5EF4-FFF2-40B4-BE49-F238E27FC236}">
                  <a16:creationId xmlns:a16="http://schemas.microsoft.com/office/drawing/2014/main" id="{C8F9F4A3-67B0-413A-48DD-E4C5B325AE81}"/>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3340" name="Line 33">
            <a:extLst>
              <a:ext uri="{FF2B5EF4-FFF2-40B4-BE49-F238E27FC236}">
                <a16:creationId xmlns:a16="http://schemas.microsoft.com/office/drawing/2014/main" id="{31F5576D-F0E4-8307-F08C-CAF845AEAA24}"/>
              </a:ext>
            </a:extLst>
          </p:cNvPr>
          <p:cNvSpPr>
            <a:spLocks noChangeShapeType="1"/>
          </p:cNvSpPr>
          <p:nvPr/>
        </p:nvSpPr>
        <p:spPr bwMode="auto">
          <a:xfrm flipH="1">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3341" name="Line 34">
            <a:extLst>
              <a:ext uri="{FF2B5EF4-FFF2-40B4-BE49-F238E27FC236}">
                <a16:creationId xmlns:a16="http://schemas.microsoft.com/office/drawing/2014/main" id="{8EC1723F-B0CC-E2ED-536D-627AF929826B}"/>
              </a:ext>
            </a:extLst>
          </p:cNvPr>
          <p:cNvSpPr>
            <a:spLocks noChangeShapeType="1"/>
          </p:cNvSpPr>
          <p:nvPr/>
        </p:nvSpPr>
        <p:spPr bwMode="auto">
          <a:xfrm>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3342" name="Line 35">
            <a:extLst>
              <a:ext uri="{FF2B5EF4-FFF2-40B4-BE49-F238E27FC236}">
                <a16:creationId xmlns:a16="http://schemas.microsoft.com/office/drawing/2014/main" id="{29F37C8E-053B-4309-1350-1FB6346B8BEE}"/>
              </a:ext>
            </a:extLst>
          </p:cNvPr>
          <p:cNvSpPr>
            <a:spLocks noChangeShapeType="1"/>
          </p:cNvSpPr>
          <p:nvPr/>
        </p:nvSpPr>
        <p:spPr bwMode="auto">
          <a:xfrm flipH="1">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3343" name="Line 36">
            <a:extLst>
              <a:ext uri="{FF2B5EF4-FFF2-40B4-BE49-F238E27FC236}">
                <a16:creationId xmlns:a16="http://schemas.microsoft.com/office/drawing/2014/main" id="{EE784531-3402-D029-F5D0-810F4232D6D2}"/>
              </a:ext>
            </a:extLst>
          </p:cNvPr>
          <p:cNvSpPr>
            <a:spLocks noChangeShapeType="1"/>
          </p:cNvSpPr>
          <p:nvPr/>
        </p:nvSpPr>
        <p:spPr bwMode="auto">
          <a:xfrm>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3344" name="Text Box 37">
            <a:extLst>
              <a:ext uri="{FF2B5EF4-FFF2-40B4-BE49-F238E27FC236}">
                <a16:creationId xmlns:a16="http://schemas.microsoft.com/office/drawing/2014/main" id="{3E7FA003-C4FF-1765-F2A4-22BE49689979}"/>
              </a:ext>
            </a:extLst>
          </p:cNvPr>
          <p:cNvSpPr txBox="1">
            <a:spLocks noChangeArrowheads="1"/>
          </p:cNvSpPr>
          <p:nvPr/>
        </p:nvSpPr>
        <p:spPr bwMode="auto">
          <a:xfrm>
            <a:off x="1584325" y="9144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3345" name="Text Box 38">
            <a:extLst>
              <a:ext uri="{FF2B5EF4-FFF2-40B4-BE49-F238E27FC236}">
                <a16:creationId xmlns:a16="http://schemas.microsoft.com/office/drawing/2014/main" id="{CE57F8DD-249A-1459-37BB-F7A886F0E95B}"/>
              </a:ext>
            </a:extLst>
          </p:cNvPr>
          <p:cNvSpPr txBox="1">
            <a:spLocks noChangeArrowheads="1"/>
          </p:cNvSpPr>
          <p:nvPr/>
        </p:nvSpPr>
        <p:spPr bwMode="auto">
          <a:xfrm>
            <a:off x="2667000" y="14478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3346" name="Text Box 39">
            <a:extLst>
              <a:ext uri="{FF2B5EF4-FFF2-40B4-BE49-F238E27FC236}">
                <a16:creationId xmlns:a16="http://schemas.microsoft.com/office/drawing/2014/main" id="{03286FFA-1AAB-34A2-31BB-80374A3880F3}"/>
              </a:ext>
            </a:extLst>
          </p:cNvPr>
          <p:cNvSpPr txBox="1">
            <a:spLocks noChangeArrowheads="1"/>
          </p:cNvSpPr>
          <p:nvPr/>
        </p:nvSpPr>
        <p:spPr bwMode="auto">
          <a:xfrm>
            <a:off x="6096000" y="762000"/>
            <a:ext cx="352425" cy="3698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3347" name="Text Box 40">
            <a:extLst>
              <a:ext uri="{FF2B5EF4-FFF2-40B4-BE49-F238E27FC236}">
                <a16:creationId xmlns:a16="http://schemas.microsoft.com/office/drawing/2014/main" id="{6C15F5B2-B40B-C658-C877-9E2BC6476E33}"/>
              </a:ext>
            </a:extLst>
          </p:cNvPr>
          <p:cNvSpPr txBox="1">
            <a:spLocks noChangeArrowheads="1"/>
          </p:cNvSpPr>
          <p:nvPr/>
        </p:nvSpPr>
        <p:spPr bwMode="auto">
          <a:xfrm>
            <a:off x="7392988"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3348" name="Text Box 41">
            <a:extLst>
              <a:ext uri="{FF2B5EF4-FFF2-40B4-BE49-F238E27FC236}">
                <a16:creationId xmlns:a16="http://schemas.microsoft.com/office/drawing/2014/main" id="{0CC22A48-7BCE-97C6-743C-AB8957ED95B9}"/>
              </a:ext>
            </a:extLst>
          </p:cNvPr>
          <p:cNvSpPr txBox="1">
            <a:spLocks noChangeArrowheads="1"/>
          </p:cNvSpPr>
          <p:nvPr/>
        </p:nvSpPr>
        <p:spPr bwMode="auto">
          <a:xfrm>
            <a:off x="76200" y="3962400"/>
            <a:ext cx="20955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pPr>
            <a:r>
              <a:rPr lang="en-US" altLang="en-US" sz="1200"/>
              <a:t>Wenn </a:t>
            </a:r>
            <a:r>
              <a:rPr lang="en-US" altLang="en-US" sz="1200" i="1"/>
              <a:t>u </a:t>
            </a:r>
            <a:r>
              <a:rPr lang="en-US" altLang="en-US" sz="1200"/>
              <a:t>= -100 cm und </a:t>
            </a:r>
          </a:p>
          <a:p>
            <a:pPr eaLnBrk="1" hangingPunct="1">
              <a:lnSpc>
                <a:spcPct val="80000"/>
              </a:lnSpc>
              <a:spcBef>
                <a:spcPct val="0"/>
              </a:spcBef>
              <a:buClrTx/>
              <a:buSzTx/>
              <a:buFontTx/>
              <a:buNone/>
            </a:pPr>
            <a:r>
              <a:rPr lang="en-US" altLang="en-US" sz="1200" b="1"/>
              <a:t>P </a:t>
            </a:r>
            <a:r>
              <a:rPr lang="en-US" altLang="en-US" sz="1200"/>
              <a:t>= +3, dann ist </a:t>
            </a:r>
            <a:r>
              <a:rPr lang="en-US" altLang="en-US" sz="1200" i="1"/>
              <a:t>v </a:t>
            </a:r>
            <a:r>
              <a:rPr lang="en-US" altLang="en-US" sz="1200"/>
              <a:t>= ?</a:t>
            </a:r>
          </a:p>
        </p:txBody>
      </p:sp>
      <p:sp>
        <p:nvSpPr>
          <p:cNvPr id="13349" name="Text Box 42">
            <a:extLst>
              <a:ext uri="{FF2B5EF4-FFF2-40B4-BE49-F238E27FC236}">
                <a16:creationId xmlns:a16="http://schemas.microsoft.com/office/drawing/2014/main" id="{2F078ADB-B6B0-9B35-9191-05AF5C643256}"/>
              </a:ext>
            </a:extLst>
          </p:cNvPr>
          <p:cNvSpPr txBox="1">
            <a:spLocks noChangeArrowheads="1"/>
          </p:cNvSpPr>
          <p:nvPr/>
        </p:nvSpPr>
        <p:spPr bwMode="auto">
          <a:xfrm>
            <a:off x="3505200"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3350" name="AutoShape 43">
            <a:extLst>
              <a:ext uri="{FF2B5EF4-FFF2-40B4-BE49-F238E27FC236}">
                <a16:creationId xmlns:a16="http://schemas.microsoft.com/office/drawing/2014/main" id="{22A57A59-9047-6617-554A-01A749A9A7E3}"/>
              </a:ext>
            </a:extLst>
          </p:cNvPr>
          <p:cNvSpPr>
            <a:spLocks/>
          </p:cNvSpPr>
          <p:nvPr/>
        </p:nvSpPr>
        <p:spPr bwMode="auto">
          <a:xfrm>
            <a:off x="6781800" y="3965575"/>
            <a:ext cx="233363" cy="454025"/>
          </a:xfrm>
          <a:prstGeom prst="rightBrace">
            <a:avLst>
              <a:gd name="adj1" fmla="val 1621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3351" name="Text Box 44">
            <a:extLst>
              <a:ext uri="{FF2B5EF4-FFF2-40B4-BE49-F238E27FC236}">
                <a16:creationId xmlns:a16="http://schemas.microsoft.com/office/drawing/2014/main" id="{61C1D24F-9A2B-C689-51DD-5BF9969BDB67}"/>
              </a:ext>
            </a:extLst>
          </p:cNvPr>
          <p:cNvSpPr txBox="1">
            <a:spLocks noChangeArrowheads="1"/>
          </p:cNvSpPr>
          <p:nvPr/>
        </p:nvSpPr>
        <p:spPr bwMode="auto">
          <a:xfrm>
            <a:off x="6938963" y="4038600"/>
            <a:ext cx="10620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Bildhöhe</a:t>
            </a:r>
          </a:p>
        </p:txBody>
      </p:sp>
      <p:sp>
        <p:nvSpPr>
          <p:cNvPr id="13352" name="Rectangle 45">
            <a:extLst>
              <a:ext uri="{FF2B5EF4-FFF2-40B4-BE49-F238E27FC236}">
                <a16:creationId xmlns:a16="http://schemas.microsoft.com/office/drawing/2014/main" id="{8DF2CB55-C466-9A57-0A86-73D422503310}"/>
              </a:ext>
            </a:extLst>
          </p:cNvPr>
          <p:cNvSpPr>
            <a:spLocks noChangeArrowheads="1"/>
          </p:cNvSpPr>
          <p:nvPr/>
        </p:nvSpPr>
        <p:spPr bwMode="auto">
          <a:xfrm>
            <a:off x="5105400" y="3124200"/>
            <a:ext cx="1166813" cy="457200"/>
          </a:xfrm>
          <a:prstGeom prst="rect">
            <a:avLst/>
          </a:prstGeom>
          <a:solidFill>
            <a:srgbClr val="66FFFF"/>
          </a:solidFill>
          <a:ln>
            <a:noFill/>
          </a:ln>
          <a:effectLst/>
          <a:extLst>
            <a:ext uri="{91240B29-F687-4F45-9708-019B960494DF}">
              <a14:hiddenLine xmlns:a14="http://schemas.microsoft.com/office/drawing/2010/main" w="9525">
                <a:solidFill>
                  <a:srgbClr val="00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a:solidFill>
                  <a:srgbClr val="009900"/>
                </a:solidFill>
              </a:rPr>
              <a:t>U+P=V</a:t>
            </a:r>
          </a:p>
        </p:txBody>
      </p:sp>
      <p:sp>
        <p:nvSpPr>
          <p:cNvPr id="13353" name="Rectangle 46">
            <a:extLst>
              <a:ext uri="{FF2B5EF4-FFF2-40B4-BE49-F238E27FC236}">
                <a16:creationId xmlns:a16="http://schemas.microsoft.com/office/drawing/2014/main" id="{C5FE1C21-F964-A060-49A6-A0CC1206A27F}"/>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13354" name="Line 47">
            <a:extLst>
              <a:ext uri="{FF2B5EF4-FFF2-40B4-BE49-F238E27FC236}">
                <a16:creationId xmlns:a16="http://schemas.microsoft.com/office/drawing/2014/main" id="{BF2AFB44-DC21-F521-F3E9-ACC30D1C292C}"/>
              </a:ext>
            </a:extLst>
          </p:cNvPr>
          <p:cNvSpPr>
            <a:spLocks noChangeShapeType="1"/>
          </p:cNvSpPr>
          <p:nvPr/>
        </p:nvSpPr>
        <p:spPr bwMode="auto">
          <a:xfrm>
            <a:off x="2362200" y="312420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55" name="Line 48">
            <a:extLst>
              <a:ext uri="{FF2B5EF4-FFF2-40B4-BE49-F238E27FC236}">
                <a16:creationId xmlns:a16="http://schemas.microsoft.com/office/drawing/2014/main" id="{7C3282AF-4AD6-AAA6-3079-EB08A59E01C4}"/>
              </a:ext>
            </a:extLst>
          </p:cNvPr>
          <p:cNvSpPr>
            <a:spLocks noChangeShapeType="1"/>
          </p:cNvSpPr>
          <p:nvPr/>
        </p:nvSpPr>
        <p:spPr bwMode="auto">
          <a:xfrm>
            <a:off x="23622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56" name="Line 49">
            <a:extLst>
              <a:ext uri="{FF2B5EF4-FFF2-40B4-BE49-F238E27FC236}">
                <a16:creationId xmlns:a16="http://schemas.microsoft.com/office/drawing/2014/main" id="{FC547AA3-BF3C-17AF-3940-9CF576270867}"/>
              </a:ext>
            </a:extLst>
          </p:cNvPr>
          <p:cNvSpPr>
            <a:spLocks noChangeShapeType="1"/>
          </p:cNvSpPr>
          <p:nvPr/>
        </p:nvSpPr>
        <p:spPr bwMode="auto">
          <a:xfrm>
            <a:off x="60198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57" name="Slide Number Placeholder 1">
            <a:extLst>
              <a:ext uri="{FF2B5EF4-FFF2-40B4-BE49-F238E27FC236}">
                <a16:creationId xmlns:a16="http://schemas.microsoft.com/office/drawing/2014/main" id="{805124E0-360F-D9CA-3127-E9295AAE95A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F8768FE1-5C17-D34D-B538-8FF87C5B2EF9}" type="slidenum">
              <a:rPr lang="en-US" altLang="en-US" sz="1000" smtClean="0"/>
              <a:t>10</a:t>
            </a:fld>
            <a:endParaRPr lang="en-US" altLang="en-US" sz="1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a:extLst>
              <a:ext uri="{FF2B5EF4-FFF2-40B4-BE49-F238E27FC236}">
                <a16:creationId xmlns:a16="http://schemas.microsoft.com/office/drawing/2014/main" id="{ECD33B8A-0B31-EBEA-72C3-A38811221A52}"/>
              </a:ext>
            </a:extLst>
          </p:cNvPr>
          <p:cNvSpPr txBox="1">
            <a:spLocks noChangeArrowheads="1"/>
          </p:cNvSpPr>
          <p:nvPr/>
        </p:nvSpPr>
        <p:spPr bwMode="auto">
          <a:xfrm>
            <a:off x="1290638" y="1144588"/>
            <a:ext cx="3509962"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dirty="0">
                <a:solidFill>
                  <a:schemeClr val="bg1">
                    <a:lumMod val="75000"/>
                  </a:schemeClr>
                </a:solidFill>
              </a:rPr>
              <a:t>Die </a:t>
            </a:r>
            <a:r>
              <a:rPr lang="en-US" altLang="en-US" sz="1200" b="1" dirty="0" err="1">
                <a:solidFill>
                  <a:schemeClr val="bg1">
                    <a:lumMod val="75000"/>
                  </a:schemeClr>
                </a:solidFill>
              </a:rPr>
              <a:t>Transversale</a:t>
            </a:r>
            <a:r>
              <a:rPr lang="en-US" altLang="en-US" sz="1200" b="1" dirty="0">
                <a:solidFill>
                  <a:schemeClr val="bg1">
                    <a:lumMod val="75000"/>
                  </a:schemeClr>
                </a:solidFill>
              </a:rPr>
              <a:t> </a:t>
            </a:r>
            <a:r>
              <a:rPr lang="en-US" altLang="en-US" sz="1200" b="1" dirty="0" err="1">
                <a:solidFill>
                  <a:schemeClr val="bg1">
                    <a:lumMod val="75000"/>
                  </a:schemeClr>
                </a:solidFill>
              </a:rPr>
              <a:t>Vergrößerung</a:t>
            </a:r>
            <a:r>
              <a:rPr lang="en-US" altLang="en-US" sz="1200" b="1" dirty="0">
                <a:solidFill>
                  <a:schemeClr val="bg1">
                    <a:lumMod val="75000"/>
                  </a:schemeClr>
                </a:solidFill>
              </a:rPr>
              <a:t> </a:t>
            </a:r>
            <a:r>
              <a:rPr lang="en-US" altLang="en-US" sz="1200" b="1" dirty="0" err="1">
                <a:solidFill>
                  <a:schemeClr val="bg1">
                    <a:lumMod val="75000"/>
                  </a:schemeClr>
                </a:solidFill>
              </a:rPr>
              <a:t>ist</a:t>
            </a:r>
            <a:r>
              <a:rPr lang="en-US" altLang="en-US" sz="1200" b="1" dirty="0">
                <a:solidFill>
                  <a:schemeClr val="bg1">
                    <a:lumMod val="75000"/>
                  </a:schemeClr>
                </a:solidFill>
              </a:rPr>
              <a:t> </a:t>
            </a:r>
            <a:r>
              <a:rPr lang="en-US" altLang="en-US" sz="1200" b="1" dirty="0" err="1">
                <a:solidFill>
                  <a:schemeClr val="bg1">
                    <a:lumMod val="75000"/>
                  </a:schemeClr>
                </a:solidFill>
              </a:rPr>
              <a:t>definiert</a:t>
            </a:r>
            <a:r>
              <a:rPr lang="en-US" altLang="en-US" sz="1200" b="1" dirty="0">
                <a:solidFill>
                  <a:schemeClr val="bg1">
                    <a:lumMod val="75000"/>
                  </a:schemeClr>
                </a:solidFill>
              </a:rPr>
              <a:t> </a:t>
            </a:r>
            <a:r>
              <a:rPr lang="en-US" altLang="en-US" sz="1200" b="1" dirty="0" err="1">
                <a:solidFill>
                  <a:schemeClr val="bg1">
                    <a:lumMod val="75000"/>
                  </a:schemeClr>
                </a:solidFill>
              </a:rPr>
              <a:t>als</a:t>
            </a:r>
            <a:r>
              <a:rPr lang="en-US" altLang="en-US" sz="1200" b="1" dirty="0">
                <a:solidFill>
                  <a:schemeClr val="bg1">
                    <a:lumMod val="75000"/>
                  </a:schemeClr>
                </a:solidFill>
              </a:rPr>
              <a:t>:</a:t>
            </a:r>
          </a:p>
        </p:txBody>
      </p:sp>
      <p:sp>
        <p:nvSpPr>
          <p:cNvPr id="14339" name="Text Box 3">
            <a:extLst>
              <a:ext uri="{FF2B5EF4-FFF2-40B4-BE49-F238E27FC236}">
                <a16:creationId xmlns:a16="http://schemas.microsoft.com/office/drawing/2014/main" id="{3C4BC210-267D-C19B-BE74-9A435B3DE1AD}"/>
              </a:ext>
            </a:extLst>
          </p:cNvPr>
          <p:cNvSpPr txBox="1">
            <a:spLocks noChangeArrowheads="1"/>
          </p:cNvSpPr>
          <p:nvPr/>
        </p:nvSpPr>
        <p:spPr bwMode="auto">
          <a:xfrm>
            <a:off x="4876800" y="990600"/>
            <a:ext cx="1238250"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Bildhöhe</a:t>
            </a:r>
          </a:p>
          <a:p>
            <a:pPr algn="ctr" eaLnBrk="1" hangingPunct="1">
              <a:spcBef>
                <a:spcPct val="0"/>
              </a:spcBef>
              <a:buClrTx/>
              <a:buSzTx/>
              <a:buFontTx/>
              <a:buNone/>
              <a:defRPr/>
            </a:pPr>
            <a:r>
              <a:rPr lang="en-US" altLang="en-US" sz="1200" i="1">
                <a:solidFill>
                  <a:schemeClr val="bg1">
                    <a:lumMod val="75000"/>
                  </a:schemeClr>
                </a:solidFill>
              </a:rPr>
              <a:t>Objekthöhe</a:t>
            </a:r>
          </a:p>
        </p:txBody>
      </p:sp>
      <p:sp>
        <p:nvSpPr>
          <p:cNvPr id="14340" name="Line 4">
            <a:extLst>
              <a:ext uri="{FF2B5EF4-FFF2-40B4-BE49-F238E27FC236}">
                <a16:creationId xmlns:a16="http://schemas.microsoft.com/office/drawing/2014/main" id="{C983CE64-2715-AE39-C952-BFD7787F57B7}"/>
              </a:ext>
            </a:extLst>
          </p:cNvPr>
          <p:cNvSpPr>
            <a:spLocks noChangeShapeType="1"/>
          </p:cNvSpPr>
          <p:nvPr/>
        </p:nvSpPr>
        <p:spPr bwMode="auto">
          <a:xfrm>
            <a:off x="2214563" y="3973513"/>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1" name="Oval 5">
            <a:extLst>
              <a:ext uri="{FF2B5EF4-FFF2-40B4-BE49-F238E27FC236}">
                <a16:creationId xmlns:a16="http://schemas.microsoft.com/office/drawing/2014/main" id="{DE8A25F8-75C1-EE01-B18A-01BC17F421B7}"/>
              </a:ext>
            </a:extLst>
          </p:cNvPr>
          <p:cNvSpPr>
            <a:spLocks noChangeArrowheads="1"/>
          </p:cNvSpPr>
          <p:nvPr/>
        </p:nvSpPr>
        <p:spPr bwMode="auto">
          <a:xfrm>
            <a:off x="3522663"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4342" name="Oval 6">
            <a:extLst>
              <a:ext uri="{FF2B5EF4-FFF2-40B4-BE49-F238E27FC236}">
                <a16:creationId xmlns:a16="http://schemas.microsoft.com/office/drawing/2014/main" id="{C59AEE1F-078C-1ED8-E7C5-9AD5EE683378}"/>
              </a:ext>
            </a:extLst>
          </p:cNvPr>
          <p:cNvSpPr>
            <a:spLocks noChangeArrowheads="1"/>
          </p:cNvSpPr>
          <p:nvPr/>
        </p:nvSpPr>
        <p:spPr bwMode="auto">
          <a:xfrm>
            <a:off x="5635625"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4343" name="Text Box 7">
            <a:extLst>
              <a:ext uri="{FF2B5EF4-FFF2-40B4-BE49-F238E27FC236}">
                <a16:creationId xmlns:a16="http://schemas.microsoft.com/office/drawing/2014/main" id="{0DCAC314-2B4B-0822-3990-A25D246346B5}"/>
              </a:ext>
            </a:extLst>
          </p:cNvPr>
          <p:cNvSpPr txBox="1">
            <a:spLocks noChangeArrowheads="1"/>
          </p:cNvSpPr>
          <p:nvPr/>
        </p:nvSpPr>
        <p:spPr bwMode="auto">
          <a:xfrm>
            <a:off x="3556000"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14344" name="Text Box 8">
            <a:extLst>
              <a:ext uri="{FF2B5EF4-FFF2-40B4-BE49-F238E27FC236}">
                <a16:creationId xmlns:a16="http://schemas.microsoft.com/office/drawing/2014/main" id="{9DF866CF-5D36-81CA-83E0-75F082AC36D8}"/>
              </a:ext>
            </a:extLst>
          </p:cNvPr>
          <p:cNvSpPr txBox="1">
            <a:spLocks noChangeArrowheads="1"/>
          </p:cNvSpPr>
          <p:nvPr/>
        </p:nvSpPr>
        <p:spPr bwMode="auto">
          <a:xfrm>
            <a:off x="5668963"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14345" name="Text Box 9">
            <a:extLst>
              <a:ext uri="{FF2B5EF4-FFF2-40B4-BE49-F238E27FC236}">
                <a16:creationId xmlns:a16="http://schemas.microsoft.com/office/drawing/2014/main" id="{91EA3CE2-4C07-9598-A17B-E4190B9E5E0E}"/>
              </a:ext>
            </a:extLst>
          </p:cNvPr>
          <p:cNvSpPr txBox="1">
            <a:spLocks noChangeArrowheads="1"/>
          </p:cNvSpPr>
          <p:nvPr/>
        </p:nvSpPr>
        <p:spPr bwMode="auto">
          <a:xfrm>
            <a:off x="4127500" y="2590800"/>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Pluslinse</a:t>
            </a:r>
          </a:p>
        </p:txBody>
      </p:sp>
      <p:sp>
        <p:nvSpPr>
          <p:cNvPr id="14346" name="Oval 10">
            <a:extLst>
              <a:ext uri="{FF2B5EF4-FFF2-40B4-BE49-F238E27FC236}">
                <a16:creationId xmlns:a16="http://schemas.microsoft.com/office/drawing/2014/main" id="{C0B0221D-0887-B26C-8C74-5279E13A977C}"/>
              </a:ext>
            </a:extLst>
          </p:cNvPr>
          <p:cNvSpPr>
            <a:spLocks noChangeArrowheads="1"/>
          </p:cNvSpPr>
          <p:nvPr/>
        </p:nvSpPr>
        <p:spPr bwMode="auto">
          <a:xfrm>
            <a:off x="4579938" y="3916363"/>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4347" name="Text Box 11">
            <a:extLst>
              <a:ext uri="{FF2B5EF4-FFF2-40B4-BE49-F238E27FC236}">
                <a16:creationId xmlns:a16="http://schemas.microsoft.com/office/drawing/2014/main" id="{1F747FA0-A73F-0E73-BB17-76C179FD29C4}"/>
              </a:ext>
            </a:extLst>
          </p:cNvPr>
          <p:cNvSpPr txBox="1">
            <a:spLocks noChangeArrowheads="1"/>
          </p:cNvSpPr>
          <p:nvPr/>
        </p:nvSpPr>
        <p:spPr bwMode="auto">
          <a:xfrm>
            <a:off x="4611688" y="4024313"/>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14348" name="Text Box 12">
            <a:extLst>
              <a:ext uri="{FF2B5EF4-FFF2-40B4-BE49-F238E27FC236}">
                <a16:creationId xmlns:a16="http://schemas.microsoft.com/office/drawing/2014/main" id="{6D7E18F9-9FED-70BC-AA99-CFD4D4DF17BF}"/>
              </a:ext>
            </a:extLst>
          </p:cNvPr>
          <p:cNvSpPr txBox="1">
            <a:spLocks noChangeArrowheads="1"/>
          </p:cNvSpPr>
          <p:nvPr/>
        </p:nvSpPr>
        <p:spPr bwMode="auto">
          <a:xfrm>
            <a:off x="995363" y="3386138"/>
            <a:ext cx="1079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Objekthöhe</a:t>
            </a:r>
          </a:p>
        </p:txBody>
      </p:sp>
      <p:sp>
        <p:nvSpPr>
          <p:cNvPr id="14349" name="AutoShape 13">
            <a:extLst>
              <a:ext uri="{FF2B5EF4-FFF2-40B4-BE49-F238E27FC236}">
                <a16:creationId xmlns:a16="http://schemas.microsoft.com/office/drawing/2014/main" id="{A15F4D26-EE81-FA27-D940-A60D5D47EDC8}"/>
              </a:ext>
            </a:extLst>
          </p:cNvPr>
          <p:cNvSpPr>
            <a:spLocks/>
          </p:cNvSpPr>
          <p:nvPr/>
        </p:nvSpPr>
        <p:spPr bwMode="auto">
          <a:xfrm>
            <a:off x="2062163" y="3127375"/>
            <a:ext cx="152400" cy="838200"/>
          </a:xfrm>
          <a:prstGeom prst="leftBrace">
            <a:avLst>
              <a:gd name="adj1" fmla="val 458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4350" name="Text Box 14">
            <a:extLst>
              <a:ext uri="{FF2B5EF4-FFF2-40B4-BE49-F238E27FC236}">
                <a16:creationId xmlns:a16="http://schemas.microsoft.com/office/drawing/2014/main" id="{649B9089-357E-6CDB-9FF6-44AAC3C4C1CE}"/>
              </a:ext>
            </a:extLst>
          </p:cNvPr>
          <p:cNvSpPr txBox="1">
            <a:spLocks noChangeArrowheads="1"/>
          </p:cNvSpPr>
          <p:nvPr/>
        </p:nvSpPr>
        <p:spPr bwMode="auto">
          <a:xfrm>
            <a:off x="5722938" y="2362200"/>
            <a:ext cx="1681162"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Bildabstand (v)</a:t>
            </a:r>
          </a:p>
          <a:p>
            <a:pPr algn="ctr" eaLnBrk="1" hangingPunct="1">
              <a:spcBef>
                <a:spcPct val="0"/>
              </a:spcBef>
              <a:buClrTx/>
              <a:buSzTx/>
              <a:buFontTx/>
              <a:buNone/>
              <a:defRPr/>
            </a:pPr>
            <a:r>
              <a:rPr lang="en-US" altLang="en-US" sz="1200" i="1">
                <a:solidFill>
                  <a:schemeClr val="bg1">
                    <a:lumMod val="75000"/>
                  </a:schemeClr>
                </a:solidFill>
              </a:rPr>
              <a:t>Objektentfernung (u)</a:t>
            </a:r>
          </a:p>
        </p:txBody>
      </p:sp>
      <p:sp>
        <p:nvSpPr>
          <p:cNvPr id="14351" name="Text Box 15">
            <a:extLst>
              <a:ext uri="{FF2B5EF4-FFF2-40B4-BE49-F238E27FC236}">
                <a16:creationId xmlns:a16="http://schemas.microsoft.com/office/drawing/2014/main" id="{84D05517-2D8E-446F-1085-D532A201D49A}"/>
              </a:ext>
            </a:extLst>
          </p:cNvPr>
          <p:cNvSpPr txBox="1">
            <a:spLocks noChangeArrowheads="1"/>
          </p:cNvSpPr>
          <p:nvPr/>
        </p:nvSpPr>
        <p:spPr bwMode="auto">
          <a:xfrm>
            <a:off x="755650" y="2362200"/>
            <a:ext cx="2795588" cy="579646"/>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dirty="0">
                <a:solidFill>
                  <a:schemeClr val="bg1">
                    <a:lumMod val="75000"/>
                  </a:schemeClr>
                </a:solidFill>
              </a:rPr>
              <a:t>Vergenz des </a:t>
            </a:r>
            <a:r>
              <a:rPr lang="en-US" altLang="en-US" sz="1200" i="1" u="sng" dirty="0" err="1">
                <a:solidFill>
                  <a:schemeClr val="bg1">
                    <a:lumMod val="75000"/>
                  </a:schemeClr>
                </a:solidFill>
              </a:rPr>
              <a:t>einfallenden</a:t>
            </a:r>
            <a:r>
              <a:rPr lang="en-US" altLang="en-US" sz="1200" i="1" u="sng" dirty="0">
                <a:solidFill>
                  <a:schemeClr val="bg1">
                    <a:lumMod val="75000"/>
                  </a:schemeClr>
                </a:solidFill>
              </a:rPr>
              <a:t> Lichts (U)</a:t>
            </a:r>
          </a:p>
          <a:p>
            <a:pPr algn="ctr" eaLnBrk="1" hangingPunct="1">
              <a:spcBef>
                <a:spcPct val="0"/>
              </a:spcBef>
              <a:buClrTx/>
              <a:buSzTx/>
              <a:buFontTx/>
              <a:buNone/>
              <a:defRPr/>
            </a:pPr>
            <a:r>
              <a:rPr lang="en-US" altLang="en-US" sz="1200" i="1" dirty="0">
                <a:solidFill>
                  <a:schemeClr val="bg1">
                    <a:lumMod val="75000"/>
                  </a:schemeClr>
                </a:solidFill>
              </a:rPr>
              <a:t>Vergenz des </a:t>
            </a:r>
            <a:r>
              <a:rPr lang="en-US" altLang="en-US" sz="1200" i="1" dirty="0" err="1">
                <a:solidFill>
                  <a:schemeClr val="bg1">
                    <a:lumMod val="75000"/>
                  </a:schemeClr>
                </a:solidFill>
              </a:rPr>
              <a:t>aus</a:t>
            </a:r>
            <a:r>
              <a:rPr lang="en-US" altLang="en-US" sz="1200" i="1" dirty="0">
                <a:solidFill>
                  <a:schemeClr val="bg1">
                    <a:lumMod val="75000"/>
                  </a:schemeClr>
                </a:solidFill>
              </a:rPr>
              <a:t> der Linse </a:t>
            </a:r>
            <a:r>
              <a:rPr lang="en-US" altLang="en-US" sz="1200" i="1" dirty="0" err="1">
                <a:solidFill>
                  <a:schemeClr val="bg1">
                    <a:lumMod val="75000"/>
                  </a:schemeClr>
                </a:solidFill>
              </a:rPr>
              <a:t>austretenden</a:t>
            </a:r>
            <a:r>
              <a:rPr lang="en-US" altLang="en-US" sz="1200" i="1" dirty="0">
                <a:solidFill>
                  <a:schemeClr val="bg1">
                    <a:lumMod val="75000"/>
                  </a:schemeClr>
                </a:solidFill>
              </a:rPr>
              <a:t> Lichts (V)</a:t>
            </a:r>
          </a:p>
        </p:txBody>
      </p:sp>
      <p:sp>
        <p:nvSpPr>
          <p:cNvPr id="14352" name="Text Box 16">
            <a:extLst>
              <a:ext uri="{FF2B5EF4-FFF2-40B4-BE49-F238E27FC236}">
                <a16:creationId xmlns:a16="http://schemas.microsoft.com/office/drawing/2014/main" id="{9E0838D0-FDFF-F6EC-99E5-D043AA55CFF1}"/>
              </a:ext>
            </a:extLst>
          </p:cNvPr>
          <p:cNvSpPr txBox="1">
            <a:spLocks noChangeArrowheads="1"/>
          </p:cNvSpPr>
          <p:nvPr/>
        </p:nvSpPr>
        <p:spPr bwMode="auto">
          <a:xfrm>
            <a:off x="2438400" y="1676400"/>
            <a:ext cx="3313113" cy="30480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a:solidFill>
                  <a:schemeClr val="bg1">
                    <a:lumMod val="75000"/>
                  </a:schemeClr>
                </a:solidFill>
              </a:rPr>
              <a:t>Die transversale Vergrößerung ist gleich:</a:t>
            </a:r>
          </a:p>
        </p:txBody>
      </p:sp>
      <p:sp>
        <p:nvSpPr>
          <p:cNvPr id="14353" name="Line 17">
            <a:extLst>
              <a:ext uri="{FF2B5EF4-FFF2-40B4-BE49-F238E27FC236}">
                <a16:creationId xmlns:a16="http://schemas.microsoft.com/office/drawing/2014/main" id="{9DADF0BC-8DD5-981F-EC13-A289975EFD82}"/>
              </a:ext>
            </a:extLst>
          </p:cNvPr>
          <p:cNvSpPr>
            <a:spLocks noChangeShapeType="1"/>
          </p:cNvSpPr>
          <p:nvPr/>
        </p:nvSpPr>
        <p:spPr bwMode="auto">
          <a:xfrm flipH="1">
            <a:off x="3581400" y="2068513"/>
            <a:ext cx="9906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4354" name="Line 18">
            <a:extLst>
              <a:ext uri="{FF2B5EF4-FFF2-40B4-BE49-F238E27FC236}">
                <a16:creationId xmlns:a16="http://schemas.microsoft.com/office/drawing/2014/main" id="{5F0CD2E8-5072-0246-052B-D52EF7E9C825}"/>
              </a:ext>
            </a:extLst>
          </p:cNvPr>
          <p:cNvSpPr>
            <a:spLocks noChangeShapeType="1"/>
          </p:cNvSpPr>
          <p:nvPr/>
        </p:nvSpPr>
        <p:spPr bwMode="auto">
          <a:xfrm>
            <a:off x="4572000" y="2068513"/>
            <a:ext cx="11430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4355" name="Text Box 19">
            <a:extLst>
              <a:ext uri="{FF2B5EF4-FFF2-40B4-BE49-F238E27FC236}">
                <a16:creationId xmlns:a16="http://schemas.microsoft.com/office/drawing/2014/main" id="{F65D369B-6B4B-18FE-DBC7-1C9F468606E4}"/>
              </a:ext>
            </a:extLst>
          </p:cNvPr>
          <p:cNvSpPr txBox="1">
            <a:spLocks noChangeArrowheads="1"/>
          </p:cNvSpPr>
          <p:nvPr/>
        </p:nvSpPr>
        <p:spPr bwMode="auto">
          <a:xfrm>
            <a:off x="5753099" y="1946068"/>
            <a:ext cx="1676401" cy="39498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a:solidFill>
                  <a:schemeClr val="bg1">
                    <a:lumMod val="75000"/>
                  </a:schemeClr>
                </a:solidFill>
              </a:rPr>
              <a:t>(Nach dem Satz </a:t>
            </a:r>
            <a:r>
              <a:rPr lang="en-US" altLang="en-US" sz="1200" dirty="0" err="1">
                <a:solidFill>
                  <a:schemeClr val="bg1">
                    <a:lumMod val="75000"/>
                  </a:schemeClr>
                </a:solidFill>
              </a:rPr>
              <a:t>über</a:t>
            </a:r>
            <a:r>
              <a:rPr lang="en-US" altLang="en-US" sz="1200" dirty="0">
                <a:solidFill>
                  <a:schemeClr val="bg1">
                    <a:lumMod val="75000"/>
                  </a:schemeClr>
                </a:solidFill>
              </a:rPr>
              <a:t> </a:t>
            </a:r>
            <a:r>
              <a:rPr lang="en-US" altLang="en-US" sz="1200" dirty="0" err="1">
                <a:solidFill>
                  <a:schemeClr val="bg1">
                    <a:lumMod val="75000"/>
                  </a:schemeClr>
                </a:solidFill>
              </a:rPr>
              <a:t>gleichseitige</a:t>
            </a:r>
            <a:r>
              <a:rPr lang="en-US" altLang="en-US" sz="1200" dirty="0">
                <a:solidFill>
                  <a:schemeClr val="bg1">
                    <a:lumMod val="75000"/>
                  </a:schemeClr>
                </a:solidFill>
              </a:rPr>
              <a:t> </a:t>
            </a:r>
            <a:r>
              <a:rPr lang="en-US" altLang="en-US" sz="1200" dirty="0" err="1">
                <a:solidFill>
                  <a:schemeClr val="bg1">
                    <a:lumMod val="75000"/>
                  </a:schemeClr>
                </a:solidFill>
              </a:rPr>
              <a:t>Dreiecke</a:t>
            </a:r>
            <a:r>
              <a:rPr lang="en-US" altLang="en-US" sz="1200" dirty="0">
                <a:solidFill>
                  <a:schemeClr val="bg1">
                    <a:lumMod val="75000"/>
                  </a:schemeClr>
                </a:solidFill>
              </a:rPr>
              <a:t>)</a:t>
            </a:r>
          </a:p>
        </p:txBody>
      </p:sp>
      <p:sp>
        <p:nvSpPr>
          <p:cNvPr id="14356" name="Text Box 20">
            <a:extLst>
              <a:ext uri="{FF2B5EF4-FFF2-40B4-BE49-F238E27FC236}">
                <a16:creationId xmlns:a16="http://schemas.microsoft.com/office/drawing/2014/main" id="{6032F977-EC3E-2104-881A-FF361F689B37}"/>
              </a:ext>
            </a:extLst>
          </p:cNvPr>
          <p:cNvSpPr txBox="1">
            <a:spLocks noChangeArrowheads="1"/>
          </p:cNvSpPr>
          <p:nvPr/>
        </p:nvSpPr>
        <p:spPr bwMode="auto">
          <a:xfrm>
            <a:off x="1181100" y="1981200"/>
            <a:ext cx="1468438" cy="244475"/>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rPr>
              <a:t>(Nach dem Brechungsgesetz)</a:t>
            </a:r>
          </a:p>
        </p:txBody>
      </p:sp>
      <p:sp>
        <p:nvSpPr>
          <p:cNvPr id="14357" name="Line 21">
            <a:extLst>
              <a:ext uri="{FF2B5EF4-FFF2-40B4-BE49-F238E27FC236}">
                <a16:creationId xmlns:a16="http://schemas.microsoft.com/office/drawing/2014/main" id="{1E69DCFE-382B-2562-8CF3-51A747443A7B}"/>
              </a:ext>
            </a:extLst>
          </p:cNvPr>
          <p:cNvSpPr>
            <a:spLocks noChangeShapeType="1"/>
          </p:cNvSpPr>
          <p:nvPr/>
        </p:nvSpPr>
        <p:spPr bwMode="auto">
          <a:xfrm flipH="1">
            <a:off x="2366963" y="5162550"/>
            <a:ext cx="2286000" cy="2222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8" name="Line 22">
            <a:extLst>
              <a:ext uri="{FF2B5EF4-FFF2-40B4-BE49-F238E27FC236}">
                <a16:creationId xmlns:a16="http://schemas.microsoft.com/office/drawing/2014/main" id="{FF3F7B75-BBAC-2011-623A-8FC69033F112}"/>
              </a:ext>
            </a:extLst>
          </p:cNvPr>
          <p:cNvSpPr>
            <a:spLocks noChangeShapeType="1"/>
          </p:cNvSpPr>
          <p:nvPr/>
        </p:nvSpPr>
        <p:spPr bwMode="auto">
          <a:xfrm flipH="1" flipV="1">
            <a:off x="4652963" y="5162550"/>
            <a:ext cx="1366837" cy="1905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9" name="Text Box 23">
            <a:extLst>
              <a:ext uri="{FF2B5EF4-FFF2-40B4-BE49-F238E27FC236}">
                <a16:creationId xmlns:a16="http://schemas.microsoft.com/office/drawing/2014/main" id="{6F063307-454E-8FF0-76BE-CD2D32D0B90A}"/>
              </a:ext>
            </a:extLst>
          </p:cNvPr>
          <p:cNvSpPr txBox="1">
            <a:spLocks noChangeArrowheads="1"/>
          </p:cNvSpPr>
          <p:nvPr/>
        </p:nvSpPr>
        <p:spPr bwMode="auto">
          <a:xfrm>
            <a:off x="3357563" y="4970463"/>
            <a:ext cx="3111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u</a:t>
            </a:r>
          </a:p>
        </p:txBody>
      </p:sp>
      <p:sp>
        <p:nvSpPr>
          <p:cNvPr id="14360" name="Line 24">
            <a:extLst>
              <a:ext uri="{FF2B5EF4-FFF2-40B4-BE49-F238E27FC236}">
                <a16:creationId xmlns:a16="http://schemas.microsoft.com/office/drawing/2014/main" id="{70211F86-A9E4-9BFA-7800-C6055A5B6DC6}"/>
              </a:ext>
            </a:extLst>
          </p:cNvPr>
          <p:cNvSpPr>
            <a:spLocks noChangeShapeType="1"/>
          </p:cNvSpPr>
          <p:nvPr/>
        </p:nvSpPr>
        <p:spPr bwMode="auto">
          <a:xfrm>
            <a:off x="4652963"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61" name="Line 25">
            <a:extLst>
              <a:ext uri="{FF2B5EF4-FFF2-40B4-BE49-F238E27FC236}">
                <a16:creationId xmlns:a16="http://schemas.microsoft.com/office/drawing/2014/main" id="{0D5E9101-FD84-D9D6-A5B8-65B2125983B3}"/>
              </a:ext>
            </a:extLst>
          </p:cNvPr>
          <p:cNvSpPr>
            <a:spLocks noChangeShapeType="1"/>
          </p:cNvSpPr>
          <p:nvPr/>
        </p:nvSpPr>
        <p:spPr bwMode="auto">
          <a:xfrm>
            <a:off x="6019800" y="3973513"/>
            <a:ext cx="0" cy="446087"/>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62" name="Text Box 26">
            <a:extLst>
              <a:ext uri="{FF2B5EF4-FFF2-40B4-BE49-F238E27FC236}">
                <a16:creationId xmlns:a16="http://schemas.microsoft.com/office/drawing/2014/main" id="{1C012669-897B-D871-FEAB-10B68B790258}"/>
              </a:ext>
            </a:extLst>
          </p:cNvPr>
          <p:cNvSpPr txBox="1">
            <a:spLocks noChangeArrowheads="1"/>
          </p:cNvSpPr>
          <p:nvPr/>
        </p:nvSpPr>
        <p:spPr bwMode="auto">
          <a:xfrm>
            <a:off x="5181600" y="4970463"/>
            <a:ext cx="2984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v</a:t>
            </a:r>
          </a:p>
        </p:txBody>
      </p:sp>
      <p:grpSp>
        <p:nvGrpSpPr>
          <p:cNvPr id="14363" name="Group 27">
            <a:extLst>
              <a:ext uri="{FF2B5EF4-FFF2-40B4-BE49-F238E27FC236}">
                <a16:creationId xmlns:a16="http://schemas.microsoft.com/office/drawing/2014/main" id="{5C93EBB3-1CF4-3902-C4D1-C14F4D2FEED6}"/>
              </a:ext>
            </a:extLst>
          </p:cNvPr>
          <p:cNvGrpSpPr>
            <a:grpSpLocks/>
          </p:cNvGrpSpPr>
          <p:nvPr/>
        </p:nvGrpSpPr>
        <p:grpSpPr bwMode="auto">
          <a:xfrm>
            <a:off x="4495800" y="2965450"/>
            <a:ext cx="252413" cy="2071688"/>
            <a:chOff x="3696" y="2640"/>
            <a:chExt cx="240" cy="1392"/>
          </a:xfrm>
        </p:grpSpPr>
        <p:sp>
          <p:nvSpPr>
            <p:cNvPr id="14382" name="Oval 28">
              <a:extLst>
                <a:ext uri="{FF2B5EF4-FFF2-40B4-BE49-F238E27FC236}">
                  <a16:creationId xmlns:a16="http://schemas.microsoft.com/office/drawing/2014/main" id="{A741AE5C-B82E-2209-C9B6-60E2F000B9DE}"/>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4383" name="Rectangle 29">
              <a:extLst>
                <a:ext uri="{FF2B5EF4-FFF2-40B4-BE49-F238E27FC236}">
                  <a16:creationId xmlns:a16="http://schemas.microsoft.com/office/drawing/2014/main" id="{BB84B80E-1D11-1EF0-3DA4-7F1424A0B45D}"/>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4384" name="Oval 30">
              <a:extLst>
                <a:ext uri="{FF2B5EF4-FFF2-40B4-BE49-F238E27FC236}">
                  <a16:creationId xmlns:a16="http://schemas.microsoft.com/office/drawing/2014/main" id="{04A35FFE-9C44-632A-92DA-B63333733FE1}"/>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4385" name="Rectangle 31">
              <a:extLst>
                <a:ext uri="{FF2B5EF4-FFF2-40B4-BE49-F238E27FC236}">
                  <a16:creationId xmlns:a16="http://schemas.microsoft.com/office/drawing/2014/main" id="{FB29448F-28AF-51E4-A5C4-F4A815490E18}"/>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4386" name="Line 32">
              <a:extLst>
                <a:ext uri="{FF2B5EF4-FFF2-40B4-BE49-F238E27FC236}">
                  <a16:creationId xmlns:a16="http://schemas.microsoft.com/office/drawing/2014/main" id="{DB8A1284-217A-3B45-F7F0-67E5F4667A46}"/>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4364" name="Line 33">
            <a:extLst>
              <a:ext uri="{FF2B5EF4-FFF2-40B4-BE49-F238E27FC236}">
                <a16:creationId xmlns:a16="http://schemas.microsoft.com/office/drawing/2014/main" id="{8B85E039-B44E-57AF-2D5B-90990B544F98}"/>
              </a:ext>
            </a:extLst>
          </p:cNvPr>
          <p:cNvSpPr>
            <a:spLocks noChangeShapeType="1"/>
          </p:cNvSpPr>
          <p:nvPr/>
        </p:nvSpPr>
        <p:spPr bwMode="auto">
          <a:xfrm flipH="1">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4365" name="Line 34">
            <a:extLst>
              <a:ext uri="{FF2B5EF4-FFF2-40B4-BE49-F238E27FC236}">
                <a16:creationId xmlns:a16="http://schemas.microsoft.com/office/drawing/2014/main" id="{A35C35D1-A5AA-B080-5BF7-5912BC82CAF9}"/>
              </a:ext>
            </a:extLst>
          </p:cNvPr>
          <p:cNvSpPr>
            <a:spLocks noChangeShapeType="1"/>
          </p:cNvSpPr>
          <p:nvPr/>
        </p:nvSpPr>
        <p:spPr bwMode="auto">
          <a:xfrm>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4366" name="Line 35">
            <a:extLst>
              <a:ext uri="{FF2B5EF4-FFF2-40B4-BE49-F238E27FC236}">
                <a16:creationId xmlns:a16="http://schemas.microsoft.com/office/drawing/2014/main" id="{37BE7D97-0BB9-5FAC-9E21-B4247F28AE10}"/>
              </a:ext>
            </a:extLst>
          </p:cNvPr>
          <p:cNvSpPr>
            <a:spLocks noChangeShapeType="1"/>
          </p:cNvSpPr>
          <p:nvPr/>
        </p:nvSpPr>
        <p:spPr bwMode="auto">
          <a:xfrm flipH="1">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4367" name="Line 36">
            <a:extLst>
              <a:ext uri="{FF2B5EF4-FFF2-40B4-BE49-F238E27FC236}">
                <a16:creationId xmlns:a16="http://schemas.microsoft.com/office/drawing/2014/main" id="{FB11A7A3-95EC-BCA7-A49A-D6FBF5107FF7}"/>
              </a:ext>
            </a:extLst>
          </p:cNvPr>
          <p:cNvSpPr>
            <a:spLocks noChangeShapeType="1"/>
          </p:cNvSpPr>
          <p:nvPr/>
        </p:nvSpPr>
        <p:spPr bwMode="auto">
          <a:xfrm>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4368" name="Text Box 37">
            <a:extLst>
              <a:ext uri="{FF2B5EF4-FFF2-40B4-BE49-F238E27FC236}">
                <a16:creationId xmlns:a16="http://schemas.microsoft.com/office/drawing/2014/main" id="{1CFACEDE-5D72-9CD7-B5D4-B66D036AAEAB}"/>
              </a:ext>
            </a:extLst>
          </p:cNvPr>
          <p:cNvSpPr txBox="1">
            <a:spLocks noChangeArrowheads="1"/>
          </p:cNvSpPr>
          <p:nvPr/>
        </p:nvSpPr>
        <p:spPr bwMode="auto">
          <a:xfrm>
            <a:off x="1584325" y="9144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4369" name="Text Box 38">
            <a:extLst>
              <a:ext uri="{FF2B5EF4-FFF2-40B4-BE49-F238E27FC236}">
                <a16:creationId xmlns:a16="http://schemas.microsoft.com/office/drawing/2014/main" id="{C1FE82A8-8749-5CD3-749F-520391230A19}"/>
              </a:ext>
            </a:extLst>
          </p:cNvPr>
          <p:cNvSpPr txBox="1">
            <a:spLocks noChangeArrowheads="1"/>
          </p:cNvSpPr>
          <p:nvPr/>
        </p:nvSpPr>
        <p:spPr bwMode="auto">
          <a:xfrm>
            <a:off x="2667000" y="14478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4370" name="Text Box 39">
            <a:extLst>
              <a:ext uri="{FF2B5EF4-FFF2-40B4-BE49-F238E27FC236}">
                <a16:creationId xmlns:a16="http://schemas.microsoft.com/office/drawing/2014/main" id="{4DFA89C5-CB5D-33B1-D426-9EBF7991B20C}"/>
              </a:ext>
            </a:extLst>
          </p:cNvPr>
          <p:cNvSpPr txBox="1">
            <a:spLocks noChangeArrowheads="1"/>
          </p:cNvSpPr>
          <p:nvPr/>
        </p:nvSpPr>
        <p:spPr bwMode="auto">
          <a:xfrm>
            <a:off x="6096000" y="762000"/>
            <a:ext cx="352425" cy="3698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4371" name="Text Box 40">
            <a:extLst>
              <a:ext uri="{FF2B5EF4-FFF2-40B4-BE49-F238E27FC236}">
                <a16:creationId xmlns:a16="http://schemas.microsoft.com/office/drawing/2014/main" id="{82104400-32DC-1F4A-1F3F-A4B316ABAE21}"/>
              </a:ext>
            </a:extLst>
          </p:cNvPr>
          <p:cNvSpPr txBox="1">
            <a:spLocks noChangeArrowheads="1"/>
          </p:cNvSpPr>
          <p:nvPr/>
        </p:nvSpPr>
        <p:spPr bwMode="auto">
          <a:xfrm>
            <a:off x="7392988"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4372" name="Text Box 41">
            <a:extLst>
              <a:ext uri="{FF2B5EF4-FFF2-40B4-BE49-F238E27FC236}">
                <a16:creationId xmlns:a16="http://schemas.microsoft.com/office/drawing/2014/main" id="{62EC0996-D23E-B439-322D-739E68A4936F}"/>
              </a:ext>
            </a:extLst>
          </p:cNvPr>
          <p:cNvSpPr txBox="1">
            <a:spLocks noChangeArrowheads="1"/>
          </p:cNvSpPr>
          <p:nvPr/>
        </p:nvSpPr>
        <p:spPr bwMode="auto">
          <a:xfrm>
            <a:off x="76200" y="3962400"/>
            <a:ext cx="24638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pPr>
            <a:r>
              <a:rPr lang="en-US" altLang="en-US" sz="1200"/>
              <a:t>Wenn </a:t>
            </a:r>
            <a:r>
              <a:rPr lang="en-US" altLang="en-US" sz="1200" i="1"/>
              <a:t>u </a:t>
            </a:r>
            <a:r>
              <a:rPr lang="en-US" altLang="en-US" sz="1200"/>
              <a:t>= -100 cm und </a:t>
            </a:r>
          </a:p>
          <a:p>
            <a:pPr eaLnBrk="1" hangingPunct="1">
              <a:lnSpc>
                <a:spcPct val="80000"/>
              </a:lnSpc>
              <a:spcBef>
                <a:spcPct val="0"/>
              </a:spcBef>
              <a:buClrTx/>
              <a:buSzTx/>
              <a:buFontTx/>
              <a:buNone/>
            </a:pPr>
            <a:r>
              <a:rPr lang="en-US" altLang="en-US" sz="1200" b="1"/>
              <a:t>P </a:t>
            </a:r>
            <a:r>
              <a:rPr lang="en-US" altLang="en-US" sz="1200"/>
              <a:t>= +3, dann ist </a:t>
            </a:r>
            <a:r>
              <a:rPr lang="en-US" altLang="en-US" sz="1200" b="1" i="1"/>
              <a:t>v </a:t>
            </a:r>
            <a:r>
              <a:rPr lang="en-US" altLang="en-US" sz="1200" b="1"/>
              <a:t>= 50 cm</a:t>
            </a:r>
          </a:p>
        </p:txBody>
      </p:sp>
      <p:sp>
        <p:nvSpPr>
          <p:cNvPr id="14373" name="Text Box 42">
            <a:extLst>
              <a:ext uri="{FF2B5EF4-FFF2-40B4-BE49-F238E27FC236}">
                <a16:creationId xmlns:a16="http://schemas.microsoft.com/office/drawing/2014/main" id="{2E7F611E-23DF-53BA-03DE-D8A1D041F531}"/>
              </a:ext>
            </a:extLst>
          </p:cNvPr>
          <p:cNvSpPr txBox="1">
            <a:spLocks noChangeArrowheads="1"/>
          </p:cNvSpPr>
          <p:nvPr/>
        </p:nvSpPr>
        <p:spPr bwMode="auto">
          <a:xfrm>
            <a:off x="3505200"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4374" name="AutoShape 43">
            <a:extLst>
              <a:ext uri="{FF2B5EF4-FFF2-40B4-BE49-F238E27FC236}">
                <a16:creationId xmlns:a16="http://schemas.microsoft.com/office/drawing/2014/main" id="{001C7A1C-DA07-2993-1E6F-B1097D4660B3}"/>
              </a:ext>
            </a:extLst>
          </p:cNvPr>
          <p:cNvSpPr>
            <a:spLocks/>
          </p:cNvSpPr>
          <p:nvPr/>
        </p:nvSpPr>
        <p:spPr bwMode="auto">
          <a:xfrm>
            <a:off x="6781800" y="3965575"/>
            <a:ext cx="233363" cy="454025"/>
          </a:xfrm>
          <a:prstGeom prst="rightBrace">
            <a:avLst>
              <a:gd name="adj1" fmla="val 1621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4375" name="Text Box 44">
            <a:extLst>
              <a:ext uri="{FF2B5EF4-FFF2-40B4-BE49-F238E27FC236}">
                <a16:creationId xmlns:a16="http://schemas.microsoft.com/office/drawing/2014/main" id="{E78D262C-C29A-5955-4AEA-0FD2B667F192}"/>
              </a:ext>
            </a:extLst>
          </p:cNvPr>
          <p:cNvSpPr txBox="1">
            <a:spLocks noChangeArrowheads="1"/>
          </p:cNvSpPr>
          <p:nvPr/>
        </p:nvSpPr>
        <p:spPr bwMode="auto">
          <a:xfrm>
            <a:off x="6938963" y="4038600"/>
            <a:ext cx="10620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Bildhöhe</a:t>
            </a:r>
          </a:p>
        </p:txBody>
      </p:sp>
      <p:sp>
        <p:nvSpPr>
          <p:cNvPr id="14376" name="Rectangle 45">
            <a:extLst>
              <a:ext uri="{FF2B5EF4-FFF2-40B4-BE49-F238E27FC236}">
                <a16:creationId xmlns:a16="http://schemas.microsoft.com/office/drawing/2014/main" id="{6C1B03D0-D759-9554-A13F-8A74228C2A26}"/>
              </a:ext>
            </a:extLst>
          </p:cNvPr>
          <p:cNvSpPr>
            <a:spLocks noChangeArrowheads="1"/>
          </p:cNvSpPr>
          <p:nvPr/>
        </p:nvSpPr>
        <p:spPr bwMode="auto">
          <a:xfrm>
            <a:off x="5105400" y="3124200"/>
            <a:ext cx="1166813" cy="457200"/>
          </a:xfrm>
          <a:prstGeom prst="rect">
            <a:avLst/>
          </a:prstGeom>
          <a:solidFill>
            <a:srgbClr val="66FFFF"/>
          </a:solidFill>
          <a:ln>
            <a:noFill/>
          </a:ln>
          <a:effectLst/>
          <a:extLst>
            <a:ext uri="{91240B29-F687-4F45-9708-019B960494DF}">
              <a14:hiddenLine xmlns:a14="http://schemas.microsoft.com/office/drawing/2010/main" w="9525">
                <a:solidFill>
                  <a:srgbClr val="00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a:solidFill>
                  <a:srgbClr val="009900"/>
                </a:solidFill>
              </a:rPr>
              <a:t>U+P=V</a:t>
            </a:r>
          </a:p>
        </p:txBody>
      </p:sp>
      <p:sp>
        <p:nvSpPr>
          <p:cNvPr id="14377" name="Rectangle 46">
            <a:extLst>
              <a:ext uri="{FF2B5EF4-FFF2-40B4-BE49-F238E27FC236}">
                <a16:creationId xmlns:a16="http://schemas.microsoft.com/office/drawing/2014/main" id="{AF28B040-75E0-A297-945C-AB7C91227EC3}"/>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14378" name="Line 47">
            <a:extLst>
              <a:ext uri="{FF2B5EF4-FFF2-40B4-BE49-F238E27FC236}">
                <a16:creationId xmlns:a16="http://schemas.microsoft.com/office/drawing/2014/main" id="{15B649FB-C8DE-BE13-756D-B0264D1BDB88}"/>
              </a:ext>
            </a:extLst>
          </p:cNvPr>
          <p:cNvSpPr>
            <a:spLocks noChangeShapeType="1"/>
          </p:cNvSpPr>
          <p:nvPr/>
        </p:nvSpPr>
        <p:spPr bwMode="auto">
          <a:xfrm>
            <a:off x="2362200" y="312420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79" name="Line 48">
            <a:extLst>
              <a:ext uri="{FF2B5EF4-FFF2-40B4-BE49-F238E27FC236}">
                <a16:creationId xmlns:a16="http://schemas.microsoft.com/office/drawing/2014/main" id="{25895659-D42A-9CD1-15F9-EAFEB19B5835}"/>
              </a:ext>
            </a:extLst>
          </p:cNvPr>
          <p:cNvSpPr>
            <a:spLocks noChangeShapeType="1"/>
          </p:cNvSpPr>
          <p:nvPr/>
        </p:nvSpPr>
        <p:spPr bwMode="auto">
          <a:xfrm>
            <a:off x="23622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80" name="Line 49">
            <a:extLst>
              <a:ext uri="{FF2B5EF4-FFF2-40B4-BE49-F238E27FC236}">
                <a16:creationId xmlns:a16="http://schemas.microsoft.com/office/drawing/2014/main" id="{DA532E35-9498-C1F9-827B-9E3999751E36}"/>
              </a:ext>
            </a:extLst>
          </p:cNvPr>
          <p:cNvSpPr>
            <a:spLocks noChangeShapeType="1"/>
          </p:cNvSpPr>
          <p:nvPr/>
        </p:nvSpPr>
        <p:spPr bwMode="auto">
          <a:xfrm>
            <a:off x="60198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81" name="Slide Number Placeholder 1">
            <a:extLst>
              <a:ext uri="{FF2B5EF4-FFF2-40B4-BE49-F238E27FC236}">
                <a16:creationId xmlns:a16="http://schemas.microsoft.com/office/drawing/2014/main" id="{EB74E03D-D80A-B0B6-C9A5-4027135C6E7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94DB947D-3869-CE4C-88E8-46362E82C42A}" type="slidenum">
              <a:rPr lang="en-US" altLang="en-US" sz="1000" smtClean="0"/>
              <a:t>11</a:t>
            </a:fld>
            <a:endParaRPr lang="en-US" altLang="en-US" sz="1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DE833AAA-127A-FB97-B8E6-2FED0514EEC8}"/>
              </a:ext>
            </a:extLst>
          </p:cNvPr>
          <p:cNvSpPr txBox="1">
            <a:spLocks noChangeArrowheads="1"/>
          </p:cNvSpPr>
          <p:nvPr/>
        </p:nvSpPr>
        <p:spPr bwMode="auto">
          <a:xfrm>
            <a:off x="1290638" y="1144588"/>
            <a:ext cx="3509962"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dirty="0">
                <a:solidFill>
                  <a:schemeClr val="bg1">
                    <a:lumMod val="75000"/>
                  </a:schemeClr>
                </a:solidFill>
              </a:rPr>
              <a:t>Die </a:t>
            </a:r>
            <a:r>
              <a:rPr lang="en-US" altLang="en-US" sz="1200" b="1" dirty="0" err="1">
                <a:solidFill>
                  <a:schemeClr val="bg1">
                    <a:lumMod val="75000"/>
                  </a:schemeClr>
                </a:solidFill>
              </a:rPr>
              <a:t>Transversale</a:t>
            </a:r>
            <a:r>
              <a:rPr lang="en-US" altLang="en-US" sz="1200" b="1" dirty="0">
                <a:solidFill>
                  <a:schemeClr val="bg1">
                    <a:lumMod val="75000"/>
                  </a:schemeClr>
                </a:solidFill>
              </a:rPr>
              <a:t> </a:t>
            </a:r>
            <a:r>
              <a:rPr lang="en-US" altLang="en-US" sz="1200" b="1" dirty="0" err="1">
                <a:solidFill>
                  <a:schemeClr val="bg1">
                    <a:lumMod val="75000"/>
                  </a:schemeClr>
                </a:solidFill>
              </a:rPr>
              <a:t>Vergrößerung</a:t>
            </a:r>
            <a:r>
              <a:rPr lang="en-US" altLang="en-US" sz="1200" b="1" dirty="0">
                <a:solidFill>
                  <a:schemeClr val="bg1">
                    <a:lumMod val="75000"/>
                  </a:schemeClr>
                </a:solidFill>
              </a:rPr>
              <a:t> </a:t>
            </a:r>
            <a:r>
              <a:rPr lang="en-US" altLang="en-US" sz="1200" b="1" dirty="0" err="1">
                <a:solidFill>
                  <a:schemeClr val="bg1">
                    <a:lumMod val="75000"/>
                  </a:schemeClr>
                </a:solidFill>
              </a:rPr>
              <a:t>ist</a:t>
            </a:r>
            <a:r>
              <a:rPr lang="en-US" altLang="en-US" sz="1200" b="1" dirty="0">
                <a:solidFill>
                  <a:schemeClr val="bg1">
                    <a:lumMod val="75000"/>
                  </a:schemeClr>
                </a:solidFill>
              </a:rPr>
              <a:t> </a:t>
            </a:r>
            <a:r>
              <a:rPr lang="en-US" altLang="en-US" sz="1200" b="1" dirty="0" err="1">
                <a:solidFill>
                  <a:schemeClr val="bg1">
                    <a:lumMod val="75000"/>
                  </a:schemeClr>
                </a:solidFill>
              </a:rPr>
              <a:t>definiert</a:t>
            </a:r>
            <a:r>
              <a:rPr lang="en-US" altLang="en-US" sz="1200" b="1" dirty="0">
                <a:solidFill>
                  <a:schemeClr val="bg1">
                    <a:lumMod val="75000"/>
                  </a:schemeClr>
                </a:solidFill>
              </a:rPr>
              <a:t> </a:t>
            </a:r>
            <a:r>
              <a:rPr lang="en-US" altLang="en-US" sz="1200" b="1" dirty="0" err="1">
                <a:solidFill>
                  <a:schemeClr val="bg1">
                    <a:lumMod val="75000"/>
                  </a:schemeClr>
                </a:solidFill>
              </a:rPr>
              <a:t>als</a:t>
            </a:r>
            <a:r>
              <a:rPr lang="en-US" altLang="en-US" sz="1200" b="1" dirty="0">
                <a:solidFill>
                  <a:schemeClr val="bg1">
                    <a:lumMod val="75000"/>
                  </a:schemeClr>
                </a:solidFill>
              </a:rPr>
              <a:t>:</a:t>
            </a:r>
          </a:p>
        </p:txBody>
      </p:sp>
      <p:sp>
        <p:nvSpPr>
          <p:cNvPr id="15363" name="Text Box 3">
            <a:extLst>
              <a:ext uri="{FF2B5EF4-FFF2-40B4-BE49-F238E27FC236}">
                <a16:creationId xmlns:a16="http://schemas.microsoft.com/office/drawing/2014/main" id="{462656D4-7B2F-8615-3C41-C4A8331BF12E}"/>
              </a:ext>
            </a:extLst>
          </p:cNvPr>
          <p:cNvSpPr txBox="1">
            <a:spLocks noChangeArrowheads="1"/>
          </p:cNvSpPr>
          <p:nvPr/>
        </p:nvSpPr>
        <p:spPr bwMode="auto">
          <a:xfrm>
            <a:off x="4876800" y="990600"/>
            <a:ext cx="1238250"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Bildhöhe</a:t>
            </a:r>
          </a:p>
          <a:p>
            <a:pPr algn="ctr" eaLnBrk="1" hangingPunct="1">
              <a:spcBef>
                <a:spcPct val="0"/>
              </a:spcBef>
              <a:buClrTx/>
              <a:buSzTx/>
              <a:buFontTx/>
              <a:buNone/>
              <a:defRPr/>
            </a:pPr>
            <a:r>
              <a:rPr lang="en-US" altLang="en-US" sz="1200" i="1">
                <a:solidFill>
                  <a:schemeClr val="bg1">
                    <a:lumMod val="75000"/>
                  </a:schemeClr>
                </a:solidFill>
              </a:rPr>
              <a:t>Objekthöhe</a:t>
            </a:r>
          </a:p>
        </p:txBody>
      </p:sp>
      <p:sp>
        <p:nvSpPr>
          <p:cNvPr id="15364" name="Line 4">
            <a:extLst>
              <a:ext uri="{FF2B5EF4-FFF2-40B4-BE49-F238E27FC236}">
                <a16:creationId xmlns:a16="http://schemas.microsoft.com/office/drawing/2014/main" id="{9A6FAF90-00E5-80D7-32A8-9BDE034AF17F}"/>
              </a:ext>
            </a:extLst>
          </p:cNvPr>
          <p:cNvSpPr>
            <a:spLocks noChangeShapeType="1"/>
          </p:cNvSpPr>
          <p:nvPr/>
        </p:nvSpPr>
        <p:spPr bwMode="auto">
          <a:xfrm>
            <a:off x="2214563" y="3973513"/>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65" name="Oval 5">
            <a:extLst>
              <a:ext uri="{FF2B5EF4-FFF2-40B4-BE49-F238E27FC236}">
                <a16:creationId xmlns:a16="http://schemas.microsoft.com/office/drawing/2014/main" id="{4DAD70F5-6785-A289-564C-4B3041CA48A7}"/>
              </a:ext>
            </a:extLst>
          </p:cNvPr>
          <p:cNvSpPr>
            <a:spLocks noChangeArrowheads="1"/>
          </p:cNvSpPr>
          <p:nvPr/>
        </p:nvSpPr>
        <p:spPr bwMode="auto">
          <a:xfrm>
            <a:off x="3522663"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366" name="Oval 6">
            <a:extLst>
              <a:ext uri="{FF2B5EF4-FFF2-40B4-BE49-F238E27FC236}">
                <a16:creationId xmlns:a16="http://schemas.microsoft.com/office/drawing/2014/main" id="{067F2209-989B-3FC2-F12C-7F8D9FDF6690}"/>
              </a:ext>
            </a:extLst>
          </p:cNvPr>
          <p:cNvSpPr>
            <a:spLocks noChangeArrowheads="1"/>
          </p:cNvSpPr>
          <p:nvPr/>
        </p:nvSpPr>
        <p:spPr bwMode="auto">
          <a:xfrm>
            <a:off x="5635625"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367" name="Text Box 7">
            <a:extLst>
              <a:ext uri="{FF2B5EF4-FFF2-40B4-BE49-F238E27FC236}">
                <a16:creationId xmlns:a16="http://schemas.microsoft.com/office/drawing/2014/main" id="{3B1A0329-8C89-8215-8264-79D17FED69F1}"/>
              </a:ext>
            </a:extLst>
          </p:cNvPr>
          <p:cNvSpPr txBox="1">
            <a:spLocks noChangeArrowheads="1"/>
          </p:cNvSpPr>
          <p:nvPr/>
        </p:nvSpPr>
        <p:spPr bwMode="auto">
          <a:xfrm>
            <a:off x="3556000"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15368" name="Text Box 8">
            <a:extLst>
              <a:ext uri="{FF2B5EF4-FFF2-40B4-BE49-F238E27FC236}">
                <a16:creationId xmlns:a16="http://schemas.microsoft.com/office/drawing/2014/main" id="{674E04FA-01AE-8CB4-E2E5-D4F039562871}"/>
              </a:ext>
            </a:extLst>
          </p:cNvPr>
          <p:cNvSpPr txBox="1">
            <a:spLocks noChangeArrowheads="1"/>
          </p:cNvSpPr>
          <p:nvPr/>
        </p:nvSpPr>
        <p:spPr bwMode="auto">
          <a:xfrm>
            <a:off x="5668963"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15369" name="Text Box 9">
            <a:extLst>
              <a:ext uri="{FF2B5EF4-FFF2-40B4-BE49-F238E27FC236}">
                <a16:creationId xmlns:a16="http://schemas.microsoft.com/office/drawing/2014/main" id="{8400C404-C172-8C02-5A50-B3244EC15AE4}"/>
              </a:ext>
            </a:extLst>
          </p:cNvPr>
          <p:cNvSpPr txBox="1">
            <a:spLocks noChangeArrowheads="1"/>
          </p:cNvSpPr>
          <p:nvPr/>
        </p:nvSpPr>
        <p:spPr bwMode="auto">
          <a:xfrm>
            <a:off x="4127500" y="2590800"/>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Pluslinse</a:t>
            </a:r>
          </a:p>
        </p:txBody>
      </p:sp>
      <p:sp>
        <p:nvSpPr>
          <p:cNvPr id="15370" name="Oval 10">
            <a:extLst>
              <a:ext uri="{FF2B5EF4-FFF2-40B4-BE49-F238E27FC236}">
                <a16:creationId xmlns:a16="http://schemas.microsoft.com/office/drawing/2014/main" id="{0ACE165E-F120-4278-D951-D73B243CCF7A}"/>
              </a:ext>
            </a:extLst>
          </p:cNvPr>
          <p:cNvSpPr>
            <a:spLocks noChangeArrowheads="1"/>
          </p:cNvSpPr>
          <p:nvPr/>
        </p:nvSpPr>
        <p:spPr bwMode="auto">
          <a:xfrm>
            <a:off x="4579938" y="3916363"/>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371" name="Text Box 11">
            <a:extLst>
              <a:ext uri="{FF2B5EF4-FFF2-40B4-BE49-F238E27FC236}">
                <a16:creationId xmlns:a16="http://schemas.microsoft.com/office/drawing/2014/main" id="{92890C7D-9726-4566-DA2E-7DBA4636438B}"/>
              </a:ext>
            </a:extLst>
          </p:cNvPr>
          <p:cNvSpPr txBox="1">
            <a:spLocks noChangeArrowheads="1"/>
          </p:cNvSpPr>
          <p:nvPr/>
        </p:nvSpPr>
        <p:spPr bwMode="auto">
          <a:xfrm>
            <a:off x="4611688" y="4024313"/>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15372" name="Text Box 12">
            <a:extLst>
              <a:ext uri="{FF2B5EF4-FFF2-40B4-BE49-F238E27FC236}">
                <a16:creationId xmlns:a16="http://schemas.microsoft.com/office/drawing/2014/main" id="{108173EF-B248-801B-B027-20904F14CCE9}"/>
              </a:ext>
            </a:extLst>
          </p:cNvPr>
          <p:cNvSpPr txBox="1">
            <a:spLocks noChangeArrowheads="1"/>
          </p:cNvSpPr>
          <p:nvPr/>
        </p:nvSpPr>
        <p:spPr bwMode="auto">
          <a:xfrm>
            <a:off x="995363" y="3386138"/>
            <a:ext cx="1079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Objekthöhe</a:t>
            </a:r>
          </a:p>
        </p:txBody>
      </p:sp>
      <p:sp>
        <p:nvSpPr>
          <p:cNvPr id="15373" name="AutoShape 13">
            <a:extLst>
              <a:ext uri="{FF2B5EF4-FFF2-40B4-BE49-F238E27FC236}">
                <a16:creationId xmlns:a16="http://schemas.microsoft.com/office/drawing/2014/main" id="{05A4DC60-1E29-4ED4-7A8E-B10B10786E36}"/>
              </a:ext>
            </a:extLst>
          </p:cNvPr>
          <p:cNvSpPr>
            <a:spLocks/>
          </p:cNvSpPr>
          <p:nvPr/>
        </p:nvSpPr>
        <p:spPr bwMode="auto">
          <a:xfrm>
            <a:off x="2062163" y="3127375"/>
            <a:ext cx="152400" cy="838200"/>
          </a:xfrm>
          <a:prstGeom prst="leftBrace">
            <a:avLst>
              <a:gd name="adj1" fmla="val 458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374" name="Text Box 14">
            <a:extLst>
              <a:ext uri="{FF2B5EF4-FFF2-40B4-BE49-F238E27FC236}">
                <a16:creationId xmlns:a16="http://schemas.microsoft.com/office/drawing/2014/main" id="{733C403B-BC5F-0454-B050-CC3E92A94BB5}"/>
              </a:ext>
            </a:extLst>
          </p:cNvPr>
          <p:cNvSpPr txBox="1">
            <a:spLocks noChangeArrowheads="1"/>
          </p:cNvSpPr>
          <p:nvPr/>
        </p:nvSpPr>
        <p:spPr bwMode="auto">
          <a:xfrm>
            <a:off x="5722938" y="2362200"/>
            <a:ext cx="1681162"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Bildabstand (v)</a:t>
            </a:r>
          </a:p>
          <a:p>
            <a:pPr algn="ctr" eaLnBrk="1" hangingPunct="1">
              <a:spcBef>
                <a:spcPct val="0"/>
              </a:spcBef>
              <a:buClrTx/>
              <a:buSzTx/>
              <a:buFontTx/>
              <a:buNone/>
              <a:defRPr/>
            </a:pPr>
            <a:r>
              <a:rPr lang="en-US" altLang="en-US" sz="1200" i="1">
                <a:solidFill>
                  <a:schemeClr val="bg1">
                    <a:lumMod val="75000"/>
                  </a:schemeClr>
                </a:solidFill>
              </a:rPr>
              <a:t>Objektentfernung (u)</a:t>
            </a:r>
          </a:p>
        </p:txBody>
      </p:sp>
      <p:sp>
        <p:nvSpPr>
          <p:cNvPr id="15375" name="Text Box 15">
            <a:extLst>
              <a:ext uri="{FF2B5EF4-FFF2-40B4-BE49-F238E27FC236}">
                <a16:creationId xmlns:a16="http://schemas.microsoft.com/office/drawing/2014/main" id="{70A09D6E-54FB-36E6-8FB1-A8E0F06CF47E}"/>
              </a:ext>
            </a:extLst>
          </p:cNvPr>
          <p:cNvSpPr txBox="1">
            <a:spLocks noChangeArrowheads="1"/>
          </p:cNvSpPr>
          <p:nvPr/>
        </p:nvSpPr>
        <p:spPr bwMode="auto">
          <a:xfrm>
            <a:off x="755650" y="2362200"/>
            <a:ext cx="2795588" cy="579646"/>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dirty="0">
                <a:solidFill>
                  <a:schemeClr val="bg1">
                    <a:lumMod val="75000"/>
                  </a:schemeClr>
                </a:solidFill>
              </a:rPr>
              <a:t>Vergenz des </a:t>
            </a:r>
            <a:r>
              <a:rPr lang="en-US" altLang="en-US" sz="1200" i="1" u="sng" dirty="0" err="1">
                <a:solidFill>
                  <a:schemeClr val="bg1">
                    <a:lumMod val="75000"/>
                  </a:schemeClr>
                </a:solidFill>
              </a:rPr>
              <a:t>einfallenden</a:t>
            </a:r>
            <a:r>
              <a:rPr lang="en-US" altLang="en-US" sz="1200" i="1" u="sng" dirty="0">
                <a:solidFill>
                  <a:schemeClr val="bg1">
                    <a:lumMod val="75000"/>
                  </a:schemeClr>
                </a:solidFill>
              </a:rPr>
              <a:t> Lichts (U)</a:t>
            </a:r>
          </a:p>
          <a:p>
            <a:pPr algn="ctr" eaLnBrk="1" hangingPunct="1">
              <a:spcBef>
                <a:spcPct val="0"/>
              </a:spcBef>
              <a:buClrTx/>
              <a:buSzTx/>
              <a:buFontTx/>
              <a:buNone/>
              <a:defRPr/>
            </a:pPr>
            <a:r>
              <a:rPr lang="en-US" altLang="en-US" sz="1200" i="1" dirty="0">
                <a:solidFill>
                  <a:schemeClr val="bg1">
                    <a:lumMod val="75000"/>
                  </a:schemeClr>
                </a:solidFill>
              </a:rPr>
              <a:t>Vergenz des </a:t>
            </a:r>
            <a:r>
              <a:rPr lang="en-US" altLang="en-US" sz="1200" i="1" dirty="0" err="1">
                <a:solidFill>
                  <a:schemeClr val="bg1">
                    <a:lumMod val="75000"/>
                  </a:schemeClr>
                </a:solidFill>
              </a:rPr>
              <a:t>aus</a:t>
            </a:r>
            <a:r>
              <a:rPr lang="en-US" altLang="en-US" sz="1200" i="1" dirty="0">
                <a:solidFill>
                  <a:schemeClr val="bg1">
                    <a:lumMod val="75000"/>
                  </a:schemeClr>
                </a:solidFill>
              </a:rPr>
              <a:t> der Linse </a:t>
            </a:r>
            <a:r>
              <a:rPr lang="en-US" altLang="en-US" sz="1200" i="1" dirty="0" err="1">
                <a:solidFill>
                  <a:schemeClr val="bg1">
                    <a:lumMod val="75000"/>
                  </a:schemeClr>
                </a:solidFill>
              </a:rPr>
              <a:t>austretenden</a:t>
            </a:r>
            <a:r>
              <a:rPr lang="en-US" altLang="en-US" sz="1200" i="1" dirty="0">
                <a:solidFill>
                  <a:schemeClr val="bg1">
                    <a:lumMod val="75000"/>
                  </a:schemeClr>
                </a:solidFill>
              </a:rPr>
              <a:t> Lichts (V)</a:t>
            </a:r>
          </a:p>
        </p:txBody>
      </p:sp>
      <p:sp>
        <p:nvSpPr>
          <p:cNvPr id="15376" name="Text Box 16">
            <a:extLst>
              <a:ext uri="{FF2B5EF4-FFF2-40B4-BE49-F238E27FC236}">
                <a16:creationId xmlns:a16="http://schemas.microsoft.com/office/drawing/2014/main" id="{C068C2C1-4995-8443-1D1E-0FF46205CC6E}"/>
              </a:ext>
            </a:extLst>
          </p:cNvPr>
          <p:cNvSpPr txBox="1">
            <a:spLocks noChangeArrowheads="1"/>
          </p:cNvSpPr>
          <p:nvPr/>
        </p:nvSpPr>
        <p:spPr bwMode="auto">
          <a:xfrm>
            <a:off x="2438400" y="1676400"/>
            <a:ext cx="3313113" cy="30480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a:solidFill>
                  <a:schemeClr val="bg1">
                    <a:lumMod val="75000"/>
                  </a:schemeClr>
                </a:solidFill>
              </a:rPr>
              <a:t>Die transversale Vergrößerung ist gleich:</a:t>
            </a:r>
          </a:p>
        </p:txBody>
      </p:sp>
      <p:sp>
        <p:nvSpPr>
          <p:cNvPr id="15377" name="Line 17">
            <a:extLst>
              <a:ext uri="{FF2B5EF4-FFF2-40B4-BE49-F238E27FC236}">
                <a16:creationId xmlns:a16="http://schemas.microsoft.com/office/drawing/2014/main" id="{2665069B-1E0B-E51F-ADB3-A4195CA6A58F}"/>
              </a:ext>
            </a:extLst>
          </p:cNvPr>
          <p:cNvSpPr>
            <a:spLocks noChangeShapeType="1"/>
          </p:cNvSpPr>
          <p:nvPr/>
        </p:nvSpPr>
        <p:spPr bwMode="auto">
          <a:xfrm flipH="1">
            <a:off x="3581400" y="2068513"/>
            <a:ext cx="9906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5378" name="Line 18">
            <a:extLst>
              <a:ext uri="{FF2B5EF4-FFF2-40B4-BE49-F238E27FC236}">
                <a16:creationId xmlns:a16="http://schemas.microsoft.com/office/drawing/2014/main" id="{3232CF60-5F86-5DBD-F714-DE5A5C885A1B}"/>
              </a:ext>
            </a:extLst>
          </p:cNvPr>
          <p:cNvSpPr>
            <a:spLocks noChangeShapeType="1"/>
          </p:cNvSpPr>
          <p:nvPr/>
        </p:nvSpPr>
        <p:spPr bwMode="auto">
          <a:xfrm>
            <a:off x="4572000" y="2068513"/>
            <a:ext cx="11430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5379" name="Text Box 19">
            <a:extLst>
              <a:ext uri="{FF2B5EF4-FFF2-40B4-BE49-F238E27FC236}">
                <a16:creationId xmlns:a16="http://schemas.microsoft.com/office/drawing/2014/main" id="{65934BDA-42B4-BAEE-EE10-C48817BD2AE5}"/>
              </a:ext>
            </a:extLst>
          </p:cNvPr>
          <p:cNvSpPr txBox="1">
            <a:spLocks noChangeArrowheads="1"/>
          </p:cNvSpPr>
          <p:nvPr/>
        </p:nvSpPr>
        <p:spPr bwMode="auto">
          <a:xfrm>
            <a:off x="5753100" y="1981200"/>
            <a:ext cx="1790700" cy="39498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a:solidFill>
                  <a:schemeClr val="bg1">
                    <a:lumMod val="75000"/>
                  </a:schemeClr>
                </a:solidFill>
              </a:rPr>
              <a:t>(Nach dem Satz </a:t>
            </a:r>
            <a:r>
              <a:rPr lang="en-US" altLang="en-US" sz="1200" dirty="0" err="1">
                <a:solidFill>
                  <a:schemeClr val="bg1">
                    <a:lumMod val="75000"/>
                  </a:schemeClr>
                </a:solidFill>
              </a:rPr>
              <a:t>über</a:t>
            </a:r>
            <a:r>
              <a:rPr lang="en-US" altLang="en-US" sz="1200" dirty="0">
                <a:solidFill>
                  <a:schemeClr val="bg1">
                    <a:lumMod val="75000"/>
                  </a:schemeClr>
                </a:solidFill>
              </a:rPr>
              <a:t> </a:t>
            </a:r>
            <a:r>
              <a:rPr lang="en-US" altLang="en-US" sz="1200" dirty="0" err="1">
                <a:solidFill>
                  <a:schemeClr val="bg1">
                    <a:lumMod val="75000"/>
                  </a:schemeClr>
                </a:solidFill>
              </a:rPr>
              <a:t>gleichseitige</a:t>
            </a:r>
            <a:r>
              <a:rPr lang="en-US" altLang="en-US" sz="1200" dirty="0">
                <a:solidFill>
                  <a:schemeClr val="bg1">
                    <a:lumMod val="75000"/>
                  </a:schemeClr>
                </a:solidFill>
              </a:rPr>
              <a:t> </a:t>
            </a:r>
            <a:r>
              <a:rPr lang="en-US" altLang="en-US" sz="1200" dirty="0" err="1">
                <a:solidFill>
                  <a:schemeClr val="bg1">
                    <a:lumMod val="75000"/>
                  </a:schemeClr>
                </a:solidFill>
              </a:rPr>
              <a:t>Dreiecke</a:t>
            </a:r>
            <a:r>
              <a:rPr lang="en-US" altLang="en-US" sz="1200" dirty="0">
                <a:solidFill>
                  <a:schemeClr val="bg1">
                    <a:lumMod val="75000"/>
                  </a:schemeClr>
                </a:solidFill>
              </a:rPr>
              <a:t>)</a:t>
            </a:r>
          </a:p>
        </p:txBody>
      </p:sp>
      <p:sp>
        <p:nvSpPr>
          <p:cNvPr id="15380" name="Text Box 20">
            <a:extLst>
              <a:ext uri="{FF2B5EF4-FFF2-40B4-BE49-F238E27FC236}">
                <a16:creationId xmlns:a16="http://schemas.microsoft.com/office/drawing/2014/main" id="{9A0EA17C-3E4A-9953-0F35-1EE575885541}"/>
              </a:ext>
            </a:extLst>
          </p:cNvPr>
          <p:cNvSpPr txBox="1">
            <a:spLocks noChangeArrowheads="1"/>
          </p:cNvSpPr>
          <p:nvPr/>
        </p:nvSpPr>
        <p:spPr bwMode="auto">
          <a:xfrm>
            <a:off x="1181100" y="1981200"/>
            <a:ext cx="1468438" cy="244475"/>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rPr>
              <a:t>(Nach dem Brechungsgesetz)</a:t>
            </a:r>
          </a:p>
        </p:txBody>
      </p:sp>
      <p:sp>
        <p:nvSpPr>
          <p:cNvPr id="15381" name="Line 21">
            <a:extLst>
              <a:ext uri="{FF2B5EF4-FFF2-40B4-BE49-F238E27FC236}">
                <a16:creationId xmlns:a16="http://schemas.microsoft.com/office/drawing/2014/main" id="{0089F452-8B4A-79DE-22A5-9D66767BE6EE}"/>
              </a:ext>
            </a:extLst>
          </p:cNvPr>
          <p:cNvSpPr>
            <a:spLocks noChangeShapeType="1"/>
          </p:cNvSpPr>
          <p:nvPr/>
        </p:nvSpPr>
        <p:spPr bwMode="auto">
          <a:xfrm flipH="1">
            <a:off x="2366963" y="5162550"/>
            <a:ext cx="2286000" cy="2222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82" name="Line 22">
            <a:extLst>
              <a:ext uri="{FF2B5EF4-FFF2-40B4-BE49-F238E27FC236}">
                <a16:creationId xmlns:a16="http://schemas.microsoft.com/office/drawing/2014/main" id="{05FDC214-6931-F788-7C87-E091835BDD28}"/>
              </a:ext>
            </a:extLst>
          </p:cNvPr>
          <p:cNvSpPr>
            <a:spLocks noChangeShapeType="1"/>
          </p:cNvSpPr>
          <p:nvPr/>
        </p:nvSpPr>
        <p:spPr bwMode="auto">
          <a:xfrm flipH="1" flipV="1">
            <a:off x="4652963" y="5162550"/>
            <a:ext cx="1366837" cy="1905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83" name="Text Box 23">
            <a:extLst>
              <a:ext uri="{FF2B5EF4-FFF2-40B4-BE49-F238E27FC236}">
                <a16:creationId xmlns:a16="http://schemas.microsoft.com/office/drawing/2014/main" id="{D5E5C2E2-11C1-AF49-5068-04DF085C3729}"/>
              </a:ext>
            </a:extLst>
          </p:cNvPr>
          <p:cNvSpPr txBox="1">
            <a:spLocks noChangeArrowheads="1"/>
          </p:cNvSpPr>
          <p:nvPr/>
        </p:nvSpPr>
        <p:spPr bwMode="auto">
          <a:xfrm>
            <a:off x="3357563" y="4970463"/>
            <a:ext cx="3111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u</a:t>
            </a:r>
          </a:p>
        </p:txBody>
      </p:sp>
      <p:sp>
        <p:nvSpPr>
          <p:cNvPr id="15384" name="Text Box 24">
            <a:extLst>
              <a:ext uri="{FF2B5EF4-FFF2-40B4-BE49-F238E27FC236}">
                <a16:creationId xmlns:a16="http://schemas.microsoft.com/office/drawing/2014/main" id="{B19D4F1C-E2C4-7C7E-80D8-E4F603EF889F}"/>
              </a:ext>
            </a:extLst>
          </p:cNvPr>
          <p:cNvSpPr txBox="1">
            <a:spLocks noChangeArrowheads="1"/>
          </p:cNvSpPr>
          <p:nvPr/>
        </p:nvSpPr>
        <p:spPr bwMode="auto">
          <a:xfrm>
            <a:off x="5181600" y="4970463"/>
            <a:ext cx="2984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v</a:t>
            </a:r>
          </a:p>
        </p:txBody>
      </p:sp>
      <p:sp>
        <p:nvSpPr>
          <p:cNvPr id="15385" name="Line 25">
            <a:extLst>
              <a:ext uri="{FF2B5EF4-FFF2-40B4-BE49-F238E27FC236}">
                <a16:creationId xmlns:a16="http://schemas.microsoft.com/office/drawing/2014/main" id="{07353B7F-18B2-D8E9-C430-501B9E47FA47}"/>
              </a:ext>
            </a:extLst>
          </p:cNvPr>
          <p:cNvSpPr>
            <a:spLocks noChangeShapeType="1"/>
          </p:cNvSpPr>
          <p:nvPr/>
        </p:nvSpPr>
        <p:spPr bwMode="auto">
          <a:xfrm>
            <a:off x="4652963"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86" name="Line 26">
            <a:extLst>
              <a:ext uri="{FF2B5EF4-FFF2-40B4-BE49-F238E27FC236}">
                <a16:creationId xmlns:a16="http://schemas.microsoft.com/office/drawing/2014/main" id="{FA7D2929-8E0B-9DFF-088F-A0121EF49702}"/>
              </a:ext>
            </a:extLst>
          </p:cNvPr>
          <p:cNvSpPr>
            <a:spLocks noChangeShapeType="1"/>
          </p:cNvSpPr>
          <p:nvPr/>
        </p:nvSpPr>
        <p:spPr bwMode="auto">
          <a:xfrm>
            <a:off x="6019800" y="3973513"/>
            <a:ext cx="0" cy="446087"/>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5387" name="Group 27">
            <a:extLst>
              <a:ext uri="{FF2B5EF4-FFF2-40B4-BE49-F238E27FC236}">
                <a16:creationId xmlns:a16="http://schemas.microsoft.com/office/drawing/2014/main" id="{3CB5A143-B10B-4A2D-E344-83A799B1978C}"/>
              </a:ext>
            </a:extLst>
          </p:cNvPr>
          <p:cNvGrpSpPr>
            <a:grpSpLocks/>
          </p:cNvGrpSpPr>
          <p:nvPr/>
        </p:nvGrpSpPr>
        <p:grpSpPr bwMode="auto">
          <a:xfrm>
            <a:off x="4495800" y="2965450"/>
            <a:ext cx="252413" cy="2071688"/>
            <a:chOff x="3696" y="2640"/>
            <a:chExt cx="240" cy="1392"/>
          </a:xfrm>
        </p:grpSpPr>
        <p:sp>
          <p:nvSpPr>
            <p:cNvPr id="15407" name="Oval 28">
              <a:extLst>
                <a:ext uri="{FF2B5EF4-FFF2-40B4-BE49-F238E27FC236}">
                  <a16:creationId xmlns:a16="http://schemas.microsoft.com/office/drawing/2014/main" id="{F83EE2EC-1338-8595-FDAC-1FAE2E9320C9}"/>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408" name="Rectangle 29">
              <a:extLst>
                <a:ext uri="{FF2B5EF4-FFF2-40B4-BE49-F238E27FC236}">
                  <a16:creationId xmlns:a16="http://schemas.microsoft.com/office/drawing/2014/main" id="{A8471B15-D4D1-0B58-09C8-64A2C88B1202}"/>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409" name="Oval 30">
              <a:extLst>
                <a:ext uri="{FF2B5EF4-FFF2-40B4-BE49-F238E27FC236}">
                  <a16:creationId xmlns:a16="http://schemas.microsoft.com/office/drawing/2014/main" id="{F459B93A-4291-86B6-7EAA-55545F3D0B4C}"/>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410" name="Rectangle 31">
              <a:extLst>
                <a:ext uri="{FF2B5EF4-FFF2-40B4-BE49-F238E27FC236}">
                  <a16:creationId xmlns:a16="http://schemas.microsoft.com/office/drawing/2014/main" id="{B8FD9031-D566-1E1F-70AD-310070DA36CB}"/>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411" name="Line 32">
              <a:extLst>
                <a:ext uri="{FF2B5EF4-FFF2-40B4-BE49-F238E27FC236}">
                  <a16:creationId xmlns:a16="http://schemas.microsoft.com/office/drawing/2014/main" id="{99D32ED0-2F6B-2D55-18F4-246F45777048}"/>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5388" name="Line 33">
            <a:extLst>
              <a:ext uri="{FF2B5EF4-FFF2-40B4-BE49-F238E27FC236}">
                <a16:creationId xmlns:a16="http://schemas.microsoft.com/office/drawing/2014/main" id="{AB6BB055-3D62-07C1-AAB1-D73B7AC7F104}"/>
              </a:ext>
            </a:extLst>
          </p:cNvPr>
          <p:cNvSpPr>
            <a:spLocks noChangeShapeType="1"/>
          </p:cNvSpPr>
          <p:nvPr/>
        </p:nvSpPr>
        <p:spPr bwMode="auto">
          <a:xfrm flipH="1">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5389" name="Line 34">
            <a:extLst>
              <a:ext uri="{FF2B5EF4-FFF2-40B4-BE49-F238E27FC236}">
                <a16:creationId xmlns:a16="http://schemas.microsoft.com/office/drawing/2014/main" id="{865677A2-9343-F1AF-B820-47321F9473FB}"/>
              </a:ext>
            </a:extLst>
          </p:cNvPr>
          <p:cNvSpPr>
            <a:spLocks noChangeShapeType="1"/>
          </p:cNvSpPr>
          <p:nvPr/>
        </p:nvSpPr>
        <p:spPr bwMode="auto">
          <a:xfrm>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5390" name="Line 35">
            <a:extLst>
              <a:ext uri="{FF2B5EF4-FFF2-40B4-BE49-F238E27FC236}">
                <a16:creationId xmlns:a16="http://schemas.microsoft.com/office/drawing/2014/main" id="{AAC872A8-91EB-3070-EF38-2F536402D1CF}"/>
              </a:ext>
            </a:extLst>
          </p:cNvPr>
          <p:cNvSpPr>
            <a:spLocks noChangeShapeType="1"/>
          </p:cNvSpPr>
          <p:nvPr/>
        </p:nvSpPr>
        <p:spPr bwMode="auto">
          <a:xfrm flipH="1">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5391" name="Line 36">
            <a:extLst>
              <a:ext uri="{FF2B5EF4-FFF2-40B4-BE49-F238E27FC236}">
                <a16:creationId xmlns:a16="http://schemas.microsoft.com/office/drawing/2014/main" id="{9CCD4657-FC7D-C116-352F-8C45F0D3B856}"/>
              </a:ext>
            </a:extLst>
          </p:cNvPr>
          <p:cNvSpPr>
            <a:spLocks noChangeShapeType="1"/>
          </p:cNvSpPr>
          <p:nvPr/>
        </p:nvSpPr>
        <p:spPr bwMode="auto">
          <a:xfrm>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5392" name="Text Box 37">
            <a:extLst>
              <a:ext uri="{FF2B5EF4-FFF2-40B4-BE49-F238E27FC236}">
                <a16:creationId xmlns:a16="http://schemas.microsoft.com/office/drawing/2014/main" id="{BD7262CD-1553-05E4-6638-CCDC32DB6F24}"/>
              </a:ext>
            </a:extLst>
          </p:cNvPr>
          <p:cNvSpPr txBox="1">
            <a:spLocks noChangeArrowheads="1"/>
          </p:cNvSpPr>
          <p:nvPr/>
        </p:nvSpPr>
        <p:spPr bwMode="auto">
          <a:xfrm>
            <a:off x="1584325" y="9144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5393" name="Text Box 38">
            <a:extLst>
              <a:ext uri="{FF2B5EF4-FFF2-40B4-BE49-F238E27FC236}">
                <a16:creationId xmlns:a16="http://schemas.microsoft.com/office/drawing/2014/main" id="{67E0A5CF-4169-9B07-A7B2-80424B93EE62}"/>
              </a:ext>
            </a:extLst>
          </p:cNvPr>
          <p:cNvSpPr txBox="1">
            <a:spLocks noChangeArrowheads="1"/>
          </p:cNvSpPr>
          <p:nvPr/>
        </p:nvSpPr>
        <p:spPr bwMode="auto">
          <a:xfrm>
            <a:off x="2667000" y="14478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5394" name="Text Box 39">
            <a:extLst>
              <a:ext uri="{FF2B5EF4-FFF2-40B4-BE49-F238E27FC236}">
                <a16:creationId xmlns:a16="http://schemas.microsoft.com/office/drawing/2014/main" id="{8264C31F-EDEC-8907-DAB1-F2B1F8868E02}"/>
              </a:ext>
            </a:extLst>
          </p:cNvPr>
          <p:cNvSpPr txBox="1">
            <a:spLocks noChangeArrowheads="1"/>
          </p:cNvSpPr>
          <p:nvPr/>
        </p:nvSpPr>
        <p:spPr bwMode="auto">
          <a:xfrm>
            <a:off x="6096000" y="762000"/>
            <a:ext cx="352425" cy="3698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5395" name="Text Box 40">
            <a:extLst>
              <a:ext uri="{FF2B5EF4-FFF2-40B4-BE49-F238E27FC236}">
                <a16:creationId xmlns:a16="http://schemas.microsoft.com/office/drawing/2014/main" id="{AA9486E0-0D02-7F35-BB8A-E1234A946920}"/>
              </a:ext>
            </a:extLst>
          </p:cNvPr>
          <p:cNvSpPr txBox="1">
            <a:spLocks noChangeArrowheads="1"/>
          </p:cNvSpPr>
          <p:nvPr/>
        </p:nvSpPr>
        <p:spPr bwMode="auto">
          <a:xfrm>
            <a:off x="7392988"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5396" name="Text Box 41">
            <a:extLst>
              <a:ext uri="{FF2B5EF4-FFF2-40B4-BE49-F238E27FC236}">
                <a16:creationId xmlns:a16="http://schemas.microsoft.com/office/drawing/2014/main" id="{9C074758-264E-DA74-DFCD-B59A53AC3589}"/>
              </a:ext>
            </a:extLst>
          </p:cNvPr>
          <p:cNvSpPr txBox="1">
            <a:spLocks noChangeArrowheads="1"/>
          </p:cNvSpPr>
          <p:nvPr/>
        </p:nvSpPr>
        <p:spPr bwMode="auto">
          <a:xfrm>
            <a:off x="76200" y="3962400"/>
            <a:ext cx="2447925" cy="5349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defRPr/>
            </a:pPr>
            <a:r>
              <a:rPr lang="en-US" altLang="en-US" sz="1200">
                <a:solidFill>
                  <a:schemeClr val="bg1">
                    <a:lumMod val="75000"/>
                  </a:schemeClr>
                </a:solidFill>
              </a:rPr>
              <a:t>Wenn </a:t>
            </a:r>
            <a:r>
              <a:rPr lang="en-US" altLang="en-US" sz="1200" i="1">
                <a:solidFill>
                  <a:schemeClr val="bg1">
                    <a:lumMod val="75000"/>
                  </a:schemeClr>
                </a:solidFill>
              </a:rPr>
              <a:t>u </a:t>
            </a:r>
            <a:r>
              <a:rPr lang="en-US" altLang="en-US" sz="1200">
                <a:solidFill>
                  <a:schemeClr val="bg1">
                    <a:lumMod val="75000"/>
                  </a:schemeClr>
                </a:solidFill>
              </a:rPr>
              <a:t>= -100 cm und </a:t>
            </a:r>
          </a:p>
          <a:p>
            <a:pPr eaLnBrk="1" hangingPunct="1">
              <a:lnSpc>
                <a:spcPct val="80000"/>
              </a:lnSpc>
              <a:spcBef>
                <a:spcPct val="0"/>
              </a:spcBef>
              <a:buClrTx/>
              <a:buSzTx/>
              <a:buFontTx/>
              <a:buNone/>
              <a:defRPr/>
            </a:pPr>
            <a:r>
              <a:rPr lang="en-US" altLang="en-US" sz="1200" b="1">
                <a:solidFill>
                  <a:schemeClr val="bg1">
                    <a:lumMod val="75000"/>
                  </a:schemeClr>
                </a:solidFill>
              </a:rPr>
              <a:t>P </a:t>
            </a:r>
            <a:r>
              <a:rPr lang="en-US" altLang="en-US" sz="1200">
                <a:solidFill>
                  <a:schemeClr val="bg1">
                    <a:lumMod val="75000"/>
                  </a:schemeClr>
                </a:solidFill>
              </a:rPr>
              <a:t>= +3, dann ist </a:t>
            </a:r>
            <a:r>
              <a:rPr lang="en-US" altLang="en-US" sz="1200" i="1">
                <a:solidFill>
                  <a:schemeClr val="bg1">
                    <a:lumMod val="75000"/>
                  </a:schemeClr>
                </a:solidFill>
              </a:rPr>
              <a:t>v </a:t>
            </a:r>
            <a:r>
              <a:rPr lang="en-US" altLang="en-US" sz="1200">
                <a:solidFill>
                  <a:schemeClr val="bg1">
                    <a:lumMod val="75000"/>
                  </a:schemeClr>
                </a:solidFill>
              </a:rPr>
              <a:t>= 50 cm</a:t>
            </a:r>
          </a:p>
        </p:txBody>
      </p:sp>
      <p:sp>
        <p:nvSpPr>
          <p:cNvPr id="15397" name="Text Box 42">
            <a:extLst>
              <a:ext uri="{FF2B5EF4-FFF2-40B4-BE49-F238E27FC236}">
                <a16:creationId xmlns:a16="http://schemas.microsoft.com/office/drawing/2014/main" id="{7A3AA908-7800-D274-C6FE-7A965BADB940}"/>
              </a:ext>
            </a:extLst>
          </p:cNvPr>
          <p:cNvSpPr txBox="1">
            <a:spLocks noChangeArrowheads="1"/>
          </p:cNvSpPr>
          <p:nvPr/>
        </p:nvSpPr>
        <p:spPr bwMode="auto">
          <a:xfrm>
            <a:off x="0" y="4648200"/>
            <a:ext cx="2032000" cy="321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pPr>
            <a:r>
              <a:rPr lang="en-US" altLang="en-US" sz="1200" i="1" dirty="0" err="1"/>
              <a:t>Transversale</a:t>
            </a:r>
            <a:r>
              <a:rPr lang="en-US" altLang="en-US" sz="1200" i="1" dirty="0"/>
              <a:t> </a:t>
            </a:r>
            <a:r>
              <a:rPr lang="en-US" altLang="en-US" sz="1200" i="1" dirty="0" err="1"/>
              <a:t>Vergrößerung</a:t>
            </a:r>
            <a:r>
              <a:rPr lang="en-US" altLang="en-US" sz="1200" i="1" dirty="0"/>
              <a:t> =</a:t>
            </a:r>
          </a:p>
          <a:p>
            <a:pPr eaLnBrk="1" hangingPunct="1">
              <a:lnSpc>
                <a:spcPct val="80000"/>
              </a:lnSpc>
              <a:spcBef>
                <a:spcPct val="0"/>
              </a:spcBef>
              <a:buClrTx/>
              <a:buSzTx/>
              <a:buFontTx/>
              <a:buNone/>
            </a:pPr>
            <a:r>
              <a:rPr lang="en-US" altLang="en-US" sz="1200" i="1" dirty="0"/>
              <a:t>v/u </a:t>
            </a:r>
            <a:r>
              <a:rPr lang="en-US" altLang="en-US" sz="1200" dirty="0"/>
              <a:t>= 50/-100 = ?</a:t>
            </a:r>
          </a:p>
        </p:txBody>
      </p:sp>
      <p:sp>
        <p:nvSpPr>
          <p:cNvPr id="15398" name="Text Box 43">
            <a:extLst>
              <a:ext uri="{FF2B5EF4-FFF2-40B4-BE49-F238E27FC236}">
                <a16:creationId xmlns:a16="http://schemas.microsoft.com/office/drawing/2014/main" id="{BF70155E-D0B6-CD5A-A6EC-B8817F77134C}"/>
              </a:ext>
            </a:extLst>
          </p:cNvPr>
          <p:cNvSpPr txBox="1">
            <a:spLocks noChangeArrowheads="1"/>
          </p:cNvSpPr>
          <p:nvPr/>
        </p:nvSpPr>
        <p:spPr bwMode="auto">
          <a:xfrm>
            <a:off x="3505200"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5399" name="AutoShape 44">
            <a:extLst>
              <a:ext uri="{FF2B5EF4-FFF2-40B4-BE49-F238E27FC236}">
                <a16:creationId xmlns:a16="http://schemas.microsoft.com/office/drawing/2014/main" id="{566CD724-0135-CF5F-7BC4-06422B191FE0}"/>
              </a:ext>
            </a:extLst>
          </p:cNvPr>
          <p:cNvSpPr>
            <a:spLocks/>
          </p:cNvSpPr>
          <p:nvPr/>
        </p:nvSpPr>
        <p:spPr bwMode="auto">
          <a:xfrm>
            <a:off x="6781800" y="3965575"/>
            <a:ext cx="233363" cy="454025"/>
          </a:xfrm>
          <a:prstGeom prst="rightBrace">
            <a:avLst>
              <a:gd name="adj1" fmla="val 1621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400" name="Text Box 45">
            <a:extLst>
              <a:ext uri="{FF2B5EF4-FFF2-40B4-BE49-F238E27FC236}">
                <a16:creationId xmlns:a16="http://schemas.microsoft.com/office/drawing/2014/main" id="{986F551F-D7E0-C42F-9516-EC842506C69B}"/>
              </a:ext>
            </a:extLst>
          </p:cNvPr>
          <p:cNvSpPr txBox="1">
            <a:spLocks noChangeArrowheads="1"/>
          </p:cNvSpPr>
          <p:nvPr/>
        </p:nvSpPr>
        <p:spPr bwMode="auto">
          <a:xfrm>
            <a:off x="6938963" y="4038600"/>
            <a:ext cx="10620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Bildhöhe</a:t>
            </a:r>
          </a:p>
        </p:txBody>
      </p:sp>
      <p:sp>
        <p:nvSpPr>
          <p:cNvPr id="15401" name="Rectangle 46">
            <a:extLst>
              <a:ext uri="{FF2B5EF4-FFF2-40B4-BE49-F238E27FC236}">
                <a16:creationId xmlns:a16="http://schemas.microsoft.com/office/drawing/2014/main" id="{13674E3A-8C1D-E655-18D8-B44ABA915A45}"/>
              </a:ext>
            </a:extLst>
          </p:cNvPr>
          <p:cNvSpPr>
            <a:spLocks noChangeArrowheads="1"/>
          </p:cNvSpPr>
          <p:nvPr/>
        </p:nvSpPr>
        <p:spPr bwMode="auto">
          <a:xfrm>
            <a:off x="5105400" y="3124200"/>
            <a:ext cx="1166813" cy="457200"/>
          </a:xfrm>
          <a:prstGeom prst="rect">
            <a:avLst/>
          </a:prstGeom>
          <a:solidFill>
            <a:srgbClr val="66FFFF"/>
          </a:solidFill>
          <a:ln>
            <a:noFill/>
          </a:ln>
          <a:effectLst/>
          <a:extLst>
            <a:ext uri="{91240B29-F687-4F45-9708-019B960494DF}">
              <a14:hiddenLine xmlns:a14="http://schemas.microsoft.com/office/drawing/2010/main" w="9525">
                <a:solidFill>
                  <a:srgbClr val="00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a:solidFill>
                  <a:srgbClr val="009900"/>
                </a:solidFill>
              </a:rPr>
              <a:t>U+P=V</a:t>
            </a:r>
          </a:p>
        </p:txBody>
      </p:sp>
      <p:sp>
        <p:nvSpPr>
          <p:cNvPr id="15402" name="Rectangle 47">
            <a:extLst>
              <a:ext uri="{FF2B5EF4-FFF2-40B4-BE49-F238E27FC236}">
                <a16:creationId xmlns:a16="http://schemas.microsoft.com/office/drawing/2014/main" id="{C316BCCE-D5CF-00FA-C8AA-9820632213AB}"/>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15403" name="Line 48">
            <a:extLst>
              <a:ext uri="{FF2B5EF4-FFF2-40B4-BE49-F238E27FC236}">
                <a16:creationId xmlns:a16="http://schemas.microsoft.com/office/drawing/2014/main" id="{04527B48-4EC1-EAAC-06E7-A69C34C8A919}"/>
              </a:ext>
            </a:extLst>
          </p:cNvPr>
          <p:cNvSpPr>
            <a:spLocks noChangeShapeType="1"/>
          </p:cNvSpPr>
          <p:nvPr/>
        </p:nvSpPr>
        <p:spPr bwMode="auto">
          <a:xfrm>
            <a:off x="2362200" y="312420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404" name="Line 49">
            <a:extLst>
              <a:ext uri="{FF2B5EF4-FFF2-40B4-BE49-F238E27FC236}">
                <a16:creationId xmlns:a16="http://schemas.microsoft.com/office/drawing/2014/main" id="{78E884AA-1200-15E0-2961-BED477909A29}"/>
              </a:ext>
            </a:extLst>
          </p:cNvPr>
          <p:cNvSpPr>
            <a:spLocks noChangeShapeType="1"/>
          </p:cNvSpPr>
          <p:nvPr/>
        </p:nvSpPr>
        <p:spPr bwMode="auto">
          <a:xfrm>
            <a:off x="23622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405" name="Line 50">
            <a:extLst>
              <a:ext uri="{FF2B5EF4-FFF2-40B4-BE49-F238E27FC236}">
                <a16:creationId xmlns:a16="http://schemas.microsoft.com/office/drawing/2014/main" id="{595EA90F-B742-8408-932B-AB066E825696}"/>
              </a:ext>
            </a:extLst>
          </p:cNvPr>
          <p:cNvSpPr>
            <a:spLocks noChangeShapeType="1"/>
          </p:cNvSpPr>
          <p:nvPr/>
        </p:nvSpPr>
        <p:spPr bwMode="auto">
          <a:xfrm>
            <a:off x="60198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406" name="Slide Number Placeholder 1">
            <a:extLst>
              <a:ext uri="{FF2B5EF4-FFF2-40B4-BE49-F238E27FC236}">
                <a16:creationId xmlns:a16="http://schemas.microsoft.com/office/drawing/2014/main" id="{89190379-7293-A44A-4D2A-F6A7D20B7B9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D651A13E-5BAD-D14C-9939-160683333D4C}" type="slidenum">
              <a:rPr lang="en-US" altLang="en-US" sz="1000" smtClean="0"/>
              <a:t>12</a:t>
            </a:fld>
            <a:endParaRPr lang="en-US" altLang="en-US"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a:extLst>
              <a:ext uri="{FF2B5EF4-FFF2-40B4-BE49-F238E27FC236}">
                <a16:creationId xmlns:a16="http://schemas.microsoft.com/office/drawing/2014/main" id="{63C21658-C796-3C7C-5152-D4A045B9C066}"/>
              </a:ext>
            </a:extLst>
          </p:cNvPr>
          <p:cNvSpPr txBox="1">
            <a:spLocks noChangeArrowheads="1"/>
          </p:cNvSpPr>
          <p:nvPr/>
        </p:nvSpPr>
        <p:spPr bwMode="auto">
          <a:xfrm>
            <a:off x="1290638" y="1144588"/>
            <a:ext cx="3509962"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dirty="0">
                <a:solidFill>
                  <a:schemeClr val="bg1">
                    <a:lumMod val="75000"/>
                  </a:schemeClr>
                </a:solidFill>
              </a:rPr>
              <a:t>Die </a:t>
            </a:r>
            <a:r>
              <a:rPr lang="en-US" altLang="en-US" sz="1200" b="1" dirty="0" err="1">
                <a:solidFill>
                  <a:schemeClr val="bg1">
                    <a:lumMod val="75000"/>
                  </a:schemeClr>
                </a:solidFill>
              </a:rPr>
              <a:t>Transversale</a:t>
            </a:r>
            <a:r>
              <a:rPr lang="en-US" altLang="en-US" sz="1200" b="1" dirty="0">
                <a:solidFill>
                  <a:schemeClr val="bg1">
                    <a:lumMod val="75000"/>
                  </a:schemeClr>
                </a:solidFill>
              </a:rPr>
              <a:t> </a:t>
            </a:r>
            <a:r>
              <a:rPr lang="en-US" altLang="en-US" sz="1200" b="1" dirty="0" err="1">
                <a:solidFill>
                  <a:schemeClr val="bg1">
                    <a:lumMod val="75000"/>
                  </a:schemeClr>
                </a:solidFill>
              </a:rPr>
              <a:t>Vergrößerung</a:t>
            </a:r>
            <a:r>
              <a:rPr lang="en-US" altLang="en-US" sz="1200" b="1" dirty="0">
                <a:solidFill>
                  <a:schemeClr val="bg1">
                    <a:lumMod val="75000"/>
                  </a:schemeClr>
                </a:solidFill>
              </a:rPr>
              <a:t> </a:t>
            </a:r>
            <a:r>
              <a:rPr lang="en-US" altLang="en-US" sz="1200" b="1" dirty="0" err="1">
                <a:solidFill>
                  <a:schemeClr val="bg1">
                    <a:lumMod val="75000"/>
                  </a:schemeClr>
                </a:solidFill>
              </a:rPr>
              <a:t>ist</a:t>
            </a:r>
            <a:r>
              <a:rPr lang="en-US" altLang="en-US" sz="1200" b="1" dirty="0">
                <a:solidFill>
                  <a:schemeClr val="bg1">
                    <a:lumMod val="75000"/>
                  </a:schemeClr>
                </a:solidFill>
              </a:rPr>
              <a:t> </a:t>
            </a:r>
            <a:r>
              <a:rPr lang="en-US" altLang="en-US" sz="1200" b="1" dirty="0" err="1">
                <a:solidFill>
                  <a:schemeClr val="bg1">
                    <a:lumMod val="75000"/>
                  </a:schemeClr>
                </a:solidFill>
              </a:rPr>
              <a:t>definiert</a:t>
            </a:r>
            <a:r>
              <a:rPr lang="en-US" altLang="en-US" sz="1200" b="1" dirty="0">
                <a:solidFill>
                  <a:schemeClr val="bg1">
                    <a:lumMod val="75000"/>
                  </a:schemeClr>
                </a:solidFill>
              </a:rPr>
              <a:t> </a:t>
            </a:r>
            <a:r>
              <a:rPr lang="en-US" altLang="en-US" sz="1200" b="1" dirty="0" err="1">
                <a:solidFill>
                  <a:schemeClr val="bg1">
                    <a:lumMod val="75000"/>
                  </a:schemeClr>
                </a:solidFill>
              </a:rPr>
              <a:t>als</a:t>
            </a:r>
            <a:r>
              <a:rPr lang="en-US" altLang="en-US" sz="1200" b="1" dirty="0">
                <a:solidFill>
                  <a:schemeClr val="bg1">
                    <a:lumMod val="75000"/>
                  </a:schemeClr>
                </a:solidFill>
              </a:rPr>
              <a:t>:</a:t>
            </a:r>
          </a:p>
        </p:txBody>
      </p:sp>
      <p:sp>
        <p:nvSpPr>
          <p:cNvPr id="16387" name="Text Box 3">
            <a:extLst>
              <a:ext uri="{FF2B5EF4-FFF2-40B4-BE49-F238E27FC236}">
                <a16:creationId xmlns:a16="http://schemas.microsoft.com/office/drawing/2014/main" id="{3498098A-755A-64C0-118B-7F9A31574EF0}"/>
              </a:ext>
            </a:extLst>
          </p:cNvPr>
          <p:cNvSpPr txBox="1">
            <a:spLocks noChangeArrowheads="1"/>
          </p:cNvSpPr>
          <p:nvPr/>
        </p:nvSpPr>
        <p:spPr bwMode="auto">
          <a:xfrm>
            <a:off x="4876800" y="990600"/>
            <a:ext cx="1238250"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Bildhöhe</a:t>
            </a:r>
          </a:p>
          <a:p>
            <a:pPr algn="ctr" eaLnBrk="1" hangingPunct="1">
              <a:spcBef>
                <a:spcPct val="0"/>
              </a:spcBef>
              <a:buClrTx/>
              <a:buSzTx/>
              <a:buFontTx/>
              <a:buNone/>
              <a:defRPr/>
            </a:pPr>
            <a:r>
              <a:rPr lang="en-US" altLang="en-US" sz="1200" i="1">
                <a:solidFill>
                  <a:schemeClr val="bg1">
                    <a:lumMod val="75000"/>
                  </a:schemeClr>
                </a:solidFill>
              </a:rPr>
              <a:t>Objekthöhe</a:t>
            </a:r>
          </a:p>
        </p:txBody>
      </p:sp>
      <p:sp>
        <p:nvSpPr>
          <p:cNvPr id="16388" name="Line 4">
            <a:extLst>
              <a:ext uri="{FF2B5EF4-FFF2-40B4-BE49-F238E27FC236}">
                <a16:creationId xmlns:a16="http://schemas.microsoft.com/office/drawing/2014/main" id="{7AF810A3-37C8-502F-16B0-2AAA4FB14661}"/>
              </a:ext>
            </a:extLst>
          </p:cNvPr>
          <p:cNvSpPr>
            <a:spLocks noChangeShapeType="1"/>
          </p:cNvSpPr>
          <p:nvPr/>
        </p:nvSpPr>
        <p:spPr bwMode="auto">
          <a:xfrm>
            <a:off x="2214563" y="3973513"/>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89" name="Oval 5">
            <a:extLst>
              <a:ext uri="{FF2B5EF4-FFF2-40B4-BE49-F238E27FC236}">
                <a16:creationId xmlns:a16="http://schemas.microsoft.com/office/drawing/2014/main" id="{23C8D18B-CDD4-1F0B-33C7-ACEEC9D5AA29}"/>
              </a:ext>
            </a:extLst>
          </p:cNvPr>
          <p:cNvSpPr>
            <a:spLocks noChangeArrowheads="1"/>
          </p:cNvSpPr>
          <p:nvPr/>
        </p:nvSpPr>
        <p:spPr bwMode="auto">
          <a:xfrm>
            <a:off x="3522663"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6390" name="Oval 6">
            <a:extLst>
              <a:ext uri="{FF2B5EF4-FFF2-40B4-BE49-F238E27FC236}">
                <a16:creationId xmlns:a16="http://schemas.microsoft.com/office/drawing/2014/main" id="{AA3994AC-809A-AD8D-77BD-2E695A18AB77}"/>
              </a:ext>
            </a:extLst>
          </p:cNvPr>
          <p:cNvSpPr>
            <a:spLocks noChangeArrowheads="1"/>
          </p:cNvSpPr>
          <p:nvPr/>
        </p:nvSpPr>
        <p:spPr bwMode="auto">
          <a:xfrm>
            <a:off x="5635625"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6391" name="Text Box 7">
            <a:extLst>
              <a:ext uri="{FF2B5EF4-FFF2-40B4-BE49-F238E27FC236}">
                <a16:creationId xmlns:a16="http://schemas.microsoft.com/office/drawing/2014/main" id="{62BC0C6B-BA64-DF72-18AF-5DBE012B8246}"/>
              </a:ext>
            </a:extLst>
          </p:cNvPr>
          <p:cNvSpPr txBox="1">
            <a:spLocks noChangeArrowheads="1"/>
          </p:cNvSpPr>
          <p:nvPr/>
        </p:nvSpPr>
        <p:spPr bwMode="auto">
          <a:xfrm>
            <a:off x="3556000"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16392" name="Text Box 8">
            <a:extLst>
              <a:ext uri="{FF2B5EF4-FFF2-40B4-BE49-F238E27FC236}">
                <a16:creationId xmlns:a16="http://schemas.microsoft.com/office/drawing/2014/main" id="{9C1335B8-5593-8B90-43AE-A3ABB4F4F1AE}"/>
              </a:ext>
            </a:extLst>
          </p:cNvPr>
          <p:cNvSpPr txBox="1">
            <a:spLocks noChangeArrowheads="1"/>
          </p:cNvSpPr>
          <p:nvPr/>
        </p:nvSpPr>
        <p:spPr bwMode="auto">
          <a:xfrm>
            <a:off x="5668963"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16393" name="Text Box 9">
            <a:extLst>
              <a:ext uri="{FF2B5EF4-FFF2-40B4-BE49-F238E27FC236}">
                <a16:creationId xmlns:a16="http://schemas.microsoft.com/office/drawing/2014/main" id="{BFCA357B-FCDE-4C72-4819-81007FFC658F}"/>
              </a:ext>
            </a:extLst>
          </p:cNvPr>
          <p:cNvSpPr txBox="1">
            <a:spLocks noChangeArrowheads="1"/>
          </p:cNvSpPr>
          <p:nvPr/>
        </p:nvSpPr>
        <p:spPr bwMode="auto">
          <a:xfrm>
            <a:off x="4127500" y="2590800"/>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Pluslinse</a:t>
            </a:r>
          </a:p>
        </p:txBody>
      </p:sp>
      <p:sp>
        <p:nvSpPr>
          <p:cNvPr id="16394" name="Oval 10">
            <a:extLst>
              <a:ext uri="{FF2B5EF4-FFF2-40B4-BE49-F238E27FC236}">
                <a16:creationId xmlns:a16="http://schemas.microsoft.com/office/drawing/2014/main" id="{7A349454-696C-9B71-1461-B25147ED05E1}"/>
              </a:ext>
            </a:extLst>
          </p:cNvPr>
          <p:cNvSpPr>
            <a:spLocks noChangeArrowheads="1"/>
          </p:cNvSpPr>
          <p:nvPr/>
        </p:nvSpPr>
        <p:spPr bwMode="auto">
          <a:xfrm>
            <a:off x="4579938" y="3916363"/>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6395" name="Text Box 11">
            <a:extLst>
              <a:ext uri="{FF2B5EF4-FFF2-40B4-BE49-F238E27FC236}">
                <a16:creationId xmlns:a16="http://schemas.microsoft.com/office/drawing/2014/main" id="{9D061237-2EE2-A8FC-93F5-C6B8466F0EFC}"/>
              </a:ext>
            </a:extLst>
          </p:cNvPr>
          <p:cNvSpPr txBox="1">
            <a:spLocks noChangeArrowheads="1"/>
          </p:cNvSpPr>
          <p:nvPr/>
        </p:nvSpPr>
        <p:spPr bwMode="auto">
          <a:xfrm>
            <a:off x="4611688" y="4024313"/>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16396" name="Text Box 12">
            <a:extLst>
              <a:ext uri="{FF2B5EF4-FFF2-40B4-BE49-F238E27FC236}">
                <a16:creationId xmlns:a16="http://schemas.microsoft.com/office/drawing/2014/main" id="{50F2EA5C-E67D-9A59-F2C1-2FF8E64B5939}"/>
              </a:ext>
            </a:extLst>
          </p:cNvPr>
          <p:cNvSpPr txBox="1">
            <a:spLocks noChangeArrowheads="1"/>
          </p:cNvSpPr>
          <p:nvPr/>
        </p:nvSpPr>
        <p:spPr bwMode="auto">
          <a:xfrm>
            <a:off x="995363" y="3386138"/>
            <a:ext cx="1079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Objekthöhe</a:t>
            </a:r>
          </a:p>
        </p:txBody>
      </p:sp>
      <p:sp>
        <p:nvSpPr>
          <p:cNvPr id="16397" name="AutoShape 13">
            <a:extLst>
              <a:ext uri="{FF2B5EF4-FFF2-40B4-BE49-F238E27FC236}">
                <a16:creationId xmlns:a16="http://schemas.microsoft.com/office/drawing/2014/main" id="{D5169546-D50A-5EB8-412F-B9C1D411D690}"/>
              </a:ext>
            </a:extLst>
          </p:cNvPr>
          <p:cNvSpPr>
            <a:spLocks/>
          </p:cNvSpPr>
          <p:nvPr/>
        </p:nvSpPr>
        <p:spPr bwMode="auto">
          <a:xfrm>
            <a:off x="2062163" y="3127375"/>
            <a:ext cx="152400" cy="838200"/>
          </a:xfrm>
          <a:prstGeom prst="leftBrace">
            <a:avLst>
              <a:gd name="adj1" fmla="val 458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6398" name="Text Box 14">
            <a:extLst>
              <a:ext uri="{FF2B5EF4-FFF2-40B4-BE49-F238E27FC236}">
                <a16:creationId xmlns:a16="http://schemas.microsoft.com/office/drawing/2014/main" id="{E352B167-AC64-160D-4716-05A457F1D40C}"/>
              </a:ext>
            </a:extLst>
          </p:cNvPr>
          <p:cNvSpPr txBox="1">
            <a:spLocks noChangeArrowheads="1"/>
          </p:cNvSpPr>
          <p:nvPr/>
        </p:nvSpPr>
        <p:spPr bwMode="auto">
          <a:xfrm>
            <a:off x="5722938" y="2362200"/>
            <a:ext cx="1681162"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Bildabstand (v)</a:t>
            </a:r>
          </a:p>
          <a:p>
            <a:pPr algn="ctr" eaLnBrk="1" hangingPunct="1">
              <a:spcBef>
                <a:spcPct val="0"/>
              </a:spcBef>
              <a:buClrTx/>
              <a:buSzTx/>
              <a:buFontTx/>
              <a:buNone/>
              <a:defRPr/>
            </a:pPr>
            <a:r>
              <a:rPr lang="en-US" altLang="en-US" sz="1200" i="1">
                <a:solidFill>
                  <a:schemeClr val="bg1">
                    <a:lumMod val="75000"/>
                  </a:schemeClr>
                </a:solidFill>
              </a:rPr>
              <a:t>Objektentfernung (u)</a:t>
            </a:r>
          </a:p>
        </p:txBody>
      </p:sp>
      <p:sp>
        <p:nvSpPr>
          <p:cNvPr id="16399" name="Text Box 15">
            <a:extLst>
              <a:ext uri="{FF2B5EF4-FFF2-40B4-BE49-F238E27FC236}">
                <a16:creationId xmlns:a16="http://schemas.microsoft.com/office/drawing/2014/main" id="{EAC5EE60-3053-0331-E667-68AFA309E1C2}"/>
              </a:ext>
            </a:extLst>
          </p:cNvPr>
          <p:cNvSpPr txBox="1">
            <a:spLocks noChangeArrowheads="1"/>
          </p:cNvSpPr>
          <p:nvPr/>
        </p:nvSpPr>
        <p:spPr bwMode="auto">
          <a:xfrm>
            <a:off x="755650" y="2362200"/>
            <a:ext cx="2795588" cy="579646"/>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dirty="0">
                <a:solidFill>
                  <a:schemeClr val="bg1">
                    <a:lumMod val="75000"/>
                  </a:schemeClr>
                </a:solidFill>
              </a:rPr>
              <a:t>Vergenz des </a:t>
            </a:r>
            <a:r>
              <a:rPr lang="en-US" altLang="en-US" sz="1200" i="1" u="sng" dirty="0" err="1">
                <a:solidFill>
                  <a:schemeClr val="bg1">
                    <a:lumMod val="75000"/>
                  </a:schemeClr>
                </a:solidFill>
              </a:rPr>
              <a:t>einfallenden</a:t>
            </a:r>
            <a:r>
              <a:rPr lang="en-US" altLang="en-US" sz="1200" i="1" u="sng" dirty="0">
                <a:solidFill>
                  <a:schemeClr val="bg1">
                    <a:lumMod val="75000"/>
                  </a:schemeClr>
                </a:solidFill>
              </a:rPr>
              <a:t> Lichts (U)</a:t>
            </a:r>
          </a:p>
          <a:p>
            <a:pPr algn="ctr" eaLnBrk="1" hangingPunct="1">
              <a:spcBef>
                <a:spcPct val="0"/>
              </a:spcBef>
              <a:buClrTx/>
              <a:buSzTx/>
              <a:buFontTx/>
              <a:buNone/>
              <a:defRPr/>
            </a:pPr>
            <a:r>
              <a:rPr lang="en-US" altLang="en-US" sz="1200" i="1" dirty="0">
                <a:solidFill>
                  <a:schemeClr val="bg1">
                    <a:lumMod val="75000"/>
                  </a:schemeClr>
                </a:solidFill>
              </a:rPr>
              <a:t>Vergenz des </a:t>
            </a:r>
            <a:r>
              <a:rPr lang="en-US" altLang="en-US" sz="1200" i="1" dirty="0" err="1">
                <a:solidFill>
                  <a:schemeClr val="bg1">
                    <a:lumMod val="75000"/>
                  </a:schemeClr>
                </a:solidFill>
              </a:rPr>
              <a:t>aus</a:t>
            </a:r>
            <a:r>
              <a:rPr lang="en-US" altLang="en-US" sz="1200" i="1" dirty="0">
                <a:solidFill>
                  <a:schemeClr val="bg1">
                    <a:lumMod val="75000"/>
                  </a:schemeClr>
                </a:solidFill>
              </a:rPr>
              <a:t> der Linse </a:t>
            </a:r>
            <a:r>
              <a:rPr lang="en-US" altLang="en-US" sz="1200" i="1" dirty="0" err="1">
                <a:solidFill>
                  <a:schemeClr val="bg1">
                    <a:lumMod val="75000"/>
                  </a:schemeClr>
                </a:solidFill>
              </a:rPr>
              <a:t>austretenden</a:t>
            </a:r>
            <a:r>
              <a:rPr lang="en-US" altLang="en-US" sz="1200" i="1" dirty="0">
                <a:solidFill>
                  <a:schemeClr val="bg1">
                    <a:lumMod val="75000"/>
                  </a:schemeClr>
                </a:solidFill>
              </a:rPr>
              <a:t> Lichts (V)</a:t>
            </a:r>
          </a:p>
        </p:txBody>
      </p:sp>
      <p:sp>
        <p:nvSpPr>
          <p:cNvPr id="16400" name="Text Box 16">
            <a:extLst>
              <a:ext uri="{FF2B5EF4-FFF2-40B4-BE49-F238E27FC236}">
                <a16:creationId xmlns:a16="http://schemas.microsoft.com/office/drawing/2014/main" id="{A9695109-6C8D-2E19-7B09-0122007CA220}"/>
              </a:ext>
            </a:extLst>
          </p:cNvPr>
          <p:cNvSpPr txBox="1">
            <a:spLocks noChangeArrowheads="1"/>
          </p:cNvSpPr>
          <p:nvPr/>
        </p:nvSpPr>
        <p:spPr bwMode="auto">
          <a:xfrm>
            <a:off x="2438400" y="1676400"/>
            <a:ext cx="3313113" cy="30480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a:solidFill>
                  <a:schemeClr val="bg1">
                    <a:lumMod val="75000"/>
                  </a:schemeClr>
                </a:solidFill>
              </a:rPr>
              <a:t>Die transversale Vergrößerung ist gleich:</a:t>
            </a:r>
          </a:p>
        </p:txBody>
      </p:sp>
      <p:sp>
        <p:nvSpPr>
          <p:cNvPr id="16401" name="Line 17">
            <a:extLst>
              <a:ext uri="{FF2B5EF4-FFF2-40B4-BE49-F238E27FC236}">
                <a16:creationId xmlns:a16="http://schemas.microsoft.com/office/drawing/2014/main" id="{93301CA6-77BC-61D2-540C-689D86F1AC9F}"/>
              </a:ext>
            </a:extLst>
          </p:cNvPr>
          <p:cNvSpPr>
            <a:spLocks noChangeShapeType="1"/>
          </p:cNvSpPr>
          <p:nvPr/>
        </p:nvSpPr>
        <p:spPr bwMode="auto">
          <a:xfrm flipH="1">
            <a:off x="3581400" y="2068513"/>
            <a:ext cx="9906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6402" name="Line 18">
            <a:extLst>
              <a:ext uri="{FF2B5EF4-FFF2-40B4-BE49-F238E27FC236}">
                <a16:creationId xmlns:a16="http://schemas.microsoft.com/office/drawing/2014/main" id="{3333344E-F27F-5B30-825A-A4D8E4DF16CE}"/>
              </a:ext>
            </a:extLst>
          </p:cNvPr>
          <p:cNvSpPr>
            <a:spLocks noChangeShapeType="1"/>
          </p:cNvSpPr>
          <p:nvPr/>
        </p:nvSpPr>
        <p:spPr bwMode="auto">
          <a:xfrm>
            <a:off x="4572000" y="2068513"/>
            <a:ext cx="11430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6403" name="Text Box 19">
            <a:extLst>
              <a:ext uri="{FF2B5EF4-FFF2-40B4-BE49-F238E27FC236}">
                <a16:creationId xmlns:a16="http://schemas.microsoft.com/office/drawing/2014/main" id="{875C0033-6D35-CE52-7CFF-055FA6B83FAF}"/>
              </a:ext>
            </a:extLst>
          </p:cNvPr>
          <p:cNvSpPr txBox="1">
            <a:spLocks noChangeArrowheads="1"/>
          </p:cNvSpPr>
          <p:nvPr/>
        </p:nvSpPr>
        <p:spPr bwMode="auto">
          <a:xfrm>
            <a:off x="5753100" y="1981201"/>
            <a:ext cx="1639888" cy="39498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rPr>
              <a:t>(Nach dem Satz über gleichseitige Dreiecke)</a:t>
            </a:r>
          </a:p>
        </p:txBody>
      </p:sp>
      <p:sp>
        <p:nvSpPr>
          <p:cNvPr id="16404" name="Text Box 20">
            <a:extLst>
              <a:ext uri="{FF2B5EF4-FFF2-40B4-BE49-F238E27FC236}">
                <a16:creationId xmlns:a16="http://schemas.microsoft.com/office/drawing/2014/main" id="{A21B42FB-F703-5C42-5633-CC76C69A8F7E}"/>
              </a:ext>
            </a:extLst>
          </p:cNvPr>
          <p:cNvSpPr txBox="1">
            <a:spLocks noChangeArrowheads="1"/>
          </p:cNvSpPr>
          <p:nvPr/>
        </p:nvSpPr>
        <p:spPr bwMode="auto">
          <a:xfrm>
            <a:off x="1181100" y="1981200"/>
            <a:ext cx="1468438" cy="244475"/>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rPr>
              <a:t>(Nach dem Brechungsgesetz)</a:t>
            </a:r>
          </a:p>
        </p:txBody>
      </p:sp>
      <p:sp>
        <p:nvSpPr>
          <p:cNvPr id="16405" name="Line 21">
            <a:extLst>
              <a:ext uri="{FF2B5EF4-FFF2-40B4-BE49-F238E27FC236}">
                <a16:creationId xmlns:a16="http://schemas.microsoft.com/office/drawing/2014/main" id="{58E6C067-D7C3-E6B4-0058-E41BB984DD64}"/>
              </a:ext>
            </a:extLst>
          </p:cNvPr>
          <p:cNvSpPr>
            <a:spLocks noChangeShapeType="1"/>
          </p:cNvSpPr>
          <p:nvPr/>
        </p:nvSpPr>
        <p:spPr bwMode="auto">
          <a:xfrm flipH="1">
            <a:off x="2366963" y="5162550"/>
            <a:ext cx="2286000" cy="2222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6" name="Line 22">
            <a:extLst>
              <a:ext uri="{FF2B5EF4-FFF2-40B4-BE49-F238E27FC236}">
                <a16:creationId xmlns:a16="http://schemas.microsoft.com/office/drawing/2014/main" id="{10C13242-733D-BDFB-5148-20169BED74D8}"/>
              </a:ext>
            </a:extLst>
          </p:cNvPr>
          <p:cNvSpPr>
            <a:spLocks noChangeShapeType="1"/>
          </p:cNvSpPr>
          <p:nvPr/>
        </p:nvSpPr>
        <p:spPr bwMode="auto">
          <a:xfrm flipH="1" flipV="1">
            <a:off x="4652963" y="5162550"/>
            <a:ext cx="1366837" cy="1905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7" name="Text Box 23">
            <a:extLst>
              <a:ext uri="{FF2B5EF4-FFF2-40B4-BE49-F238E27FC236}">
                <a16:creationId xmlns:a16="http://schemas.microsoft.com/office/drawing/2014/main" id="{A567F668-8382-61DD-A1B7-F6B19CAFE7CD}"/>
              </a:ext>
            </a:extLst>
          </p:cNvPr>
          <p:cNvSpPr txBox="1">
            <a:spLocks noChangeArrowheads="1"/>
          </p:cNvSpPr>
          <p:nvPr/>
        </p:nvSpPr>
        <p:spPr bwMode="auto">
          <a:xfrm>
            <a:off x="3357563" y="4970463"/>
            <a:ext cx="3111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u</a:t>
            </a:r>
          </a:p>
        </p:txBody>
      </p:sp>
      <p:sp>
        <p:nvSpPr>
          <p:cNvPr id="16408" name="Text Box 24">
            <a:extLst>
              <a:ext uri="{FF2B5EF4-FFF2-40B4-BE49-F238E27FC236}">
                <a16:creationId xmlns:a16="http://schemas.microsoft.com/office/drawing/2014/main" id="{08410A98-9F6D-DB4F-7D85-8D8C5F604BBB}"/>
              </a:ext>
            </a:extLst>
          </p:cNvPr>
          <p:cNvSpPr txBox="1">
            <a:spLocks noChangeArrowheads="1"/>
          </p:cNvSpPr>
          <p:nvPr/>
        </p:nvSpPr>
        <p:spPr bwMode="auto">
          <a:xfrm>
            <a:off x="5181600" y="4970463"/>
            <a:ext cx="2984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v</a:t>
            </a:r>
          </a:p>
        </p:txBody>
      </p:sp>
      <p:sp>
        <p:nvSpPr>
          <p:cNvPr id="16409" name="Line 25">
            <a:extLst>
              <a:ext uri="{FF2B5EF4-FFF2-40B4-BE49-F238E27FC236}">
                <a16:creationId xmlns:a16="http://schemas.microsoft.com/office/drawing/2014/main" id="{88C88170-917D-8E0A-0104-E47A79C183D2}"/>
              </a:ext>
            </a:extLst>
          </p:cNvPr>
          <p:cNvSpPr>
            <a:spLocks noChangeShapeType="1"/>
          </p:cNvSpPr>
          <p:nvPr/>
        </p:nvSpPr>
        <p:spPr bwMode="auto">
          <a:xfrm>
            <a:off x="4652963"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0" name="Line 26">
            <a:extLst>
              <a:ext uri="{FF2B5EF4-FFF2-40B4-BE49-F238E27FC236}">
                <a16:creationId xmlns:a16="http://schemas.microsoft.com/office/drawing/2014/main" id="{C0E964E6-6F9F-BA97-0115-B8234E6A810F}"/>
              </a:ext>
            </a:extLst>
          </p:cNvPr>
          <p:cNvSpPr>
            <a:spLocks noChangeShapeType="1"/>
          </p:cNvSpPr>
          <p:nvPr/>
        </p:nvSpPr>
        <p:spPr bwMode="auto">
          <a:xfrm>
            <a:off x="6019800" y="3973513"/>
            <a:ext cx="0" cy="446087"/>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6411" name="Group 27">
            <a:extLst>
              <a:ext uri="{FF2B5EF4-FFF2-40B4-BE49-F238E27FC236}">
                <a16:creationId xmlns:a16="http://schemas.microsoft.com/office/drawing/2014/main" id="{32D2DEBA-4A9A-B5B1-B929-C0517DDE8B3A}"/>
              </a:ext>
            </a:extLst>
          </p:cNvPr>
          <p:cNvGrpSpPr>
            <a:grpSpLocks/>
          </p:cNvGrpSpPr>
          <p:nvPr/>
        </p:nvGrpSpPr>
        <p:grpSpPr bwMode="auto">
          <a:xfrm>
            <a:off x="4495800" y="2965450"/>
            <a:ext cx="252413" cy="2071688"/>
            <a:chOff x="3696" y="2640"/>
            <a:chExt cx="240" cy="1392"/>
          </a:xfrm>
        </p:grpSpPr>
        <p:sp>
          <p:nvSpPr>
            <p:cNvPr id="16431" name="Oval 28">
              <a:extLst>
                <a:ext uri="{FF2B5EF4-FFF2-40B4-BE49-F238E27FC236}">
                  <a16:creationId xmlns:a16="http://schemas.microsoft.com/office/drawing/2014/main" id="{CCCB2EB4-97C1-9E09-7F0E-7C101CB84070}"/>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6432" name="Rectangle 29">
              <a:extLst>
                <a:ext uri="{FF2B5EF4-FFF2-40B4-BE49-F238E27FC236}">
                  <a16:creationId xmlns:a16="http://schemas.microsoft.com/office/drawing/2014/main" id="{950CDF8E-88A4-FA23-D285-F48837E3F630}"/>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6433" name="Oval 30">
              <a:extLst>
                <a:ext uri="{FF2B5EF4-FFF2-40B4-BE49-F238E27FC236}">
                  <a16:creationId xmlns:a16="http://schemas.microsoft.com/office/drawing/2014/main" id="{9950A8C1-C6B3-4CAB-6F22-07E4D1C6377E}"/>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6434" name="Rectangle 31">
              <a:extLst>
                <a:ext uri="{FF2B5EF4-FFF2-40B4-BE49-F238E27FC236}">
                  <a16:creationId xmlns:a16="http://schemas.microsoft.com/office/drawing/2014/main" id="{88149B37-2D17-99D2-AB5E-EB9C1956EDD4}"/>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6435" name="Line 32">
              <a:extLst>
                <a:ext uri="{FF2B5EF4-FFF2-40B4-BE49-F238E27FC236}">
                  <a16:creationId xmlns:a16="http://schemas.microsoft.com/office/drawing/2014/main" id="{F1A610AD-A274-7BEF-4262-0C2DD27F7F5D}"/>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6412" name="Line 33">
            <a:extLst>
              <a:ext uri="{FF2B5EF4-FFF2-40B4-BE49-F238E27FC236}">
                <a16:creationId xmlns:a16="http://schemas.microsoft.com/office/drawing/2014/main" id="{998F8013-C83C-1025-35F3-271B965AF98D}"/>
              </a:ext>
            </a:extLst>
          </p:cNvPr>
          <p:cNvSpPr>
            <a:spLocks noChangeShapeType="1"/>
          </p:cNvSpPr>
          <p:nvPr/>
        </p:nvSpPr>
        <p:spPr bwMode="auto">
          <a:xfrm flipH="1">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6413" name="Line 34">
            <a:extLst>
              <a:ext uri="{FF2B5EF4-FFF2-40B4-BE49-F238E27FC236}">
                <a16:creationId xmlns:a16="http://schemas.microsoft.com/office/drawing/2014/main" id="{3D5010F8-2B97-15DC-8242-F9FB984AF731}"/>
              </a:ext>
            </a:extLst>
          </p:cNvPr>
          <p:cNvSpPr>
            <a:spLocks noChangeShapeType="1"/>
          </p:cNvSpPr>
          <p:nvPr/>
        </p:nvSpPr>
        <p:spPr bwMode="auto">
          <a:xfrm>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6414" name="Line 35">
            <a:extLst>
              <a:ext uri="{FF2B5EF4-FFF2-40B4-BE49-F238E27FC236}">
                <a16:creationId xmlns:a16="http://schemas.microsoft.com/office/drawing/2014/main" id="{AEA2C40C-2311-7B7D-4F1D-78F321799E56}"/>
              </a:ext>
            </a:extLst>
          </p:cNvPr>
          <p:cNvSpPr>
            <a:spLocks noChangeShapeType="1"/>
          </p:cNvSpPr>
          <p:nvPr/>
        </p:nvSpPr>
        <p:spPr bwMode="auto">
          <a:xfrm flipH="1">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6415" name="Line 36">
            <a:extLst>
              <a:ext uri="{FF2B5EF4-FFF2-40B4-BE49-F238E27FC236}">
                <a16:creationId xmlns:a16="http://schemas.microsoft.com/office/drawing/2014/main" id="{2F66DD17-967C-50A8-2C76-41D188357EF8}"/>
              </a:ext>
            </a:extLst>
          </p:cNvPr>
          <p:cNvSpPr>
            <a:spLocks noChangeShapeType="1"/>
          </p:cNvSpPr>
          <p:nvPr/>
        </p:nvSpPr>
        <p:spPr bwMode="auto">
          <a:xfrm>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6416" name="Text Box 37">
            <a:extLst>
              <a:ext uri="{FF2B5EF4-FFF2-40B4-BE49-F238E27FC236}">
                <a16:creationId xmlns:a16="http://schemas.microsoft.com/office/drawing/2014/main" id="{F1439254-E821-87F0-955A-227AEB50891B}"/>
              </a:ext>
            </a:extLst>
          </p:cNvPr>
          <p:cNvSpPr txBox="1">
            <a:spLocks noChangeArrowheads="1"/>
          </p:cNvSpPr>
          <p:nvPr/>
        </p:nvSpPr>
        <p:spPr bwMode="auto">
          <a:xfrm>
            <a:off x="1584325" y="9144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6417" name="Text Box 38">
            <a:extLst>
              <a:ext uri="{FF2B5EF4-FFF2-40B4-BE49-F238E27FC236}">
                <a16:creationId xmlns:a16="http://schemas.microsoft.com/office/drawing/2014/main" id="{9DCAF2A3-2AA3-D176-2958-C77B6DC07ACB}"/>
              </a:ext>
            </a:extLst>
          </p:cNvPr>
          <p:cNvSpPr txBox="1">
            <a:spLocks noChangeArrowheads="1"/>
          </p:cNvSpPr>
          <p:nvPr/>
        </p:nvSpPr>
        <p:spPr bwMode="auto">
          <a:xfrm>
            <a:off x="2667000" y="14478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6418" name="Text Box 39">
            <a:extLst>
              <a:ext uri="{FF2B5EF4-FFF2-40B4-BE49-F238E27FC236}">
                <a16:creationId xmlns:a16="http://schemas.microsoft.com/office/drawing/2014/main" id="{0E4DA185-F7EF-1A8C-801F-65262CF7D790}"/>
              </a:ext>
            </a:extLst>
          </p:cNvPr>
          <p:cNvSpPr txBox="1">
            <a:spLocks noChangeArrowheads="1"/>
          </p:cNvSpPr>
          <p:nvPr/>
        </p:nvSpPr>
        <p:spPr bwMode="auto">
          <a:xfrm>
            <a:off x="6096000" y="762000"/>
            <a:ext cx="352425" cy="3698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6419" name="Text Box 40">
            <a:extLst>
              <a:ext uri="{FF2B5EF4-FFF2-40B4-BE49-F238E27FC236}">
                <a16:creationId xmlns:a16="http://schemas.microsoft.com/office/drawing/2014/main" id="{834AA782-8D81-1AB0-2834-1C6E29C8BB0B}"/>
              </a:ext>
            </a:extLst>
          </p:cNvPr>
          <p:cNvSpPr txBox="1">
            <a:spLocks noChangeArrowheads="1"/>
          </p:cNvSpPr>
          <p:nvPr/>
        </p:nvSpPr>
        <p:spPr bwMode="auto">
          <a:xfrm>
            <a:off x="7392988"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6420" name="Text Box 41">
            <a:extLst>
              <a:ext uri="{FF2B5EF4-FFF2-40B4-BE49-F238E27FC236}">
                <a16:creationId xmlns:a16="http://schemas.microsoft.com/office/drawing/2014/main" id="{A2760728-B3FD-3831-F399-85B5C39C6703}"/>
              </a:ext>
            </a:extLst>
          </p:cNvPr>
          <p:cNvSpPr txBox="1">
            <a:spLocks noChangeArrowheads="1"/>
          </p:cNvSpPr>
          <p:nvPr/>
        </p:nvSpPr>
        <p:spPr bwMode="auto">
          <a:xfrm>
            <a:off x="76200" y="3962400"/>
            <a:ext cx="2447925" cy="5349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defRPr/>
            </a:pPr>
            <a:r>
              <a:rPr lang="en-US" altLang="en-US" sz="1200">
                <a:solidFill>
                  <a:schemeClr val="bg1">
                    <a:lumMod val="75000"/>
                  </a:schemeClr>
                </a:solidFill>
              </a:rPr>
              <a:t>Wenn </a:t>
            </a:r>
            <a:r>
              <a:rPr lang="en-US" altLang="en-US" sz="1200" i="1">
                <a:solidFill>
                  <a:schemeClr val="bg1">
                    <a:lumMod val="75000"/>
                  </a:schemeClr>
                </a:solidFill>
              </a:rPr>
              <a:t>u </a:t>
            </a:r>
            <a:r>
              <a:rPr lang="en-US" altLang="en-US" sz="1200">
                <a:solidFill>
                  <a:schemeClr val="bg1">
                    <a:lumMod val="75000"/>
                  </a:schemeClr>
                </a:solidFill>
              </a:rPr>
              <a:t>= -100 cm und </a:t>
            </a:r>
          </a:p>
          <a:p>
            <a:pPr eaLnBrk="1" hangingPunct="1">
              <a:lnSpc>
                <a:spcPct val="80000"/>
              </a:lnSpc>
              <a:spcBef>
                <a:spcPct val="0"/>
              </a:spcBef>
              <a:buClrTx/>
              <a:buSzTx/>
              <a:buFontTx/>
              <a:buNone/>
              <a:defRPr/>
            </a:pPr>
            <a:r>
              <a:rPr lang="en-US" altLang="en-US" sz="1200" b="1">
                <a:solidFill>
                  <a:schemeClr val="bg1">
                    <a:lumMod val="75000"/>
                  </a:schemeClr>
                </a:solidFill>
              </a:rPr>
              <a:t>P </a:t>
            </a:r>
            <a:r>
              <a:rPr lang="en-US" altLang="en-US" sz="1200">
                <a:solidFill>
                  <a:schemeClr val="bg1">
                    <a:lumMod val="75000"/>
                  </a:schemeClr>
                </a:solidFill>
              </a:rPr>
              <a:t>= +3, dann ist </a:t>
            </a:r>
            <a:r>
              <a:rPr lang="en-US" altLang="en-US" sz="1200" i="1">
                <a:solidFill>
                  <a:schemeClr val="bg1">
                    <a:lumMod val="75000"/>
                  </a:schemeClr>
                </a:solidFill>
              </a:rPr>
              <a:t>v </a:t>
            </a:r>
            <a:r>
              <a:rPr lang="en-US" altLang="en-US" sz="1200">
                <a:solidFill>
                  <a:schemeClr val="bg1">
                    <a:lumMod val="75000"/>
                  </a:schemeClr>
                </a:solidFill>
              </a:rPr>
              <a:t>= 50 cm</a:t>
            </a:r>
          </a:p>
        </p:txBody>
      </p:sp>
      <p:sp>
        <p:nvSpPr>
          <p:cNvPr id="16421" name="Text Box 42">
            <a:extLst>
              <a:ext uri="{FF2B5EF4-FFF2-40B4-BE49-F238E27FC236}">
                <a16:creationId xmlns:a16="http://schemas.microsoft.com/office/drawing/2014/main" id="{86069B47-B8EE-710A-DF18-5E7C14629896}"/>
              </a:ext>
            </a:extLst>
          </p:cNvPr>
          <p:cNvSpPr txBox="1">
            <a:spLocks noChangeArrowheads="1"/>
          </p:cNvSpPr>
          <p:nvPr/>
        </p:nvSpPr>
        <p:spPr bwMode="auto">
          <a:xfrm>
            <a:off x="0" y="4648200"/>
            <a:ext cx="2051050" cy="321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pPr>
            <a:r>
              <a:rPr lang="en-US" altLang="en-US" sz="1200" i="1" dirty="0" err="1"/>
              <a:t>Transversale</a:t>
            </a:r>
            <a:r>
              <a:rPr lang="en-US" altLang="en-US" sz="1200" i="1" dirty="0"/>
              <a:t> </a:t>
            </a:r>
            <a:r>
              <a:rPr lang="en-US" altLang="en-US" sz="1200" i="1" dirty="0" err="1"/>
              <a:t>Vergrößerung</a:t>
            </a:r>
            <a:r>
              <a:rPr lang="en-US" altLang="en-US" sz="1200" i="1" dirty="0"/>
              <a:t> =</a:t>
            </a:r>
          </a:p>
          <a:p>
            <a:pPr eaLnBrk="1" hangingPunct="1">
              <a:lnSpc>
                <a:spcPct val="80000"/>
              </a:lnSpc>
              <a:spcBef>
                <a:spcPct val="0"/>
              </a:spcBef>
              <a:buClrTx/>
              <a:buSzTx/>
              <a:buFontTx/>
              <a:buNone/>
            </a:pPr>
            <a:r>
              <a:rPr lang="en-US" altLang="en-US" sz="1200" i="1" dirty="0"/>
              <a:t>v/u </a:t>
            </a:r>
            <a:r>
              <a:rPr lang="en-US" altLang="en-US" sz="1200" dirty="0"/>
              <a:t>= 50/-100 = </a:t>
            </a:r>
            <a:r>
              <a:rPr lang="en-US" altLang="en-US" sz="1200" b="1" dirty="0"/>
              <a:t>-0,5</a:t>
            </a:r>
          </a:p>
        </p:txBody>
      </p:sp>
      <p:sp>
        <p:nvSpPr>
          <p:cNvPr id="16422" name="Text Box 43">
            <a:extLst>
              <a:ext uri="{FF2B5EF4-FFF2-40B4-BE49-F238E27FC236}">
                <a16:creationId xmlns:a16="http://schemas.microsoft.com/office/drawing/2014/main" id="{79FA8CF4-38A0-B321-B1D8-A8472B9B20AA}"/>
              </a:ext>
            </a:extLst>
          </p:cNvPr>
          <p:cNvSpPr txBox="1">
            <a:spLocks noChangeArrowheads="1"/>
          </p:cNvSpPr>
          <p:nvPr/>
        </p:nvSpPr>
        <p:spPr bwMode="auto">
          <a:xfrm>
            <a:off x="3505200"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6423" name="AutoShape 44">
            <a:extLst>
              <a:ext uri="{FF2B5EF4-FFF2-40B4-BE49-F238E27FC236}">
                <a16:creationId xmlns:a16="http://schemas.microsoft.com/office/drawing/2014/main" id="{AE76480E-1F02-A26E-A87B-9521F1E91F46}"/>
              </a:ext>
            </a:extLst>
          </p:cNvPr>
          <p:cNvSpPr>
            <a:spLocks/>
          </p:cNvSpPr>
          <p:nvPr/>
        </p:nvSpPr>
        <p:spPr bwMode="auto">
          <a:xfrm>
            <a:off x="6781800" y="3965575"/>
            <a:ext cx="233363" cy="454025"/>
          </a:xfrm>
          <a:prstGeom prst="rightBrace">
            <a:avLst>
              <a:gd name="adj1" fmla="val 1621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6424" name="Text Box 45">
            <a:extLst>
              <a:ext uri="{FF2B5EF4-FFF2-40B4-BE49-F238E27FC236}">
                <a16:creationId xmlns:a16="http://schemas.microsoft.com/office/drawing/2014/main" id="{31B7C1A6-717B-269F-DD84-32E7784EAEC2}"/>
              </a:ext>
            </a:extLst>
          </p:cNvPr>
          <p:cNvSpPr txBox="1">
            <a:spLocks noChangeArrowheads="1"/>
          </p:cNvSpPr>
          <p:nvPr/>
        </p:nvSpPr>
        <p:spPr bwMode="auto">
          <a:xfrm>
            <a:off x="6938963" y="4038600"/>
            <a:ext cx="10620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Bildhöhe</a:t>
            </a:r>
          </a:p>
        </p:txBody>
      </p:sp>
      <p:sp>
        <p:nvSpPr>
          <p:cNvPr id="16425" name="Rectangle 46">
            <a:extLst>
              <a:ext uri="{FF2B5EF4-FFF2-40B4-BE49-F238E27FC236}">
                <a16:creationId xmlns:a16="http://schemas.microsoft.com/office/drawing/2014/main" id="{70220D6B-9D89-7CD1-8FA3-55B149511C9A}"/>
              </a:ext>
            </a:extLst>
          </p:cNvPr>
          <p:cNvSpPr>
            <a:spLocks noChangeArrowheads="1"/>
          </p:cNvSpPr>
          <p:nvPr/>
        </p:nvSpPr>
        <p:spPr bwMode="auto">
          <a:xfrm>
            <a:off x="5105400" y="3124200"/>
            <a:ext cx="1166813" cy="457200"/>
          </a:xfrm>
          <a:prstGeom prst="rect">
            <a:avLst/>
          </a:prstGeom>
          <a:solidFill>
            <a:srgbClr val="66FFFF"/>
          </a:solidFill>
          <a:ln>
            <a:noFill/>
          </a:ln>
          <a:effectLst/>
          <a:extLst>
            <a:ext uri="{91240B29-F687-4F45-9708-019B960494DF}">
              <a14:hiddenLine xmlns:a14="http://schemas.microsoft.com/office/drawing/2010/main" w="9525">
                <a:solidFill>
                  <a:srgbClr val="00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a:solidFill>
                  <a:srgbClr val="009900"/>
                </a:solidFill>
              </a:rPr>
              <a:t>U+P=V</a:t>
            </a:r>
          </a:p>
        </p:txBody>
      </p:sp>
      <p:sp>
        <p:nvSpPr>
          <p:cNvPr id="16426" name="Rectangle 47">
            <a:extLst>
              <a:ext uri="{FF2B5EF4-FFF2-40B4-BE49-F238E27FC236}">
                <a16:creationId xmlns:a16="http://schemas.microsoft.com/office/drawing/2014/main" id="{FB2C1C7E-63C2-CEF4-00FD-FAD5195163A1}"/>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16427" name="Line 48">
            <a:extLst>
              <a:ext uri="{FF2B5EF4-FFF2-40B4-BE49-F238E27FC236}">
                <a16:creationId xmlns:a16="http://schemas.microsoft.com/office/drawing/2014/main" id="{C4560DA3-BD71-619A-5547-79AF231BEE5E}"/>
              </a:ext>
            </a:extLst>
          </p:cNvPr>
          <p:cNvSpPr>
            <a:spLocks noChangeShapeType="1"/>
          </p:cNvSpPr>
          <p:nvPr/>
        </p:nvSpPr>
        <p:spPr bwMode="auto">
          <a:xfrm>
            <a:off x="2362200" y="312420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8" name="Line 49">
            <a:extLst>
              <a:ext uri="{FF2B5EF4-FFF2-40B4-BE49-F238E27FC236}">
                <a16:creationId xmlns:a16="http://schemas.microsoft.com/office/drawing/2014/main" id="{22F67073-9379-B9B7-341E-55A44C4279AA}"/>
              </a:ext>
            </a:extLst>
          </p:cNvPr>
          <p:cNvSpPr>
            <a:spLocks noChangeShapeType="1"/>
          </p:cNvSpPr>
          <p:nvPr/>
        </p:nvSpPr>
        <p:spPr bwMode="auto">
          <a:xfrm>
            <a:off x="23622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29" name="Line 50">
            <a:extLst>
              <a:ext uri="{FF2B5EF4-FFF2-40B4-BE49-F238E27FC236}">
                <a16:creationId xmlns:a16="http://schemas.microsoft.com/office/drawing/2014/main" id="{E2746BFD-8B46-4A45-5ECC-4EAAF0DE6FBB}"/>
              </a:ext>
            </a:extLst>
          </p:cNvPr>
          <p:cNvSpPr>
            <a:spLocks noChangeShapeType="1"/>
          </p:cNvSpPr>
          <p:nvPr/>
        </p:nvSpPr>
        <p:spPr bwMode="auto">
          <a:xfrm>
            <a:off x="60198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30" name="Slide Number Placeholder 1">
            <a:extLst>
              <a:ext uri="{FF2B5EF4-FFF2-40B4-BE49-F238E27FC236}">
                <a16:creationId xmlns:a16="http://schemas.microsoft.com/office/drawing/2014/main" id="{607B9051-D622-6BE6-7DDD-5A57C426A62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8EEF2C21-B953-3745-96EF-1A9740295C6D}" type="slidenum">
              <a:rPr lang="en-US" altLang="en-US" sz="1000" smtClean="0"/>
              <a:t>13</a:t>
            </a:fld>
            <a:endParaRPr lang="en-US" altLang="en-US"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7CDF1EA-8AD1-E207-C4B3-A4A67F7F392A}"/>
              </a:ext>
            </a:extLst>
          </p:cNvPr>
          <p:cNvSpPr>
            <a:spLocks noChangeArrowheads="1"/>
          </p:cNvSpPr>
          <p:nvPr/>
        </p:nvSpPr>
        <p:spPr bwMode="auto">
          <a:xfrm>
            <a:off x="1030131" y="4772025"/>
            <a:ext cx="385762" cy="265113"/>
          </a:xfrm>
          <a:prstGeom prst="rect">
            <a:avLst/>
          </a:prstGeom>
          <a:solidFill>
            <a:srgbClr val="99CCFF"/>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7411" name="Text Box 3">
            <a:extLst>
              <a:ext uri="{FF2B5EF4-FFF2-40B4-BE49-F238E27FC236}">
                <a16:creationId xmlns:a16="http://schemas.microsoft.com/office/drawing/2014/main" id="{2B9CB559-B142-CB56-EF14-C8A99B835898}"/>
              </a:ext>
            </a:extLst>
          </p:cNvPr>
          <p:cNvSpPr txBox="1">
            <a:spLocks noChangeArrowheads="1"/>
          </p:cNvSpPr>
          <p:nvPr/>
        </p:nvSpPr>
        <p:spPr bwMode="auto">
          <a:xfrm>
            <a:off x="1290638" y="1144588"/>
            <a:ext cx="3509962"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dirty="0">
                <a:solidFill>
                  <a:schemeClr val="bg1">
                    <a:lumMod val="75000"/>
                  </a:schemeClr>
                </a:solidFill>
              </a:rPr>
              <a:t>Die </a:t>
            </a:r>
            <a:r>
              <a:rPr lang="en-US" altLang="en-US" sz="1200" b="1" dirty="0" err="1">
                <a:solidFill>
                  <a:schemeClr val="bg1">
                    <a:lumMod val="75000"/>
                  </a:schemeClr>
                </a:solidFill>
              </a:rPr>
              <a:t>Transversale</a:t>
            </a:r>
            <a:r>
              <a:rPr lang="en-US" altLang="en-US" sz="1200" b="1" dirty="0">
                <a:solidFill>
                  <a:schemeClr val="bg1">
                    <a:lumMod val="75000"/>
                  </a:schemeClr>
                </a:solidFill>
              </a:rPr>
              <a:t> </a:t>
            </a:r>
            <a:r>
              <a:rPr lang="en-US" altLang="en-US" sz="1200" b="1" dirty="0" err="1">
                <a:solidFill>
                  <a:schemeClr val="bg1">
                    <a:lumMod val="75000"/>
                  </a:schemeClr>
                </a:solidFill>
              </a:rPr>
              <a:t>Vergrößerung</a:t>
            </a:r>
            <a:r>
              <a:rPr lang="en-US" altLang="en-US" sz="1200" b="1" dirty="0">
                <a:solidFill>
                  <a:schemeClr val="bg1">
                    <a:lumMod val="75000"/>
                  </a:schemeClr>
                </a:solidFill>
              </a:rPr>
              <a:t> </a:t>
            </a:r>
            <a:r>
              <a:rPr lang="en-US" altLang="en-US" sz="1200" b="1" dirty="0" err="1">
                <a:solidFill>
                  <a:schemeClr val="bg1">
                    <a:lumMod val="75000"/>
                  </a:schemeClr>
                </a:solidFill>
              </a:rPr>
              <a:t>ist</a:t>
            </a:r>
            <a:r>
              <a:rPr lang="en-US" altLang="en-US" sz="1200" b="1" dirty="0">
                <a:solidFill>
                  <a:schemeClr val="bg1">
                    <a:lumMod val="75000"/>
                  </a:schemeClr>
                </a:solidFill>
              </a:rPr>
              <a:t> </a:t>
            </a:r>
            <a:r>
              <a:rPr lang="en-US" altLang="en-US" sz="1200" b="1" dirty="0" err="1">
                <a:solidFill>
                  <a:schemeClr val="bg1">
                    <a:lumMod val="75000"/>
                  </a:schemeClr>
                </a:solidFill>
              </a:rPr>
              <a:t>definiert</a:t>
            </a:r>
            <a:r>
              <a:rPr lang="en-US" altLang="en-US" sz="1200" b="1" dirty="0">
                <a:solidFill>
                  <a:schemeClr val="bg1">
                    <a:lumMod val="75000"/>
                  </a:schemeClr>
                </a:solidFill>
              </a:rPr>
              <a:t> </a:t>
            </a:r>
            <a:r>
              <a:rPr lang="en-US" altLang="en-US" sz="1200" b="1" dirty="0" err="1">
                <a:solidFill>
                  <a:schemeClr val="bg1">
                    <a:lumMod val="75000"/>
                  </a:schemeClr>
                </a:solidFill>
              </a:rPr>
              <a:t>als</a:t>
            </a:r>
            <a:r>
              <a:rPr lang="en-US" altLang="en-US" sz="1200" b="1" dirty="0">
                <a:solidFill>
                  <a:schemeClr val="bg1">
                    <a:lumMod val="75000"/>
                  </a:schemeClr>
                </a:solidFill>
              </a:rPr>
              <a:t>:</a:t>
            </a:r>
          </a:p>
        </p:txBody>
      </p:sp>
      <p:sp>
        <p:nvSpPr>
          <p:cNvPr id="17412" name="Text Box 4">
            <a:extLst>
              <a:ext uri="{FF2B5EF4-FFF2-40B4-BE49-F238E27FC236}">
                <a16:creationId xmlns:a16="http://schemas.microsoft.com/office/drawing/2014/main" id="{A340D462-4216-11BB-E664-BD37A3F4003D}"/>
              </a:ext>
            </a:extLst>
          </p:cNvPr>
          <p:cNvSpPr txBox="1">
            <a:spLocks noChangeArrowheads="1"/>
          </p:cNvSpPr>
          <p:nvPr/>
        </p:nvSpPr>
        <p:spPr bwMode="auto">
          <a:xfrm>
            <a:off x="4876800" y="990600"/>
            <a:ext cx="1238250"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Bildhöhe</a:t>
            </a:r>
          </a:p>
          <a:p>
            <a:pPr algn="ctr" eaLnBrk="1" hangingPunct="1">
              <a:spcBef>
                <a:spcPct val="0"/>
              </a:spcBef>
              <a:buClrTx/>
              <a:buSzTx/>
              <a:buFontTx/>
              <a:buNone/>
              <a:defRPr/>
            </a:pPr>
            <a:r>
              <a:rPr lang="en-US" altLang="en-US" sz="1200" i="1">
                <a:solidFill>
                  <a:schemeClr val="bg1">
                    <a:lumMod val="75000"/>
                  </a:schemeClr>
                </a:solidFill>
              </a:rPr>
              <a:t>Objekthöhe</a:t>
            </a:r>
          </a:p>
        </p:txBody>
      </p:sp>
      <p:sp>
        <p:nvSpPr>
          <p:cNvPr id="17413" name="Line 5">
            <a:extLst>
              <a:ext uri="{FF2B5EF4-FFF2-40B4-BE49-F238E27FC236}">
                <a16:creationId xmlns:a16="http://schemas.microsoft.com/office/drawing/2014/main" id="{2BBA645A-FD8B-068D-8329-389687004EF1}"/>
              </a:ext>
            </a:extLst>
          </p:cNvPr>
          <p:cNvSpPr>
            <a:spLocks noChangeShapeType="1"/>
          </p:cNvSpPr>
          <p:nvPr/>
        </p:nvSpPr>
        <p:spPr bwMode="auto">
          <a:xfrm>
            <a:off x="2214563" y="3973513"/>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4" name="Oval 6">
            <a:extLst>
              <a:ext uri="{FF2B5EF4-FFF2-40B4-BE49-F238E27FC236}">
                <a16:creationId xmlns:a16="http://schemas.microsoft.com/office/drawing/2014/main" id="{349ABBAC-4821-DD84-41C0-4F29D2EB2D46}"/>
              </a:ext>
            </a:extLst>
          </p:cNvPr>
          <p:cNvSpPr>
            <a:spLocks noChangeArrowheads="1"/>
          </p:cNvSpPr>
          <p:nvPr/>
        </p:nvSpPr>
        <p:spPr bwMode="auto">
          <a:xfrm>
            <a:off x="3522663"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7415" name="Oval 7">
            <a:extLst>
              <a:ext uri="{FF2B5EF4-FFF2-40B4-BE49-F238E27FC236}">
                <a16:creationId xmlns:a16="http://schemas.microsoft.com/office/drawing/2014/main" id="{2F85D102-9A66-EE44-38D5-0324DBAAC56F}"/>
              </a:ext>
            </a:extLst>
          </p:cNvPr>
          <p:cNvSpPr>
            <a:spLocks noChangeArrowheads="1"/>
          </p:cNvSpPr>
          <p:nvPr/>
        </p:nvSpPr>
        <p:spPr bwMode="auto">
          <a:xfrm>
            <a:off x="5635625"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7416" name="Text Box 8">
            <a:extLst>
              <a:ext uri="{FF2B5EF4-FFF2-40B4-BE49-F238E27FC236}">
                <a16:creationId xmlns:a16="http://schemas.microsoft.com/office/drawing/2014/main" id="{F1738548-B413-916A-742D-A4E6C4128978}"/>
              </a:ext>
            </a:extLst>
          </p:cNvPr>
          <p:cNvSpPr txBox="1">
            <a:spLocks noChangeArrowheads="1"/>
          </p:cNvSpPr>
          <p:nvPr/>
        </p:nvSpPr>
        <p:spPr bwMode="auto">
          <a:xfrm>
            <a:off x="3556000"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17417" name="Text Box 9">
            <a:extLst>
              <a:ext uri="{FF2B5EF4-FFF2-40B4-BE49-F238E27FC236}">
                <a16:creationId xmlns:a16="http://schemas.microsoft.com/office/drawing/2014/main" id="{6C2E120F-A5F3-3D5F-CBAB-F56ED94D6301}"/>
              </a:ext>
            </a:extLst>
          </p:cNvPr>
          <p:cNvSpPr txBox="1">
            <a:spLocks noChangeArrowheads="1"/>
          </p:cNvSpPr>
          <p:nvPr/>
        </p:nvSpPr>
        <p:spPr bwMode="auto">
          <a:xfrm>
            <a:off x="5668963"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17418" name="Text Box 10">
            <a:extLst>
              <a:ext uri="{FF2B5EF4-FFF2-40B4-BE49-F238E27FC236}">
                <a16:creationId xmlns:a16="http://schemas.microsoft.com/office/drawing/2014/main" id="{33170C99-FCE8-0522-6FE6-6BAA7A80B160}"/>
              </a:ext>
            </a:extLst>
          </p:cNvPr>
          <p:cNvSpPr txBox="1">
            <a:spLocks noChangeArrowheads="1"/>
          </p:cNvSpPr>
          <p:nvPr/>
        </p:nvSpPr>
        <p:spPr bwMode="auto">
          <a:xfrm>
            <a:off x="4127500" y="2590800"/>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Pluslinse</a:t>
            </a:r>
          </a:p>
        </p:txBody>
      </p:sp>
      <p:sp>
        <p:nvSpPr>
          <p:cNvPr id="17419" name="Oval 11">
            <a:extLst>
              <a:ext uri="{FF2B5EF4-FFF2-40B4-BE49-F238E27FC236}">
                <a16:creationId xmlns:a16="http://schemas.microsoft.com/office/drawing/2014/main" id="{670AB9ED-A1B1-E653-CADD-9AAD72F3949A}"/>
              </a:ext>
            </a:extLst>
          </p:cNvPr>
          <p:cNvSpPr>
            <a:spLocks noChangeArrowheads="1"/>
          </p:cNvSpPr>
          <p:nvPr/>
        </p:nvSpPr>
        <p:spPr bwMode="auto">
          <a:xfrm>
            <a:off x="4579938" y="3916363"/>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7420" name="Text Box 12">
            <a:extLst>
              <a:ext uri="{FF2B5EF4-FFF2-40B4-BE49-F238E27FC236}">
                <a16:creationId xmlns:a16="http://schemas.microsoft.com/office/drawing/2014/main" id="{71CFCFE3-C0CA-8240-C1C8-530EB1BFBCB8}"/>
              </a:ext>
            </a:extLst>
          </p:cNvPr>
          <p:cNvSpPr txBox="1">
            <a:spLocks noChangeArrowheads="1"/>
          </p:cNvSpPr>
          <p:nvPr/>
        </p:nvSpPr>
        <p:spPr bwMode="auto">
          <a:xfrm>
            <a:off x="4611688" y="4024313"/>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17421" name="Text Box 13">
            <a:extLst>
              <a:ext uri="{FF2B5EF4-FFF2-40B4-BE49-F238E27FC236}">
                <a16:creationId xmlns:a16="http://schemas.microsoft.com/office/drawing/2014/main" id="{8A0897C3-AA5A-839F-4BE2-37C4AD5D4847}"/>
              </a:ext>
            </a:extLst>
          </p:cNvPr>
          <p:cNvSpPr txBox="1">
            <a:spLocks noChangeArrowheads="1"/>
          </p:cNvSpPr>
          <p:nvPr/>
        </p:nvSpPr>
        <p:spPr bwMode="auto">
          <a:xfrm>
            <a:off x="995363" y="3386138"/>
            <a:ext cx="1079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Objekthöhe</a:t>
            </a:r>
          </a:p>
        </p:txBody>
      </p:sp>
      <p:sp>
        <p:nvSpPr>
          <p:cNvPr id="17422" name="AutoShape 14">
            <a:extLst>
              <a:ext uri="{FF2B5EF4-FFF2-40B4-BE49-F238E27FC236}">
                <a16:creationId xmlns:a16="http://schemas.microsoft.com/office/drawing/2014/main" id="{388EE93E-B3E5-6820-4DC8-1C08BC2B8CD5}"/>
              </a:ext>
            </a:extLst>
          </p:cNvPr>
          <p:cNvSpPr>
            <a:spLocks/>
          </p:cNvSpPr>
          <p:nvPr/>
        </p:nvSpPr>
        <p:spPr bwMode="auto">
          <a:xfrm>
            <a:off x="2062163" y="3127375"/>
            <a:ext cx="152400" cy="838200"/>
          </a:xfrm>
          <a:prstGeom prst="leftBrace">
            <a:avLst>
              <a:gd name="adj1" fmla="val 458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7423" name="Text Box 15">
            <a:extLst>
              <a:ext uri="{FF2B5EF4-FFF2-40B4-BE49-F238E27FC236}">
                <a16:creationId xmlns:a16="http://schemas.microsoft.com/office/drawing/2014/main" id="{345F59FF-3403-4D8C-B4CC-295BB7D147C7}"/>
              </a:ext>
            </a:extLst>
          </p:cNvPr>
          <p:cNvSpPr txBox="1">
            <a:spLocks noChangeArrowheads="1"/>
          </p:cNvSpPr>
          <p:nvPr/>
        </p:nvSpPr>
        <p:spPr bwMode="auto">
          <a:xfrm>
            <a:off x="5722938" y="2362200"/>
            <a:ext cx="1681162"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Bildabstand (v)</a:t>
            </a:r>
          </a:p>
          <a:p>
            <a:pPr algn="ctr" eaLnBrk="1" hangingPunct="1">
              <a:spcBef>
                <a:spcPct val="0"/>
              </a:spcBef>
              <a:buClrTx/>
              <a:buSzTx/>
              <a:buFontTx/>
              <a:buNone/>
              <a:defRPr/>
            </a:pPr>
            <a:r>
              <a:rPr lang="en-US" altLang="en-US" sz="1200" i="1">
                <a:solidFill>
                  <a:schemeClr val="bg1">
                    <a:lumMod val="75000"/>
                  </a:schemeClr>
                </a:solidFill>
              </a:rPr>
              <a:t>Objektentfernung (u)</a:t>
            </a:r>
          </a:p>
        </p:txBody>
      </p:sp>
      <p:sp>
        <p:nvSpPr>
          <p:cNvPr id="17424" name="Text Box 16">
            <a:extLst>
              <a:ext uri="{FF2B5EF4-FFF2-40B4-BE49-F238E27FC236}">
                <a16:creationId xmlns:a16="http://schemas.microsoft.com/office/drawing/2014/main" id="{2223B2D3-6BCB-5E6A-695F-4337F6C5C64F}"/>
              </a:ext>
            </a:extLst>
          </p:cNvPr>
          <p:cNvSpPr txBox="1">
            <a:spLocks noChangeArrowheads="1"/>
          </p:cNvSpPr>
          <p:nvPr/>
        </p:nvSpPr>
        <p:spPr bwMode="auto">
          <a:xfrm>
            <a:off x="755650" y="2362200"/>
            <a:ext cx="2795588" cy="579646"/>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dirty="0">
                <a:solidFill>
                  <a:schemeClr val="bg1">
                    <a:lumMod val="75000"/>
                  </a:schemeClr>
                </a:solidFill>
              </a:rPr>
              <a:t>Vergenz des </a:t>
            </a:r>
            <a:r>
              <a:rPr lang="en-US" altLang="en-US" sz="1200" i="1" u="sng" dirty="0" err="1">
                <a:solidFill>
                  <a:schemeClr val="bg1">
                    <a:lumMod val="75000"/>
                  </a:schemeClr>
                </a:solidFill>
              </a:rPr>
              <a:t>einfallenden</a:t>
            </a:r>
            <a:r>
              <a:rPr lang="en-US" altLang="en-US" sz="1200" i="1" u="sng" dirty="0">
                <a:solidFill>
                  <a:schemeClr val="bg1">
                    <a:lumMod val="75000"/>
                  </a:schemeClr>
                </a:solidFill>
              </a:rPr>
              <a:t> Lichts (U)</a:t>
            </a:r>
          </a:p>
          <a:p>
            <a:pPr algn="ctr" eaLnBrk="1" hangingPunct="1">
              <a:spcBef>
                <a:spcPct val="0"/>
              </a:spcBef>
              <a:buClrTx/>
              <a:buSzTx/>
              <a:buFontTx/>
              <a:buNone/>
              <a:defRPr/>
            </a:pPr>
            <a:r>
              <a:rPr lang="en-US" altLang="en-US" sz="1200" i="1" dirty="0">
                <a:solidFill>
                  <a:schemeClr val="bg1">
                    <a:lumMod val="75000"/>
                  </a:schemeClr>
                </a:solidFill>
              </a:rPr>
              <a:t>Vergenz des </a:t>
            </a:r>
            <a:r>
              <a:rPr lang="en-US" altLang="en-US" sz="1200" i="1" dirty="0" err="1">
                <a:solidFill>
                  <a:schemeClr val="bg1">
                    <a:lumMod val="75000"/>
                  </a:schemeClr>
                </a:solidFill>
              </a:rPr>
              <a:t>aus</a:t>
            </a:r>
            <a:r>
              <a:rPr lang="en-US" altLang="en-US" sz="1200" i="1" dirty="0">
                <a:solidFill>
                  <a:schemeClr val="bg1">
                    <a:lumMod val="75000"/>
                  </a:schemeClr>
                </a:solidFill>
              </a:rPr>
              <a:t> der Linse </a:t>
            </a:r>
            <a:r>
              <a:rPr lang="en-US" altLang="en-US" sz="1200" i="1" dirty="0" err="1">
                <a:solidFill>
                  <a:schemeClr val="bg1">
                    <a:lumMod val="75000"/>
                  </a:schemeClr>
                </a:solidFill>
              </a:rPr>
              <a:t>austretenden</a:t>
            </a:r>
            <a:r>
              <a:rPr lang="en-US" altLang="en-US" sz="1200" i="1" dirty="0">
                <a:solidFill>
                  <a:schemeClr val="bg1">
                    <a:lumMod val="75000"/>
                  </a:schemeClr>
                </a:solidFill>
              </a:rPr>
              <a:t> Lichts (V)</a:t>
            </a:r>
          </a:p>
        </p:txBody>
      </p:sp>
      <p:sp>
        <p:nvSpPr>
          <p:cNvPr id="17425" name="Text Box 17">
            <a:extLst>
              <a:ext uri="{FF2B5EF4-FFF2-40B4-BE49-F238E27FC236}">
                <a16:creationId xmlns:a16="http://schemas.microsoft.com/office/drawing/2014/main" id="{7527D264-5899-8750-6F34-A1BB62F60C6E}"/>
              </a:ext>
            </a:extLst>
          </p:cNvPr>
          <p:cNvSpPr txBox="1">
            <a:spLocks noChangeArrowheads="1"/>
          </p:cNvSpPr>
          <p:nvPr/>
        </p:nvSpPr>
        <p:spPr bwMode="auto">
          <a:xfrm>
            <a:off x="2438400" y="1676400"/>
            <a:ext cx="3313113" cy="30480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a:solidFill>
                  <a:schemeClr val="bg1">
                    <a:lumMod val="75000"/>
                  </a:schemeClr>
                </a:solidFill>
              </a:rPr>
              <a:t>Die transversale Vergrößerung ist gleich:</a:t>
            </a:r>
          </a:p>
        </p:txBody>
      </p:sp>
      <p:sp>
        <p:nvSpPr>
          <p:cNvPr id="17426" name="Line 18">
            <a:extLst>
              <a:ext uri="{FF2B5EF4-FFF2-40B4-BE49-F238E27FC236}">
                <a16:creationId xmlns:a16="http://schemas.microsoft.com/office/drawing/2014/main" id="{85F4A865-BAB1-2B3D-F245-0ED0D901A106}"/>
              </a:ext>
            </a:extLst>
          </p:cNvPr>
          <p:cNvSpPr>
            <a:spLocks noChangeShapeType="1"/>
          </p:cNvSpPr>
          <p:nvPr/>
        </p:nvSpPr>
        <p:spPr bwMode="auto">
          <a:xfrm flipH="1">
            <a:off x="3581400" y="2068513"/>
            <a:ext cx="9906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7427" name="Line 19">
            <a:extLst>
              <a:ext uri="{FF2B5EF4-FFF2-40B4-BE49-F238E27FC236}">
                <a16:creationId xmlns:a16="http://schemas.microsoft.com/office/drawing/2014/main" id="{4D3B75D3-0537-1211-A626-F9117CFBF7E2}"/>
              </a:ext>
            </a:extLst>
          </p:cNvPr>
          <p:cNvSpPr>
            <a:spLocks noChangeShapeType="1"/>
          </p:cNvSpPr>
          <p:nvPr/>
        </p:nvSpPr>
        <p:spPr bwMode="auto">
          <a:xfrm>
            <a:off x="4572000" y="2068513"/>
            <a:ext cx="11430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7428" name="Text Box 20">
            <a:extLst>
              <a:ext uri="{FF2B5EF4-FFF2-40B4-BE49-F238E27FC236}">
                <a16:creationId xmlns:a16="http://schemas.microsoft.com/office/drawing/2014/main" id="{37BEAE5F-0925-432F-41BE-4BD59F5E3DC5}"/>
              </a:ext>
            </a:extLst>
          </p:cNvPr>
          <p:cNvSpPr txBox="1">
            <a:spLocks noChangeArrowheads="1"/>
          </p:cNvSpPr>
          <p:nvPr/>
        </p:nvSpPr>
        <p:spPr bwMode="auto">
          <a:xfrm>
            <a:off x="5753100" y="1981200"/>
            <a:ext cx="1631950" cy="39498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a:solidFill>
                  <a:schemeClr val="bg1">
                    <a:lumMod val="75000"/>
                  </a:schemeClr>
                </a:solidFill>
              </a:rPr>
              <a:t>(Nach dem Satz </a:t>
            </a:r>
            <a:r>
              <a:rPr lang="en-US" altLang="en-US" sz="1200" dirty="0" err="1">
                <a:solidFill>
                  <a:schemeClr val="bg1">
                    <a:lumMod val="75000"/>
                  </a:schemeClr>
                </a:solidFill>
              </a:rPr>
              <a:t>über</a:t>
            </a:r>
            <a:r>
              <a:rPr lang="en-US" altLang="en-US" sz="1200" dirty="0">
                <a:solidFill>
                  <a:schemeClr val="bg1">
                    <a:lumMod val="75000"/>
                  </a:schemeClr>
                </a:solidFill>
              </a:rPr>
              <a:t> </a:t>
            </a:r>
            <a:r>
              <a:rPr lang="en-US" altLang="en-US" sz="1200" dirty="0" err="1">
                <a:solidFill>
                  <a:schemeClr val="bg1">
                    <a:lumMod val="75000"/>
                  </a:schemeClr>
                </a:solidFill>
              </a:rPr>
              <a:t>gleichseitige</a:t>
            </a:r>
            <a:r>
              <a:rPr lang="en-US" altLang="en-US" sz="1200" dirty="0">
                <a:solidFill>
                  <a:schemeClr val="bg1">
                    <a:lumMod val="75000"/>
                  </a:schemeClr>
                </a:solidFill>
              </a:rPr>
              <a:t> </a:t>
            </a:r>
            <a:r>
              <a:rPr lang="en-US" altLang="en-US" sz="1200" dirty="0" err="1">
                <a:solidFill>
                  <a:schemeClr val="bg1">
                    <a:lumMod val="75000"/>
                  </a:schemeClr>
                </a:solidFill>
              </a:rPr>
              <a:t>Dreiecke</a:t>
            </a:r>
            <a:r>
              <a:rPr lang="en-US" altLang="en-US" sz="1200" dirty="0">
                <a:solidFill>
                  <a:schemeClr val="bg1">
                    <a:lumMod val="75000"/>
                  </a:schemeClr>
                </a:solidFill>
              </a:rPr>
              <a:t>)</a:t>
            </a:r>
          </a:p>
        </p:txBody>
      </p:sp>
      <p:sp>
        <p:nvSpPr>
          <p:cNvPr id="17429" name="Text Box 21">
            <a:extLst>
              <a:ext uri="{FF2B5EF4-FFF2-40B4-BE49-F238E27FC236}">
                <a16:creationId xmlns:a16="http://schemas.microsoft.com/office/drawing/2014/main" id="{B75A786A-9D1B-F809-9B96-2CBB2754A4C4}"/>
              </a:ext>
            </a:extLst>
          </p:cNvPr>
          <p:cNvSpPr txBox="1">
            <a:spLocks noChangeArrowheads="1"/>
          </p:cNvSpPr>
          <p:nvPr/>
        </p:nvSpPr>
        <p:spPr bwMode="auto">
          <a:xfrm>
            <a:off x="1181100" y="1981200"/>
            <a:ext cx="1468438" cy="244475"/>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rPr>
              <a:t>(Nach dem Brechungsgesetz)</a:t>
            </a:r>
          </a:p>
        </p:txBody>
      </p:sp>
      <p:sp>
        <p:nvSpPr>
          <p:cNvPr id="17430" name="Line 22">
            <a:extLst>
              <a:ext uri="{FF2B5EF4-FFF2-40B4-BE49-F238E27FC236}">
                <a16:creationId xmlns:a16="http://schemas.microsoft.com/office/drawing/2014/main" id="{16544C95-2F34-B378-D834-4EE3430D1681}"/>
              </a:ext>
            </a:extLst>
          </p:cNvPr>
          <p:cNvSpPr>
            <a:spLocks noChangeShapeType="1"/>
          </p:cNvSpPr>
          <p:nvPr/>
        </p:nvSpPr>
        <p:spPr bwMode="auto">
          <a:xfrm flipH="1">
            <a:off x="2366963" y="5162550"/>
            <a:ext cx="2286000" cy="2222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31" name="Line 23">
            <a:extLst>
              <a:ext uri="{FF2B5EF4-FFF2-40B4-BE49-F238E27FC236}">
                <a16:creationId xmlns:a16="http://schemas.microsoft.com/office/drawing/2014/main" id="{7389DE03-9892-274C-80CD-DA50274054E3}"/>
              </a:ext>
            </a:extLst>
          </p:cNvPr>
          <p:cNvSpPr>
            <a:spLocks noChangeShapeType="1"/>
          </p:cNvSpPr>
          <p:nvPr/>
        </p:nvSpPr>
        <p:spPr bwMode="auto">
          <a:xfrm flipH="1" flipV="1">
            <a:off x="4652963" y="5162550"/>
            <a:ext cx="1366837" cy="1905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32" name="Text Box 24">
            <a:extLst>
              <a:ext uri="{FF2B5EF4-FFF2-40B4-BE49-F238E27FC236}">
                <a16:creationId xmlns:a16="http://schemas.microsoft.com/office/drawing/2014/main" id="{DCBC8BC5-9C62-1899-342F-8214817B508B}"/>
              </a:ext>
            </a:extLst>
          </p:cNvPr>
          <p:cNvSpPr txBox="1">
            <a:spLocks noChangeArrowheads="1"/>
          </p:cNvSpPr>
          <p:nvPr/>
        </p:nvSpPr>
        <p:spPr bwMode="auto">
          <a:xfrm>
            <a:off x="3357563" y="4970463"/>
            <a:ext cx="3111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u</a:t>
            </a:r>
          </a:p>
        </p:txBody>
      </p:sp>
      <p:sp>
        <p:nvSpPr>
          <p:cNvPr id="17433" name="Text Box 25">
            <a:extLst>
              <a:ext uri="{FF2B5EF4-FFF2-40B4-BE49-F238E27FC236}">
                <a16:creationId xmlns:a16="http://schemas.microsoft.com/office/drawing/2014/main" id="{1DCD22C0-292B-EE17-5B0D-01C268E403F8}"/>
              </a:ext>
            </a:extLst>
          </p:cNvPr>
          <p:cNvSpPr txBox="1">
            <a:spLocks noChangeArrowheads="1"/>
          </p:cNvSpPr>
          <p:nvPr/>
        </p:nvSpPr>
        <p:spPr bwMode="auto">
          <a:xfrm>
            <a:off x="5181600" y="4970463"/>
            <a:ext cx="2984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v</a:t>
            </a:r>
          </a:p>
        </p:txBody>
      </p:sp>
      <p:sp>
        <p:nvSpPr>
          <p:cNvPr id="17434" name="Line 26">
            <a:extLst>
              <a:ext uri="{FF2B5EF4-FFF2-40B4-BE49-F238E27FC236}">
                <a16:creationId xmlns:a16="http://schemas.microsoft.com/office/drawing/2014/main" id="{377EF6D7-D3D0-F4B2-A4BA-6B029E809ADE}"/>
              </a:ext>
            </a:extLst>
          </p:cNvPr>
          <p:cNvSpPr>
            <a:spLocks noChangeShapeType="1"/>
          </p:cNvSpPr>
          <p:nvPr/>
        </p:nvSpPr>
        <p:spPr bwMode="auto">
          <a:xfrm>
            <a:off x="4652963"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35" name="Line 27">
            <a:extLst>
              <a:ext uri="{FF2B5EF4-FFF2-40B4-BE49-F238E27FC236}">
                <a16:creationId xmlns:a16="http://schemas.microsoft.com/office/drawing/2014/main" id="{86267059-BECF-A913-6624-17796FF9EEF6}"/>
              </a:ext>
            </a:extLst>
          </p:cNvPr>
          <p:cNvSpPr>
            <a:spLocks noChangeShapeType="1"/>
          </p:cNvSpPr>
          <p:nvPr/>
        </p:nvSpPr>
        <p:spPr bwMode="auto">
          <a:xfrm>
            <a:off x="6019800" y="3973513"/>
            <a:ext cx="0" cy="446087"/>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7436" name="Group 28">
            <a:extLst>
              <a:ext uri="{FF2B5EF4-FFF2-40B4-BE49-F238E27FC236}">
                <a16:creationId xmlns:a16="http://schemas.microsoft.com/office/drawing/2014/main" id="{C0551BE2-0E26-9969-6908-8A63DE049B75}"/>
              </a:ext>
            </a:extLst>
          </p:cNvPr>
          <p:cNvGrpSpPr>
            <a:grpSpLocks/>
          </p:cNvGrpSpPr>
          <p:nvPr/>
        </p:nvGrpSpPr>
        <p:grpSpPr bwMode="auto">
          <a:xfrm>
            <a:off x="4495800" y="2965450"/>
            <a:ext cx="252413" cy="2071688"/>
            <a:chOff x="3696" y="2640"/>
            <a:chExt cx="240" cy="1392"/>
          </a:xfrm>
        </p:grpSpPr>
        <p:sp>
          <p:nvSpPr>
            <p:cNvPr id="17459" name="Oval 29">
              <a:extLst>
                <a:ext uri="{FF2B5EF4-FFF2-40B4-BE49-F238E27FC236}">
                  <a16:creationId xmlns:a16="http://schemas.microsoft.com/office/drawing/2014/main" id="{5645843A-DC45-5157-A4D5-64CA94ABE7E1}"/>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7460" name="Rectangle 30">
              <a:extLst>
                <a:ext uri="{FF2B5EF4-FFF2-40B4-BE49-F238E27FC236}">
                  <a16:creationId xmlns:a16="http://schemas.microsoft.com/office/drawing/2014/main" id="{4572FA5C-BEE0-6E0D-E101-E94E6F6839F9}"/>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7461" name="Oval 31">
              <a:extLst>
                <a:ext uri="{FF2B5EF4-FFF2-40B4-BE49-F238E27FC236}">
                  <a16:creationId xmlns:a16="http://schemas.microsoft.com/office/drawing/2014/main" id="{5BA10D76-66BF-5DC2-026B-E8941817FD5D}"/>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7462" name="Rectangle 32">
              <a:extLst>
                <a:ext uri="{FF2B5EF4-FFF2-40B4-BE49-F238E27FC236}">
                  <a16:creationId xmlns:a16="http://schemas.microsoft.com/office/drawing/2014/main" id="{6EF05F58-A6D5-8AEF-A4D7-CB7C8C38F782}"/>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7463" name="Line 33">
              <a:extLst>
                <a:ext uri="{FF2B5EF4-FFF2-40B4-BE49-F238E27FC236}">
                  <a16:creationId xmlns:a16="http://schemas.microsoft.com/office/drawing/2014/main" id="{570510FD-67DF-733C-F1CE-C46AAD5C2D50}"/>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7437" name="Line 34">
            <a:extLst>
              <a:ext uri="{FF2B5EF4-FFF2-40B4-BE49-F238E27FC236}">
                <a16:creationId xmlns:a16="http://schemas.microsoft.com/office/drawing/2014/main" id="{34199073-5858-6C78-2139-E5C6FA35F78A}"/>
              </a:ext>
            </a:extLst>
          </p:cNvPr>
          <p:cNvSpPr>
            <a:spLocks noChangeShapeType="1"/>
          </p:cNvSpPr>
          <p:nvPr/>
        </p:nvSpPr>
        <p:spPr bwMode="auto">
          <a:xfrm flipH="1">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7438" name="Line 35">
            <a:extLst>
              <a:ext uri="{FF2B5EF4-FFF2-40B4-BE49-F238E27FC236}">
                <a16:creationId xmlns:a16="http://schemas.microsoft.com/office/drawing/2014/main" id="{171D23CB-E013-FDD4-BCBD-2552AE61E87F}"/>
              </a:ext>
            </a:extLst>
          </p:cNvPr>
          <p:cNvSpPr>
            <a:spLocks noChangeShapeType="1"/>
          </p:cNvSpPr>
          <p:nvPr/>
        </p:nvSpPr>
        <p:spPr bwMode="auto">
          <a:xfrm>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7439" name="Line 36">
            <a:extLst>
              <a:ext uri="{FF2B5EF4-FFF2-40B4-BE49-F238E27FC236}">
                <a16:creationId xmlns:a16="http://schemas.microsoft.com/office/drawing/2014/main" id="{84FCE429-35C8-610B-41DB-0F43133E0B8C}"/>
              </a:ext>
            </a:extLst>
          </p:cNvPr>
          <p:cNvSpPr>
            <a:spLocks noChangeShapeType="1"/>
          </p:cNvSpPr>
          <p:nvPr/>
        </p:nvSpPr>
        <p:spPr bwMode="auto">
          <a:xfrm flipH="1">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7440" name="Line 37">
            <a:extLst>
              <a:ext uri="{FF2B5EF4-FFF2-40B4-BE49-F238E27FC236}">
                <a16:creationId xmlns:a16="http://schemas.microsoft.com/office/drawing/2014/main" id="{4DE2B26F-A782-5C7D-89D5-A30247215FC6}"/>
              </a:ext>
            </a:extLst>
          </p:cNvPr>
          <p:cNvSpPr>
            <a:spLocks noChangeShapeType="1"/>
          </p:cNvSpPr>
          <p:nvPr/>
        </p:nvSpPr>
        <p:spPr bwMode="auto">
          <a:xfrm>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7441" name="Text Box 38">
            <a:extLst>
              <a:ext uri="{FF2B5EF4-FFF2-40B4-BE49-F238E27FC236}">
                <a16:creationId xmlns:a16="http://schemas.microsoft.com/office/drawing/2014/main" id="{B61F98EF-E98F-85E2-B10E-D633295D95A2}"/>
              </a:ext>
            </a:extLst>
          </p:cNvPr>
          <p:cNvSpPr txBox="1">
            <a:spLocks noChangeArrowheads="1"/>
          </p:cNvSpPr>
          <p:nvPr/>
        </p:nvSpPr>
        <p:spPr bwMode="auto">
          <a:xfrm>
            <a:off x="1584325" y="9144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7442" name="Text Box 39">
            <a:extLst>
              <a:ext uri="{FF2B5EF4-FFF2-40B4-BE49-F238E27FC236}">
                <a16:creationId xmlns:a16="http://schemas.microsoft.com/office/drawing/2014/main" id="{1D138871-9735-AE30-13F5-E7CBA4B1EF26}"/>
              </a:ext>
            </a:extLst>
          </p:cNvPr>
          <p:cNvSpPr txBox="1">
            <a:spLocks noChangeArrowheads="1"/>
          </p:cNvSpPr>
          <p:nvPr/>
        </p:nvSpPr>
        <p:spPr bwMode="auto">
          <a:xfrm>
            <a:off x="2667000" y="14478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7443" name="Text Box 40">
            <a:extLst>
              <a:ext uri="{FF2B5EF4-FFF2-40B4-BE49-F238E27FC236}">
                <a16:creationId xmlns:a16="http://schemas.microsoft.com/office/drawing/2014/main" id="{54E15E59-D22A-1EF9-6FAC-A559FFF239F6}"/>
              </a:ext>
            </a:extLst>
          </p:cNvPr>
          <p:cNvSpPr txBox="1">
            <a:spLocks noChangeArrowheads="1"/>
          </p:cNvSpPr>
          <p:nvPr/>
        </p:nvSpPr>
        <p:spPr bwMode="auto">
          <a:xfrm>
            <a:off x="6096000" y="762000"/>
            <a:ext cx="352425" cy="3698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7444" name="Text Box 41">
            <a:extLst>
              <a:ext uri="{FF2B5EF4-FFF2-40B4-BE49-F238E27FC236}">
                <a16:creationId xmlns:a16="http://schemas.microsoft.com/office/drawing/2014/main" id="{4EE2C7CD-8A8D-0626-DCBB-BED657B7610A}"/>
              </a:ext>
            </a:extLst>
          </p:cNvPr>
          <p:cNvSpPr txBox="1">
            <a:spLocks noChangeArrowheads="1"/>
          </p:cNvSpPr>
          <p:nvPr/>
        </p:nvSpPr>
        <p:spPr bwMode="auto">
          <a:xfrm>
            <a:off x="7392988"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7445" name="Text Box 42">
            <a:extLst>
              <a:ext uri="{FF2B5EF4-FFF2-40B4-BE49-F238E27FC236}">
                <a16:creationId xmlns:a16="http://schemas.microsoft.com/office/drawing/2014/main" id="{6D6B8AE0-3F11-8EEE-161A-C38A0EBE488C}"/>
              </a:ext>
            </a:extLst>
          </p:cNvPr>
          <p:cNvSpPr txBox="1">
            <a:spLocks noChangeArrowheads="1"/>
          </p:cNvSpPr>
          <p:nvPr/>
        </p:nvSpPr>
        <p:spPr bwMode="auto">
          <a:xfrm>
            <a:off x="76200" y="3962400"/>
            <a:ext cx="2447925" cy="5349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defRPr/>
            </a:pPr>
            <a:r>
              <a:rPr lang="en-US" altLang="en-US" sz="1200">
                <a:solidFill>
                  <a:schemeClr val="bg1">
                    <a:lumMod val="75000"/>
                  </a:schemeClr>
                </a:solidFill>
              </a:rPr>
              <a:t>Wenn </a:t>
            </a:r>
            <a:r>
              <a:rPr lang="en-US" altLang="en-US" sz="1200" i="1">
                <a:solidFill>
                  <a:schemeClr val="bg1">
                    <a:lumMod val="75000"/>
                  </a:schemeClr>
                </a:solidFill>
              </a:rPr>
              <a:t>u </a:t>
            </a:r>
            <a:r>
              <a:rPr lang="en-US" altLang="en-US" sz="1200">
                <a:solidFill>
                  <a:schemeClr val="bg1">
                    <a:lumMod val="75000"/>
                  </a:schemeClr>
                </a:solidFill>
              </a:rPr>
              <a:t>= -100 cm und </a:t>
            </a:r>
          </a:p>
          <a:p>
            <a:pPr eaLnBrk="1" hangingPunct="1">
              <a:lnSpc>
                <a:spcPct val="80000"/>
              </a:lnSpc>
              <a:spcBef>
                <a:spcPct val="0"/>
              </a:spcBef>
              <a:buClrTx/>
              <a:buSzTx/>
              <a:buFontTx/>
              <a:buNone/>
              <a:defRPr/>
            </a:pPr>
            <a:r>
              <a:rPr lang="en-US" altLang="en-US" sz="1200" b="1">
                <a:solidFill>
                  <a:schemeClr val="bg1">
                    <a:lumMod val="75000"/>
                  </a:schemeClr>
                </a:solidFill>
              </a:rPr>
              <a:t>P </a:t>
            </a:r>
            <a:r>
              <a:rPr lang="en-US" altLang="en-US" sz="1200">
                <a:solidFill>
                  <a:schemeClr val="bg1">
                    <a:lumMod val="75000"/>
                  </a:schemeClr>
                </a:solidFill>
              </a:rPr>
              <a:t>= +3, dann ist </a:t>
            </a:r>
            <a:r>
              <a:rPr lang="en-US" altLang="en-US" sz="1200" i="1">
                <a:solidFill>
                  <a:schemeClr val="bg1">
                    <a:lumMod val="75000"/>
                  </a:schemeClr>
                </a:solidFill>
              </a:rPr>
              <a:t>v </a:t>
            </a:r>
            <a:r>
              <a:rPr lang="en-US" altLang="en-US" sz="1200">
                <a:solidFill>
                  <a:schemeClr val="bg1">
                    <a:lumMod val="75000"/>
                  </a:schemeClr>
                </a:solidFill>
              </a:rPr>
              <a:t>= 50 cm</a:t>
            </a:r>
          </a:p>
        </p:txBody>
      </p:sp>
      <p:sp>
        <p:nvSpPr>
          <p:cNvPr id="17446" name="Text Box 43">
            <a:extLst>
              <a:ext uri="{FF2B5EF4-FFF2-40B4-BE49-F238E27FC236}">
                <a16:creationId xmlns:a16="http://schemas.microsoft.com/office/drawing/2014/main" id="{FA5F4166-AEE3-4A90-C983-BCF9CAB0D677}"/>
              </a:ext>
            </a:extLst>
          </p:cNvPr>
          <p:cNvSpPr txBox="1">
            <a:spLocks noChangeArrowheads="1"/>
          </p:cNvSpPr>
          <p:nvPr/>
        </p:nvSpPr>
        <p:spPr bwMode="auto">
          <a:xfrm>
            <a:off x="0" y="4648200"/>
            <a:ext cx="2051050" cy="321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pPr>
            <a:r>
              <a:rPr lang="en-US" altLang="en-US" sz="1200" i="1" dirty="0" err="1"/>
              <a:t>Transversale</a:t>
            </a:r>
            <a:r>
              <a:rPr lang="en-US" altLang="en-US" sz="1200" i="1" dirty="0"/>
              <a:t> </a:t>
            </a:r>
            <a:r>
              <a:rPr lang="en-US" altLang="en-US" sz="1200" i="1" dirty="0" err="1"/>
              <a:t>Vergrößerung</a:t>
            </a:r>
            <a:r>
              <a:rPr lang="en-US" altLang="en-US" sz="1200" i="1" dirty="0"/>
              <a:t> =</a:t>
            </a:r>
          </a:p>
          <a:p>
            <a:pPr eaLnBrk="1" hangingPunct="1">
              <a:lnSpc>
                <a:spcPct val="80000"/>
              </a:lnSpc>
              <a:spcBef>
                <a:spcPct val="0"/>
              </a:spcBef>
              <a:buClrTx/>
              <a:buSzTx/>
              <a:buFontTx/>
              <a:buNone/>
            </a:pPr>
            <a:r>
              <a:rPr lang="en-US" altLang="en-US" sz="1200" i="1" dirty="0"/>
              <a:t>v/u </a:t>
            </a:r>
            <a:r>
              <a:rPr lang="en-US" altLang="en-US" sz="1200" dirty="0"/>
              <a:t>= 50/-100 = -0,5</a:t>
            </a:r>
          </a:p>
        </p:txBody>
      </p:sp>
      <p:sp>
        <p:nvSpPr>
          <p:cNvPr id="17447" name="Text Box 44">
            <a:extLst>
              <a:ext uri="{FF2B5EF4-FFF2-40B4-BE49-F238E27FC236}">
                <a16:creationId xmlns:a16="http://schemas.microsoft.com/office/drawing/2014/main" id="{F6F3D000-817E-13EB-3D23-1AD9644FEF04}"/>
              </a:ext>
            </a:extLst>
          </p:cNvPr>
          <p:cNvSpPr txBox="1">
            <a:spLocks noChangeArrowheads="1"/>
          </p:cNvSpPr>
          <p:nvPr/>
        </p:nvSpPr>
        <p:spPr bwMode="auto">
          <a:xfrm>
            <a:off x="3505200"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7448" name="AutoShape 45">
            <a:extLst>
              <a:ext uri="{FF2B5EF4-FFF2-40B4-BE49-F238E27FC236}">
                <a16:creationId xmlns:a16="http://schemas.microsoft.com/office/drawing/2014/main" id="{18014413-92E6-FDD8-8925-D67E009D870D}"/>
              </a:ext>
            </a:extLst>
          </p:cNvPr>
          <p:cNvSpPr>
            <a:spLocks/>
          </p:cNvSpPr>
          <p:nvPr/>
        </p:nvSpPr>
        <p:spPr bwMode="auto">
          <a:xfrm>
            <a:off x="6781800" y="3965575"/>
            <a:ext cx="233363" cy="454025"/>
          </a:xfrm>
          <a:prstGeom prst="rightBrace">
            <a:avLst>
              <a:gd name="adj1" fmla="val 1621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7449" name="Text Box 46">
            <a:extLst>
              <a:ext uri="{FF2B5EF4-FFF2-40B4-BE49-F238E27FC236}">
                <a16:creationId xmlns:a16="http://schemas.microsoft.com/office/drawing/2014/main" id="{DF95E785-D2D1-12B7-F797-2C35C6991E1F}"/>
              </a:ext>
            </a:extLst>
          </p:cNvPr>
          <p:cNvSpPr txBox="1">
            <a:spLocks noChangeArrowheads="1"/>
          </p:cNvSpPr>
          <p:nvPr/>
        </p:nvSpPr>
        <p:spPr bwMode="auto">
          <a:xfrm>
            <a:off x="6938963" y="4038600"/>
            <a:ext cx="10620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Bildhöhe</a:t>
            </a:r>
          </a:p>
        </p:txBody>
      </p:sp>
      <p:sp>
        <p:nvSpPr>
          <p:cNvPr id="17450" name="Text Box 47">
            <a:extLst>
              <a:ext uri="{FF2B5EF4-FFF2-40B4-BE49-F238E27FC236}">
                <a16:creationId xmlns:a16="http://schemas.microsoft.com/office/drawing/2014/main" id="{0AF29F1E-79A5-ED1A-4B44-05B69B9F8C78}"/>
              </a:ext>
            </a:extLst>
          </p:cNvPr>
          <p:cNvSpPr txBox="1">
            <a:spLocks noChangeArrowheads="1"/>
          </p:cNvSpPr>
          <p:nvPr/>
        </p:nvSpPr>
        <p:spPr bwMode="auto">
          <a:xfrm>
            <a:off x="609600" y="5638800"/>
            <a:ext cx="81422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dirty="0"/>
              <a:t>(Der Wert</a:t>
            </a:r>
            <a:r>
              <a:rPr lang="en-US" altLang="en-US" sz="1200" b="1" dirty="0"/>
              <a:t> 0,5 </a:t>
            </a:r>
            <a:r>
              <a:rPr lang="en-US" altLang="en-US" sz="1200" i="1" dirty="0" err="1"/>
              <a:t>besagt</a:t>
            </a:r>
            <a:r>
              <a:rPr lang="en-US" altLang="en-US" sz="1200" i="1" dirty="0"/>
              <a:t>, </a:t>
            </a:r>
            <a:r>
              <a:rPr lang="en-US" altLang="en-US" sz="1200" i="1" dirty="0" err="1"/>
              <a:t>dass</a:t>
            </a:r>
            <a:r>
              <a:rPr lang="en-US" altLang="en-US" sz="1200" i="1" dirty="0"/>
              <a:t> das Bild </a:t>
            </a:r>
            <a:r>
              <a:rPr lang="en-US" altLang="en-US" sz="1200" i="1" dirty="0" err="1"/>
              <a:t>halb</a:t>
            </a:r>
            <a:r>
              <a:rPr lang="en-US" altLang="en-US" sz="1200" i="1" dirty="0"/>
              <a:t> so </a:t>
            </a:r>
            <a:r>
              <a:rPr lang="en-US" altLang="en-US" sz="1200" i="1" dirty="0" err="1"/>
              <a:t>groß</a:t>
            </a:r>
            <a:r>
              <a:rPr lang="en-US" altLang="en-US" sz="1200" i="1" dirty="0"/>
              <a:t> </a:t>
            </a:r>
            <a:r>
              <a:rPr lang="en-US" altLang="en-US" sz="1200" i="1" dirty="0" err="1"/>
              <a:t>ist</a:t>
            </a:r>
            <a:r>
              <a:rPr lang="en-US" altLang="en-US" sz="1200" i="1" dirty="0"/>
              <a:t> </a:t>
            </a:r>
            <a:r>
              <a:rPr lang="en-US" altLang="en-US" sz="1200" i="1" dirty="0" err="1"/>
              <a:t>wie</a:t>
            </a:r>
            <a:r>
              <a:rPr lang="en-US" altLang="en-US" sz="1200" i="1" dirty="0"/>
              <a:t> das </a:t>
            </a:r>
            <a:r>
              <a:rPr lang="en-US" altLang="en-US" sz="1200" i="1" dirty="0" err="1"/>
              <a:t>Objekt</a:t>
            </a:r>
            <a:r>
              <a:rPr lang="en-US" altLang="en-US" sz="1200" i="1" dirty="0"/>
              <a:t>; das </a:t>
            </a:r>
            <a:r>
              <a:rPr lang="en-US" altLang="en-US" sz="1200" b="1" dirty="0" err="1"/>
              <a:t>Minuszeichen</a:t>
            </a:r>
            <a:r>
              <a:rPr lang="en-US" altLang="en-US" sz="1200" b="1" dirty="0"/>
              <a:t> </a:t>
            </a:r>
            <a:r>
              <a:rPr lang="en-US" altLang="en-US" sz="1200" i="1" dirty="0" err="1"/>
              <a:t>zeigt</a:t>
            </a:r>
            <a:r>
              <a:rPr lang="en-US" altLang="en-US" sz="1200" i="1" dirty="0"/>
              <a:t> an, </a:t>
            </a:r>
            <a:r>
              <a:rPr lang="en-US" altLang="en-US" sz="1200" i="1" dirty="0" err="1"/>
              <a:t>dass</a:t>
            </a:r>
            <a:r>
              <a:rPr lang="en-US" altLang="en-US" sz="1200" i="1" dirty="0"/>
              <a:t> das Bild </a:t>
            </a:r>
            <a:r>
              <a:rPr lang="en-US" altLang="en-US" sz="1200" i="1" dirty="0">
                <a:solidFill>
                  <a:schemeClr val="bg1"/>
                </a:solidFill>
              </a:rPr>
              <a:t>auf dem Kopf</a:t>
            </a:r>
            <a:r>
              <a:rPr lang="en-US" altLang="en-US" sz="1200" i="1" dirty="0"/>
              <a:t> </a:t>
            </a:r>
            <a:r>
              <a:rPr lang="en-US" altLang="en-US" sz="1200" i="1" dirty="0" err="1"/>
              <a:t>steht</a:t>
            </a:r>
            <a:r>
              <a:rPr lang="en-US" altLang="en-US" sz="1200" i="1" dirty="0"/>
              <a:t>)</a:t>
            </a:r>
          </a:p>
        </p:txBody>
      </p:sp>
      <p:sp>
        <p:nvSpPr>
          <p:cNvPr id="17451" name="Line 48">
            <a:extLst>
              <a:ext uri="{FF2B5EF4-FFF2-40B4-BE49-F238E27FC236}">
                <a16:creationId xmlns:a16="http://schemas.microsoft.com/office/drawing/2014/main" id="{8E33FD2B-32FA-F4F2-09A1-AB2A87873B25}"/>
              </a:ext>
            </a:extLst>
          </p:cNvPr>
          <p:cNvSpPr>
            <a:spLocks noChangeShapeType="1"/>
          </p:cNvSpPr>
          <p:nvPr/>
        </p:nvSpPr>
        <p:spPr bwMode="auto">
          <a:xfrm flipH="1" flipV="1">
            <a:off x="1584325" y="5103812"/>
            <a:ext cx="473075" cy="5349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52" name="Rectangle 49">
            <a:extLst>
              <a:ext uri="{FF2B5EF4-FFF2-40B4-BE49-F238E27FC236}">
                <a16:creationId xmlns:a16="http://schemas.microsoft.com/office/drawing/2014/main" id="{81A628A5-E894-A3A9-428B-269D7BDFE559}"/>
              </a:ext>
            </a:extLst>
          </p:cNvPr>
          <p:cNvSpPr>
            <a:spLocks noChangeArrowheads="1"/>
          </p:cNvSpPr>
          <p:nvPr/>
        </p:nvSpPr>
        <p:spPr bwMode="auto">
          <a:xfrm>
            <a:off x="5105400" y="3124200"/>
            <a:ext cx="1166813" cy="457200"/>
          </a:xfrm>
          <a:prstGeom prst="rect">
            <a:avLst/>
          </a:prstGeom>
          <a:solidFill>
            <a:srgbClr val="66FFFF"/>
          </a:solidFill>
          <a:ln>
            <a:noFill/>
          </a:ln>
          <a:effectLst/>
          <a:extLst>
            <a:ext uri="{91240B29-F687-4F45-9708-019B960494DF}">
              <a14:hiddenLine xmlns:a14="http://schemas.microsoft.com/office/drawing/2010/main" w="9525">
                <a:solidFill>
                  <a:srgbClr val="00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a:solidFill>
                  <a:srgbClr val="009900"/>
                </a:solidFill>
              </a:rPr>
              <a:t>U+P=V</a:t>
            </a:r>
          </a:p>
        </p:txBody>
      </p:sp>
      <p:sp>
        <p:nvSpPr>
          <p:cNvPr id="17453" name="Rectangle 50">
            <a:extLst>
              <a:ext uri="{FF2B5EF4-FFF2-40B4-BE49-F238E27FC236}">
                <a16:creationId xmlns:a16="http://schemas.microsoft.com/office/drawing/2014/main" id="{D20E8586-0313-6795-FD7B-433C04F7C58E}"/>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17454" name="Text Box 51">
            <a:extLst>
              <a:ext uri="{FF2B5EF4-FFF2-40B4-BE49-F238E27FC236}">
                <a16:creationId xmlns:a16="http://schemas.microsoft.com/office/drawing/2014/main" id="{CA7CB624-14C6-F520-E8B0-9A60A97DAFBE}"/>
              </a:ext>
            </a:extLst>
          </p:cNvPr>
          <p:cNvSpPr txBox="1">
            <a:spLocks noChangeArrowheads="1"/>
          </p:cNvSpPr>
          <p:nvPr/>
        </p:nvSpPr>
        <p:spPr bwMode="auto">
          <a:xfrm rot="10800000">
            <a:off x="7924800" y="5538534"/>
            <a:ext cx="925512"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i="1" dirty="0" err="1"/>
              <a:t>invertiert</a:t>
            </a:r>
            <a:endParaRPr lang="en-US" altLang="en-US" sz="1200" b="1" i="1" dirty="0"/>
          </a:p>
        </p:txBody>
      </p:sp>
      <p:sp>
        <p:nvSpPr>
          <p:cNvPr id="17455" name="Line 52">
            <a:extLst>
              <a:ext uri="{FF2B5EF4-FFF2-40B4-BE49-F238E27FC236}">
                <a16:creationId xmlns:a16="http://schemas.microsoft.com/office/drawing/2014/main" id="{275EC686-74D9-9E1A-C8C4-3A6A54F45B3F}"/>
              </a:ext>
            </a:extLst>
          </p:cNvPr>
          <p:cNvSpPr>
            <a:spLocks noChangeShapeType="1"/>
          </p:cNvSpPr>
          <p:nvPr/>
        </p:nvSpPr>
        <p:spPr bwMode="auto">
          <a:xfrm>
            <a:off x="2362200" y="312420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56" name="Line 53">
            <a:extLst>
              <a:ext uri="{FF2B5EF4-FFF2-40B4-BE49-F238E27FC236}">
                <a16:creationId xmlns:a16="http://schemas.microsoft.com/office/drawing/2014/main" id="{DE6EBD0F-BCF9-F162-F784-274F58EF2E4E}"/>
              </a:ext>
            </a:extLst>
          </p:cNvPr>
          <p:cNvSpPr>
            <a:spLocks noChangeShapeType="1"/>
          </p:cNvSpPr>
          <p:nvPr/>
        </p:nvSpPr>
        <p:spPr bwMode="auto">
          <a:xfrm>
            <a:off x="23622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57" name="Line 54">
            <a:extLst>
              <a:ext uri="{FF2B5EF4-FFF2-40B4-BE49-F238E27FC236}">
                <a16:creationId xmlns:a16="http://schemas.microsoft.com/office/drawing/2014/main" id="{519639D5-CCED-51E8-88FB-F3B50D8F1184}"/>
              </a:ext>
            </a:extLst>
          </p:cNvPr>
          <p:cNvSpPr>
            <a:spLocks noChangeShapeType="1"/>
          </p:cNvSpPr>
          <p:nvPr/>
        </p:nvSpPr>
        <p:spPr bwMode="auto">
          <a:xfrm>
            <a:off x="60198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58" name="Slide Number Placeholder 1">
            <a:extLst>
              <a:ext uri="{FF2B5EF4-FFF2-40B4-BE49-F238E27FC236}">
                <a16:creationId xmlns:a16="http://schemas.microsoft.com/office/drawing/2014/main" id="{C550550A-3466-EEFE-75CC-8C5B28DC282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8314C5F9-C14E-2A41-88A2-AE942500FC13}" type="slidenum">
              <a:rPr lang="en-US" altLang="en-US" sz="1000" smtClean="0"/>
              <a:t>14</a:t>
            </a:fld>
            <a:endParaRPr lang="en-US" altLang="en-US"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a:extLst>
              <a:ext uri="{FF2B5EF4-FFF2-40B4-BE49-F238E27FC236}">
                <a16:creationId xmlns:a16="http://schemas.microsoft.com/office/drawing/2014/main" id="{313921DA-33F9-17A0-067D-EF5CE47F6CB4}"/>
              </a:ext>
            </a:extLst>
          </p:cNvPr>
          <p:cNvSpPr txBox="1">
            <a:spLocks noChangeArrowheads="1"/>
          </p:cNvSpPr>
          <p:nvPr/>
        </p:nvSpPr>
        <p:spPr bwMode="auto">
          <a:xfrm>
            <a:off x="1290638" y="1144588"/>
            <a:ext cx="3509962"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dirty="0">
                <a:solidFill>
                  <a:schemeClr val="bg1">
                    <a:lumMod val="75000"/>
                  </a:schemeClr>
                </a:solidFill>
              </a:rPr>
              <a:t>Die </a:t>
            </a:r>
            <a:r>
              <a:rPr lang="en-US" altLang="en-US" sz="1200" b="1" dirty="0" err="1">
                <a:solidFill>
                  <a:schemeClr val="bg1">
                    <a:lumMod val="75000"/>
                  </a:schemeClr>
                </a:solidFill>
              </a:rPr>
              <a:t>Transversale</a:t>
            </a:r>
            <a:r>
              <a:rPr lang="en-US" altLang="en-US" sz="1200" b="1" dirty="0">
                <a:solidFill>
                  <a:schemeClr val="bg1">
                    <a:lumMod val="75000"/>
                  </a:schemeClr>
                </a:solidFill>
              </a:rPr>
              <a:t> </a:t>
            </a:r>
            <a:r>
              <a:rPr lang="en-US" altLang="en-US" sz="1200" b="1" dirty="0" err="1">
                <a:solidFill>
                  <a:schemeClr val="bg1">
                    <a:lumMod val="75000"/>
                  </a:schemeClr>
                </a:solidFill>
              </a:rPr>
              <a:t>Vergrößerung</a:t>
            </a:r>
            <a:r>
              <a:rPr lang="en-US" altLang="en-US" sz="1200" b="1" dirty="0">
                <a:solidFill>
                  <a:schemeClr val="bg1">
                    <a:lumMod val="75000"/>
                  </a:schemeClr>
                </a:solidFill>
              </a:rPr>
              <a:t> </a:t>
            </a:r>
            <a:r>
              <a:rPr lang="en-US" altLang="en-US" sz="1200" b="1" dirty="0" err="1">
                <a:solidFill>
                  <a:schemeClr val="bg1">
                    <a:lumMod val="75000"/>
                  </a:schemeClr>
                </a:solidFill>
              </a:rPr>
              <a:t>ist</a:t>
            </a:r>
            <a:r>
              <a:rPr lang="en-US" altLang="en-US" sz="1200" b="1" dirty="0">
                <a:solidFill>
                  <a:schemeClr val="bg1">
                    <a:lumMod val="75000"/>
                  </a:schemeClr>
                </a:solidFill>
              </a:rPr>
              <a:t> </a:t>
            </a:r>
            <a:r>
              <a:rPr lang="en-US" altLang="en-US" sz="1200" b="1" dirty="0" err="1">
                <a:solidFill>
                  <a:schemeClr val="bg1">
                    <a:lumMod val="75000"/>
                  </a:schemeClr>
                </a:solidFill>
              </a:rPr>
              <a:t>definiert</a:t>
            </a:r>
            <a:r>
              <a:rPr lang="en-US" altLang="en-US" sz="1200" b="1" dirty="0">
                <a:solidFill>
                  <a:schemeClr val="bg1">
                    <a:lumMod val="75000"/>
                  </a:schemeClr>
                </a:solidFill>
              </a:rPr>
              <a:t> </a:t>
            </a:r>
            <a:r>
              <a:rPr lang="en-US" altLang="en-US" sz="1200" b="1" dirty="0" err="1">
                <a:solidFill>
                  <a:schemeClr val="bg1">
                    <a:lumMod val="75000"/>
                  </a:schemeClr>
                </a:solidFill>
              </a:rPr>
              <a:t>als</a:t>
            </a:r>
            <a:r>
              <a:rPr lang="en-US" altLang="en-US" sz="1200" b="1" dirty="0">
                <a:solidFill>
                  <a:schemeClr val="bg1">
                    <a:lumMod val="75000"/>
                  </a:schemeClr>
                </a:solidFill>
              </a:rPr>
              <a:t>:</a:t>
            </a:r>
          </a:p>
        </p:txBody>
      </p:sp>
      <p:sp>
        <p:nvSpPr>
          <p:cNvPr id="18435" name="Text Box 3">
            <a:extLst>
              <a:ext uri="{FF2B5EF4-FFF2-40B4-BE49-F238E27FC236}">
                <a16:creationId xmlns:a16="http://schemas.microsoft.com/office/drawing/2014/main" id="{47CFB5FD-F93C-3069-4C1C-FB5ADFA06EDA}"/>
              </a:ext>
            </a:extLst>
          </p:cNvPr>
          <p:cNvSpPr txBox="1">
            <a:spLocks noChangeArrowheads="1"/>
          </p:cNvSpPr>
          <p:nvPr/>
        </p:nvSpPr>
        <p:spPr bwMode="auto">
          <a:xfrm>
            <a:off x="4876800" y="990600"/>
            <a:ext cx="1238250"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Bildhöhe</a:t>
            </a:r>
          </a:p>
          <a:p>
            <a:pPr algn="ctr" eaLnBrk="1" hangingPunct="1">
              <a:spcBef>
                <a:spcPct val="0"/>
              </a:spcBef>
              <a:buClrTx/>
              <a:buSzTx/>
              <a:buFontTx/>
              <a:buNone/>
              <a:defRPr/>
            </a:pPr>
            <a:r>
              <a:rPr lang="en-US" altLang="en-US" sz="1200" i="1">
                <a:solidFill>
                  <a:schemeClr val="bg1">
                    <a:lumMod val="75000"/>
                  </a:schemeClr>
                </a:solidFill>
              </a:rPr>
              <a:t>Objekthöhe</a:t>
            </a:r>
          </a:p>
        </p:txBody>
      </p:sp>
      <p:grpSp>
        <p:nvGrpSpPr>
          <p:cNvPr id="18436" name="Group 4">
            <a:extLst>
              <a:ext uri="{FF2B5EF4-FFF2-40B4-BE49-F238E27FC236}">
                <a16:creationId xmlns:a16="http://schemas.microsoft.com/office/drawing/2014/main" id="{FDA8C843-4720-ACBA-054C-1DD629B811A0}"/>
              </a:ext>
            </a:extLst>
          </p:cNvPr>
          <p:cNvGrpSpPr>
            <a:grpSpLocks/>
          </p:cNvGrpSpPr>
          <p:nvPr/>
        </p:nvGrpSpPr>
        <p:grpSpPr bwMode="auto">
          <a:xfrm>
            <a:off x="4495800" y="2965450"/>
            <a:ext cx="252413" cy="2071688"/>
            <a:chOff x="3696" y="2640"/>
            <a:chExt cx="240" cy="1392"/>
          </a:xfrm>
        </p:grpSpPr>
        <p:sp>
          <p:nvSpPr>
            <p:cNvPr id="18489" name="Oval 5">
              <a:extLst>
                <a:ext uri="{FF2B5EF4-FFF2-40B4-BE49-F238E27FC236}">
                  <a16:creationId xmlns:a16="http://schemas.microsoft.com/office/drawing/2014/main" id="{50865528-C501-1C3F-3347-91B89DC62EE9}"/>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8490" name="Rectangle 6">
              <a:extLst>
                <a:ext uri="{FF2B5EF4-FFF2-40B4-BE49-F238E27FC236}">
                  <a16:creationId xmlns:a16="http://schemas.microsoft.com/office/drawing/2014/main" id="{5CEC0F6B-EF7E-42AE-72EB-7FDDC2BE811D}"/>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8491" name="Oval 7">
              <a:extLst>
                <a:ext uri="{FF2B5EF4-FFF2-40B4-BE49-F238E27FC236}">
                  <a16:creationId xmlns:a16="http://schemas.microsoft.com/office/drawing/2014/main" id="{23C7977F-EF5D-C0BD-C379-CE12CD1461C6}"/>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8492" name="Rectangle 8">
              <a:extLst>
                <a:ext uri="{FF2B5EF4-FFF2-40B4-BE49-F238E27FC236}">
                  <a16:creationId xmlns:a16="http://schemas.microsoft.com/office/drawing/2014/main" id="{8FEC8E93-D13D-B06C-8F99-4FCD1D9BB6FA}"/>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8493" name="Line 9">
              <a:extLst>
                <a:ext uri="{FF2B5EF4-FFF2-40B4-BE49-F238E27FC236}">
                  <a16:creationId xmlns:a16="http://schemas.microsoft.com/office/drawing/2014/main" id="{D27AAC52-1990-CE8C-E1E6-923C270A969C}"/>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8437" name="Line 10">
            <a:extLst>
              <a:ext uri="{FF2B5EF4-FFF2-40B4-BE49-F238E27FC236}">
                <a16:creationId xmlns:a16="http://schemas.microsoft.com/office/drawing/2014/main" id="{ACB5E89D-9E23-D4FF-88C7-7F3BD33CE999}"/>
              </a:ext>
            </a:extLst>
          </p:cNvPr>
          <p:cNvSpPr>
            <a:spLocks noChangeShapeType="1"/>
          </p:cNvSpPr>
          <p:nvPr/>
        </p:nvSpPr>
        <p:spPr bwMode="auto">
          <a:xfrm>
            <a:off x="2214563" y="3973513"/>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38" name="Oval 11">
            <a:extLst>
              <a:ext uri="{FF2B5EF4-FFF2-40B4-BE49-F238E27FC236}">
                <a16:creationId xmlns:a16="http://schemas.microsoft.com/office/drawing/2014/main" id="{02DB814C-316F-2776-0F73-4EF20432466F}"/>
              </a:ext>
            </a:extLst>
          </p:cNvPr>
          <p:cNvSpPr>
            <a:spLocks noChangeArrowheads="1"/>
          </p:cNvSpPr>
          <p:nvPr/>
        </p:nvSpPr>
        <p:spPr bwMode="auto">
          <a:xfrm>
            <a:off x="3522663"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8439" name="Oval 12">
            <a:extLst>
              <a:ext uri="{FF2B5EF4-FFF2-40B4-BE49-F238E27FC236}">
                <a16:creationId xmlns:a16="http://schemas.microsoft.com/office/drawing/2014/main" id="{DB1D88C6-7B8D-43D1-3722-F6FDB8485BD9}"/>
              </a:ext>
            </a:extLst>
          </p:cNvPr>
          <p:cNvSpPr>
            <a:spLocks noChangeArrowheads="1"/>
          </p:cNvSpPr>
          <p:nvPr/>
        </p:nvSpPr>
        <p:spPr bwMode="auto">
          <a:xfrm>
            <a:off x="5635625"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8440" name="Text Box 13">
            <a:extLst>
              <a:ext uri="{FF2B5EF4-FFF2-40B4-BE49-F238E27FC236}">
                <a16:creationId xmlns:a16="http://schemas.microsoft.com/office/drawing/2014/main" id="{2315FB1B-A0C5-86F2-FE2D-1639FE831977}"/>
              </a:ext>
            </a:extLst>
          </p:cNvPr>
          <p:cNvSpPr txBox="1">
            <a:spLocks noChangeArrowheads="1"/>
          </p:cNvSpPr>
          <p:nvPr/>
        </p:nvSpPr>
        <p:spPr bwMode="auto">
          <a:xfrm>
            <a:off x="3556000"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18441" name="Text Box 14">
            <a:extLst>
              <a:ext uri="{FF2B5EF4-FFF2-40B4-BE49-F238E27FC236}">
                <a16:creationId xmlns:a16="http://schemas.microsoft.com/office/drawing/2014/main" id="{F8C0589C-C3E8-293A-37FE-77A44228572D}"/>
              </a:ext>
            </a:extLst>
          </p:cNvPr>
          <p:cNvSpPr txBox="1">
            <a:spLocks noChangeArrowheads="1"/>
          </p:cNvSpPr>
          <p:nvPr/>
        </p:nvSpPr>
        <p:spPr bwMode="auto">
          <a:xfrm>
            <a:off x="5668963"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18442" name="Text Box 15">
            <a:extLst>
              <a:ext uri="{FF2B5EF4-FFF2-40B4-BE49-F238E27FC236}">
                <a16:creationId xmlns:a16="http://schemas.microsoft.com/office/drawing/2014/main" id="{2F783D60-AD18-B1C0-DB43-6D4EC72042F8}"/>
              </a:ext>
            </a:extLst>
          </p:cNvPr>
          <p:cNvSpPr txBox="1">
            <a:spLocks noChangeArrowheads="1"/>
          </p:cNvSpPr>
          <p:nvPr/>
        </p:nvSpPr>
        <p:spPr bwMode="auto">
          <a:xfrm>
            <a:off x="4127500" y="2590800"/>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Pluslinse</a:t>
            </a:r>
          </a:p>
        </p:txBody>
      </p:sp>
      <p:sp>
        <p:nvSpPr>
          <p:cNvPr id="18443" name="Oval 16">
            <a:extLst>
              <a:ext uri="{FF2B5EF4-FFF2-40B4-BE49-F238E27FC236}">
                <a16:creationId xmlns:a16="http://schemas.microsoft.com/office/drawing/2014/main" id="{C87A8321-BEA7-FF29-6E9A-5E466D2BE9E1}"/>
              </a:ext>
            </a:extLst>
          </p:cNvPr>
          <p:cNvSpPr>
            <a:spLocks noChangeArrowheads="1"/>
          </p:cNvSpPr>
          <p:nvPr/>
        </p:nvSpPr>
        <p:spPr bwMode="auto">
          <a:xfrm>
            <a:off x="4579938" y="3916363"/>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8444" name="Text Box 17">
            <a:extLst>
              <a:ext uri="{FF2B5EF4-FFF2-40B4-BE49-F238E27FC236}">
                <a16:creationId xmlns:a16="http://schemas.microsoft.com/office/drawing/2014/main" id="{BDD0B25F-AF83-06E0-621C-7585CCC36199}"/>
              </a:ext>
            </a:extLst>
          </p:cNvPr>
          <p:cNvSpPr txBox="1">
            <a:spLocks noChangeArrowheads="1"/>
          </p:cNvSpPr>
          <p:nvPr/>
        </p:nvSpPr>
        <p:spPr bwMode="auto">
          <a:xfrm>
            <a:off x="4611688" y="4024313"/>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18445" name="Text Box 18">
            <a:extLst>
              <a:ext uri="{FF2B5EF4-FFF2-40B4-BE49-F238E27FC236}">
                <a16:creationId xmlns:a16="http://schemas.microsoft.com/office/drawing/2014/main" id="{DB32E669-217E-8317-8EBB-9DBA0760FECA}"/>
              </a:ext>
            </a:extLst>
          </p:cNvPr>
          <p:cNvSpPr txBox="1">
            <a:spLocks noChangeArrowheads="1"/>
          </p:cNvSpPr>
          <p:nvPr/>
        </p:nvSpPr>
        <p:spPr bwMode="auto">
          <a:xfrm>
            <a:off x="995363" y="3386138"/>
            <a:ext cx="1079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Objekthöhe</a:t>
            </a:r>
          </a:p>
        </p:txBody>
      </p:sp>
      <p:sp>
        <p:nvSpPr>
          <p:cNvPr id="18446" name="AutoShape 19">
            <a:extLst>
              <a:ext uri="{FF2B5EF4-FFF2-40B4-BE49-F238E27FC236}">
                <a16:creationId xmlns:a16="http://schemas.microsoft.com/office/drawing/2014/main" id="{24EF2B73-F7D4-4E4D-B41D-FBECC201B12A}"/>
              </a:ext>
            </a:extLst>
          </p:cNvPr>
          <p:cNvSpPr>
            <a:spLocks/>
          </p:cNvSpPr>
          <p:nvPr/>
        </p:nvSpPr>
        <p:spPr bwMode="auto">
          <a:xfrm>
            <a:off x="2062163" y="3127375"/>
            <a:ext cx="152400" cy="838200"/>
          </a:xfrm>
          <a:prstGeom prst="leftBrace">
            <a:avLst>
              <a:gd name="adj1" fmla="val 458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8447" name="Text Box 20">
            <a:extLst>
              <a:ext uri="{FF2B5EF4-FFF2-40B4-BE49-F238E27FC236}">
                <a16:creationId xmlns:a16="http://schemas.microsoft.com/office/drawing/2014/main" id="{44AA2EC5-F8E4-F792-3E4A-190516072037}"/>
              </a:ext>
            </a:extLst>
          </p:cNvPr>
          <p:cNvSpPr txBox="1">
            <a:spLocks noChangeArrowheads="1"/>
          </p:cNvSpPr>
          <p:nvPr/>
        </p:nvSpPr>
        <p:spPr bwMode="auto">
          <a:xfrm>
            <a:off x="5722938" y="2362200"/>
            <a:ext cx="1681162"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dirty="0" err="1">
                <a:solidFill>
                  <a:schemeClr val="bg1">
                    <a:lumMod val="75000"/>
                  </a:schemeClr>
                </a:solidFill>
              </a:rPr>
              <a:t>Bildabstand</a:t>
            </a:r>
            <a:r>
              <a:rPr lang="en-US" altLang="en-US" sz="1200" i="1" u="sng" dirty="0">
                <a:solidFill>
                  <a:schemeClr val="bg1">
                    <a:lumMod val="75000"/>
                  </a:schemeClr>
                </a:solidFill>
              </a:rPr>
              <a:t> (v)</a:t>
            </a:r>
          </a:p>
          <a:p>
            <a:pPr algn="ctr" eaLnBrk="1" hangingPunct="1">
              <a:spcBef>
                <a:spcPct val="0"/>
              </a:spcBef>
              <a:buClrTx/>
              <a:buSzTx/>
              <a:buFontTx/>
              <a:buNone/>
              <a:defRPr/>
            </a:pPr>
            <a:r>
              <a:rPr lang="en-US" altLang="en-US" sz="1200" i="1" dirty="0" err="1">
                <a:solidFill>
                  <a:schemeClr val="bg1">
                    <a:lumMod val="75000"/>
                  </a:schemeClr>
                </a:solidFill>
              </a:rPr>
              <a:t>Objektentfernung</a:t>
            </a:r>
            <a:r>
              <a:rPr lang="en-US" altLang="en-US" sz="1200" i="1" dirty="0">
                <a:solidFill>
                  <a:schemeClr val="bg1">
                    <a:lumMod val="75000"/>
                  </a:schemeClr>
                </a:solidFill>
              </a:rPr>
              <a:t> (u)</a:t>
            </a:r>
          </a:p>
        </p:txBody>
      </p:sp>
      <p:sp>
        <p:nvSpPr>
          <p:cNvPr id="18448" name="Text Box 21">
            <a:extLst>
              <a:ext uri="{FF2B5EF4-FFF2-40B4-BE49-F238E27FC236}">
                <a16:creationId xmlns:a16="http://schemas.microsoft.com/office/drawing/2014/main" id="{271A7518-DB8E-1CB4-5822-E51B2801B6A9}"/>
              </a:ext>
            </a:extLst>
          </p:cNvPr>
          <p:cNvSpPr txBox="1">
            <a:spLocks noChangeArrowheads="1"/>
          </p:cNvSpPr>
          <p:nvPr/>
        </p:nvSpPr>
        <p:spPr bwMode="auto">
          <a:xfrm>
            <a:off x="755650" y="2362200"/>
            <a:ext cx="2795588" cy="579646"/>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dirty="0">
                <a:solidFill>
                  <a:schemeClr val="bg1">
                    <a:lumMod val="75000"/>
                  </a:schemeClr>
                </a:solidFill>
              </a:rPr>
              <a:t>Vergenz des </a:t>
            </a:r>
            <a:r>
              <a:rPr lang="en-US" altLang="en-US" sz="1200" i="1" u="sng" dirty="0" err="1">
                <a:solidFill>
                  <a:schemeClr val="bg1">
                    <a:lumMod val="75000"/>
                  </a:schemeClr>
                </a:solidFill>
              </a:rPr>
              <a:t>einfallenden</a:t>
            </a:r>
            <a:r>
              <a:rPr lang="en-US" altLang="en-US" sz="1200" i="1" u="sng" dirty="0">
                <a:solidFill>
                  <a:schemeClr val="bg1">
                    <a:lumMod val="75000"/>
                  </a:schemeClr>
                </a:solidFill>
              </a:rPr>
              <a:t> Lichts (U)</a:t>
            </a:r>
          </a:p>
          <a:p>
            <a:pPr algn="ctr" eaLnBrk="1" hangingPunct="1">
              <a:spcBef>
                <a:spcPct val="0"/>
              </a:spcBef>
              <a:buClrTx/>
              <a:buSzTx/>
              <a:buFontTx/>
              <a:buNone/>
              <a:defRPr/>
            </a:pPr>
            <a:r>
              <a:rPr lang="en-US" altLang="en-US" sz="1200" i="1" dirty="0">
                <a:solidFill>
                  <a:schemeClr val="bg1">
                    <a:lumMod val="75000"/>
                  </a:schemeClr>
                </a:solidFill>
              </a:rPr>
              <a:t>Vergenz des </a:t>
            </a:r>
            <a:r>
              <a:rPr lang="en-US" altLang="en-US" sz="1200" i="1" dirty="0" err="1">
                <a:solidFill>
                  <a:schemeClr val="bg1">
                    <a:lumMod val="75000"/>
                  </a:schemeClr>
                </a:solidFill>
              </a:rPr>
              <a:t>aus</a:t>
            </a:r>
            <a:r>
              <a:rPr lang="en-US" altLang="en-US" sz="1200" i="1" dirty="0">
                <a:solidFill>
                  <a:schemeClr val="bg1">
                    <a:lumMod val="75000"/>
                  </a:schemeClr>
                </a:solidFill>
              </a:rPr>
              <a:t> der Linse </a:t>
            </a:r>
            <a:r>
              <a:rPr lang="en-US" altLang="en-US" sz="1200" i="1" dirty="0" err="1">
                <a:solidFill>
                  <a:schemeClr val="bg1">
                    <a:lumMod val="75000"/>
                  </a:schemeClr>
                </a:solidFill>
              </a:rPr>
              <a:t>austretenden</a:t>
            </a:r>
            <a:r>
              <a:rPr lang="en-US" altLang="en-US" sz="1200" i="1" dirty="0">
                <a:solidFill>
                  <a:schemeClr val="bg1">
                    <a:lumMod val="75000"/>
                  </a:schemeClr>
                </a:solidFill>
              </a:rPr>
              <a:t> Lichts (V)</a:t>
            </a:r>
          </a:p>
        </p:txBody>
      </p:sp>
      <p:sp>
        <p:nvSpPr>
          <p:cNvPr id="18449" name="Text Box 22">
            <a:extLst>
              <a:ext uri="{FF2B5EF4-FFF2-40B4-BE49-F238E27FC236}">
                <a16:creationId xmlns:a16="http://schemas.microsoft.com/office/drawing/2014/main" id="{03E4B777-42B4-ADAB-8986-203359C5DD7E}"/>
              </a:ext>
            </a:extLst>
          </p:cNvPr>
          <p:cNvSpPr txBox="1">
            <a:spLocks noChangeArrowheads="1"/>
          </p:cNvSpPr>
          <p:nvPr/>
        </p:nvSpPr>
        <p:spPr bwMode="auto">
          <a:xfrm>
            <a:off x="2438400" y="1676400"/>
            <a:ext cx="3313113" cy="30480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a:solidFill>
                  <a:schemeClr val="bg1">
                    <a:lumMod val="75000"/>
                  </a:schemeClr>
                </a:solidFill>
              </a:rPr>
              <a:t>Die transversale Vergrößerung ist gleich:</a:t>
            </a:r>
          </a:p>
        </p:txBody>
      </p:sp>
      <p:sp>
        <p:nvSpPr>
          <p:cNvPr id="18450" name="Line 23">
            <a:extLst>
              <a:ext uri="{FF2B5EF4-FFF2-40B4-BE49-F238E27FC236}">
                <a16:creationId xmlns:a16="http://schemas.microsoft.com/office/drawing/2014/main" id="{EF55E1D6-8BE1-88F6-E839-A06B7D0C44EE}"/>
              </a:ext>
            </a:extLst>
          </p:cNvPr>
          <p:cNvSpPr>
            <a:spLocks noChangeShapeType="1"/>
          </p:cNvSpPr>
          <p:nvPr/>
        </p:nvSpPr>
        <p:spPr bwMode="auto">
          <a:xfrm flipH="1">
            <a:off x="3581400" y="2068513"/>
            <a:ext cx="9906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8451" name="Line 24">
            <a:extLst>
              <a:ext uri="{FF2B5EF4-FFF2-40B4-BE49-F238E27FC236}">
                <a16:creationId xmlns:a16="http://schemas.microsoft.com/office/drawing/2014/main" id="{34909EB6-8410-415A-2E03-E4FD75A6EB67}"/>
              </a:ext>
            </a:extLst>
          </p:cNvPr>
          <p:cNvSpPr>
            <a:spLocks noChangeShapeType="1"/>
          </p:cNvSpPr>
          <p:nvPr/>
        </p:nvSpPr>
        <p:spPr bwMode="auto">
          <a:xfrm>
            <a:off x="4572000" y="2068513"/>
            <a:ext cx="11430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8452" name="Text Box 25">
            <a:extLst>
              <a:ext uri="{FF2B5EF4-FFF2-40B4-BE49-F238E27FC236}">
                <a16:creationId xmlns:a16="http://schemas.microsoft.com/office/drawing/2014/main" id="{7FD19294-ABAA-6BB3-CC87-110CDE4B65F4}"/>
              </a:ext>
            </a:extLst>
          </p:cNvPr>
          <p:cNvSpPr txBox="1">
            <a:spLocks noChangeArrowheads="1"/>
          </p:cNvSpPr>
          <p:nvPr/>
        </p:nvSpPr>
        <p:spPr bwMode="auto">
          <a:xfrm>
            <a:off x="5753099" y="1981200"/>
            <a:ext cx="1676401" cy="39498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a:solidFill>
                  <a:schemeClr val="bg1">
                    <a:lumMod val="75000"/>
                  </a:schemeClr>
                </a:solidFill>
              </a:rPr>
              <a:t>(Nach dem Satz </a:t>
            </a:r>
            <a:r>
              <a:rPr lang="en-US" altLang="en-US" sz="1200" dirty="0" err="1">
                <a:solidFill>
                  <a:schemeClr val="bg1">
                    <a:lumMod val="75000"/>
                  </a:schemeClr>
                </a:solidFill>
              </a:rPr>
              <a:t>über</a:t>
            </a:r>
            <a:r>
              <a:rPr lang="en-US" altLang="en-US" sz="1200" dirty="0">
                <a:solidFill>
                  <a:schemeClr val="bg1">
                    <a:lumMod val="75000"/>
                  </a:schemeClr>
                </a:solidFill>
              </a:rPr>
              <a:t> </a:t>
            </a:r>
            <a:r>
              <a:rPr lang="en-US" altLang="en-US" sz="1200" dirty="0" err="1">
                <a:solidFill>
                  <a:schemeClr val="bg1">
                    <a:lumMod val="75000"/>
                  </a:schemeClr>
                </a:solidFill>
              </a:rPr>
              <a:t>gleichseitige</a:t>
            </a:r>
            <a:r>
              <a:rPr lang="en-US" altLang="en-US" sz="1200" dirty="0">
                <a:solidFill>
                  <a:schemeClr val="bg1">
                    <a:lumMod val="75000"/>
                  </a:schemeClr>
                </a:solidFill>
              </a:rPr>
              <a:t> </a:t>
            </a:r>
            <a:r>
              <a:rPr lang="en-US" altLang="en-US" sz="1200" dirty="0" err="1">
                <a:solidFill>
                  <a:schemeClr val="bg1">
                    <a:lumMod val="75000"/>
                  </a:schemeClr>
                </a:solidFill>
              </a:rPr>
              <a:t>Dreiecke</a:t>
            </a:r>
            <a:r>
              <a:rPr lang="en-US" altLang="en-US" sz="1200" dirty="0">
                <a:solidFill>
                  <a:schemeClr val="bg1">
                    <a:lumMod val="75000"/>
                  </a:schemeClr>
                </a:solidFill>
              </a:rPr>
              <a:t>)</a:t>
            </a:r>
          </a:p>
        </p:txBody>
      </p:sp>
      <p:sp>
        <p:nvSpPr>
          <p:cNvPr id="18453" name="Text Box 26">
            <a:extLst>
              <a:ext uri="{FF2B5EF4-FFF2-40B4-BE49-F238E27FC236}">
                <a16:creationId xmlns:a16="http://schemas.microsoft.com/office/drawing/2014/main" id="{5F34D3D5-D289-5F5E-EE56-8631095D5170}"/>
              </a:ext>
            </a:extLst>
          </p:cNvPr>
          <p:cNvSpPr txBox="1">
            <a:spLocks noChangeArrowheads="1"/>
          </p:cNvSpPr>
          <p:nvPr/>
        </p:nvSpPr>
        <p:spPr bwMode="auto">
          <a:xfrm>
            <a:off x="1181100" y="1981200"/>
            <a:ext cx="1468438" cy="244475"/>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rPr>
              <a:t>(Nach dem Brechungsgesetz)</a:t>
            </a:r>
          </a:p>
        </p:txBody>
      </p:sp>
      <p:sp>
        <p:nvSpPr>
          <p:cNvPr id="18454" name="Text Box 27">
            <a:extLst>
              <a:ext uri="{FF2B5EF4-FFF2-40B4-BE49-F238E27FC236}">
                <a16:creationId xmlns:a16="http://schemas.microsoft.com/office/drawing/2014/main" id="{31BF82E8-6E37-E113-DF17-A8E65077D088}"/>
              </a:ext>
            </a:extLst>
          </p:cNvPr>
          <p:cNvSpPr txBox="1">
            <a:spLocks noChangeArrowheads="1"/>
          </p:cNvSpPr>
          <p:nvPr/>
        </p:nvSpPr>
        <p:spPr bwMode="auto">
          <a:xfrm>
            <a:off x="76200" y="3962400"/>
            <a:ext cx="2447925" cy="5349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defRPr/>
            </a:pPr>
            <a:r>
              <a:rPr lang="en-US" altLang="en-US" sz="1200" dirty="0">
                <a:solidFill>
                  <a:schemeClr val="bg1">
                    <a:lumMod val="75000"/>
                  </a:schemeClr>
                </a:solidFill>
              </a:rPr>
              <a:t>Wenn </a:t>
            </a:r>
            <a:r>
              <a:rPr lang="en-US" altLang="en-US" sz="1200" i="1" dirty="0">
                <a:solidFill>
                  <a:schemeClr val="bg1">
                    <a:lumMod val="75000"/>
                  </a:schemeClr>
                </a:solidFill>
              </a:rPr>
              <a:t>u </a:t>
            </a:r>
            <a:r>
              <a:rPr lang="en-US" altLang="en-US" sz="1200" dirty="0">
                <a:solidFill>
                  <a:schemeClr val="bg1">
                    <a:lumMod val="75000"/>
                  </a:schemeClr>
                </a:solidFill>
              </a:rPr>
              <a:t>= -100 cm und </a:t>
            </a:r>
          </a:p>
          <a:p>
            <a:pPr eaLnBrk="1" hangingPunct="1">
              <a:lnSpc>
                <a:spcPct val="80000"/>
              </a:lnSpc>
              <a:spcBef>
                <a:spcPct val="0"/>
              </a:spcBef>
              <a:buClrTx/>
              <a:buSzTx/>
              <a:buFontTx/>
              <a:buNone/>
              <a:defRPr/>
            </a:pPr>
            <a:r>
              <a:rPr lang="en-US" altLang="en-US" sz="1200" b="1" dirty="0">
                <a:solidFill>
                  <a:schemeClr val="bg1">
                    <a:lumMod val="75000"/>
                  </a:schemeClr>
                </a:solidFill>
              </a:rPr>
              <a:t>P </a:t>
            </a:r>
            <a:r>
              <a:rPr lang="en-US" altLang="en-US" sz="1200" dirty="0">
                <a:solidFill>
                  <a:schemeClr val="bg1">
                    <a:lumMod val="75000"/>
                  </a:schemeClr>
                </a:solidFill>
              </a:rPr>
              <a:t>= +3, dann ist </a:t>
            </a:r>
            <a:r>
              <a:rPr lang="en-US" altLang="en-US" sz="1200" i="1" dirty="0">
                <a:solidFill>
                  <a:schemeClr val="bg1">
                    <a:lumMod val="75000"/>
                  </a:schemeClr>
                </a:solidFill>
              </a:rPr>
              <a:t>v </a:t>
            </a:r>
            <a:r>
              <a:rPr lang="en-US" altLang="en-US" sz="1200" dirty="0">
                <a:solidFill>
                  <a:schemeClr val="bg1">
                    <a:lumMod val="75000"/>
                  </a:schemeClr>
                </a:solidFill>
              </a:rPr>
              <a:t>= 50 cm</a:t>
            </a:r>
          </a:p>
        </p:txBody>
      </p:sp>
      <p:sp>
        <p:nvSpPr>
          <p:cNvPr id="18455" name="Line 28">
            <a:extLst>
              <a:ext uri="{FF2B5EF4-FFF2-40B4-BE49-F238E27FC236}">
                <a16:creationId xmlns:a16="http://schemas.microsoft.com/office/drawing/2014/main" id="{162CD9E6-D242-58B6-D03B-A19F0D536AE9}"/>
              </a:ext>
            </a:extLst>
          </p:cNvPr>
          <p:cNvSpPr>
            <a:spLocks noChangeShapeType="1"/>
          </p:cNvSpPr>
          <p:nvPr/>
        </p:nvSpPr>
        <p:spPr bwMode="auto">
          <a:xfrm>
            <a:off x="6019800" y="3973513"/>
            <a:ext cx="0" cy="446087"/>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56" name="Text Box 29">
            <a:extLst>
              <a:ext uri="{FF2B5EF4-FFF2-40B4-BE49-F238E27FC236}">
                <a16:creationId xmlns:a16="http://schemas.microsoft.com/office/drawing/2014/main" id="{C363E5E9-C0EE-45E3-40CA-82EECBA968F9}"/>
              </a:ext>
            </a:extLst>
          </p:cNvPr>
          <p:cNvSpPr txBox="1">
            <a:spLocks noChangeArrowheads="1"/>
          </p:cNvSpPr>
          <p:nvPr/>
        </p:nvSpPr>
        <p:spPr bwMode="auto">
          <a:xfrm>
            <a:off x="0" y="4648200"/>
            <a:ext cx="2070100" cy="3211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defRPr/>
            </a:pPr>
            <a:r>
              <a:rPr lang="en-US" altLang="en-US" sz="1200" i="1" dirty="0" err="1">
                <a:solidFill>
                  <a:schemeClr val="bg1">
                    <a:lumMod val="75000"/>
                  </a:schemeClr>
                </a:solidFill>
              </a:rPr>
              <a:t>Transversale</a:t>
            </a:r>
            <a:r>
              <a:rPr lang="en-US" altLang="en-US" sz="1200" i="1" dirty="0">
                <a:solidFill>
                  <a:schemeClr val="bg1">
                    <a:lumMod val="75000"/>
                  </a:schemeClr>
                </a:solidFill>
              </a:rPr>
              <a:t> </a:t>
            </a:r>
            <a:r>
              <a:rPr lang="en-US" altLang="en-US" sz="1200" i="1" dirty="0" err="1">
                <a:solidFill>
                  <a:schemeClr val="bg1">
                    <a:lumMod val="75000"/>
                  </a:schemeClr>
                </a:solidFill>
              </a:rPr>
              <a:t>Vergrößerung</a:t>
            </a:r>
            <a:r>
              <a:rPr lang="en-US" altLang="en-US" sz="1200" i="1" dirty="0">
                <a:solidFill>
                  <a:schemeClr val="bg1">
                    <a:lumMod val="75000"/>
                  </a:schemeClr>
                </a:solidFill>
              </a:rPr>
              <a:t> =</a:t>
            </a:r>
          </a:p>
          <a:p>
            <a:pPr eaLnBrk="1" hangingPunct="1">
              <a:lnSpc>
                <a:spcPct val="80000"/>
              </a:lnSpc>
              <a:spcBef>
                <a:spcPct val="0"/>
              </a:spcBef>
              <a:buClrTx/>
              <a:buSzTx/>
              <a:buFontTx/>
              <a:buNone/>
              <a:defRPr/>
            </a:pPr>
            <a:r>
              <a:rPr lang="en-US" altLang="en-US" sz="1200" i="1" dirty="0">
                <a:solidFill>
                  <a:schemeClr val="bg1">
                    <a:lumMod val="75000"/>
                  </a:schemeClr>
                </a:solidFill>
              </a:rPr>
              <a:t>v/u </a:t>
            </a:r>
            <a:r>
              <a:rPr lang="en-US" altLang="en-US" sz="1200" dirty="0">
                <a:solidFill>
                  <a:schemeClr val="bg1">
                    <a:lumMod val="75000"/>
                  </a:schemeClr>
                </a:solidFill>
              </a:rPr>
              <a:t>= 50/-100 = -0,5</a:t>
            </a:r>
          </a:p>
        </p:txBody>
      </p:sp>
      <p:sp>
        <p:nvSpPr>
          <p:cNvPr id="18457" name="Line 30">
            <a:extLst>
              <a:ext uri="{FF2B5EF4-FFF2-40B4-BE49-F238E27FC236}">
                <a16:creationId xmlns:a16="http://schemas.microsoft.com/office/drawing/2014/main" id="{BF02A832-9D89-90EF-B389-85A4A8E69D1B}"/>
              </a:ext>
            </a:extLst>
          </p:cNvPr>
          <p:cNvSpPr>
            <a:spLocks noChangeShapeType="1"/>
          </p:cNvSpPr>
          <p:nvPr/>
        </p:nvSpPr>
        <p:spPr bwMode="auto">
          <a:xfrm flipH="1">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8458" name="Line 31">
            <a:extLst>
              <a:ext uri="{FF2B5EF4-FFF2-40B4-BE49-F238E27FC236}">
                <a16:creationId xmlns:a16="http://schemas.microsoft.com/office/drawing/2014/main" id="{AF9CCC15-3D57-32F0-FD98-6F7678AD0003}"/>
              </a:ext>
            </a:extLst>
          </p:cNvPr>
          <p:cNvSpPr>
            <a:spLocks noChangeShapeType="1"/>
          </p:cNvSpPr>
          <p:nvPr/>
        </p:nvSpPr>
        <p:spPr bwMode="auto">
          <a:xfrm>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8459" name="Line 32">
            <a:extLst>
              <a:ext uri="{FF2B5EF4-FFF2-40B4-BE49-F238E27FC236}">
                <a16:creationId xmlns:a16="http://schemas.microsoft.com/office/drawing/2014/main" id="{F0E6906B-05E0-A3F7-6958-A8C61FE1DD8D}"/>
              </a:ext>
            </a:extLst>
          </p:cNvPr>
          <p:cNvSpPr>
            <a:spLocks noChangeShapeType="1"/>
          </p:cNvSpPr>
          <p:nvPr/>
        </p:nvSpPr>
        <p:spPr bwMode="auto">
          <a:xfrm flipH="1">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8460" name="Line 33">
            <a:extLst>
              <a:ext uri="{FF2B5EF4-FFF2-40B4-BE49-F238E27FC236}">
                <a16:creationId xmlns:a16="http://schemas.microsoft.com/office/drawing/2014/main" id="{82D794A6-0D2A-730D-01DE-9ED435856A27}"/>
              </a:ext>
            </a:extLst>
          </p:cNvPr>
          <p:cNvSpPr>
            <a:spLocks noChangeShapeType="1"/>
          </p:cNvSpPr>
          <p:nvPr/>
        </p:nvSpPr>
        <p:spPr bwMode="auto">
          <a:xfrm>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8461" name="Text Box 34">
            <a:extLst>
              <a:ext uri="{FF2B5EF4-FFF2-40B4-BE49-F238E27FC236}">
                <a16:creationId xmlns:a16="http://schemas.microsoft.com/office/drawing/2014/main" id="{57AB5238-0F57-4B48-C071-C16DCAAB4B95}"/>
              </a:ext>
            </a:extLst>
          </p:cNvPr>
          <p:cNvSpPr txBox="1">
            <a:spLocks noChangeArrowheads="1"/>
          </p:cNvSpPr>
          <p:nvPr/>
        </p:nvSpPr>
        <p:spPr bwMode="auto">
          <a:xfrm>
            <a:off x="1584325" y="9144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8462" name="Text Box 35">
            <a:extLst>
              <a:ext uri="{FF2B5EF4-FFF2-40B4-BE49-F238E27FC236}">
                <a16:creationId xmlns:a16="http://schemas.microsoft.com/office/drawing/2014/main" id="{D63301F1-03B1-4000-EC44-52003511A685}"/>
              </a:ext>
            </a:extLst>
          </p:cNvPr>
          <p:cNvSpPr txBox="1">
            <a:spLocks noChangeArrowheads="1"/>
          </p:cNvSpPr>
          <p:nvPr/>
        </p:nvSpPr>
        <p:spPr bwMode="auto">
          <a:xfrm>
            <a:off x="2667000" y="14478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8463" name="Text Box 36">
            <a:extLst>
              <a:ext uri="{FF2B5EF4-FFF2-40B4-BE49-F238E27FC236}">
                <a16:creationId xmlns:a16="http://schemas.microsoft.com/office/drawing/2014/main" id="{DC5218F8-D847-D9C4-1C7E-63755087EDD3}"/>
              </a:ext>
            </a:extLst>
          </p:cNvPr>
          <p:cNvSpPr txBox="1">
            <a:spLocks noChangeArrowheads="1"/>
          </p:cNvSpPr>
          <p:nvPr/>
        </p:nvSpPr>
        <p:spPr bwMode="auto">
          <a:xfrm>
            <a:off x="6096000" y="762000"/>
            <a:ext cx="352425" cy="3698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8464" name="Text Box 37">
            <a:extLst>
              <a:ext uri="{FF2B5EF4-FFF2-40B4-BE49-F238E27FC236}">
                <a16:creationId xmlns:a16="http://schemas.microsoft.com/office/drawing/2014/main" id="{53C62FB7-ED7B-2897-B8F4-C29D2373670B}"/>
              </a:ext>
            </a:extLst>
          </p:cNvPr>
          <p:cNvSpPr txBox="1">
            <a:spLocks noChangeArrowheads="1"/>
          </p:cNvSpPr>
          <p:nvPr/>
        </p:nvSpPr>
        <p:spPr bwMode="auto">
          <a:xfrm>
            <a:off x="7392988"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8465" name="Text Box 38">
            <a:extLst>
              <a:ext uri="{FF2B5EF4-FFF2-40B4-BE49-F238E27FC236}">
                <a16:creationId xmlns:a16="http://schemas.microsoft.com/office/drawing/2014/main" id="{1E7A2486-6CA8-CDCD-E05E-A03F25448A2D}"/>
              </a:ext>
            </a:extLst>
          </p:cNvPr>
          <p:cNvSpPr txBox="1">
            <a:spLocks noChangeArrowheads="1"/>
          </p:cNvSpPr>
          <p:nvPr/>
        </p:nvSpPr>
        <p:spPr bwMode="auto">
          <a:xfrm>
            <a:off x="3505200"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8466" name="AutoShape 39">
            <a:extLst>
              <a:ext uri="{FF2B5EF4-FFF2-40B4-BE49-F238E27FC236}">
                <a16:creationId xmlns:a16="http://schemas.microsoft.com/office/drawing/2014/main" id="{8C0256FD-9A85-3AE0-C376-A939F21A1643}"/>
              </a:ext>
            </a:extLst>
          </p:cNvPr>
          <p:cNvSpPr>
            <a:spLocks/>
          </p:cNvSpPr>
          <p:nvPr/>
        </p:nvSpPr>
        <p:spPr bwMode="auto">
          <a:xfrm>
            <a:off x="6781800" y="3965575"/>
            <a:ext cx="233363" cy="454025"/>
          </a:xfrm>
          <a:prstGeom prst="rightBrace">
            <a:avLst>
              <a:gd name="adj1" fmla="val 1621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8467" name="Text Box 40">
            <a:extLst>
              <a:ext uri="{FF2B5EF4-FFF2-40B4-BE49-F238E27FC236}">
                <a16:creationId xmlns:a16="http://schemas.microsoft.com/office/drawing/2014/main" id="{4FD991DA-2936-FCF4-570F-62F44CD7D3FC}"/>
              </a:ext>
            </a:extLst>
          </p:cNvPr>
          <p:cNvSpPr txBox="1">
            <a:spLocks noChangeArrowheads="1"/>
          </p:cNvSpPr>
          <p:nvPr/>
        </p:nvSpPr>
        <p:spPr bwMode="auto">
          <a:xfrm>
            <a:off x="6938963" y="4038600"/>
            <a:ext cx="10620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Bildhöhe</a:t>
            </a:r>
          </a:p>
        </p:txBody>
      </p:sp>
      <p:sp>
        <p:nvSpPr>
          <p:cNvPr id="18468" name="Text Box 41">
            <a:extLst>
              <a:ext uri="{FF2B5EF4-FFF2-40B4-BE49-F238E27FC236}">
                <a16:creationId xmlns:a16="http://schemas.microsoft.com/office/drawing/2014/main" id="{E8CE32D6-4282-CC51-2966-D79AB9526242}"/>
              </a:ext>
            </a:extLst>
          </p:cNvPr>
          <p:cNvSpPr txBox="1">
            <a:spLocks noChangeArrowheads="1"/>
          </p:cNvSpPr>
          <p:nvPr/>
        </p:nvSpPr>
        <p:spPr bwMode="auto">
          <a:xfrm>
            <a:off x="76200" y="6223000"/>
            <a:ext cx="3613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lnSpc>
                <a:spcPct val="85000"/>
              </a:lnSpc>
              <a:spcBef>
                <a:spcPct val="0"/>
              </a:spcBef>
              <a:buClrTx/>
              <a:buSzTx/>
              <a:buFontTx/>
              <a:buNone/>
            </a:pPr>
            <a:r>
              <a:rPr lang="en-US" altLang="en-US" sz="1200">
                <a:solidFill>
                  <a:srgbClr val="0000FF"/>
                </a:solidFill>
              </a:rPr>
              <a:t>Wenn unser Pfeil eine 10 cm lange „Spitze“ hat,</a:t>
            </a:r>
          </a:p>
          <a:p>
            <a:pPr eaLnBrk="1" hangingPunct="1">
              <a:lnSpc>
                <a:spcPct val="85000"/>
              </a:lnSpc>
              <a:spcBef>
                <a:spcPct val="0"/>
              </a:spcBef>
              <a:buClrTx/>
              <a:buSzTx/>
              <a:buFontTx/>
              <a:buNone/>
            </a:pPr>
            <a:r>
              <a:rPr lang="en-US" altLang="en-US" sz="1200">
                <a:solidFill>
                  <a:srgbClr val="0000FF"/>
                </a:solidFill>
              </a:rPr>
              <a:t>wie groß ist dann die Bildspitze?   </a:t>
            </a:r>
          </a:p>
        </p:txBody>
      </p:sp>
      <p:sp>
        <p:nvSpPr>
          <p:cNvPr id="18469" name="Line 42">
            <a:extLst>
              <a:ext uri="{FF2B5EF4-FFF2-40B4-BE49-F238E27FC236}">
                <a16:creationId xmlns:a16="http://schemas.microsoft.com/office/drawing/2014/main" id="{237FDB3F-8E13-0112-FD3E-8964E4922E84}"/>
              </a:ext>
            </a:extLst>
          </p:cNvPr>
          <p:cNvSpPr>
            <a:spLocks noChangeShapeType="1"/>
          </p:cNvSpPr>
          <p:nvPr/>
        </p:nvSpPr>
        <p:spPr bwMode="auto">
          <a:xfrm>
            <a:off x="2362200" y="35052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70" name="Line 43">
            <a:extLst>
              <a:ext uri="{FF2B5EF4-FFF2-40B4-BE49-F238E27FC236}">
                <a16:creationId xmlns:a16="http://schemas.microsoft.com/office/drawing/2014/main" id="{30777144-A75F-D5D9-70FB-47AFEFE526DB}"/>
              </a:ext>
            </a:extLst>
          </p:cNvPr>
          <p:cNvSpPr>
            <a:spLocks noChangeShapeType="1"/>
          </p:cNvSpPr>
          <p:nvPr/>
        </p:nvSpPr>
        <p:spPr bwMode="auto">
          <a:xfrm>
            <a:off x="3048000" y="3429000"/>
            <a:ext cx="0" cy="198120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71" name="Text Box 44">
            <a:extLst>
              <a:ext uri="{FF2B5EF4-FFF2-40B4-BE49-F238E27FC236}">
                <a16:creationId xmlns:a16="http://schemas.microsoft.com/office/drawing/2014/main" id="{A728A51F-B134-76B1-8CDE-00836363DA9F}"/>
              </a:ext>
            </a:extLst>
          </p:cNvPr>
          <p:cNvSpPr txBox="1">
            <a:spLocks noChangeArrowheads="1"/>
          </p:cNvSpPr>
          <p:nvPr/>
        </p:nvSpPr>
        <p:spPr bwMode="auto">
          <a:xfrm>
            <a:off x="2478088" y="5410200"/>
            <a:ext cx="4937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solidFill>
                  <a:srgbClr val="0000FF"/>
                </a:solidFill>
              </a:rPr>
              <a:t>10 cm</a:t>
            </a:r>
          </a:p>
        </p:txBody>
      </p:sp>
      <p:sp>
        <p:nvSpPr>
          <p:cNvPr id="18472" name="Line 45">
            <a:extLst>
              <a:ext uri="{FF2B5EF4-FFF2-40B4-BE49-F238E27FC236}">
                <a16:creationId xmlns:a16="http://schemas.microsoft.com/office/drawing/2014/main" id="{8FBD94E4-6AF2-51EC-B6A6-4E982F5B5BD9}"/>
              </a:ext>
            </a:extLst>
          </p:cNvPr>
          <p:cNvSpPr>
            <a:spLocks noChangeShapeType="1"/>
          </p:cNvSpPr>
          <p:nvPr/>
        </p:nvSpPr>
        <p:spPr bwMode="auto">
          <a:xfrm flipH="1">
            <a:off x="2366963" y="5162550"/>
            <a:ext cx="2286000" cy="2222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73" name="Line 46">
            <a:extLst>
              <a:ext uri="{FF2B5EF4-FFF2-40B4-BE49-F238E27FC236}">
                <a16:creationId xmlns:a16="http://schemas.microsoft.com/office/drawing/2014/main" id="{9035A5C3-7002-517D-8797-F32497CFC97C}"/>
              </a:ext>
            </a:extLst>
          </p:cNvPr>
          <p:cNvSpPr>
            <a:spLocks noChangeShapeType="1"/>
          </p:cNvSpPr>
          <p:nvPr/>
        </p:nvSpPr>
        <p:spPr bwMode="auto">
          <a:xfrm flipH="1" flipV="1">
            <a:off x="4652963" y="5162550"/>
            <a:ext cx="1366837" cy="1905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74" name="Text Box 47">
            <a:extLst>
              <a:ext uri="{FF2B5EF4-FFF2-40B4-BE49-F238E27FC236}">
                <a16:creationId xmlns:a16="http://schemas.microsoft.com/office/drawing/2014/main" id="{083B6D03-C718-35F1-EBF2-DA5CF1C2A31B}"/>
              </a:ext>
            </a:extLst>
          </p:cNvPr>
          <p:cNvSpPr txBox="1">
            <a:spLocks noChangeArrowheads="1"/>
          </p:cNvSpPr>
          <p:nvPr/>
        </p:nvSpPr>
        <p:spPr bwMode="auto">
          <a:xfrm>
            <a:off x="3357563" y="4970463"/>
            <a:ext cx="3111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u</a:t>
            </a:r>
          </a:p>
        </p:txBody>
      </p:sp>
      <p:sp>
        <p:nvSpPr>
          <p:cNvPr id="18475" name="Text Box 48">
            <a:extLst>
              <a:ext uri="{FF2B5EF4-FFF2-40B4-BE49-F238E27FC236}">
                <a16:creationId xmlns:a16="http://schemas.microsoft.com/office/drawing/2014/main" id="{C4C57917-6F0C-D966-29E4-C754BEC9D256}"/>
              </a:ext>
            </a:extLst>
          </p:cNvPr>
          <p:cNvSpPr txBox="1">
            <a:spLocks noChangeArrowheads="1"/>
          </p:cNvSpPr>
          <p:nvPr/>
        </p:nvSpPr>
        <p:spPr bwMode="auto">
          <a:xfrm>
            <a:off x="5181600" y="4970463"/>
            <a:ext cx="2984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v</a:t>
            </a:r>
          </a:p>
        </p:txBody>
      </p:sp>
      <p:sp>
        <p:nvSpPr>
          <p:cNvPr id="18476" name="Line 49">
            <a:extLst>
              <a:ext uri="{FF2B5EF4-FFF2-40B4-BE49-F238E27FC236}">
                <a16:creationId xmlns:a16="http://schemas.microsoft.com/office/drawing/2014/main" id="{F4CBF5FD-AA20-3C09-162B-D13DE62EB90A}"/>
              </a:ext>
            </a:extLst>
          </p:cNvPr>
          <p:cNvSpPr>
            <a:spLocks noChangeShapeType="1"/>
          </p:cNvSpPr>
          <p:nvPr/>
        </p:nvSpPr>
        <p:spPr bwMode="auto">
          <a:xfrm>
            <a:off x="4648200"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77" name="Line 50">
            <a:extLst>
              <a:ext uri="{FF2B5EF4-FFF2-40B4-BE49-F238E27FC236}">
                <a16:creationId xmlns:a16="http://schemas.microsoft.com/office/drawing/2014/main" id="{77B64210-5ADF-29EE-F20B-BCD66C0F361C}"/>
              </a:ext>
            </a:extLst>
          </p:cNvPr>
          <p:cNvSpPr>
            <a:spLocks noChangeShapeType="1"/>
          </p:cNvSpPr>
          <p:nvPr/>
        </p:nvSpPr>
        <p:spPr bwMode="auto">
          <a:xfrm>
            <a:off x="6019800"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78" name="Rectangle 51">
            <a:extLst>
              <a:ext uri="{FF2B5EF4-FFF2-40B4-BE49-F238E27FC236}">
                <a16:creationId xmlns:a16="http://schemas.microsoft.com/office/drawing/2014/main" id="{C5BF7C8E-186D-648E-2CD1-5C3A38D662B4}"/>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18479" name="Line 52">
            <a:extLst>
              <a:ext uri="{FF2B5EF4-FFF2-40B4-BE49-F238E27FC236}">
                <a16:creationId xmlns:a16="http://schemas.microsoft.com/office/drawing/2014/main" id="{A300CF22-FF4C-D3FC-BB4A-2DF70BFE94EA}"/>
              </a:ext>
            </a:extLst>
          </p:cNvPr>
          <p:cNvSpPr>
            <a:spLocks noChangeShapeType="1"/>
          </p:cNvSpPr>
          <p:nvPr/>
        </p:nvSpPr>
        <p:spPr bwMode="auto">
          <a:xfrm>
            <a:off x="6213475" y="3352800"/>
            <a:ext cx="0" cy="198120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0" name="Line 53">
            <a:extLst>
              <a:ext uri="{FF2B5EF4-FFF2-40B4-BE49-F238E27FC236}">
                <a16:creationId xmlns:a16="http://schemas.microsoft.com/office/drawing/2014/main" id="{5358FE96-D968-0DA0-AEFA-3A354B2C834F}"/>
              </a:ext>
            </a:extLst>
          </p:cNvPr>
          <p:cNvSpPr>
            <a:spLocks noChangeShapeType="1"/>
          </p:cNvSpPr>
          <p:nvPr/>
        </p:nvSpPr>
        <p:spPr bwMode="auto">
          <a:xfrm flipH="1">
            <a:off x="6019800" y="5257800"/>
            <a:ext cx="193675" cy="0"/>
          </a:xfrm>
          <a:prstGeom prst="line">
            <a:avLst/>
          </a:prstGeom>
          <a:noFill/>
          <a:ln w="952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1" name="Text Box 54">
            <a:extLst>
              <a:ext uri="{FF2B5EF4-FFF2-40B4-BE49-F238E27FC236}">
                <a16:creationId xmlns:a16="http://schemas.microsoft.com/office/drawing/2014/main" id="{1DDD4A61-01EB-5869-4D4E-BAC107B800D5}"/>
              </a:ext>
            </a:extLst>
          </p:cNvPr>
          <p:cNvSpPr txBox="1">
            <a:spLocks noChangeArrowheads="1"/>
          </p:cNvSpPr>
          <p:nvPr/>
        </p:nvSpPr>
        <p:spPr bwMode="auto">
          <a:xfrm>
            <a:off x="5956300" y="5346700"/>
            <a:ext cx="292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i="1">
                <a:solidFill>
                  <a:srgbClr val="0000FF"/>
                </a:solidFill>
              </a:rPr>
              <a:t>?</a:t>
            </a:r>
          </a:p>
        </p:txBody>
      </p:sp>
      <p:sp>
        <p:nvSpPr>
          <p:cNvPr id="18482" name="Line 55">
            <a:extLst>
              <a:ext uri="{FF2B5EF4-FFF2-40B4-BE49-F238E27FC236}">
                <a16:creationId xmlns:a16="http://schemas.microsoft.com/office/drawing/2014/main" id="{61F3DDB8-01BA-DFE2-8680-5B2CD3A3D5C3}"/>
              </a:ext>
            </a:extLst>
          </p:cNvPr>
          <p:cNvSpPr>
            <a:spLocks noChangeShapeType="1"/>
          </p:cNvSpPr>
          <p:nvPr/>
        </p:nvSpPr>
        <p:spPr bwMode="auto">
          <a:xfrm flipH="1">
            <a:off x="6019800" y="4114800"/>
            <a:ext cx="193675"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3" name="Line 56">
            <a:extLst>
              <a:ext uri="{FF2B5EF4-FFF2-40B4-BE49-F238E27FC236}">
                <a16:creationId xmlns:a16="http://schemas.microsoft.com/office/drawing/2014/main" id="{40F5873F-341D-670E-6F10-D07231ECB276}"/>
              </a:ext>
            </a:extLst>
          </p:cNvPr>
          <p:cNvSpPr>
            <a:spLocks noChangeShapeType="1"/>
          </p:cNvSpPr>
          <p:nvPr/>
        </p:nvSpPr>
        <p:spPr bwMode="auto">
          <a:xfrm>
            <a:off x="2362200" y="312420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4" name="Line 57">
            <a:extLst>
              <a:ext uri="{FF2B5EF4-FFF2-40B4-BE49-F238E27FC236}">
                <a16:creationId xmlns:a16="http://schemas.microsoft.com/office/drawing/2014/main" id="{9EFA2383-DF1F-E667-BFA1-9A1BBC850F66}"/>
              </a:ext>
            </a:extLst>
          </p:cNvPr>
          <p:cNvSpPr>
            <a:spLocks noChangeShapeType="1"/>
          </p:cNvSpPr>
          <p:nvPr/>
        </p:nvSpPr>
        <p:spPr bwMode="auto">
          <a:xfrm>
            <a:off x="23622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5" name="Line 58">
            <a:extLst>
              <a:ext uri="{FF2B5EF4-FFF2-40B4-BE49-F238E27FC236}">
                <a16:creationId xmlns:a16="http://schemas.microsoft.com/office/drawing/2014/main" id="{A203AAEE-09D5-5CAD-871D-7B5E296D207A}"/>
              </a:ext>
            </a:extLst>
          </p:cNvPr>
          <p:cNvSpPr>
            <a:spLocks noChangeShapeType="1"/>
          </p:cNvSpPr>
          <p:nvPr/>
        </p:nvSpPr>
        <p:spPr bwMode="auto">
          <a:xfrm>
            <a:off x="2362200" y="5334000"/>
            <a:ext cx="685800" cy="0"/>
          </a:xfrm>
          <a:prstGeom prst="line">
            <a:avLst/>
          </a:prstGeom>
          <a:noFill/>
          <a:ln w="952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486" name="Rectangle 59">
            <a:extLst>
              <a:ext uri="{FF2B5EF4-FFF2-40B4-BE49-F238E27FC236}">
                <a16:creationId xmlns:a16="http://schemas.microsoft.com/office/drawing/2014/main" id="{C6790826-AE89-B671-1D72-7E7A9B2D10DF}"/>
              </a:ext>
            </a:extLst>
          </p:cNvPr>
          <p:cNvSpPr>
            <a:spLocks noChangeArrowheads="1"/>
          </p:cNvSpPr>
          <p:nvPr/>
        </p:nvSpPr>
        <p:spPr bwMode="auto">
          <a:xfrm>
            <a:off x="5943600" y="3276600"/>
            <a:ext cx="685800" cy="609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8487" name="Rectangle 60">
            <a:extLst>
              <a:ext uri="{FF2B5EF4-FFF2-40B4-BE49-F238E27FC236}">
                <a16:creationId xmlns:a16="http://schemas.microsoft.com/office/drawing/2014/main" id="{EAE5457C-C404-8094-C3F6-6CED31D207FB}"/>
              </a:ext>
            </a:extLst>
          </p:cNvPr>
          <p:cNvSpPr>
            <a:spLocks noChangeArrowheads="1"/>
          </p:cNvSpPr>
          <p:nvPr/>
        </p:nvSpPr>
        <p:spPr bwMode="auto">
          <a:xfrm>
            <a:off x="5105400" y="3124200"/>
            <a:ext cx="1166813" cy="457200"/>
          </a:xfrm>
          <a:prstGeom prst="rect">
            <a:avLst/>
          </a:prstGeom>
          <a:solidFill>
            <a:srgbClr val="66FFFF"/>
          </a:solidFill>
          <a:ln>
            <a:noFill/>
          </a:ln>
          <a:effectLst/>
          <a:extLst>
            <a:ext uri="{91240B29-F687-4F45-9708-019B960494DF}">
              <a14:hiddenLine xmlns:a14="http://schemas.microsoft.com/office/drawing/2010/main" w="9525">
                <a:solidFill>
                  <a:srgbClr val="00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a:solidFill>
                  <a:srgbClr val="009900"/>
                </a:solidFill>
              </a:rPr>
              <a:t>U+P=V</a:t>
            </a:r>
          </a:p>
        </p:txBody>
      </p:sp>
      <p:sp>
        <p:nvSpPr>
          <p:cNvPr id="18488" name="Slide Number Placeholder 1">
            <a:extLst>
              <a:ext uri="{FF2B5EF4-FFF2-40B4-BE49-F238E27FC236}">
                <a16:creationId xmlns:a16="http://schemas.microsoft.com/office/drawing/2014/main" id="{0165B4A9-8DB3-F346-9A3D-FBA119C34F2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6E0F46E2-D9A6-0845-B9CC-71C135757CE5}" type="slidenum">
              <a:rPr lang="en-US" altLang="en-US" sz="1000" smtClean="0"/>
              <a:t>15</a:t>
            </a:fld>
            <a:endParaRPr lang="en-US" altLang="en-US" sz="1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a:extLst>
              <a:ext uri="{FF2B5EF4-FFF2-40B4-BE49-F238E27FC236}">
                <a16:creationId xmlns:a16="http://schemas.microsoft.com/office/drawing/2014/main" id="{6E0947FF-45BF-441B-EC37-6831A309DEBD}"/>
              </a:ext>
            </a:extLst>
          </p:cNvPr>
          <p:cNvSpPr txBox="1">
            <a:spLocks noChangeArrowheads="1"/>
          </p:cNvSpPr>
          <p:nvPr/>
        </p:nvSpPr>
        <p:spPr bwMode="auto">
          <a:xfrm>
            <a:off x="1290638" y="1144588"/>
            <a:ext cx="3509962"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dirty="0">
                <a:solidFill>
                  <a:schemeClr val="bg1">
                    <a:lumMod val="75000"/>
                  </a:schemeClr>
                </a:solidFill>
              </a:rPr>
              <a:t>Die </a:t>
            </a:r>
            <a:r>
              <a:rPr lang="en-US" altLang="en-US" sz="1200" b="1" dirty="0" err="1">
                <a:solidFill>
                  <a:schemeClr val="bg1">
                    <a:lumMod val="75000"/>
                  </a:schemeClr>
                </a:solidFill>
              </a:rPr>
              <a:t>Transversale</a:t>
            </a:r>
            <a:r>
              <a:rPr lang="en-US" altLang="en-US" sz="1200" b="1" dirty="0">
                <a:solidFill>
                  <a:schemeClr val="bg1">
                    <a:lumMod val="75000"/>
                  </a:schemeClr>
                </a:solidFill>
              </a:rPr>
              <a:t> </a:t>
            </a:r>
            <a:r>
              <a:rPr lang="en-US" altLang="en-US" sz="1200" b="1" dirty="0" err="1">
                <a:solidFill>
                  <a:schemeClr val="bg1">
                    <a:lumMod val="75000"/>
                  </a:schemeClr>
                </a:solidFill>
              </a:rPr>
              <a:t>Vergrößerung</a:t>
            </a:r>
            <a:r>
              <a:rPr lang="en-US" altLang="en-US" sz="1200" b="1" dirty="0">
                <a:solidFill>
                  <a:schemeClr val="bg1">
                    <a:lumMod val="75000"/>
                  </a:schemeClr>
                </a:solidFill>
              </a:rPr>
              <a:t> </a:t>
            </a:r>
            <a:r>
              <a:rPr lang="en-US" altLang="en-US" sz="1200" b="1" dirty="0" err="1">
                <a:solidFill>
                  <a:schemeClr val="bg1">
                    <a:lumMod val="75000"/>
                  </a:schemeClr>
                </a:solidFill>
              </a:rPr>
              <a:t>ist</a:t>
            </a:r>
            <a:r>
              <a:rPr lang="en-US" altLang="en-US" sz="1200" b="1" dirty="0">
                <a:solidFill>
                  <a:schemeClr val="bg1">
                    <a:lumMod val="75000"/>
                  </a:schemeClr>
                </a:solidFill>
              </a:rPr>
              <a:t> </a:t>
            </a:r>
            <a:r>
              <a:rPr lang="en-US" altLang="en-US" sz="1200" b="1" dirty="0" err="1">
                <a:solidFill>
                  <a:schemeClr val="bg1">
                    <a:lumMod val="75000"/>
                  </a:schemeClr>
                </a:solidFill>
              </a:rPr>
              <a:t>definiert</a:t>
            </a:r>
            <a:r>
              <a:rPr lang="en-US" altLang="en-US" sz="1200" b="1" dirty="0">
                <a:solidFill>
                  <a:schemeClr val="bg1">
                    <a:lumMod val="75000"/>
                  </a:schemeClr>
                </a:solidFill>
              </a:rPr>
              <a:t> </a:t>
            </a:r>
            <a:r>
              <a:rPr lang="en-US" altLang="en-US" sz="1200" b="1" dirty="0" err="1">
                <a:solidFill>
                  <a:schemeClr val="bg1">
                    <a:lumMod val="75000"/>
                  </a:schemeClr>
                </a:solidFill>
              </a:rPr>
              <a:t>als</a:t>
            </a:r>
            <a:r>
              <a:rPr lang="en-US" altLang="en-US" sz="1200" b="1" dirty="0">
                <a:solidFill>
                  <a:schemeClr val="bg1">
                    <a:lumMod val="75000"/>
                  </a:schemeClr>
                </a:solidFill>
              </a:rPr>
              <a:t>:</a:t>
            </a:r>
          </a:p>
        </p:txBody>
      </p:sp>
      <p:sp>
        <p:nvSpPr>
          <p:cNvPr id="19459" name="Text Box 3">
            <a:extLst>
              <a:ext uri="{FF2B5EF4-FFF2-40B4-BE49-F238E27FC236}">
                <a16:creationId xmlns:a16="http://schemas.microsoft.com/office/drawing/2014/main" id="{7C2BAFB7-A12E-6EBA-7FE1-03B3761968BD}"/>
              </a:ext>
            </a:extLst>
          </p:cNvPr>
          <p:cNvSpPr txBox="1">
            <a:spLocks noChangeArrowheads="1"/>
          </p:cNvSpPr>
          <p:nvPr/>
        </p:nvSpPr>
        <p:spPr bwMode="auto">
          <a:xfrm>
            <a:off x="4876800" y="990600"/>
            <a:ext cx="1238250"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Bildhöhe</a:t>
            </a:r>
          </a:p>
          <a:p>
            <a:pPr algn="ctr" eaLnBrk="1" hangingPunct="1">
              <a:spcBef>
                <a:spcPct val="0"/>
              </a:spcBef>
              <a:buClrTx/>
              <a:buSzTx/>
              <a:buFontTx/>
              <a:buNone/>
              <a:defRPr/>
            </a:pPr>
            <a:r>
              <a:rPr lang="en-US" altLang="en-US" sz="1200" i="1">
                <a:solidFill>
                  <a:schemeClr val="bg1">
                    <a:lumMod val="75000"/>
                  </a:schemeClr>
                </a:solidFill>
              </a:rPr>
              <a:t>Objekthöhe</a:t>
            </a:r>
          </a:p>
        </p:txBody>
      </p:sp>
      <p:grpSp>
        <p:nvGrpSpPr>
          <p:cNvPr id="19460" name="Group 4">
            <a:extLst>
              <a:ext uri="{FF2B5EF4-FFF2-40B4-BE49-F238E27FC236}">
                <a16:creationId xmlns:a16="http://schemas.microsoft.com/office/drawing/2014/main" id="{92A591B3-FEE7-FCFE-C4C1-90EE78188BBC}"/>
              </a:ext>
            </a:extLst>
          </p:cNvPr>
          <p:cNvGrpSpPr>
            <a:grpSpLocks/>
          </p:cNvGrpSpPr>
          <p:nvPr/>
        </p:nvGrpSpPr>
        <p:grpSpPr bwMode="auto">
          <a:xfrm>
            <a:off x="4495800" y="2965450"/>
            <a:ext cx="252413" cy="2071688"/>
            <a:chOff x="3696" y="2640"/>
            <a:chExt cx="240" cy="1392"/>
          </a:xfrm>
        </p:grpSpPr>
        <p:sp>
          <p:nvSpPr>
            <p:cNvPr id="19514" name="Oval 5">
              <a:extLst>
                <a:ext uri="{FF2B5EF4-FFF2-40B4-BE49-F238E27FC236}">
                  <a16:creationId xmlns:a16="http://schemas.microsoft.com/office/drawing/2014/main" id="{93D64D9D-4791-C414-1976-C7964695B033}"/>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9515" name="Rectangle 6">
              <a:extLst>
                <a:ext uri="{FF2B5EF4-FFF2-40B4-BE49-F238E27FC236}">
                  <a16:creationId xmlns:a16="http://schemas.microsoft.com/office/drawing/2014/main" id="{2ACEE573-F1DE-343C-2E89-08DD75CE6C59}"/>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9516" name="Oval 7">
              <a:extLst>
                <a:ext uri="{FF2B5EF4-FFF2-40B4-BE49-F238E27FC236}">
                  <a16:creationId xmlns:a16="http://schemas.microsoft.com/office/drawing/2014/main" id="{B5823947-6F0F-2380-D05D-4D6FBA9D6B9E}"/>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9517" name="Rectangle 8">
              <a:extLst>
                <a:ext uri="{FF2B5EF4-FFF2-40B4-BE49-F238E27FC236}">
                  <a16:creationId xmlns:a16="http://schemas.microsoft.com/office/drawing/2014/main" id="{3CB97F9C-A0D6-0E24-46CE-CD35B1D85766}"/>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9518" name="Line 9">
              <a:extLst>
                <a:ext uri="{FF2B5EF4-FFF2-40B4-BE49-F238E27FC236}">
                  <a16:creationId xmlns:a16="http://schemas.microsoft.com/office/drawing/2014/main" id="{A95D2FA0-9D08-DFB4-8332-50E722B1F455}"/>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9461" name="Line 10">
            <a:extLst>
              <a:ext uri="{FF2B5EF4-FFF2-40B4-BE49-F238E27FC236}">
                <a16:creationId xmlns:a16="http://schemas.microsoft.com/office/drawing/2014/main" id="{112426CA-0AF6-7715-89EC-313AE7A4A6B0}"/>
              </a:ext>
            </a:extLst>
          </p:cNvPr>
          <p:cNvSpPr>
            <a:spLocks noChangeShapeType="1"/>
          </p:cNvSpPr>
          <p:nvPr/>
        </p:nvSpPr>
        <p:spPr bwMode="auto">
          <a:xfrm>
            <a:off x="2214563" y="3973513"/>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2" name="Oval 11">
            <a:extLst>
              <a:ext uri="{FF2B5EF4-FFF2-40B4-BE49-F238E27FC236}">
                <a16:creationId xmlns:a16="http://schemas.microsoft.com/office/drawing/2014/main" id="{F42B3F32-86EB-B1DC-17EB-C70B8771A2F6}"/>
              </a:ext>
            </a:extLst>
          </p:cNvPr>
          <p:cNvSpPr>
            <a:spLocks noChangeArrowheads="1"/>
          </p:cNvSpPr>
          <p:nvPr/>
        </p:nvSpPr>
        <p:spPr bwMode="auto">
          <a:xfrm>
            <a:off x="3522663"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9463" name="Oval 12">
            <a:extLst>
              <a:ext uri="{FF2B5EF4-FFF2-40B4-BE49-F238E27FC236}">
                <a16:creationId xmlns:a16="http://schemas.microsoft.com/office/drawing/2014/main" id="{5D25FBCA-A228-3F56-A2D0-CAA90918C92F}"/>
              </a:ext>
            </a:extLst>
          </p:cNvPr>
          <p:cNvSpPr>
            <a:spLocks noChangeArrowheads="1"/>
          </p:cNvSpPr>
          <p:nvPr/>
        </p:nvSpPr>
        <p:spPr bwMode="auto">
          <a:xfrm>
            <a:off x="5635625"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9464" name="Text Box 13">
            <a:extLst>
              <a:ext uri="{FF2B5EF4-FFF2-40B4-BE49-F238E27FC236}">
                <a16:creationId xmlns:a16="http://schemas.microsoft.com/office/drawing/2014/main" id="{BF67E6A0-4D8F-5826-D486-61A11B5B2FD9}"/>
              </a:ext>
            </a:extLst>
          </p:cNvPr>
          <p:cNvSpPr txBox="1">
            <a:spLocks noChangeArrowheads="1"/>
          </p:cNvSpPr>
          <p:nvPr/>
        </p:nvSpPr>
        <p:spPr bwMode="auto">
          <a:xfrm>
            <a:off x="3556000"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19465" name="Text Box 14">
            <a:extLst>
              <a:ext uri="{FF2B5EF4-FFF2-40B4-BE49-F238E27FC236}">
                <a16:creationId xmlns:a16="http://schemas.microsoft.com/office/drawing/2014/main" id="{E63F7A86-A75D-A190-ECD5-9D608E5D17AB}"/>
              </a:ext>
            </a:extLst>
          </p:cNvPr>
          <p:cNvSpPr txBox="1">
            <a:spLocks noChangeArrowheads="1"/>
          </p:cNvSpPr>
          <p:nvPr/>
        </p:nvSpPr>
        <p:spPr bwMode="auto">
          <a:xfrm>
            <a:off x="5668963"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19466" name="Text Box 15">
            <a:extLst>
              <a:ext uri="{FF2B5EF4-FFF2-40B4-BE49-F238E27FC236}">
                <a16:creationId xmlns:a16="http://schemas.microsoft.com/office/drawing/2014/main" id="{9900BB3A-DC36-E9BA-3C9B-E2DCBA804F96}"/>
              </a:ext>
            </a:extLst>
          </p:cNvPr>
          <p:cNvSpPr txBox="1">
            <a:spLocks noChangeArrowheads="1"/>
          </p:cNvSpPr>
          <p:nvPr/>
        </p:nvSpPr>
        <p:spPr bwMode="auto">
          <a:xfrm>
            <a:off x="4127500" y="2590800"/>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Pluslinse</a:t>
            </a:r>
          </a:p>
        </p:txBody>
      </p:sp>
      <p:sp>
        <p:nvSpPr>
          <p:cNvPr id="19467" name="Oval 16">
            <a:extLst>
              <a:ext uri="{FF2B5EF4-FFF2-40B4-BE49-F238E27FC236}">
                <a16:creationId xmlns:a16="http://schemas.microsoft.com/office/drawing/2014/main" id="{144D049C-8F42-A061-F93B-75B693986A0F}"/>
              </a:ext>
            </a:extLst>
          </p:cNvPr>
          <p:cNvSpPr>
            <a:spLocks noChangeArrowheads="1"/>
          </p:cNvSpPr>
          <p:nvPr/>
        </p:nvSpPr>
        <p:spPr bwMode="auto">
          <a:xfrm>
            <a:off x="4579938" y="3916363"/>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9468" name="Text Box 17">
            <a:extLst>
              <a:ext uri="{FF2B5EF4-FFF2-40B4-BE49-F238E27FC236}">
                <a16:creationId xmlns:a16="http://schemas.microsoft.com/office/drawing/2014/main" id="{223AF6E1-9BF7-2085-6AA1-FC7CCF6A3611}"/>
              </a:ext>
            </a:extLst>
          </p:cNvPr>
          <p:cNvSpPr txBox="1">
            <a:spLocks noChangeArrowheads="1"/>
          </p:cNvSpPr>
          <p:nvPr/>
        </p:nvSpPr>
        <p:spPr bwMode="auto">
          <a:xfrm>
            <a:off x="4611688" y="4024313"/>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19469" name="Text Box 18">
            <a:extLst>
              <a:ext uri="{FF2B5EF4-FFF2-40B4-BE49-F238E27FC236}">
                <a16:creationId xmlns:a16="http://schemas.microsoft.com/office/drawing/2014/main" id="{57C346F4-CCFE-57D8-786A-9AA8DA3C85DB}"/>
              </a:ext>
            </a:extLst>
          </p:cNvPr>
          <p:cNvSpPr txBox="1">
            <a:spLocks noChangeArrowheads="1"/>
          </p:cNvSpPr>
          <p:nvPr/>
        </p:nvSpPr>
        <p:spPr bwMode="auto">
          <a:xfrm>
            <a:off x="995363" y="3386138"/>
            <a:ext cx="1079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Objekthöhe</a:t>
            </a:r>
          </a:p>
        </p:txBody>
      </p:sp>
      <p:sp>
        <p:nvSpPr>
          <p:cNvPr id="19470" name="AutoShape 19">
            <a:extLst>
              <a:ext uri="{FF2B5EF4-FFF2-40B4-BE49-F238E27FC236}">
                <a16:creationId xmlns:a16="http://schemas.microsoft.com/office/drawing/2014/main" id="{31984EC6-C1C0-BAC5-B78A-6393CF9FAC24}"/>
              </a:ext>
            </a:extLst>
          </p:cNvPr>
          <p:cNvSpPr>
            <a:spLocks/>
          </p:cNvSpPr>
          <p:nvPr/>
        </p:nvSpPr>
        <p:spPr bwMode="auto">
          <a:xfrm>
            <a:off x="2062163" y="3127375"/>
            <a:ext cx="152400" cy="838200"/>
          </a:xfrm>
          <a:prstGeom prst="leftBrace">
            <a:avLst>
              <a:gd name="adj1" fmla="val 458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9471" name="Text Box 20">
            <a:extLst>
              <a:ext uri="{FF2B5EF4-FFF2-40B4-BE49-F238E27FC236}">
                <a16:creationId xmlns:a16="http://schemas.microsoft.com/office/drawing/2014/main" id="{5141875C-2F75-A17B-5257-858A7AD7BC3B}"/>
              </a:ext>
            </a:extLst>
          </p:cNvPr>
          <p:cNvSpPr txBox="1">
            <a:spLocks noChangeArrowheads="1"/>
          </p:cNvSpPr>
          <p:nvPr/>
        </p:nvSpPr>
        <p:spPr bwMode="auto">
          <a:xfrm>
            <a:off x="5722938" y="2362200"/>
            <a:ext cx="1681162"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Bildabstand (v)</a:t>
            </a:r>
          </a:p>
          <a:p>
            <a:pPr algn="ctr" eaLnBrk="1" hangingPunct="1">
              <a:spcBef>
                <a:spcPct val="0"/>
              </a:spcBef>
              <a:buClrTx/>
              <a:buSzTx/>
              <a:buFontTx/>
              <a:buNone/>
              <a:defRPr/>
            </a:pPr>
            <a:r>
              <a:rPr lang="en-US" altLang="en-US" sz="1200" i="1">
                <a:solidFill>
                  <a:schemeClr val="bg1">
                    <a:lumMod val="75000"/>
                  </a:schemeClr>
                </a:solidFill>
              </a:rPr>
              <a:t>Objektentfernung (u)</a:t>
            </a:r>
          </a:p>
        </p:txBody>
      </p:sp>
      <p:sp>
        <p:nvSpPr>
          <p:cNvPr id="19472" name="Text Box 21">
            <a:extLst>
              <a:ext uri="{FF2B5EF4-FFF2-40B4-BE49-F238E27FC236}">
                <a16:creationId xmlns:a16="http://schemas.microsoft.com/office/drawing/2014/main" id="{AD648F00-1646-10CB-A6AE-88EE0F012CB9}"/>
              </a:ext>
            </a:extLst>
          </p:cNvPr>
          <p:cNvSpPr txBox="1">
            <a:spLocks noChangeArrowheads="1"/>
          </p:cNvSpPr>
          <p:nvPr/>
        </p:nvSpPr>
        <p:spPr bwMode="auto">
          <a:xfrm>
            <a:off x="755650" y="2362200"/>
            <a:ext cx="2795588" cy="579646"/>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dirty="0">
                <a:solidFill>
                  <a:schemeClr val="bg1">
                    <a:lumMod val="75000"/>
                  </a:schemeClr>
                </a:solidFill>
              </a:rPr>
              <a:t>Vergenz des </a:t>
            </a:r>
            <a:r>
              <a:rPr lang="en-US" altLang="en-US" sz="1200" i="1" u="sng" dirty="0" err="1">
                <a:solidFill>
                  <a:schemeClr val="bg1">
                    <a:lumMod val="75000"/>
                  </a:schemeClr>
                </a:solidFill>
              </a:rPr>
              <a:t>einfallenden</a:t>
            </a:r>
            <a:r>
              <a:rPr lang="en-US" altLang="en-US" sz="1200" i="1" u="sng" dirty="0">
                <a:solidFill>
                  <a:schemeClr val="bg1">
                    <a:lumMod val="75000"/>
                  </a:schemeClr>
                </a:solidFill>
              </a:rPr>
              <a:t> Lichts (U)</a:t>
            </a:r>
          </a:p>
          <a:p>
            <a:pPr algn="ctr" eaLnBrk="1" hangingPunct="1">
              <a:spcBef>
                <a:spcPct val="0"/>
              </a:spcBef>
              <a:buClrTx/>
              <a:buSzTx/>
              <a:buFontTx/>
              <a:buNone/>
              <a:defRPr/>
            </a:pPr>
            <a:r>
              <a:rPr lang="en-US" altLang="en-US" sz="1200" i="1" dirty="0">
                <a:solidFill>
                  <a:schemeClr val="bg1">
                    <a:lumMod val="75000"/>
                  </a:schemeClr>
                </a:solidFill>
              </a:rPr>
              <a:t>Vergenz des </a:t>
            </a:r>
            <a:r>
              <a:rPr lang="en-US" altLang="en-US" sz="1200" i="1" dirty="0" err="1">
                <a:solidFill>
                  <a:schemeClr val="bg1">
                    <a:lumMod val="75000"/>
                  </a:schemeClr>
                </a:solidFill>
              </a:rPr>
              <a:t>aus</a:t>
            </a:r>
            <a:r>
              <a:rPr lang="en-US" altLang="en-US" sz="1200" i="1" dirty="0">
                <a:solidFill>
                  <a:schemeClr val="bg1">
                    <a:lumMod val="75000"/>
                  </a:schemeClr>
                </a:solidFill>
              </a:rPr>
              <a:t> der Linse </a:t>
            </a:r>
            <a:r>
              <a:rPr lang="en-US" altLang="en-US" sz="1200" i="1" dirty="0" err="1">
                <a:solidFill>
                  <a:schemeClr val="bg1">
                    <a:lumMod val="75000"/>
                  </a:schemeClr>
                </a:solidFill>
              </a:rPr>
              <a:t>austretenden</a:t>
            </a:r>
            <a:r>
              <a:rPr lang="en-US" altLang="en-US" sz="1200" i="1" dirty="0">
                <a:solidFill>
                  <a:schemeClr val="bg1">
                    <a:lumMod val="75000"/>
                  </a:schemeClr>
                </a:solidFill>
              </a:rPr>
              <a:t> Lichts (V)</a:t>
            </a:r>
          </a:p>
        </p:txBody>
      </p:sp>
      <p:sp>
        <p:nvSpPr>
          <p:cNvPr id="19473" name="Text Box 22">
            <a:extLst>
              <a:ext uri="{FF2B5EF4-FFF2-40B4-BE49-F238E27FC236}">
                <a16:creationId xmlns:a16="http://schemas.microsoft.com/office/drawing/2014/main" id="{0F49B312-02FF-E68C-B485-E144F7ECF8F7}"/>
              </a:ext>
            </a:extLst>
          </p:cNvPr>
          <p:cNvSpPr txBox="1">
            <a:spLocks noChangeArrowheads="1"/>
          </p:cNvSpPr>
          <p:nvPr/>
        </p:nvSpPr>
        <p:spPr bwMode="auto">
          <a:xfrm>
            <a:off x="2438400" y="1676400"/>
            <a:ext cx="3313113" cy="30480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a:solidFill>
                  <a:schemeClr val="bg1">
                    <a:lumMod val="75000"/>
                  </a:schemeClr>
                </a:solidFill>
              </a:rPr>
              <a:t>Die transversale Vergrößerung ist gleich:</a:t>
            </a:r>
          </a:p>
        </p:txBody>
      </p:sp>
      <p:sp>
        <p:nvSpPr>
          <p:cNvPr id="19474" name="Line 23">
            <a:extLst>
              <a:ext uri="{FF2B5EF4-FFF2-40B4-BE49-F238E27FC236}">
                <a16:creationId xmlns:a16="http://schemas.microsoft.com/office/drawing/2014/main" id="{E02B0D2A-9F24-519E-3DCA-FF0F376C8263}"/>
              </a:ext>
            </a:extLst>
          </p:cNvPr>
          <p:cNvSpPr>
            <a:spLocks noChangeShapeType="1"/>
          </p:cNvSpPr>
          <p:nvPr/>
        </p:nvSpPr>
        <p:spPr bwMode="auto">
          <a:xfrm flipH="1">
            <a:off x="3581400" y="2068513"/>
            <a:ext cx="9906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9475" name="Line 24">
            <a:extLst>
              <a:ext uri="{FF2B5EF4-FFF2-40B4-BE49-F238E27FC236}">
                <a16:creationId xmlns:a16="http://schemas.microsoft.com/office/drawing/2014/main" id="{18B9C413-6D8D-023B-FAF8-CC8492AF4CE2}"/>
              </a:ext>
            </a:extLst>
          </p:cNvPr>
          <p:cNvSpPr>
            <a:spLocks noChangeShapeType="1"/>
          </p:cNvSpPr>
          <p:nvPr/>
        </p:nvSpPr>
        <p:spPr bwMode="auto">
          <a:xfrm>
            <a:off x="4572000" y="2068513"/>
            <a:ext cx="11430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19476" name="Text Box 25">
            <a:extLst>
              <a:ext uri="{FF2B5EF4-FFF2-40B4-BE49-F238E27FC236}">
                <a16:creationId xmlns:a16="http://schemas.microsoft.com/office/drawing/2014/main" id="{44DFD5FB-8817-E352-34A2-3ADF51188A9A}"/>
              </a:ext>
            </a:extLst>
          </p:cNvPr>
          <p:cNvSpPr txBox="1">
            <a:spLocks noChangeArrowheads="1"/>
          </p:cNvSpPr>
          <p:nvPr/>
        </p:nvSpPr>
        <p:spPr bwMode="auto">
          <a:xfrm>
            <a:off x="5753100" y="1981200"/>
            <a:ext cx="1639888" cy="39498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a:solidFill>
                  <a:schemeClr val="bg1">
                    <a:lumMod val="75000"/>
                  </a:schemeClr>
                </a:solidFill>
              </a:rPr>
              <a:t>(Nach dem Satz </a:t>
            </a:r>
            <a:r>
              <a:rPr lang="en-US" altLang="en-US" sz="1200" dirty="0" err="1">
                <a:solidFill>
                  <a:schemeClr val="bg1">
                    <a:lumMod val="75000"/>
                  </a:schemeClr>
                </a:solidFill>
              </a:rPr>
              <a:t>über</a:t>
            </a:r>
            <a:r>
              <a:rPr lang="en-US" altLang="en-US" sz="1200" dirty="0">
                <a:solidFill>
                  <a:schemeClr val="bg1">
                    <a:lumMod val="75000"/>
                  </a:schemeClr>
                </a:solidFill>
              </a:rPr>
              <a:t> </a:t>
            </a:r>
            <a:r>
              <a:rPr lang="en-US" altLang="en-US" sz="1200" dirty="0" err="1">
                <a:solidFill>
                  <a:schemeClr val="bg1">
                    <a:lumMod val="75000"/>
                  </a:schemeClr>
                </a:solidFill>
              </a:rPr>
              <a:t>gleichseitige</a:t>
            </a:r>
            <a:r>
              <a:rPr lang="en-US" altLang="en-US" sz="1200" dirty="0">
                <a:solidFill>
                  <a:schemeClr val="bg1">
                    <a:lumMod val="75000"/>
                  </a:schemeClr>
                </a:solidFill>
              </a:rPr>
              <a:t> </a:t>
            </a:r>
            <a:r>
              <a:rPr lang="en-US" altLang="en-US" sz="1200" dirty="0" err="1">
                <a:solidFill>
                  <a:schemeClr val="bg1">
                    <a:lumMod val="75000"/>
                  </a:schemeClr>
                </a:solidFill>
              </a:rPr>
              <a:t>Dreiecke</a:t>
            </a:r>
            <a:r>
              <a:rPr lang="en-US" altLang="en-US" sz="1200" dirty="0">
                <a:solidFill>
                  <a:schemeClr val="bg1">
                    <a:lumMod val="75000"/>
                  </a:schemeClr>
                </a:solidFill>
              </a:rPr>
              <a:t>)</a:t>
            </a:r>
          </a:p>
        </p:txBody>
      </p:sp>
      <p:sp>
        <p:nvSpPr>
          <p:cNvPr id="19477" name="Text Box 26">
            <a:extLst>
              <a:ext uri="{FF2B5EF4-FFF2-40B4-BE49-F238E27FC236}">
                <a16:creationId xmlns:a16="http://schemas.microsoft.com/office/drawing/2014/main" id="{357CA303-4C06-AA40-8F76-567121B56532}"/>
              </a:ext>
            </a:extLst>
          </p:cNvPr>
          <p:cNvSpPr txBox="1">
            <a:spLocks noChangeArrowheads="1"/>
          </p:cNvSpPr>
          <p:nvPr/>
        </p:nvSpPr>
        <p:spPr bwMode="auto">
          <a:xfrm>
            <a:off x="1181100" y="1981200"/>
            <a:ext cx="1468438" cy="244475"/>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rPr>
              <a:t>(Nach dem Brechungsgesetz)</a:t>
            </a:r>
          </a:p>
        </p:txBody>
      </p:sp>
      <p:sp>
        <p:nvSpPr>
          <p:cNvPr id="19478" name="Text Box 27">
            <a:extLst>
              <a:ext uri="{FF2B5EF4-FFF2-40B4-BE49-F238E27FC236}">
                <a16:creationId xmlns:a16="http://schemas.microsoft.com/office/drawing/2014/main" id="{71557D32-39EF-7C6A-F0D6-845D62A540D5}"/>
              </a:ext>
            </a:extLst>
          </p:cNvPr>
          <p:cNvSpPr txBox="1">
            <a:spLocks noChangeArrowheads="1"/>
          </p:cNvSpPr>
          <p:nvPr/>
        </p:nvSpPr>
        <p:spPr bwMode="auto">
          <a:xfrm>
            <a:off x="76200" y="3962400"/>
            <a:ext cx="2447925" cy="5349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defRPr/>
            </a:pPr>
            <a:r>
              <a:rPr lang="en-US" altLang="en-US" sz="1200">
                <a:solidFill>
                  <a:schemeClr val="bg1">
                    <a:lumMod val="75000"/>
                  </a:schemeClr>
                </a:solidFill>
              </a:rPr>
              <a:t>Wenn </a:t>
            </a:r>
            <a:r>
              <a:rPr lang="en-US" altLang="en-US" sz="1200" i="1">
                <a:solidFill>
                  <a:schemeClr val="bg1">
                    <a:lumMod val="75000"/>
                  </a:schemeClr>
                </a:solidFill>
              </a:rPr>
              <a:t>u </a:t>
            </a:r>
            <a:r>
              <a:rPr lang="en-US" altLang="en-US" sz="1200">
                <a:solidFill>
                  <a:schemeClr val="bg1">
                    <a:lumMod val="75000"/>
                  </a:schemeClr>
                </a:solidFill>
              </a:rPr>
              <a:t>= -100 cm und </a:t>
            </a:r>
          </a:p>
          <a:p>
            <a:pPr eaLnBrk="1" hangingPunct="1">
              <a:lnSpc>
                <a:spcPct val="80000"/>
              </a:lnSpc>
              <a:spcBef>
                <a:spcPct val="0"/>
              </a:spcBef>
              <a:buClrTx/>
              <a:buSzTx/>
              <a:buFontTx/>
              <a:buNone/>
              <a:defRPr/>
            </a:pPr>
            <a:r>
              <a:rPr lang="en-US" altLang="en-US" sz="1200" b="1">
                <a:solidFill>
                  <a:schemeClr val="bg1">
                    <a:lumMod val="75000"/>
                  </a:schemeClr>
                </a:solidFill>
              </a:rPr>
              <a:t>P </a:t>
            </a:r>
            <a:r>
              <a:rPr lang="en-US" altLang="en-US" sz="1200">
                <a:solidFill>
                  <a:schemeClr val="bg1">
                    <a:lumMod val="75000"/>
                  </a:schemeClr>
                </a:solidFill>
              </a:rPr>
              <a:t>= +3, dann ist </a:t>
            </a:r>
            <a:r>
              <a:rPr lang="en-US" altLang="en-US" sz="1200" i="1">
                <a:solidFill>
                  <a:schemeClr val="bg1">
                    <a:lumMod val="75000"/>
                  </a:schemeClr>
                </a:solidFill>
              </a:rPr>
              <a:t>v </a:t>
            </a:r>
            <a:r>
              <a:rPr lang="en-US" altLang="en-US" sz="1200">
                <a:solidFill>
                  <a:schemeClr val="bg1">
                    <a:lumMod val="75000"/>
                  </a:schemeClr>
                </a:solidFill>
              </a:rPr>
              <a:t>= 50 cm</a:t>
            </a:r>
          </a:p>
        </p:txBody>
      </p:sp>
      <p:sp>
        <p:nvSpPr>
          <p:cNvPr id="19479" name="Line 28">
            <a:extLst>
              <a:ext uri="{FF2B5EF4-FFF2-40B4-BE49-F238E27FC236}">
                <a16:creationId xmlns:a16="http://schemas.microsoft.com/office/drawing/2014/main" id="{3AB18D22-5D67-D589-EC2B-39064AEB7B58}"/>
              </a:ext>
            </a:extLst>
          </p:cNvPr>
          <p:cNvSpPr>
            <a:spLocks noChangeShapeType="1"/>
          </p:cNvSpPr>
          <p:nvPr/>
        </p:nvSpPr>
        <p:spPr bwMode="auto">
          <a:xfrm>
            <a:off x="6019800" y="3973513"/>
            <a:ext cx="0" cy="446087"/>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0" name="Text Box 29">
            <a:extLst>
              <a:ext uri="{FF2B5EF4-FFF2-40B4-BE49-F238E27FC236}">
                <a16:creationId xmlns:a16="http://schemas.microsoft.com/office/drawing/2014/main" id="{226C74D6-AC49-5548-F1A4-4D4D23EE2700}"/>
              </a:ext>
            </a:extLst>
          </p:cNvPr>
          <p:cNvSpPr txBox="1">
            <a:spLocks noChangeArrowheads="1"/>
          </p:cNvSpPr>
          <p:nvPr/>
        </p:nvSpPr>
        <p:spPr bwMode="auto">
          <a:xfrm>
            <a:off x="0" y="4648200"/>
            <a:ext cx="2070100" cy="3211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defRPr/>
            </a:pPr>
            <a:r>
              <a:rPr lang="en-US" altLang="en-US" sz="1200" i="1" dirty="0" err="1">
                <a:solidFill>
                  <a:schemeClr val="bg1">
                    <a:lumMod val="75000"/>
                  </a:schemeClr>
                </a:solidFill>
              </a:rPr>
              <a:t>Transversale</a:t>
            </a:r>
            <a:r>
              <a:rPr lang="en-US" altLang="en-US" sz="1200" i="1" dirty="0">
                <a:solidFill>
                  <a:schemeClr val="bg1">
                    <a:lumMod val="75000"/>
                  </a:schemeClr>
                </a:solidFill>
              </a:rPr>
              <a:t> </a:t>
            </a:r>
            <a:r>
              <a:rPr lang="en-US" altLang="en-US" sz="1200" i="1" dirty="0" err="1">
                <a:solidFill>
                  <a:schemeClr val="bg1">
                    <a:lumMod val="75000"/>
                  </a:schemeClr>
                </a:solidFill>
              </a:rPr>
              <a:t>Vergrößerung</a:t>
            </a:r>
            <a:r>
              <a:rPr lang="en-US" altLang="en-US" sz="1200" i="1" dirty="0">
                <a:solidFill>
                  <a:schemeClr val="bg1">
                    <a:lumMod val="75000"/>
                  </a:schemeClr>
                </a:solidFill>
              </a:rPr>
              <a:t> =</a:t>
            </a:r>
          </a:p>
          <a:p>
            <a:pPr eaLnBrk="1" hangingPunct="1">
              <a:lnSpc>
                <a:spcPct val="80000"/>
              </a:lnSpc>
              <a:spcBef>
                <a:spcPct val="0"/>
              </a:spcBef>
              <a:buClrTx/>
              <a:buSzTx/>
              <a:buFontTx/>
              <a:buNone/>
              <a:defRPr/>
            </a:pPr>
            <a:r>
              <a:rPr lang="en-US" altLang="en-US" sz="1200" i="1" dirty="0">
                <a:solidFill>
                  <a:schemeClr val="bg1">
                    <a:lumMod val="75000"/>
                  </a:schemeClr>
                </a:solidFill>
              </a:rPr>
              <a:t>v/u </a:t>
            </a:r>
            <a:r>
              <a:rPr lang="en-US" altLang="en-US" sz="1200" dirty="0">
                <a:solidFill>
                  <a:schemeClr val="bg1">
                    <a:lumMod val="75000"/>
                  </a:schemeClr>
                </a:solidFill>
              </a:rPr>
              <a:t>= 50/-100 = -0,5</a:t>
            </a:r>
          </a:p>
        </p:txBody>
      </p:sp>
      <p:sp>
        <p:nvSpPr>
          <p:cNvPr id="19481" name="Line 30">
            <a:extLst>
              <a:ext uri="{FF2B5EF4-FFF2-40B4-BE49-F238E27FC236}">
                <a16:creationId xmlns:a16="http://schemas.microsoft.com/office/drawing/2014/main" id="{66E744B3-FEF2-1767-4985-9CD313310F56}"/>
              </a:ext>
            </a:extLst>
          </p:cNvPr>
          <p:cNvSpPr>
            <a:spLocks noChangeShapeType="1"/>
          </p:cNvSpPr>
          <p:nvPr/>
        </p:nvSpPr>
        <p:spPr bwMode="auto">
          <a:xfrm flipH="1">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9482" name="Line 31">
            <a:extLst>
              <a:ext uri="{FF2B5EF4-FFF2-40B4-BE49-F238E27FC236}">
                <a16:creationId xmlns:a16="http://schemas.microsoft.com/office/drawing/2014/main" id="{6171F842-C025-2AA7-4F10-2675AE0B4F8B}"/>
              </a:ext>
            </a:extLst>
          </p:cNvPr>
          <p:cNvSpPr>
            <a:spLocks noChangeShapeType="1"/>
          </p:cNvSpPr>
          <p:nvPr/>
        </p:nvSpPr>
        <p:spPr bwMode="auto">
          <a:xfrm>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9483" name="Line 32">
            <a:extLst>
              <a:ext uri="{FF2B5EF4-FFF2-40B4-BE49-F238E27FC236}">
                <a16:creationId xmlns:a16="http://schemas.microsoft.com/office/drawing/2014/main" id="{FE4DFE12-00A8-7C24-98DE-C8F3D2737A8A}"/>
              </a:ext>
            </a:extLst>
          </p:cNvPr>
          <p:cNvSpPr>
            <a:spLocks noChangeShapeType="1"/>
          </p:cNvSpPr>
          <p:nvPr/>
        </p:nvSpPr>
        <p:spPr bwMode="auto">
          <a:xfrm flipH="1">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9484" name="Line 33">
            <a:extLst>
              <a:ext uri="{FF2B5EF4-FFF2-40B4-BE49-F238E27FC236}">
                <a16:creationId xmlns:a16="http://schemas.microsoft.com/office/drawing/2014/main" id="{9F9E9E7E-BDAE-5679-DA2C-A6D53A79435B}"/>
              </a:ext>
            </a:extLst>
          </p:cNvPr>
          <p:cNvSpPr>
            <a:spLocks noChangeShapeType="1"/>
          </p:cNvSpPr>
          <p:nvPr/>
        </p:nvSpPr>
        <p:spPr bwMode="auto">
          <a:xfrm>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19485" name="Text Box 34">
            <a:extLst>
              <a:ext uri="{FF2B5EF4-FFF2-40B4-BE49-F238E27FC236}">
                <a16:creationId xmlns:a16="http://schemas.microsoft.com/office/drawing/2014/main" id="{183A7D63-963A-0EC5-C3A0-9BC81082A85A}"/>
              </a:ext>
            </a:extLst>
          </p:cNvPr>
          <p:cNvSpPr txBox="1">
            <a:spLocks noChangeArrowheads="1"/>
          </p:cNvSpPr>
          <p:nvPr/>
        </p:nvSpPr>
        <p:spPr bwMode="auto">
          <a:xfrm>
            <a:off x="1584325" y="9144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9486" name="Text Box 35">
            <a:extLst>
              <a:ext uri="{FF2B5EF4-FFF2-40B4-BE49-F238E27FC236}">
                <a16:creationId xmlns:a16="http://schemas.microsoft.com/office/drawing/2014/main" id="{A5AFDC5A-23B2-A086-B0DB-03510AB718F8}"/>
              </a:ext>
            </a:extLst>
          </p:cNvPr>
          <p:cNvSpPr txBox="1">
            <a:spLocks noChangeArrowheads="1"/>
          </p:cNvSpPr>
          <p:nvPr/>
        </p:nvSpPr>
        <p:spPr bwMode="auto">
          <a:xfrm>
            <a:off x="2667000" y="14478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19487" name="Text Box 36">
            <a:extLst>
              <a:ext uri="{FF2B5EF4-FFF2-40B4-BE49-F238E27FC236}">
                <a16:creationId xmlns:a16="http://schemas.microsoft.com/office/drawing/2014/main" id="{77A3ABDC-C4C2-C2A3-859C-AA4E662A6D78}"/>
              </a:ext>
            </a:extLst>
          </p:cNvPr>
          <p:cNvSpPr txBox="1">
            <a:spLocks noChangeArrowheads="1"/>
          </p:cNvSpPr>
          <p:nvPr/>
        </p:nvSpPr>
        <p:spPr bwMode="auto">
          <a:xfrm>
            <a:off x="6096000" y="762000"/>
            <a:ext cx="352425" cy="3698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9488" name="Text Box 37">
            <a:extLst>
              <a:ext uri="{FF2B5EF4-FFF2-40B4-BE49-F238E27FC236}">
                <a16:creationId xmlns:a16="http://schemas.microsoft.com/office/drawing/2014/main" id="{BADD53BC-4E11-5BAA-633E-D2A6D278E78E}"/>
              </a:ext>
            </a:extLst>
          </p:cNvPr>
          <p:cNvSpPr txBox="1">
            <a:spLocks noChangeArrowheads="1"/>
          </p:cNvSpPr>
          <p:nvPr/>
        </p:nvSpPr>
        <p:spPr bwMode="auto">
          <a:xfrm>
            <a:off x="7392988"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9489" name="Text Box 38">
            <a:extLst>
              <a:ext uri="{FF2B5EF4-FFF2-40B4-BE49-F238E27FC236}">
                <a16:creationId xmlns:a16="http://schemas.microsoft.com/office/drawing/2014/main" id="{18FC44F0-5812-25C4-8C02-76106E45201D}"/>
              </a:ext>
            </a:extLst>
          </p:cNvPr>
          <p:cNvSpPr txBox="1">
            <a:spLocks noChangeArrowheads="1"/>
          </p:cNvSpPr>
          <p:nvPr/>
        </p:nvSpPr>
        <p:spPr bwMode="auto">
          <a:xfrm>
            <a:off x="3505200"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19490" name="AutoShape 39">
            <a:extLst>
              <a:ext uri="{FF2B5EF4-FFF2-40B4-BE49-F238E27FC236}">
                <a16:creationId xmlns:a16="http://schemas.microsoft.com/office/drawing/2014/main" id="{1B99179A-EC49-D2C0-0A3F-3DD29872D52A}"/>
              </a:ext>
            </a:extLst>
          </p:cNvPr>
          <p:cNvSpPr>
            <a:spLocks/>
          </p:cNvSpPr>
          <p:nvPr/>
        </p:nvSpPr>
        <p:spPr bwMode="auto">
          <a:xfrm>
            <a:off x="6781800" y="3965575"/>
            <a:ext cx="233363" cy="454025"/>
          </a:xfrm>
          <a:prstGeom prst="rightBrace">
            <a:avLst>
              <a:gd name="adj1" fmla="val 1621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9491" name="Text Box 40">
            <a:extLst>
              <a:ext uri="{FF2B5EF4-FFF2-40B4-BE49-F238E27FC236}">
                <a16:creationId xmlns:a16="http://schemas.microsoft.com/office/drawing/2014/main" id="{597DCC61-1FF2-D3BF-9D7A-B694CD817B1E}"/>
              </a:ext>
            </a:extLst>
          </p:cNvPr>
          <p:cNvSpPr txBox="1">
            <a:spLocks noChangeArrowheads="1"/>
          </p:cNvSpPr>
          <p:nvPr/>
        </p:nvSpPr>
        <p:spPr bwMode="auto">
          <a:xfrm>
            <a:off x="6938963" y="4038600"/>
            <a:ext cx="10620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Bildhöhe</a:t>
            </a:r>
          </a:p>
        </p:txBody>
      </p:sp>
      <p:sp>
        <p:nvSpPr>
          <p:cNvPr id="19492" name="Text Box 41">
            <a:extLst>
              <a:ext uri="{FF2B5EF4-FFF2-40B4-BE49-F238E27FC236}">
                <a16:creationId xmlns:a16="http://schemas.microsoft.com/office/drawing/2014/main" id="{A933B689-4139-7B9E-44BC-1FD3B61D089A}"/>
              </a:ext>
            </a:extLst>
          </p:cNvPr>
          <p:cNvSpPr txBox="1">
            <a:spLocks noChangeArrowheads="1"/>
          </p:cNvSpPr>
          <p:nvPr/>
        </p:nvSpPr>
        <p:spPr bwMode="auto">
          <a:xfrm>
            <a:off x="76200" y="6223000"/>
            <a:ext cx="3613150" cy="33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lnSpc>
                <a:spcPct val="85000"/>
              </a:lnSpc>
              <a:spcBef>
                <a:spcPct val="0"/>
              </a:spcBef>
              <a:buClrTx/>
              <a:buSzTx/>
              <a:buFontTx/>
              <a:buNone/>
            </a:pPr>
            <a:r>
              <a:rPr lang="en-US" altLang="en-US" sz="1200" dirty="0">
                <a:solidFill>
                  <a:srgbClr val="0000FF"/>
                </a:solidFill>
              </a:rPr>
              <a:t>Wenn </a:t>
            </a:r>
            <a:r>
              <a:rPr lang="en-US" altLang="en-US" sz="1200" dirty="0" err="1">
                <a:solidFill>
                  <a:srgbClr val="0000FF"/>
                </a:solidFill>
              </a:rPr>
              <a:t>unser</a:t>
            </a:r>
            <a:r>
              <a:rPr lang="en-US" altLang="en-US" sz="1200" dirty="0">
                <a:solidFill>
                  <a:srgbClr val="0000FF"/>
                </a:solidFill>
              </a:rPr>
              <a:t> Pfeil </a:t>
            </a:r>
            <a:r>
              <a:rPr lang="en-US" altLang="en-US" sz="1200" dirty="0" err="1">
                <a:solidFill>
                  <a:srgbClr val="0000FF"/>
                </a:solidFill>
              </a:rPr>
              <a:t>eine</a:t>
            </a:r>
            <a:r>
              <a:rPr lang="en-US" altLang="en-US" sz="1200" dirty="0">
                <a:solidFill>
                  <a:srgbClr val="0000FF"/>
                </a:solidFill>
              </a:rPr>
              <a:t> 10 cm </a:t>
            </a:r>
            <a:r>
              <a:rPr lang="en-US" altLang="en-US" sz="1200" dirty="0" err="1">
                <a:solidFill>
                  <a:srgbClr val="0000FF"/>
                </a:solidFill>
              </a:rPr>
              <a:t>lange</a:t>
            </a:r>
            <a:r>
              <a:rPr lang="en-US" altLang="en-US" sz="1200" dirty="0">
                <a:solidFill>
                  <a:srgbClr val="0000FF"/>
                </a:solidFill>
              </a:rPr>
              <a:t> „</a:t>
            </a:r>
            <a:r>
              <a:rPr lang="en-US" altLang="en-US" sz="1200" dirty="0" err="1">
                <a:solidFill>
                  <a:srgbClr val="0000FF"/>
                </a:solidFill>
              </a:rPr>
              <a:t>Spitze</a:t>
            </a:r>
            <a:r>
              <a:rPr lang="en-US" altLang="en-US" sz="1200" dirty="0">
                <a:solidFill>
                  <a:srgbClr val="0000FF"/>
                </a:solidFill>
              </a:rPr>
              <a:t>“ hat,</a:t>
            </a:r>
          </a:p>
          <a:p>
            <a:pPr eaLnBrk="1" hangingPunct="1">
              <a:lnSpc>
                <a:spcPct val="85000"/>
              </a:lnSpc>
              <a:spcBef>
                <a:spcPct val="0"/>
              </a:spcBef>
              <a:buClrTx/>
              <a:buSzTx/>
              <a:buFontTx/>
              <a:buNone/>
            </a:pPr>
            <a:r>
              <a:rPr lang="en-US" altLang="en-US" sz="1200" dirty="0" err="1">
                <a:solidFill>
                  <a:srgbClr val="0000FF"/>
                </a:solidFill>
              </a:rPr>
              <a:t>wie</a:t>
            </a:r>
            <a:r>
              <a:rPr lang="en-US" altLang="en-US" sz="1200" dirty="0">
                <a:solidFill>
                  <a:srgbClr val="0000FF"/>
                </a:solidFill>
              </a:rPr>
              <a:t> </a:t>
            </a:r>
            <a:r>
              <a:rPr lang="en-US" altLang="en-US" sz="1200" dirty="0" err="1">
                <a:solidFill>
                  <a:srgbClr val="0000FF"/>
                </a:solidFill>
              </a:rPr>
              <a:t>groß</a:t>
            </a:r>
            <a:r>
              <a:rPr lang="en-US" altLang="en-US" sz="1200" dirty="0">
                <a:solidFill>
                  <a:srgbClr val="0000FF"/>
                </a:solidFill>
              </a:rPr>
              <a:t> </a:t>
            </a:r>
            <a:r>
              <a:rPr lang="en-US" altLang="en-US" sz="1200" dirty="0" err="1">
                <a:solidFill>
                  <a:srgbClr val="0000FF"/>
                </a:solidFill>
              </a:rPr>
              <a:t>ist</a:t>
            </a:r>
            <a:r>
              <a:rPr lang="en-US" altLang="en-US" sz="1200" dirty="0">
                <a:solidFill>
                  <a:srgbClr val="0000FF"/>
                </a:solidFill>
              </a:rPr>
              <a:t> </a:t>
            </a:r>
            <a:r>
              <a:rPr lang="en-US" altLang="en-US" sz="1200" dirty="0" err="1">
                <a:solidFill>
                  <a:srgbClr val="0000FF"/>
                </a:solidFill>
              </a:rPr>
              <a:t>dann</a:t>
            </a:r>
            <a:r>
              <a:rPr lang="en-US" altLang="en-US" sz="1200" dirty="0">
                <a:solidFill>
                  <a:srgbClr val="0000FF"/>
                </a:solidFill>
              </a:rPr>
              <a:t> die </a:t>
            </a:r>
            <a:r>
              <a:rPr lang="en-US" altLang="en-US" sz="1200" dirty="0" err="1">
                <a:solidFill>
                  <a:srgbClr val="0000FF"/>
                </a:solidFill>
              </a:rPr>
              <a:t>Bildspitze</a:t>
            </a:r>
            <a:r>
              <a:rPr lang="en-US" altLang="en-US" sz="1200" dirty="0">
                <a:solidFill>
                  <a:srgbClr val="0000FF"/>
                </a:solidFill>
              </a:rPr>
              <a:t> sein?   </a:t>
            </a:r>
          </a:p>
        </p:txBody>
      </p:sp>
      <p:sp>
        <p:nvSpPr>
          <p:cNvPr id="19493" name="Line 42">
            <a:extLst>
              <a:ext uri="{FF2B5EF4-FFF2-40B4-BE49-F238E27FC236}">
                <a16:creationId xmlns:a16="http://schemas.microsoft.com/office/drawing/2014/main" id="{F884ECA9-8204-6A9B-6076-532777EE39FD}"/>
              </a:ext>
            </a:extLst>
          </p:cNvPr>
          <p:cNvSpPr>
            <a:spLocks noChangeShapeType="1"/>
          </p:cNvSpPr>
          <p:nvPr/>
        </p:nvSpPr>
        <p:spPr bwMode="auto">
          <a:xfrm>
            <a:off x="2362200" y="35052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94" name="Line 43">
            <a:extLst>
              <a:ext uri="{FF2B5EF4-FFF2-40B4-BE49-F238E27FC236}">
                <a16:creationId xmlns:a16="http://schemas.microsoft.com/office/drawing/2014/main" id="{4A42089F-976A-555E-DA06-2F605EBF1152}"/>
              </a:ext>
            </a:extLst>
          </p:cNvPr>
          <p:cNvSpPr>
            <a:spLocks noChangeShapeType="1"/>
          </p:cNvSpPr>
          <p:nvPr/>
        </p:nvSpPr>
        <p:spPr bwMode="auto">
          <a:xfrm>
            <a:off x="3048000" y="3429000"/>
            <a:ext cx="0" cy="198120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95" name="Text Box 44">
            <a:extLst>
              <a:ext uri="{FF2B5EF4-FFF2-40B4-BE49-F238E27FC236}">
                <a16:creationId xmlns:a16="http://schemas.microsoft.com/office/drawing/2014/main" id="{5137146B-32E7-5646-0C0D-CC83E64DFF17}"/>
              </a:ext>
            </a:extLst>
          </p:cNvPr>
          <p:cNvSpPr txBox="1">
            <a:spLocks noChangeArrowheads="1"/>
          </p:cNvSpPr>
          <p:nvPr/>
        </p:nvSpPr>
        <p:spPr bwMode="auto">
          <a:xfrm>
            <a:off x="2478088" y="5410200"/>
            <a:ext cx="4937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solidFill>
                  <a:srgbClr val="0000FF"/>
                </a:solidFill>
              </a:rPr>
              <a:t>10 cm</a:t>
            </a:r>
          </a:p>
        </p:txBody>
      </p:sp>
      <p:sp>
        <p:nvSpPr>
          <p:cNvPr id="19496" name="Line 45">
            <a:extLst>
              <a:ext uri="{FF2B5EF4-FFF2-40B4-BE49-F238E27FC236}">
                <a16:creationId xmlns:a16="http://schemas.microsoft.com/office/drawing/2014/main" id="{879EBE13-BEA5-B3AA-A152-C92FE2D43F7E}"/>
              </a:ext>
            </a:extLst>
          </p:cNvPr>
          <p:cNvSpPr>
            <a:spLocks noChangeShapeType="1"/>
          </p:cNvSpPr>
          <p:nvPr/>
        </p:nvSpPr>
        <p:spPr bwMode="auto">
          <a:xfrm flipH="1">
            <a:off x="2366963" y="5162550"/>
            <a:ext cx="2286000" cy="2222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97" name="Line 46">
            <a:extLst>
              <a:ext uri="{FF2B5EF4-FFF2-40B4-BE49-F238E27FC236}">
                <a16:creationId xmlns:a16="http://schemas.microsoft.com/office/drawing/2014/main" id="{F3632286-8CC7-5AD6-9449-4EBA139CAD6A}"/>
              </a:ext>
            </a:extLst>
          </p:cNvPr>
          <p:cNvSpPr>
            <a:spLocks noChangeShapeType="1"/>
          </p:cNvSpPr>
          <p:nvPr/>
        </p:nvSpPr>
        <p:spPr bwMode="auto">
          <a:xfrm flipH="1" flipV="1">
            <a:off x="4652963" y="5162550"/>
            <a:ext cx="1366837" cy="1905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98" name="Text Box 47">
            <a:extLst>
              <a:ext uri="{FF2B5EF4-FFF2-40B4-BE49-F238E27FC236}">
                <a16:creationId xmlns:a16="http://schemas.microsoft.com/office/drawing/2014/main" id="{D957AD05-34E5-48AB-F548-A45CA7F72F96}"/>
              </a:ext>
            </a:extLst>
          </p:cNvPr>
          <p:cNvSpPr txBox="1">
            <a:spLocks noChangeArrowheads="1"/>
          </p:cNvSpPr>
          <p:nvPr/>
        </p:nvSpPr>
        <p:spPr bwMode="auto">
          <a:xfrm>
            <a:off x="3357563" y="4970463"/>
            <a:ext cx="3111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u</a:t>
            </a:r>
          </a:p>
        </p:txBody>
      </p:sp>
      <p:sp>
        <p:nvSpPr>
          <p:cNvPr id="19499" name="Text Box 48">
            <a:extLst>
              <a:ext uri="{FF2B5EF4-FFF2-40B4-BE49-F238E27FC236}">
                <a16:creationId xmlns:a16="http://schemas.microsoft.com/office/drawing/2014/main" id="{CFB477DD-55A7-A0C9-DDE4-EFD2D6A2DAA3}"/>
              </a:ext>
            </a:extLst>
          </p:cNvPr>
          <p:cNvSpPr txBox="1">
            <a:spLocks noChangeArrowheads="1"/>
          </p:cNvSpPr>
          <p:nvPr/>
        </p:nvSpPr>
        <p:spPr bwMode="auto">
          <a:xfrm>
            <a:off x="5181600" y="4970463"/>
            <a:ext cx="2984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v</a:t>
            </a:r>
          </a:p>
        </p:txBody>
      </p:sp>
      <p:sp>
        <p:nvSpPr>
          <p:cNvPr id="19500" name="Line 49">
            <a:extLst>
              <a:ext uri="{FF2B5EF4-FFF2-40B4-BE49-F238E27FC236}">
                <a16:creationId xmlns:a16="http://schemas.microsoft.com/office/drawing/2014/main" id="{0CB71BEA-AB56-8A55-3F35-409CAF19FB64}"/>
              </a:ext>
            </a:extLst>
          </p:cNvPr>
          <p:cNvSpPr>
            <a:spLocks noChangeShapeType="1"/>
          </p:cNvSpPr>
          <p:nvPr/>
        </p:nvSpPr>
        <p:spPr bwMode="auto">
          <a:xfrm>
            <a:off x="4648200"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01" name="Line 50">
            <a:extLst>
              <a:ext uri="{FF2B5EF4-FFF2-40B4-BE49-F238E27FC236}">
                <a16:creationId xmlns:a16="http://schemas.microsoft.com/office/drawing/2014/main" id="{5500B9D0-B59C-DB01-F1AF-9682690AED37}"/>
              </a:ext>
            </a:extLst>
          </p:cNvPr>
          <p:cNvSpPr>
            <a:spLocks noChangeShapeType="1"/>
          </p:cNvSpPr>
          <p:nvPr/>
        </p:nvSpPr>
        <p:spPr bwMode="auto">
          <a:xfrm>
            <a:off x="6019800"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02" name="Rectangle 51">
            <a:extLst>
              <a:ext uri="{FF2B5EF4-FFF2-40B4-BE49-F238E27FC236}">
                <a16:creationId xmlns:a16="http://schemas.microsoft.com/office/drawing/2014/main" id="{E504489E-6AB2-45DD-9C44-B0A39A026649}"/>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19503" name="Line 52">
            <a:extLst>
              <a:ext uri="{FF2B5EF4-FFF2-40B4-BE49-F238E27FC236}">
                <a16:creationId xmlns:a16="http://schemas.microsoft.com/office/drawing/2014/main" id="{2B3206E8-E3D4-7BF5-6E83-4FC5AE93F2DD}"/>
              </a:ext>
            </a:extLst>
          </p:cNvPr>
          <p:cNvSpPr>
            <a:spLocks noChangeShapeType="1"/>
          </p:cNvSpPr>
          <p:nvPr/>
        </p:nvSpPr>
        <p:spPr bwMode="auto">
          <a:xfrm>
            <a:off x="6213475" y="3352800"/>
            <a:ext cx="0" cy="198120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04" name="Line 53">
            <a:extLst>
              <a:ext uri="{FF2B5EF4-FFF2-40B4-BE49-F238E27FC236}">
                <a16:creationId xmlns:a16="http://schemas.microsoft.com/office/drawing/2014/main" id="{B53B6E3C-4EB6-716E-501F-ED94BBDCAD2D}"/>
              </a:ext>
            </a:extLst>
          </p:cNvPr>
          <p:cNvSpPr>
            <a:spLocks noChangeShapeType="1"/>
          </p:cNvSpPr>
          <p:nvPr/>
        </p:nvSpPr>
        <p:spPr bwMode="auto">
          <a:xfrm flipH="1">
            <a:off x="6019800" y="5257800"/>
            <a:ext cx="193675" cy="0"/>
          </a:xfrm>
          <a:prstGeom prst="line">
            <a:avLst/>
          </a:prstGeom>
          <a:noFill/>
          <a:ln w="952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05" name="Text Box 54">
            <a:extLst>
              <a:ext uri="{FF2B5EF4-FFF2-40B4-BE49-F238E27FC236}">
                <a16:creationId xmlns:a16="http://schemas.microsoft.com/office/drawing/2014/main" id="{887F95CF-03FC-2CF9-1052-A5F25DAD8B07}"/>
              </a:ext>
            </a:extLst>
          </p:cNvPr>
          <p:cNvSpPr txBox="1">
            <a:spLocks noChangeArrowheads="1"/>
          </p:cNvSpPr>
          <p:nvPr/>
        </p:nvSpPr>
        <p:spPr bwMode="auto">
          <a:xfrm>
            <a:off x="5956300" y="5346700"/>
            <a:ext cx="292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i="1">
                <a:solidFill>
                  <a:srgbClr val="0000FF"/>
                </a:solidFill>
              </a:rPr>
              <a:t>?</a:t>
            </a:r>
          </a:p>
        </p:txBody>
      </p:sp>
      <p:sp>
        <p:nvSpPr>
          <p:cNvPr id="19506" name="Line 55">
            <a:extLst>
              <a:ext uri="{FF2B5EF4-FFF2-40B4-BE49-F238E27FC236}">
                <a16:creationId xmlns:a16="http://schemas.microsoft.com/office/drawing/2014/main" id="{17AC831D-53E4-D326-CA8C-9999521B21BE}"/>
              </a:ext>
            </a:extLst>
          </p:cNvPr>
          <p:cNvSpPr>
            <a:spLocks noChangeShapeType="1"/>
          </p:cNvSpPr>
          <p:nvPr/>
        </p:nvSpPr>
        <p:spPr bwMode="auto">
          <a:xfrm flipH="1">
            <a:off x="6019800" y="4114800"/>
            <a:ext cx="193675"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07" name="Line 56">
            <a:extLst>
              <a:ext uri="{FF2B5EF4-FFF2-40B4-BE49-F238E27FC236}">
                <a16:creationId xmlns:a16="http://schemas.microsoft.com/office/drawing/2014/main" id="{F406F295-9848-FD91-256F-F6814407848D}"/>
              </a:ext>
            </a:extLst>
          </p:cNvPr>
          <p:cNvSpPr>
            <a:spLocks noChangeShapeType="1"/>
          </p:cNvSpPr>
          <p:nvPr/>
        </p:nvSpPr>
        <p:spPr bwMode="auto">
          <a:xfrm>
            <a:off x="2362200" y="312420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08" name="Line 57">
            <a:extLst>
              <a:ext uri="{FF2B5EF4-FFF2-40B4-BE49-F238E27FC236}">
                <a16:creationId xmlns:a16="http://schemas.microsoft.com/office/drawing/2014/main" id="{A704404E-EBC3-0E24-C472-2D79803DD8D8}"/>
              </a:ext>
            </a:extLst>
          </p:cNvPr>
          <p:cNvSpPr>
            <a:spLocks noChangeShapeType="1"/>
          </p:cNvSpPr>
          <p:nvPr/>
        </p:nvSpPr>
        <p:spPr bwMode="auto">
          <a:xfrm>
            <a:off x="23622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09" name="Line 58">
            <a:extLst>
              <a:ext uri="{FF2B5EF4-FFF2-40B4-BE49-F238E27FC236}">
                <a16:creationId xmlns:a16="http://schemas.microsoft.com/office/drawing/2014/main" id="{EACC0EBB-FFA3-D9DE-C29F-F957C904A434}"/>
              </a:ext>
            </a:extLst>
          </p:cNvPr>
          <p:cNvSpPr>
            <a:spLocks noChangeShapeType="1"/>
          </p:cNvSpPr>
          <p:nvPr/>
        </p:nvSpPr>
        <p:spPr bwMode="auto">
          <a:xfrm>
            <a:off x="2362200" y="5334000"/>
            <a:ext cx="685800" cy="0"/>
          </a:xfrm>
          <a:prstGeom prst="line">
            <a:avLst/>
          </a:prstGeom>
          <a:noFill/>
          <a:ln w="952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510" name="Text Box 59">
            <a:extLst>
              <a:ext uri="{FF2B5EF4-FFF2-40B4-BE49-F238E27FC236}">
                <a16:creationId xmlns:a16="http://schemas.microsoft.com/office/drawing/2014/main" id="{77FB643C-C9E3-A463-40E3-DB036E3A75DA}"/>
              </a:ext>
            </a:extLst>
          </p:cNvPr>
          <p:cNvSpPr txBox="1">
            <a:spLocks noChangeArrowheads="1"/>
          </p:cNvSpPr>
          <p:nvPr/>
        </p:nvSpPr>
        <p:spPr bwMode="auto">
          <a:xfrm>
            <a:off x="0" y="5337175"/>
            <a:ext cx="1893888" cy="321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pPr>
            <a:r>
              <a:rPr lang="en-US" altLang="en-US" sz="1200" i="1" dirty="0" err="1">
                <a:solidFill>
                  <a:srgbClr val="0000FF"/>
                </a:solidFill>
              </a:rPr>
              <a:t>Axiale</a:t>
            </a:r>
            <a:r>
              <a:rPr lang="en-US" altLang="en-US" sz="1200" i="1" dirty="0">
                <a:solidFill>
                  <a:srgbClr val="0000FF"/>
                </a:solidFill>
              </a:rPr>
              <a:t> </a:t>
            </a:r>
            <a:r>
              <a:rPr lang="en-US" altLang="en-US" sz="1200" i="1" dirty="0" err="1">
                <a:solidFill>
                  <a:srgbClr val="0000FF"/>
                </a:solidFill>
              </a:rPr>
              <a:t>Vergrößerung</a:t>
            </a:r>
            <a:r>
              <a:rPr lang="en-US" altLang="en-US" sz="1200" i="1" dirty="0">
                <a:solidFill>
                  <a:srgbClr val="0000FF"/>
                </a:solidFill>
              </a:rPr>
              <a:t> =</a:t>
            </a:r>
          </a:p>
          <a:p>
            <a:pPr eaLnBrk="1" hangingPunct="1">
              <a:lnSpc>
                <a:spcPct val="80000"/>
              </a:lnSpc>
              <a:spcBef>
                <a:spcPct val="0"/>
              </a:spcBef>
              <a:buClrTx/>
              <a:buSzTx/>
              <a:buFontTx/>
              <a:buNone/>
            </a:pPr>
            <a:r>
              <a:rPr lang="en-US" altLang="en-US" sz="1200" i="1" dirty="0">
                <a:solidFill>
                  <a:srgbClr val="0000FF"/>
                </a:solidFill>
              </a:rPr>
              <a:t>(v/u)</a:t>
            </a:r>
            <a:r>
              <a:rPr lang="en-US" altLang="en-US" sz="1200" i="1" baseline="30000" dirty="0">
                <a:solidFill>
                  <a:srgbClr val="0000FF"/>
                </a:solidFill>
              </a:rPr>
              <a:t>2</a:t>
            </a:r>
            <a:r>
              <a:rPr lang="en-US" altLang="en-US" sz="1200" dirty="0">
                <a:solidFill>
                  <a:srgbClr val="0000FF"/>
                </a:solidFill>
              </a:rPr>
              <a:t> = -0,5</a:t>
            </a:r>
            <a:r>
              <a:rPr lang="en-US" altLang="en-US" sz="1200" baseline="30000" dirty="0">
                <a:solidFill>
                  <a:srgbClr val="0000FF"/>
                </a:solidFill>
              </a:rPr>
              <a:t>2 </a:t>
            </a:r>
            <a:r>
              <a:rPr lang="en-US" altLang="en-US" sz="1200" dirty="0">
                <a:solidFill>
                  <a:srgbClr val="0000FF"/>
                </a:solidFill>
              </a:rPr>
              <a:t> = 0,25</a:t>
            </a:r>
          </a:p>
        </p:txBody>
      </p:sp>
      <p:sp>
        <p:nvSpPr>
          <p:cNvPr id="19511" name="Rectangle 60">
            <a:extLst>
              <a:ext uri="{FF2B5EF4-FFF2-40B4-BE49-F238E27FC236}">
                <a16:creationId xmlns:a16="http://schemas.microsoft.com/office/drawing/2014/main" id="{0D7A1450-FAB1-F852-4A4C-E7051F6CD44E}"/>
              </a:ext>
            </a:extLst>
          </p:cNvPr>
          <p:cNvSpPr>
            <a:spLocks noChangeArrowheads="1"/>
          </p:cNvSpPr>
          <p:nvPr/>
        </p:nvSpPr>
        <p:spPr bwMode="auto">
          <a:xfrm>
            <a:off x="5943600" y="3276600"/>
            <a:ext cx="685800" cy="609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9512" name="Rectangle 61">
            <a:extLst>
              <a:ext uri="{FF2B5EF4-FFF2-40B4-BE49-F238E27FC236}">
                <a16:creationId xmlns:a16="http://schemas.microsoft.com/office/drawing/2014/main" id="{C869BE84-57E4-5C30-D5DF-A3006F3E616F}"/>
              </a:ext>
            </a:extLst>
          </p:cNvPr>
          <p:cNvSpPr>
            <a:spLocks noChangeArrowheads="1"/>
          </p:cNvSpPr>
          <p:nvPr/>
        </p:nvSpPr>
        <p:spPr bwMode="auto">
          <a:xfrm>
            <a:off x="5105400" y="3124200"/>
            <a:ext cx="1166813" cy="457200"/>
          </a:xfrm>
          <a:prstGeom prst="rect">
            <a:avLst/>
          </a:prstGeom>
          <a:solidFill>
            <a:srgbClr val="66FFFF"/>
          </a:solidFill>
          <a:ln>
            <a:noFill/>
          </a:ln>
          <a:effectLst/>
          <a:extLst>
            <a:ext uri="{91240B29-F687-4F45-9708-019B960494DF}">
              <a14:hiddenLine xmlns:a14="http://schemas.microsoft.com/office/drawing/2010/main" w="9525">
                <a:solidFill>
                  <a:srgbClr val="00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a:solidFill>
                  <a:srgbClr val="009900"/>
                </a:solidFill>
              </a:rPr>
              <a:t>U+P=V</a:t>
            </a:r>
          </a:p>
        </p:txBody>
      </p:sp>
      <p:sp>
        <p:nvSpPr>
          <p:cNvPr id="19513" name="Slide Number Placeholder 1">
            <a:extLst>
              <a:ext uri="{FF2B5EF4-FFF2-40B4-BE49-F238E27FC236}">
                <a16:creationId xmlns:a16="http://schemas.microsoft.com/office/drawing/2014/main" id="{AB26DD21-7ADB-A424-E1CF-90A90EA9A59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E5E20225-638A-454F-8F0E-78462CC7DE04}" type="slidenum">
              <a:rPr lang="en-US" altLang="en-US" sz="1000" smtClean="0"/>
              <a:t>16</a:t>
            </a:fld>
            <a:endParaRPr lang="en-US" altLang="en-US" sz="1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a:extLst>
              <a:ext uri="{FF2B5EF4-FFF2-40B4-BE49-F238E27FC236}">
                <a16:creationId xmlns:a16="http://schemas.microsoft.com/office/drawing/2014/main" id="{A3EF673D-6428-C762-B2F7-7AD7F6D7675C}"/>
              </a:ext>
            </a:extLst>
          </p:cNvPr>
          <p:cNvSpPr txBox="1">
            <a:spLocks noChangeArrowheads="1"/>
          </p:cNvSpPr>
          <p:nvPr/>
        </p:nvSpPr>
        <p:spPr bwMode="auto">
          <a:xfrm>
            <a:off x="1290638" y="1144588"/>
            <a:ext cx="3509962"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dirty="0">
                <a:solidFill>
                  <a:schemeClr val="bg1">
                    <a:lumMod val="75000"/>
                  </a:schemeClr>
                </a:solidFill>
              </a:rPr>
              <a:t>Die </a:t>
            </a:r>
            <a:r>
              <a:rPr lang="en-US" altLang="en-US" sz="1200" b="1" dirty="0" err="1">
                <a:solidFill>
                  <a:schemeClr val="bg1">
                    <a:lumMod val="75000"/>
                  </a:schemeClr>
                </a:solidFill>
              </a:rPr>
              <a:t>Transversale</a:t>
            </a:r>
            <a:r>
              <a:rPr lang="en-US" altLang="en-US" sz="1200" b="1" dirty="0">
                <a:solidFill>
                  <a:schemeClr val="bg1">
                    <a:lumMod val="75000"/>
                  </a:schemeClr>
                </a:solidFill>
              </a:rPr>
              <a:t> </a:t>
            </a:r>
            <a:r>
              <a:rPr lang="en-US" altLang="en-US" sz="1200" b="1" dirty="0" err="1">
                <a:solidFill>
                  <a:schemeClr val="bg1">
                    <a:lumMod val="75000"/>
                  </a:schemeClr>
                </a:solidFill>
              </a:rPr>
              <a:t>Vergrößerung</a:t>
            </a:r>
            <a:r>
              <a:rPr lang="en-US" altLang="en-US" sz="1200" b="1" dirty="0">
                <a:solidFill>
                  <a:schemeClr val="bg1">
                    <a:lumMod val="75000"/>
                  </a:schemeClr>
                </a:solidFill>
              </a:rPr>
              <a:t> </a:t>
            </a:r>
            <a:r>
              <a:rPr lang="en-US" altLang="en-US" sz="1200" b="1" dirty="0" err="1">
                <a:solidFill>
                  <a:schemeClr val="bg1">
                    <a:lumMod val="75000"/>
                  </a:schemeClr>
                </a:solidFill>
              </a:rPr>
              <a:t>ist</a:t>
            </a:r>
            <a:r>
              <a:rPr lang="en-US" altLang="en-US" sz="1200" b="1" dirty="0">
                <a:solidFill>
                  <a:schemeClr val="bg1">
                    <a:lumMod val="75000"/>
                  </a:schemeClr>
                </a:solidFill>
              </a:rPr>
              <a:t> </a:t>
            </a:r>
            <a:r>
              <a:rPr lang="en-US" altLang="en-US" sz="1200" b="1" dirty="0" err="1">
                <a:solidFill>
                  <a:schemeClr val="bg1">
                    <a:lumMod val="75000"/>
                  </a:schemeClr>
                </a:solidFill>
              </a:rPr>
              <a:t>definiert</a:t>
            </a:r>
            <a:r>
              <a:rPr lang="en-US" altLang="en-US" sz="1200" b="1" dirty="0">
                <a:solidFill>
                  <a:schemeClr val="bg1">
                    <a:lumMod val="75000"/>
                  </a:schemeClr>
                </a:solidFill>
              </a:rPr>
              <a:t> </a:t>
            </a:r>
            <a:r>
              <a:rPr lang="en-US" altLang="en-US" sz="1200" b="1" dirty="0" err="1">
                <a:solidFill>
                  <a:schemeClr val="bg1">
                    <a:lumMod val="75000"/>
                  </a:schemeClr>
                </a:solidFill>
              </a:rPr>
              <a:t>als</a:t>
            </a:r>
            <a:r>
              <a:rPr lang="en-US" altLang="en-US" sz="1200" b="1" dirty="0">
                <a:solidFill>
                  <a:schemeClr val="bg1">
                    <a:lumMod val="75000"/>
                  </a:schemeClr>
                </a:solidFill>
              </a:rPr>
              <a:t>:</a:t>
            </a:r>
          </a:p>
        </p:txBody>
      </p:sp>
      <p:sp>
        <p:nvSpPr>
          <p:cNvPr id="20483" name="Text Box 3">
            <a:extLst>
              <a:ext uri="{FF2B5EF4-FFF2-40B4-BE49-F238E27FC236}">
                <a16:creationId xmlns:a16="http://schemas.microsoft.com/office/drawing/2014/main" id="{8E0C322B-6ABF-00F0-E214-A1769EF55CC5}"/>
              </a:ext>
            </a:extLst>
          </p:cNvPr>
          <p:cNvSpPr txBox="1">
            <a:spLocks noChangeArrowheads="1"/>
          </p:cNvSpPr>
          <p:nvPr/>
        </p:nvSpPr>
        <p:spPr bwMode="auto">
          <a:xfrm>
            <a:off x="4876800" y="990600"/>
            <a:ext cx="1238250"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Bildhöhe</a:t>
            </a:r>
          </a:p>
          <a:p>
            <a:pPr algn="ctr" eaLnBrk="1" hangingPunct="1">
              <a:spcBef>
                <a:spcPct val="0"/>
              </a:spcBef>
              <a:buClrTx/>
              <a:buSzTx/>
              <a:buFontTx/>
              <a:buNone/>
              <a:defRPr/>
            </a:pPr>
            <a:r>
              <a:rPr lang="en-US" altLang="en-US" sz="1200" i="1">
                <a:solidFill>
                  <a:schemeClr val="bg1">
                    <a:lumMod val="75000"/>
                  </a:schemeClr>
                </a:solidFill>
              </a:rPr>
              <a:t>Objekthöhe</a:t>
            </a:r>
          </a:p>
        </p:txBody>
      </p:sp>
      <p:grpSp>
        <p:nvGrpSpPr>
          <p:cNvPr id="20484" name="Group 4">
            <a:extLst>
              <a:ext uri="{FF2B5EF4-FFF2-40B4-BE49-F238E27FC236}">
                <a16:creationId xmlns:a16="http://schemas.microsoft.com/office/drawing/2014/main" id="{176BDA3E-99FE-8982-74B2-4302211C0707}"/>
              </a:ext>
            </a:extLst>
          </p:cNvPr>
          <p:cNvGrpSpPr>
            <a:grpSpLocks/>
          </p:cNvGrpSpPr>
          <p:nvPr/>
        </p:nvGrpSpPr>
        <p:grpSpPr bwMode="auto">
          <a:xfrm>
            <a:off x="4495800" y="2965450"/>
            <a:ext cx="252413" cy="2071688"/>
            <a:chOff x="3696" y="2640"/>
            <a:chExt cx="240" cy="1392"/>
          </a:xfrm>
        </p:grpSpPr>
        <p:sp>
          <p:nvSpPr>
            <p:cNvPr id="20538" name="Oval 5">
              <a:extLst>
                <a:ext uri="{FF2B5EF4-FFF2-40B4-BE49-F238E27FC236}">
                  <a16:creationId xmlns:a16="http://schemas.microsoft.com/office/drawing/2014/main" id="{E1763FC6-EEC3-1B31-253C-20C6A8FD1E32}"/>
                </a:ext>
              </a:extLst>
            </p:cNvPr>
            <p:cNvSpPr>
              <a:spLocks noChangeArrowheads="1"/>
            </p:cNvSpPr>
            <p:nvPr/>
          </p:nvSpPr>
          <p:spPr bwMode="auto">
            <a:xfrm>
              <a:off x="3744" y="26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539" name="Rectangle 6">
              <a:extLst>
                <a:ext uri="{FF2B5EF4-FFF2-40B4-BE49-F238E27FC236}">
                  <a16:creationId xmlns:a16="http://schemas.microsoft.com/office/drawing/2014/main" id="{2E12B1F7-3B22-0936-3A95-3D86824606EC}"/>
                </a:ext>
              </a:extLst>
            </p:cNvPr>
            <p:cNvSpPr>
              <a:spLocks noChangeArrowheads="1"/>
            </p:cNvSpPr>
            <p:nvPr/>
          </p:nvSpPr>
          <p:spPr bwMode="auto">
            <a:xfrm>
              <a:off x="3696" y="273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540" name="Oval 7">
              <a:extLst>
                <a:ext uri="{FF2B5EF4-FFF2-40B4-BE49-F238E27FC236}">
                  <a16:creationId xmlns:a16="http://schemas.microsoft.com/office/drawing/2014/main" id="{298B7158-F18D-4BF8-878C-C524E7B603B0}"/>
                </a:ext>
              </a:extLst>
            </p:cNvPr>
            <p:cNvSpPr>
              <a:spLocks noChangeArrowheads="1"/>
            </p:cNvSpPr>
            <p:nvPr/>
          </p:nvSpPr>
          <p:spPr bwMode="auto">
            <a:xfrm>
              <a:off x="3744" y="3840"/>
              <a:ext cx="192" cy="19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541" name="Rectangle 8">
              <a:extLst>
                <a:ext uri="{FF2B5EF4-FFF2-40B4-BE49-F238E27FC236}">
                  <a16:creationId xmlns:a16="http://schemas.microsoft.com/office/drawing/2014/main" id="{CFD3ACFB-1904-79A1-575E-345C4B49D30C}"/>
                </a:ext>
              </a:extLst>
            </p:cNvPr>
            <p:cNvSpPr>
              <a:spLocks noChangeArrowheads="1"/>
            </p:cNvSpPr>
            <p:nvPr/>
          </p:nvSpPr>
          <p:spPr bwMode="auto">
            <a:xfrm>
              <a:off x="3696" y="3696"/>
              <a:ext cx="240" cy="24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542" name="Line 9">
              <a:extLst>
                <a:ext uri="{FF2B5EF4-FFF2-40B4-BE49-F238E27FC236}">
                  <a16:creationId xmlns:a16="http://schemas.microsoft.com/office/drawing/2014/main" id="{E3106992-AF75-208F-3246-8CE06039BFCB}"/>
                </a:ext>
              </a:extLst>
            </p:cNvPr>
            <p:cNvSpPr>
              <a:spLocks noChangeShapeType="1"/>
            </p:cNvSpPr>
            <p:nvPr/>
          </p:nvSpPr>
          <p:spPr bwMode="auto">
            <a:xfrm>
              <a:off x="3840" y="2640"/>
              <a:ext cx="0" cy="13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0485" name="Line 10">
            <a:extLst>
              <a:ext uri="{FF2B5EF4-FFF2-40B4-BE49-F238E27FC236}">
                <a16:creationId xmlns:a16="http://schemas.microsoft.com/office/drawing/2014/main" id="{FE8E20AA-052E-60C1-9842-94EEBBEBE485}"/>
              </a:ext>
            </a:extLst>
          </p:cNvPr>
          <p:cNvSpPr>
            <a:spLocks noChangeShapeType="1"/>
          </p:cNvSpPr>
          <p:nvPr/>
        </p:nvSpPr>
        <p:spPr bwMode="auto">
          <a:xfrm>
            <a:off x="2214563" y="3973513"/>
            <a:ext cx="4679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6" name="Oval 11">
            <a:extLst>
              <a:ext uri="{FF2B5EF4-FFF2-40B4-BE49-F238E27FC236}">
                <a16:creationId xmlns:a16="http://schemas.microsoft.com/office/drawing/2014/main" id="{986A291E-2CA4-09B4-3EFE-D1A45BBA44BD}"/>
              </a:ext>
            </a:extLst>
          </p:cNvPr>
          <p:cNvSpPr>
            <a:spLocks noChangeArrowheads="1"/>
          </p:cNvSpPr>
          <p:nvPr/>
        </p:nvSpPr>
        <p:spPr bwMode="auto">
          <a:xfrm>
            <a:off x="3522663"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487" name="Oval 12">
            <a:extLst>
              <a:ext uri="{FF2B5EF4-FFF2-40B4-BE49-F238E27FC236}">
                <a16:creationId xmlns:a16="http://schemas.microsoft.com/office/drawing/2014/main" id="{03DE6476-0F00-1833-7B08-C069AC8CB40E}"/>
              </a:ext>
            </a:extLst>
          </p:cNvPr>
          <p:cNvSpPr>
            <a:spLocks noChangeArrowheads="1"/>
          </p:cNvSpPr>
          <p:nvPr/>
        </p:nvSpPr>
        <p:spPr bwMode="auto">
          <a:xfrm>
            <a:off x="5635625" y="3916363"/>
            <a:ext cx="101600"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488" name="Text Box 13">
            <a:extLst>
              <a:ext uri="{FF2B5EF4-FFF2-40B4-BE49-F238E27FC236}">
                <a16:creationId xmlns:a16="http://schemas.microsoft.com/office/drawing/2014/main" id="{6093CD79-ED26-5521-BB2F-5E2DF31C5F99}"/>
              </a:ext>
            </a:extLst>
          </p:cNvPr>
          <p:cNvSpPr txBox="1">
            <a:spLocks noChangeArrowheads="1"/>
          </p:cNvSpPr>
          <p:nvPr/>
        </p:nvSpPr>
        <p:spPr bwMode="auto">
          <a:xfrm>
            <a:off x="3556000"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1</a:t>
            </a:r>
            <a:endParaRPr lang="en-US" altLang="en-US" sz="1400"/>
          </a:p>
        </p:txBody>
      </p:sp>
      <p:sp>
        <p:nvSpPr>
          <p:cNvPr id="20489" name="Text Box 14">
            <a:extLst>
              <a:ext uri="{FF2B5EF4-FFF2-40B4-BE49-F238E27FC236}">
                <a16:creationId xmlns:a16="http://schemas.microsoft.com/office/drawing/2014/main" id="{B446DC0A-1ADF-1EF1-F56C-D12CCDF14BF3}"/>
              </a:ext>
            </a:extLst>
          </p:cNvPr>
          <p:cNvSpPr txBox="1">
            <a:spLocks noChangeArrowheads="1"/>
          </p:cNvSpPr>
          <p:nvPr/>
        </p:nvSpPr>
        <p:spPr bwMode="auto">
          <a:xfrm>
            <a:off x="5668963" y="4024313"/>
            <a:ext cx="35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F</a:t>
            </a:r>
            <a:r>
              <a:rPr lang="en-US" altLang="en-US" sz="1200" baseline="-25000"/>
              <a:t>2</a:t>
            </a:r>
            <a:endParaRPr lang="en-US" altLang="en-US" sz="1400"/>
          </a:p>
        </p:txBody>
      </p:sp>
      <p:sp>
        <p:nvSpPr>
          <p:cNvPr id="20490" name="Text Box 15">
            <a:extLst>
              <a:ext uri="{FF2B5EF4-FFF2-40B4-BE49-F238E27FC236}">
                <a16:creationId xmlns:a16="http://schemas.microsoft.com/office/drawing/2014/main" id="{02DFA92A-0DD4-DBC4-5A5A-5AC26245016D}"/>
              </a:ext>
            </a:extLst>
          </p:cNvPr>
          <p:cNvSpPr txBox="1">
            <a:spLocks noChangeArrowheads="1"/>
          </p:cNvSpPr>
          <p:nvPr/>
        </p:nvSpPr>
        <p:spPr bwMode="auto">
          <a:xfrm>
            <a:off x="4127500" y="2590800"/>
            <a:ext cx="11207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Dünne Pluslinse</a:t>
            </a:r>
          </a:p>
        </p:txBody>
      </p:sp>
      <p:sp>
        <p:nvSpPr>
          <p:cNvPr id="20491" name="Oval 16">
            <a:extLst>
              <a:ext uri="{FF2B5EF4-FFF2-40B4-BE49-F238E27FC236}">
                <a16:creationId xmlns:a16="http://schemas.microsoft.com/office/drawing/2014/main" id="{042CB183-589F-058D-55CC-F5B3C6DC5484}"/>
              </a:ext>
            </a:extLst>
          </p:cNvPr>
          <p:cNvSpPr>
            <a:spLocks noChangeArrowheads="1"/>
          </p:cNvSpPr>
          <p:nvPr/>
        </p:nvSpPr>
        <p:spPr bwMode="auto">
          <a:xfrm>
            <a:off x="4579938" y="3916363"/>
            <a:ext cx="100012" cy="11271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492" name="Text Box 17">
            <a:extLst>
              <a:ext uri="{FF2B5EF4-FFF2-40B4-BE49-F238E27FC236}">
                <a16:creationId xmlns:a16="http://schemas.microsoft.com/office/drawing/2014/main" id="{8FA59DCD-B150-117C-6B19-293B52FD5B79}"/>
              </a:ext>
            </a:extLst>
          </p:cNvPr>
          <p:cNvSpPr txBox="1">
            <a:spLocks noChangeArrowheads="1"/>
          </p:cNvSpPr>
          <p:nvPr/>
        </p:nvSpPr>
        <p:spPr bwMode="auto">
          <a:xfrm>
            <a:off x="4611688" y="4024313"/>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t>N</a:t>
            </a:r>
          </a:p>
        </p:txBody>
      </p:sp>
      <p:sp>
        <p:nvSpPr>
          <p:cNvPr id="20493" name="Text Box 18">
            <a:extLst>
              <a:ext uri="{FF2B5EF4-FFF2-40B4-BE49-F238E27FC236}">
                <a16:creationId xmlns:a16="http://schemas.microsoft.com/office/drawing/2014/main" id="{A04DD923-C607-A365-B6DF-5D0308659E29}"/>
              </a:ext>
            </a:extLst>
          </p:cNvPr>
          <p:cNvSpPr txBox="1">
            <a:spLocks noChangeArrowheads="1"/>
          </p:cNvSpPr>
          <p:nvPr/>
        </p:nvSpPr>
        <p:spPr bwMode="auto">
          <a:xfrm>
            <a:off x="995363" y="3386138"/>
            <a:ext cx="1079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Objekthöhe</a:t>
            </a:r>
          </a:p>
        </p:txBody>
      </p:sp>
      <p:sp>
        <p:nvSpPr>
          <p:cNvPr id="20494" name="AutoShape 19">
            <a:extLst>
              <a:ext uri="{FF2B5EF4-FFF2-40B4-BE49-F238E27FC236}">
                <a16:creationId xmlns:a16="http://schemas.microsoft.com/office/drawing/2014/main" id="{B9532174-7FA1-28E7-01CD-30A8E4E0D054}"/>
              </a:ext>
            </a:extLst>
          </p:cNvPr>
          <p:cNvSpPr>
            <a:spLocks/>
          </p:cNvSpPr>
          <p:nvPr/>
        </p:nvSpPr>
        <p:spPr bwMode="auto">
          <a:xfrm>
            <a:off x="2062163" y="3127375"/>
            <a:ext cx="152400" cy="838200"/>
          </a:xfrm>
          <a:prstGeom prst="leftBrace">
            <a:avLst>
              <a:gd name="adj1" fmla="val 458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495" name="Text Box 20">
            <a:extLst>
              <a:ext uri="{FF2B5EF4-FFF2-40B4-BE49-F238E27FC236}">
                <a16:creationId xmlns:a16="http://schemas.microsoft.com/office/drawing/2014/main" id="{BF955498-6347-DEFB-5ED1-17031EF766ED}"/>
              </a:ext>
            </a:extLst>
          </p:cNvPr>
          <p:cNvSpPr txBox="1">
            <a:spLocks noChangeArrowheads="1"/>
          </p:cNvSpPr>
          <p:nvPr/>
        </p:nvSpPr>
        <p:spPr bwMode="auto">
          <a:xfrm>
            <a:off x="5722938" y="2362200"/>
            <a:ext cx="1681162" cy="527050"/>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a:solidFill>
                  <a:schemeClr val="bg1">
                    <a:lumMod val="75000"/>
                  </a:schemeClr>
                </a:solidFill>
              </a:rPr>
              <a:t>Bildabstand (v)</a:t>
            </a:r>
          </a:p>
          <a:p>
            <a:pPr algn="ctr" eaLnBrk="1" hangingPunct="1">
              <a:spcBef>
                <a:spcPct val="0"/>
              </a:spcBef>
              <a:buClrTx/>
              <a:buSzTx/>
              <a:buFontTx/>
              <a:buNone/>
              <a:defRPr/>
            </a:pPr>
            <a:r>
              <a:rPr lang="en-US" altLang="en-US" sz="1200" i="1">
                <a:solidFill>
                  <a:schemeClr val="bg1">
                    <a:lumMod val="75000"/>
                  </a:schemeClr>
                </a:solidFill>
              </a:rPr>
              <a:t>Objektentfernung (u)</a:t>
            </a:r>
          </a:p>
        </p:txBody>
      </p:sp>
      <p:sp>
        <p:nvSpPr>
          <p:cNvPr id="20496" name="Text Box 21">
            <a:extLst>
              <a:ext uri="{FF2B5EF4-FFF2-40B4-BE49-F238E27FC236}">
                <a16:creationId xmlns:a16="http://schemas.microsoft.com/office/drawing/2014/main" id="{E53E113C-F107-0FD1-5F00-D90FA1112B7E}"/>
              </a:ext>
            </a:extLst>
          </p:cNvPr>
          <p:cNvSpPr txBox="1">
            <a:spLocks noChangeArrowheads="1"/>
          </p:cNvSpPr>
          <p:nvPr/>
        </p:nvSpPr>
        <p:spPr bwMode="auto">
          <a:xfrm>
            <a:off x="755650" y="2362200"/>
            <a:ext cx="2795588" cy="579646"/>
          </a:xfrm>
          <a:prstGeom prst="rect">
            <a:avLst/>
          </a:prstGeom>
          <a:solidFill>
            <a:srgbClr val="CCFFCC"/>
          </a:solidFill>
          <a:ln w="9525">
            <a:solidFill>
              <a:srgbClr val="66FFFF"/>
            </a:solidFill>
            <a:miter lim="800000"/>
            <a:headEnd/>
            <a:tailEnd/>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defRPr/>
            </a:pPr>
            <a:r>
              <a:rPr lang="en-US" altLang="en-US" sz="1200" i="1" u="sng" dirty="0">
                <a:solidFill>
                  <a:schemeClr val="bg1">
                    <a:lumMod val="75000"/>
                  </a:schemeClr>
                </a:solidFill>
              </a:rPr>
              <a:t>Vergenz des </a:t>
            </a:r>
            <a:r>
              <a:rPr lang="en-US" altLang="en-US" sz="1200" i="1" u="sng" dirty="0" err="1">
                <a:solidFill>
                  <a:schemeClr val="bg1">
                    <a:lumMod val="75000"/>
                  </a:schemeClr>
                </a:solidFill>
              </a:rPr>
              <a:t>einfallenden</a:t>
            </a:r>
            <a:r>
              <a:rPr lang="en-US" altLang="en-US" sz="1200" i="1" u="sng" dirty="0">
                <a:solidFill>
                  <a:schemeClr val="bg1">
                    <a:lumMod val="75000"/>
                  </a:schemeClr>
                </a:solidFill>
              </a:rPr>
              <a:t> Lichts (U)</a:t>
            </a:r>
          </a:p>
          <a:p>
            <a:pPr algn="ctr" eaLnBrk="1" hangingPunct="1">
              <a:spcBef>
                <a:spcPct val="0"/>
              </a:spcBef>
              <a:buClrTx/>
              <a:buSzTx/>
              <a:buFontTx/>
              <a:buNone/>
              <a:defRPr/>
            </a:pPr>
            <a:r>
              <a:rPr lang="en-US" altLang="en-US" sz="1200" i="1" dirty="0">
                <a:solidFill>
                  <a:schemeClr val="bg1">
                    <a:lumMod val="75000"/>
                  </a:schemeClr>
                </a:solidFill>
              </a:rPr>
              <a:t>Vergenz des </a:t>
            </a:r>
            <a:r>
              <a:rPr lang="en-US" altLang="en-US" sz="1200" i="1" dirty="0" err="1">
                <a:solidFill>
                  <a:schemeClr val="bg1">
                    <a:lumMod val="75000"/>
                  </a:schemeClr>
                </a:solidFill>
              </a:rPr>
              <a:t>aus</a:t>
            </a:r>
            <a:r>
              <a:rPr lang="en-US" altLang="en-US" sz="1200" i="1" dirty="0">
                <a:solidFill>
                  <a:schemeClr val="bg1">
                    <a:lumMod val="75000"/>
                  </a:schemeClr>
                </a:solidFill>
              </a:rPr>
              <a:t> der Linse </a:t>
            </a:r>
            <a:r>
              <a:rPr lang="en-US" altLang="en-US" sz="1200" i="1" dirty="0" err="1">
                <a:solidFill>
                  <a:schemeClr val="bg1">
                    <a:lumMod val="75000"/>
                  </a:schemeClr>
                </a:solidFill>
              </a:rPr>
              <a:t>austretenden</a:t>
            </a:r>
            <a:r>
              <a:rPr lang="en-US" altLang="en-US" sz="1200" i="1" dirty="0">
                <a:solidFill>
                  <a:schemeClr val="bg1">
                    <a:lumMod val="75000"/>
                  </a:schemeClr>
                </a:solidFill>
              </a:rPr>
              <a:t> Lichts (V)</a:t>
            </a:r>
          </a:p>
        </p:txBody>
      </p:sp>
      <p:sp>
        <p:nvSpPr>
          <p:cNvPr id="20497" name="Text Box 22">
            <a:extLst>
              <a:ext uri="{FF2B5EF4-FFF2-40B4-BE49-F238E27FC236}">
                <a16:creationId xmlns:a16="http://schemas.microsoft.com/office/drawing/2014/main" id="{C3AA8540-6A73-1878-0818-32F5E19896D2}"/>
              </a:ext>
            </a:extLst>
          </p:cNvPr>
          <p:cNvSpPr txBox="1">
            <a:spLocks noChangeArrowheads="1"/>
          </p:cNvSpPr>
          <p:nvPr/>
        </p:nvSpPr>
        <p:spPr bwMode="auto">
          <a:xfrm>
            <a:off x="2438400" y="1676400"/>
            <a:ext cx="3313113" cy="30480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b="1">
                <a:solidFill>
                  <a:schemeClr val="bg1">
                    <a:lumMod val="75000"/>
                  </a:schemeClr>
                </a:solidFill>
              </a:rPr>
              <a:t>Die transversale Vergrößerung ist gleich:</a:t>
            </a:r>
          </a:p>
        </p:txBody>
      </p:sp>
      <p:sp>
        <p:nvSpPr>
          <p:cNvPr id="20498" name="Line 23">
            <a:extLst>
              <a:ext uri="{FF2B5EF4-FFF2-40B4-BE49-F238E27FC236}">
                <a16:creationId xmlns:a16="http://schemas.microsoft.com/office/drawing/2014/main" id="{FE9179D2-56B5-3ED6-C546-FF381E4A87D1}"/>
              </a:ext>
            </a:extLst>
          </p:cNvPr>
          <p:cNvSpPr>
            <a:spLocks noChangeShapeType="1"/>
          </p:cNvSpPr>
          <p:nvPr/>
        </p:nvSpPr>
        <p:spPr bwMode="auto">
          <a:xfrm flipH="1">
            <a:off x="3581400" y="2068513"/>
            <a:ext cx="9906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20499" name="Line 24">
            <a:extLst>
              <a:ext uri="{FF2B5EF4-FFF2-40B4-BE49-F238E27FC236}">
                <a16:creationId xmlns:a16="http://schemas.microsoft.com/office/drawing/2014/main" id="{705C1D26-DC2B-CBE9-0826-41D505B76F3E}"/>
              </a:ext>
            </a:extLst>
          </p:cNvPr>
          <p:cNvSpPr>
            <a:spLocks noChangeShapeType="1"/>
          </p:cNvSpPr>
          <p:nvPr/>
        </p:nvSpPr>
        <p:spPr bwMode="auto">
          <a:xfrm>
            <a:off x="4572000" y="2068513"/>
            <a:ext cx="1143000" cy="293687"/>
          </a:xfrm>
          <a:prstGeom prst="line">
            <a:avLst/>
          </a:prstGeom>
          <a:noFill/>
          <a:ln w="9525">
            <a:solidFill>
              <a:srgbClr val="66FFFF"/>
            </a:solidFill>
            <a:round/>
            <a:headEnd/>
            <a:tailEnd type="triangle" w="med" len="med"/>
          </a:ln>
          <a:effectLst/>
        </p:spPr>
        <p:txBody>
          <a:bodyPr/>
          <a:lstStyle/>
          <a:p>
            <a:pPr>
              <a:defRPr/>
            </a:pPr>
            <a:endParaRPr lang="en-US">
              <a:solidFill>
                <a:schemeClr val="bg1">
                  <a:lumMod val="75000"/>
                </a:schemeClr>
              </a:solidFill>
            </a:endParaRPr>
          </a:p>
        </p:txBody>
      </p:sp>
      <p:sp>
        <p:nvSpPr>
          <p:cNvPr id="20500" name="Text Box 25">
            <a:extLst>
              <a:ext uri="{FF2B5EF4-FFF2-40B4-BE49-F238E27FC236}">
                <a16:creationId xmlns:a16="http://schemas.microsoft.com/office/drawing/2014/main" id="{4EB35C5E-8670-E6FA-6659-CC5E7FD041A7}"/>
              </a:ext>
            </a:extLst>
          </p:cNvPr>
          <p:cNvSpPr txBox="1">
            <a:spLocks noChangeArrowheads="1"/>
          </p:cNvSpPr>
          <p:nvPr/>
        </p:nvSpPr>
        <p:spPr bwMode="auto">
          <a:xfrm>
            <a:off x="5753099" y="1981200"/>
            <a:ext cx="1676401" cy="394980"/>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a:solidFill>
                  <a:schemeClr val="bg1">
                    <a:lumMod val="75000"/>
                  </a:schemeClr>
                </a:solidFill>
              </a:rPr>
              <a:t>(Nach dem Satz </a:t>
            </a:r>
            <a:r>
              <a:rPr lang="en-US" altLang="en-US" sz="1200" dirty="0" err="1">
                <a:solidFill>
                  <a:schemeClr val="bg1">
                    <a:lumMod val="75000"/>
                  </a:schemeClr>
                </a:solidFill>
              </a:rPr>
              <a:t>über</a:t>
            </a:r>
            <a:r>
              <a:rPr lang="en-US" altLang="en-US" sz="1200" dirty="0">
                <a:solidFill>
                  <a:schemeClr val="bg1">
                    <a:lumMod val="75000"/>
                  </a:schemeClr>
                </a:solidFill>
              </a:rPr>
              <a:t> </a:t>
            </a:r>
            <a:r>
              <a:rPr lang="en-US" altLang="en-US" sz="1200" dirty="0" err="1">
                <a:solidFill>
                  <a:schemeClr val="bg1">
                    <a:lumMod val="75000"/>
                  </a:schemeClr>
                </a:solidFill>
              </a:rPr>
              <a:t>gleichseitige</a:t>
            </a:r>
            <a:r>
              <a:rPr lang="en-US" altLang="en-US" sz="1200" dirty="0">
                <a:solidFill>
                  <a:schemeClr val="bg1">
                    <a:lumMod val="75000"/>
                  </a:schemeClr>
                </a:solidFill>
              </a:rPr>
              <a:t> </a:t>
            </a:r>
            <a:r>
              <a:rPr lang="en-US" altLang="en-US" sz="1200" dirty="0" err="1">
                <a:solidFill>
                  <a:schemeClr val="bg1">
                    <a:lumMod val="75000"/>
                  </a:schemeClr>
                </a:solidFill>
              </a:rPr>
              <a:t>Dreiecke</a:t>
            </a:r>
            <a:r>
              <a:rPr lang="en-US" altLang="en-US" sz="1200" dirty="0">
                <a:solidFill>
                  <a:schemeClr val="bg1">
                    <a:lumMod val="75000"/>
                  </a:schemeClr>
                </a:solidFill>
              </a:rPr>
              <a:t>)</a:t>
            </a:r>
          </a:p>
        </p:txBody>
      </p:sp>
      <p:sp>
        <p:nvSpPr>
          <p:cNvPr id="20501" name="Text Box 26">
            <a:extLst>
              <a:ext uri="{FF2B5EF4-FFF2-40B4-BE49-F238E27FC236}">
                <a16:creationId xmlns:a16="http://schemas.microsoft.com/office/drawing/2014/main" id="{CBE9D1D2-74E7-1D90-BFC4-2A376D19B6C4}"/>
              </a:ext>
            </a:extLst>
          </p:cNvPr>
          <p:cNvSpPr txBox="1">
            <a:spLocks noChangeArrowheads="1"/>
          </p:cNvSpPr>
          <p:nvPr/>
        </p:nvSpPr>
        <p:spPr bwMode="auto">
          <a:xfrm>
            <a:off x="1181100" y="1981200"/>
            <a:ext cx="1468438" cy="244475"/>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rPr>
              <a:t>(Nach dem Brechungsgesetz)</a:t>
            </a:r>
          </a:p>
        </p:txBody>
      </p:sp>
      <p:sp>
        <p:nvSpPr>
          <p:cNvPr id="20502" name="Text Box 27">
            <a:extLst>
              <a:ext uri="{FF2B5EF4-FFF2-40B4-BE49-F238E27FC236}">
                <a16:creationId xmlns:a16="http://schemas.microsoft.com/office/drawing/2014/main" id="{D92E47FE-0CC9-3AAB-9FF8-838A82D0A483}"/>
              </a:ext>
            </a:extLst>
          </p:cNvPr>
          <p:cNvSpPr txBox="1">
            <a:spLocks noChangeArrowheads="1"/>
          </p:cNvSpPr>
          <p:nvPr/>
        </p:nvSpPr>
        <p:spPr bwMode="auto">
          <a:xfrm>
            <a:off x="76200" y="3962400"/>
            <a:ext cx="2447925" cy="5349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defRPr/>
            </a:pPr>
            <a:r>
              <a:rPr lang="en-US" altLang="en-US" sz="1200">
                <a:solidFill>
                  <a:schemeClr val="bg1">
                    <a:lumMod val="75000"/>
                  </a:schemeClr>
                </a:solidFill>
              </a:rPr>
              <a:t>Wenn </a:t>
            </a:r>
            <a:r>
              <a:rPr lang="en-US" altLang="en-US" sz="1200" i="1">
                <a:solidFill>
                  <a:schemeClr val="bg1">
                    <a:lumMod val="75000"/>
                  </a:schemeClr>
                </a:solidFill>
              </a:rPr>
              <a:t>u </a:t>
            </a:r>
            <a:r>
              <a:rPr lang="en-US" altLang="en-US" sz="1200">
                <a:solidFill>
                  <a:schemeClr val="bg1">
                    <a:lumMod val="75000"/>
                  </a:schemeClr>
                </a:solidFill>
              </a:rPr>
              <a:t>= -100 cm und </a:t>
            </a:r>
          </a:p>
          <a:p>
            <a:pPr eaLnBrk="1" hangingPunct="1">
              <a:lnSpc>
                <a:spcPct val="80000"/>
              </a:lnSpc>
              <a:spcBef>
                <a:spcPct val="0"/>
              </a:spcBef>
              <a:buClrTx/>
              <a:buSzTx/>
              <a:buFontTx/>
              <a:buNone/>
              <a:defRPr/>
            </a:pPr>
            <a:r>
              <a:rPr lang="en-US" altLang="en-US" sz="1200" b="1">
                <a:solidFill>
                  <a:schemeClr val="bg1">
                    <a:lumMod val="75000"/>
                  </a:schemeClr>
                </a:solidFill>
              </a:rPr>
              <a:t>P </a:t>
            </a:r>
            <a:r>
              <a:rPr lang="en-US" altLang="en-US" sz="1200">
                <a:solidFill>
                  <a:schemeClr val="bg1">
                    <a:lumMod val="75000"/>
                  </a:schemeClr>
                </a:solidFill>
              </a:rPr>
              <a:t>= +3, dann ist </a:t>
            </a:r>
            <a:r>
              <a:rPr lang="en-US" altLang="en-US" sz="1200" i="1">
                <a:solidFill>
                  <a:schemeClr val="bg1">
                    <a:lumMod val="75000"/>
                  </a:schemeClr>
                </a:solidFill>
              </a:rPr>
              <a:t>v </a:t>
            </a:r>
            <a:r>
              <a:rPr lang="en-US" altLang="en-US" sz="1200">
                <a:solidFill>
                  <a:schemeClr val="bg1">
                    <a:lumMod val="75000"/>
                  </a:schemeClr>
                </a:solidFill>
              </a:rPr>
              <a:t>= 50 cm</a:t>
            </a:r>
          </a:p>
        </p:txBody>
      </p:sp>
      <p:sp>
        <p:nvSpPr>
          <p:cNvPr id="20503" name="Line 28">
            <a:extLst>
              <a:ext uri="{FF2B5EF4-FFF2-40B4-BE49-F238E27FC236}">
                <a16:creationId xmlns:a16="http://schemas.microsoft.com/office/drawing/2014/main" id="{9D8AF967-8F7E-8976-3104-85D91075CA39}"/>
              </a:ext>
            </a:extLst>
          </p:cNvPr>
          <p:cNvSpPr>
            <a:spLocks noChangeShapeType="1"/>
          </p:cNvSpPr>
          <p:nvPr/>
        </p:nvSpPr>
        <p:spPr bwMode="auto">
          <a:xfrm>
            <a:off x="6019800" y="3973513"/>
            <a:ext cx="0" cy="446087"/>
          </a:xfrm>
          <a:prstGeom prst="line">
            <a:avLst/>
          </a:prstGeom>
          <a:noFill/>
          <a:ln w="9525">
            <a:solidFill>
              <a:schemeClr val="tx1"/>
            </a:solidFill>
            <a:round/>
            <a:headEnd type="non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04" name="Text Box 29">
            <a:extLst>
              <a:ext uri="{FF2B5EF4-FFF2-40B4-BE49-F238E27FC236}">
                <a16:creationId xmlns:a16="http://schemas.microsoft.com/office/drawing/2014/main" id="{4DE6DBEC-FB43-BFEC-F281-F913C91D4635}"/>
              </a:ext>
            </a:extLst>
          </p:cNvPr>
          <p:cNvSpPr txBox="1">
            <a:spLocks noChangeArrowheads="1"/>
          </p:cNvSpPr>
          <p:nvPr/>
        </p:nvSpPr>
        <p:spPr bwMode="auto">
          <a:xfrm>
            <a:off x="0" y="4648200"/>
            <a:ext cx="2070100" cy="3211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defRPr/>
            </a:pPr>
            <a:r>
              <a:rPr lang="en-US" altLang="en-US" sz="1200" i="1" dirty="0" err="1">
                <a:solidFill>
                  <a:schemeClr val="bg1">
                    <a:lumMod val="75000"/>
                  </a:schemeClr>
                </a:solidFill>
              </a:rPr>
              <a:t>Transversale</a:t>
            </a:r>
            <a:r>
              <a:rPr lang="en-US" altLang="en-US" sz="1200" i="1" dirty="0">
                <a:solidFill>
                  <a:schemeClr val="bg1">
                    <a:lumMod val="75000"/>
                  </a:schemeClr>
                </a:solidFill>
              </a:rPr>
              <a:t> </a:t>
            </a:r>
            <a:r>
              <a:rPr lang="en-US" altLang="en-US" sz="1200" i="1" dirty="0" err="1">
                <a:solidFill>
                  <a:schemeClr val="bg1">
                    <a:lumMod val="75000"/>
                  </a:schemeClr>
                </a:solidFill>
              </a:rPr>
              <a:t>Vergrößerung</a:t>
            </a:r>
            <a:r>
              <a:rPr lang="en-US" altLang="en-US" sz="1200" i="1" dirty="0">
                <a:solidFill>
                  <a:schemeClr val="bg1">
                    <a:lumMod val="75000"/>
                  </a:schemeClr>
                </a:solidFill>
              </a:rPr>
              <a:t> =</a:t>
            </a:r>
          </a:p>
          <a:p>
            <a:pPr eaLnBrk="1" hangingPunct="1">
              <a:lnSpc>
                <a:spcPct val="80000"/>
              </a:lnSpc>
              <a:spcBef>
                <a:spcPct val="0"/>
              </a:spcBef>
              <a:buClrTx/>
              <a:buSzTx/>
              <a:buFontTx/>
              <a:buNone/>
              <a:defRPr/>
            </a:pPr>
            <a:r>
              <a:rPr lang="en-US" altLang="en-US" sz="1200" i="1" dirty="0">
                <a:solidFill>
                  <a:schemeClr val="bg1">
                    <a:lumMod val="75000"/>
                  </a:schemeClr>
                </a:solidFill>
              </a:rPr>
              <a:t>v/u </a:t>
            </a:r>
            <a:r>
              <a:rPr lang="en-US" altLang="en-US" sz="1200" dirty="0">
                <a:solidFill>
                  <a:schemeClr val="bg1">
                    <a:lumMod val="75000"/>
                  </a:schemeClr>
                </a:solidFill>
              </a:rPr>
              <a:t>= 50/-100 = -0,5</a:t>
            </a:r>
          </a:p>
        </p:txBody>
      </p:sp>
      <p:sp>
        <p:nvSpPr>
          <p:cNvPr id="20505" name="Line 30">
            <a:extLst>
              <a:ext uri="{FF2B5EF4-FFF2-40B4-BE49-F238E27FC236}">
                <a16:creationId xmlns:a16="http://schemas.microsoft.com/office/drawing/2014/main" id="{468B3886-3CBA-5108-0E63-3600AC25E9FE}"/>
              </a:ext>
            </a:extLst>
          </p:cNvPr>
          <p:cNvSpPr>
            <a:spLocks noChangeShapeType="1"/>
          </p:cNvSpPr>
          <p:nvPr/>
        </p:nvSpPr>
        <p:spPr bwMode="auto">
          <a:xfrm flipH="1">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20506" name="Line 31">
            <a:extLst>
              <a:ext uri="{FF2B5EF4-FFF2-40B4-BE49-F238E27FC236}">
                <a16:creationId xmlns:a16="http://schemas.microsoft.com/office/drawing/2014/main" id="{827EF21C-112D-3468-C814-150A1FA80194}"/>
              </a:ext>
            </a:extLst>
          </p:cNvPr>
          <p:cNvSpPr>
            <a:spLocks noChangeShapeType="1"/>
          </p:cNvSpPr>
          <p:nvPr/>
        </p:nvSpPr>
        <p:spPr bwMode="auto">
          <a:xfrm>
            <a:off x="1447800" y="11430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20507" name="Line 32">
            <a:extLst>
              <a:ext uri="{FF2B5EF4-FFF2-40B4-BE49-F238E27FC236}">
                <a16:creationId xmlns:a16="http://schemas.microsoft.com/office/drawing/2014/main" id="{045FBC81-25E1-92E0-89EF-793198C37108}"/>
              </a:ext>
            </a:extLst>
          </p:cNvPr>
          <p:cNvSpPr>
            <a:spLocks noChangeShapeType="1"/>
          </p:cNvSpPr>
          <p:nvPr/>
        </p:nvSpPr>
        <p:spPr bwMode="auto">
          <a:xfrm flipH="1">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20508" name="Line 33">
            <a:extLst>
              <a:ext uri="{FF2B5EF4-FFF2-40B4-BE49-F238E27FC236}">
                <a16:creationId xmlns:a16="http://schemas.microsoft.com/office/drawing/2014/main" id="{495497AB-B845-9115-B724-39E0462D2B9D}"/>
              </a:ext>
            </a:extLst>
          </p:cNvPr>
          <p:cNvSpPr>
            <a:spLocks noChangeShapeType="1"/>
          </p:cNvSpPr>
          <p:nvPr/>
        </p:nvSpPr>
        <p:spPr bwMode="auto">
          <a:xfrm>
            <a:off x="2590800" y="1676400"/>
            <a:ext cx="914400" cy="304800"/>
          </a:xfrm>
          <a:prstGeom prst="line">
            <a:avLst/>
          </a:prstGeom>
          <a:noFill/>
          <a:ln w="9525">
            <a:solidFill>
              <a:srgbClr val="B2B2B2"/>
            </a:solidFill>
            <a:round/>
            <a:headEnd/>
            <a:tailEnd/>
          </a:ln>
          <a:effectLst/>
        </p:spPr>
        <p:txBody>
          <a:bodyPr/>
          <a:lstStyle/>
          <a:p>
            <a:pPr>
              <a:defRPr/>
            </a:pPr>
            <a:endParaRPr lang="en-US">
              <a:solidFill>
                <a:schemeClr val="bg1">
                  <a:lumMod val="75000"/>
                </a:schemeClr>
              </a:solidFill>
            </a:endParaRPr>
          </a:p>
        </p:txBody>
      </p:sp>
      <p:sp>
        <p:nvSpPr>
          <p:cNvPr id="20509" name="Text Box 34">
            <a:extLst>
              <a:ext uri="{FF2B5EF4-FFF2-40B4-BE49-F238E27FC236}">
                <a16:creationId xmlns:a16="http://schemas.microsoft.com/office/drawing/2014/main" id="{B0CB1E15-53A7-1DCD-6D1A-98176C7E7B12}"/>
              </a:ext>
            </a:extLst>
          </p:cNvPr>
          <p:cNvSpPr txBox="1">
            <a:spLocks noChangeArrowheads="1"/>
          </p:cNvSpPr>
          <p:nvPr/>
        </p:nvSpPr>
        <p:spPr bwMode="auto">
          <a:xfrm>
            <a:off x="1584325" y="9144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20510" name="Text Box 35">
            <a:extLst>
              <a:ext uri="{FF2B5EF4-FFF2-40B4-BE49-F238E27FC236}">
                <a16:creationId xmlns:a16="http://schemas.microsoft.com/office/drawing/2014/main" id="{FBD67608-FF84-9BA6-07D6-F5211734882D}"/>
              </a:ext>
            </a:extLst>
          </p:cNvPr>
          <p:cNvSpPr txBox="1">
            <a:spLocks noChangeArrowheads="1"/>
          </p:cNvSpPr>
          <p:nvPr/>
        </p:nvSpPr>
        <p:spPr bwMode="auto">
          <a:xfrm>
            <a:off x="2667000" y="1447800"/>
            <a:ext cx="895350" cy="210314"/>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dirty="0" err="1">
                <a:solidFill>
                  <a:schemeClr val="bg1">
                    <a:lumMod val="75000"/>
                  </a:schemeClr>
                </a:solidFill>
                <a:latin typeface="Segoe Script" panose="030B0504020000000003" pitchFamily="66" charset="0"/>
              </a:rPr>
              <a:t>Axiale</a:t>
            </a:r>
            <a:endParaRPr lang="en-US" altLang="en-US" sz="1200" dirty="0">
              <a:solidFill>
                <a:schemeClr val="bg1">
                  <a:lumMod val="75000"/>
                </a:schemeClr>
              </a:solidFill>
              <a:latin typeface="Segoe Script" panose="030B0504020000000003" pitchFamily="66" charset="0"/>
            </a:endParaRPr>
          </a:p>
        </p:txBody>
      </p:sp>
      <p:sp>
        <p:nvSpPr>
          <p:cNvPr id="20511" name="Text Box 36">
            <a:extLst>
              <a:ext uri="{FF2B5EF4-FFF2-40B4-BE49-F238E27FC236}">
                <a16:creationId xmlns:a16="http://schemas.microsoft.com/office/drawing/2014/main" id="{B619AC9B-EA4A-BF7B-5501-536169A50859}"/>
              </a:ext>
            </a:extLst>
          </p:cNvPr>
          <p:cNvSpPr txBox="1">
            <a:spLocks noChangeArrowheads="1"/>
          </p:cNvSpPr>
          <p:nvPr/>
        </p:nvSpPr>
        <p:spPr bwMode="auto">
          <a:xfrm>
            <a:off x="6096000" y="762000"/>
            <a:ext cx="352425" cy="369888"/>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20512" name="Text Box 37">
            <a:extLst>
              <a:ext uri="{FF2B5EF4-FFF2-40B4-BE49-F238E27FC236}">
                <a16:creationId xmlns:a16="http://schemas.microsoft.com/office/drawing/2014/main" id="{7174D576-4770-BA24-C182-31ABE3631FBC}"/>
              </a:ext>
            </a:extLst>
          </p:cNvPr>
          <p:cNvSpPr txBox="1">
            <a:spLocks noChangeArrowheads="1"/>
          </p:cNvSpPr>
          <p:nvPr/>
        </p:nvSpPr>
        <p:spPr bwMode="auto">
          <a:xfrm>
            <a:off x="7392988"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20513" name="Text Box 38">
            <a:extLst>
              <a:ext uri="{FF2B5EF4-FFF2-40B4-BE49-F238E27FC236}">
                <a16:creationId xmlns:a16="http://schemas.microsoft.com/office/drawing/2014/main" id="{F34538A7-FA36-13F7-9068-255D1ABAC8B5}"/>
              </a:ext>
            </a:extLst>
          </p:cNvPr>
          <p:cNvSpPr txBox="1">
            <a:spLocks noChangeArrowheads="1"/>
          </p:cNvSpPr>
          <p:nvPr/>
        </p:nvSpPr>
        <p:spPr bwMode="auto">
          <a:xfrm>
            <a:off x="0" y="5337175"/>
            <a:ext cx="1893888" cy="321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lnSpc>
                <a:spcPct val="80000"/>
              </a:lnSpc>
              <a:spcBef>
                <a:spcPct val="0"/>
              </a:spcBef>
              <a:buClrTx/>
              <a:buSzTx/>
              <a:buFontTx/>
              <a:buNone/>
            </a:pPr>
            <a:r>
              <a:rPr lang="en-US" altLang="en-US" sz="1200" i="1" dirty="0" err="1">
                <a:solidFill>
                  <a:srgbClr val="0000FF"/>
                </a:solidFill>
              </a:rPr>
              <a:t>Axiale</a:t>
            </a:r>
            <a:r>
              <a:rPr lang="en-US" altLang="en-US" sz="1200" i="1" dirty="0">
                <a:solidFill>
                  <a:srgbClr val="0000FF"/>
                </a:solidFill>
              </a:rPr>
              <a:t> </a:t>
            </a:r>
            <a:r>
              <a:rPr lang="en-US" altLang="en-US" sz="1200" i="1" dirty="0" err="1">
                <a:solidFill>
                  <a:srgbClr val="0000FF"/>
                </a:solidFill>
              </a:rPr>
              <a:t>Vergrößerung</a:t>
            </a:r>
            <a:r>
              <a:rPr lang="en-US" altLang="en-US" sz="1200" i="1" dirty="0">
                <a:solidFill>
                  <a:srgbClr val="0000FF"/>
                </a:solidFill>
              </a:rPr>
              <a:t> =</a:t>
            </a:r>
          </a:p>
          <a:p>
            <a:pPr eaLnBrk="1" hangingPunct="1">
              <a:lnSpc>
                <a:spcPct val="80000"/>
              </a:lnSpc>
              <a:spcBef>
                <a:spcPct val="0"/>
              </a:spcBef>
              <a:buClrTx/>
              <a:buSzTx/>
              <a:buFontTx/>
              <a:buNone/>
            </a:pPr>
            <a:r>
              <a:rPr lang="en-US" altLang="en-US" sz="1200" i="1" dirty="0">
                <a:solidFill>
                  <a:srgbClr val="0000FF"/>
                </a:solidFill>
              </a:rPr>
              <a:t>(v/u)</a:t>
            </a:r>
            <a:r>
              <a:rPr lang="en-US" altLang="en-US" sz="1200" i="1" baseline="30000" dirty="0">
                <a:solidFill>
                  <a:srgbClr val="0000FF"/>
                </a:solidFill>
              </a:rPr>
              <a:t>2</a:t>
            </a:r>
            <a:r>
              <a:rPr lang="en-US" altLang="en-US" sz="1200" dirty="0">
                <a:solidFill>
                  <a:srgbClr val="0000FF"/>
                </a:solidFill>
              </a:rPr>
              <a:t> = -.5</a:t>
            </a:r>
            <a:r>
              <a:rPr lang="en-US" altLang="en-US" sz="1200" baseline="30000" dirty="0">
                <a:solidFill>
                  <a:srgbClr val="0000FF"/>
                </a:solidFill>
              </a:rPr>
              <a:t>2 </a:t>
            </a:r>
            <a:r>
              <a:rPr lang="en-US" altLang="en-US" sz="1200" dirty="0">
                <a:solidFill>
                  <a:srgbClr val="0000FF"/>
                </a:solidFill>
              </a:rPr>
              <a:t> = .25</a:t>
            </a:r>
          </a:p>
        </p:txBody>
      </p:sp>
      <p:sp>
        <p:nvSpPr>
          <p:cNvPr id="20514" name="Text Box 39">
            <a:extLst>
              <a:ext uri="{FF2B5EF4-FFF2-40B4-BE49-F238E27FC236}">
                <a16:creationId xmlns:a16="http://schemas.microsoft.com/office/drawing/2014/main" id="{5E842713-14C5-AAC8-1AF9-82EBA7F9C5A5}"/>
              </a:ext>
            </a:extLst>
          </p:cNvPr>
          <p:cNvSpPr txBox="1">
            <a:spLocks noChangeArrowheads="1"/>
          </p:cNvSpPr>
          <p:nvPr/>
        </p:nvSpPr>
        <p:spPr bwMode="auto">
          <a:xfrm>
            <a:off x="3505200" y="2147888"/>
            <a:ext cx="352425" cy="369887"/>
          </a:xfrm>
          <a:prstGeom prst="rect">
            <a:avLst/>
          </a:prstGeom>
          <a:noFill/>
          <a:ln>
            <a:noFill/>
          </a:ln>
          <a:effectLst/>
        </p:spPr>
        <p:txBody>
          <a:bodyPr wrap="square" lIns="25400" tIns="12700" rIns="25400" bIns="12700">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en-US" altLang="en-US" sz="1200">
                <a:solidFill>
                  <a:schemeClr val="bg1">
                    <a:lumMod val="75000"/>
                  </a:schemeClr>
                </a:solidFill>
                <a:latin typeface="Segoe Script" panose="030B0504020000000003" pitchFamily="66" charset="0"/>
              </a:rPr>
              <a:t>2</a:t>
            </a:r>
          </a:p>
        </p:txBody>
      </p:sp>
      <p:sp>
        <p:nvSpPr>
          <p:cNvPr id="20515" name="AutoShape 40">
            <a:extLst>
              <a:ext uri="{FF2B5EF4-FFF2-40B4-BE49-F238E27FC236}">
                <a16:creationId xmlns:a16="http://schemas.microsoft.com/office/drawing/2014/main" id="{9C046780-E12F-5CF6-1CC1-4E505DA76F2A}"/>
              </a:ext>
            </a:extLst>
          </p:cNvPr>
          <p:cNvSpPr>
            <a:spLocks/>
          </p:cNvSpPr>
          <p:nvPr/>
        </p:nvSpPr>
        <p:spPr bwMode="auto">
          <a:xfrm>
            <a:off x="6781800" y="3965575"/>
            <a:ext cx="233363" cy="454025"/>
          </a:xfrm>
          <a:prstGeom prst="rightBrace">
            <a:avLst>
              <a:gd name="adj1" fmla="val 1621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516" name="Text Box 41">
            <a:extLst>
              <a:ext uri="{FF2B5EF4-FFF2-40B4-BE49-F238E27FC236}">
                <a16:creationId xmlns:a16="http://schemas.microsoft.com/office/drawing/2014/main" id="{2C8904D3-4A57-1681-FA44-63FB4C263386}"/>
              </a:ext>
            </a:extLst>
          </p:cNvPr>
          <p:cNvSpPr txBox="1">
            <a:spLocks noChangeArrowheads="1"/>
          </p:cNvSpPr>
          <p:nvPr/>
        </p:nvSpPr>
        <p:spPr bwMode="auto">
          <a:xfrm>
            <a:off x="6938963" y="4038600"/>
            <a:ext cx="10620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Bildhöhe</a:t>
            </a:r>
          </a:p>
        </p:txBody>
      </p:sp>
      <p:sp>
        <p:nvSpPr>
          <p:cNvPr id="20517" name="Text Box 42">
            <a:extLst>
              <a:ext uri="{FF2B5EF4-FFF2-40B4-BE49-F238E27FC236}">
                <a16:creationId xmlns:a16="http://schemas.microsoft.com/office/drawing/2014/main" id="{1F624759-E0F9-F80B-A37E-F84B0E1F7207}"/>
              </a:ext>
            </a:extLst>
          </p:cNvPr>
          <p:cNvSpPr txBox="1">
            <a:spLocks noChangeArrowheads="1"/>
          </p:cNvSpPr>
          <p:nvPr/>
        </p:nvSpPr>
        <p:spPr bwMode="auto">
          <a:xfrm>
            <a:off x="76200" y="6223000"/>
            <a:ext cx="6718300" cy="33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lnSpc>
                <a:spcPct val="85000"/>
              </a:lnSpc>
              <a:spcBef>
                <a:spcPct val="0"/>
              </a:spcBef>
              <a:buClrTx/>
              <a:buSzTx/>
              <a:buFontTx/>
              <a:buNone/>
            </a:pPr>
            <a:r>
              <a:rPr lang="en-US" altLang="en-US" sz="1200" dirty="0">
                <a:solidFill>
                  <a:srgbClr val="0000FF"/>
                </a:solidFill>
              </a:rPr>
              <a:t>Wenn </a:t>
            </a:r>
            <a:r>
              <a:rPr lang="en-US" altLang="en-US" sz="1200" dirty="0" err="1">
                <a:solidFill>
                  <a:srgbClr val="0000FF"/>
                </a:solidFill>
              </a:rPr>
              <a:t>unser</a:t>
            </a:r>
            <a:r>
              <a:rPr lang="en-US" altLang="en-US" sz="1200" dirty="0">
                <a:solidFill>
                  <a:srgbClr val="0000FF"/>
                </a:solidFill>
              </a:rPr>
              <a:t> Pfeil </a:t>
            </a:r>
            <a:r>
              <a:rPr lang="en-US" altLang="en-US" sz="1200" dirty="0" err="1">
                <a:solidFill>
                  <a:srgbClr val="0000FF"/>
                </a:solidFill>
              </a:rPr>
              <a:t>eine</a:t>
            </a:r>
            <a:r>
              <a:rPr lang="en-US" altLang="en-US" sz="1200" dirty="0">
                <a:solidFill>
                  <a:srgbClr val="0000FF"/>
                </a:solidFill>
              </a:rPr>
              <a:t> 10 cm </a:t>
            </a:r>
            <a:r>
              <a:rPr lang="en-US" altLang="en-US" sz="1200" dirty="0" err="1">
                <a:solidFill>
                  <a:srgbClr val="0000FF"/>
                </a:solidFill>
              </a:rPr>
              <a:t>lange</a:t>
            </a:r>
            <a:r>
              <a:rPr lang="en-US" altLang="en-US" sz="1200" dirty="0">
                <a:solidFill>
                  <a:srgbClr val="0000FF"/>
                </a:solidFill>
              </a:rPr>
              <a:t> „</a:t>
            </a:r>
            <a:r>
              <a:rPr lang="en-US" altLang="en-US" sz="1200" dirty="0" err="1">
                <a:solidFill>
                  <a:srgbClr val="0000FF"/>
                </a:solidFill>
              </a:rPr>
              <a:t>Spitze</a:t>
            </a:r>
            <a:r>
              <a:rPr lang="en-US" altLang="en-US" sz="1200" dirty="0">
                <a:solidFill>
                  <a:srgbClr val="0000FF"/>
                </a:solidFill>
              </a:rPr>
              <a:t>“ hat,</a:t>
            </a:r>
          </a:p>
          <a:p>
            <a:pPr eaLnBrk="1" hangingPunct="1">
              <a:lnSpc>
                <a:spcPct val="85000"/>
              </a:lnSpc>
              <a:spcBef>
                <a:spcPct val="0"/>
              </a:spcBef>
              <a:buClrTx/>
              <a:buSzTx/>
              <a:buFontTx/>
              <a:buNone/>
            </a:pPr>
            <a:r>
              <a:rPr lang="en-US" altLang="en-US" sz="1200" dirty="0" err="1">
                <a:solidFill>
                  <a:srgbClr val="0000FF"/>
                </a:solidFill>
              </a:rPr>
              <a:t>wie</a:t>
            </a:r>
            <a:r>
              <a:rPr lang="en-US" altLang="en-US" sz="1200" dirty="0">
                <a:solidFill>
                  <a:srgbClr val="0000FF"/>
                </a:solidFill>
              </a:rPr>
              <a:t> </a:t>
            </a:r>
            <a:r>
              <a:rPr lang="en-US" altLang="en-US" sz="1200" dirty="0" err="1">
                <a:solidFill>
                  <a:srgbClr val="0000FF"/>
                </a:solidFill>
              </a:rPr>
              <a:t>groß</a:t>
            </a:r>
            <a:r>
              <a:rPr lang="en-US" altLang="en-US" sz="1200" dirty="0">
                <a:solidFill>
                  <a:srgbClr val="0000FF"/>
                </a:solidFill>
              </a:rPr>
              <a:t> </a:t>
            </a:r>
            <a:r>
              <a:rPr lang="en-US" altLang="en-US" sz="1200" dirty="0" err="1">
                <a:solidFill>
                  <a:srgbClr val="0000FF"/>
                </a:solidFill>
              </a:rPr>
              <a:t>ist</a:t>
            </a:r>
            <a:r>
              <a:rPr lang="en-US" altLang="en-US" sz="1200" dirty="0">
                <a:solidFill>
                  <a:srgbClr val="0000FF"/>
                </a:solidFill>
              </a:rPr>
              <a:t> </a:t>
            </a:r>
            <a:r>
              <a:rPr lang="en-US" altLang="en-US" sz="1200" dirty="0" err="1">
                <a:solidFill>
                  <a:srgbClr val="0000FF"/>
                </a:solidFill>
              </a:rPr>
              <a:t>dann</a:t>
            </a:r>
            <a:r>
              <a:rPr lang="en-US" altLang="en-US" sz="1200" dirty="0">
                <a:solidFill>
                  <a:srgbClr val="0000FF"/>
                </a:solidFill>
              </a:rPr>
              <a:t> die </a:t>
            </a:r>
            <a:r>
              <a:rPr lang="en-US" altLang="en-US" sz="1200" dirty="0" err="1">
                <a:solidFill>
                  <a:srgbClr val="0000FF"/>
                </a:solidFill>
              </a:rPr>
              <a:t>Bildspitze</a:t>
            </a:r>
            <a:r>
              <a:rPr lang="en-US" altLang="en-US" sz="1200" dirty="0">
                <a:solidFill>
                  <a:srgbClr val="0000FF"/>
                </a:solidFill>
              </a:rPr>
              <a:t> sein? </a:t>
            </a:r>
            <a:r>
              <a:rPr lang="en-US" altLang="en-US" sz="1200" b="1" dirty="0">
                <a:solidFill>
                  <a:srgbClr val="0000FF"/>
                </a:solidFill>
              </a:rPr>
              <a:t>  0,25 × 10 cm = 2,5 cm </a:t>
            </a:r>
            <a:r>
              <a:rPr lang="en-US" altLang="en-US" sz="1200" dirty="0">
                <a:solidFill>
                  <a:srgbClr val="0000FF"/>
                </a:solidFill>
              </a:rPr>
              <a:t>(ca.)</a:t>
            </a:r>
            <a:endParaRPr lang="en-US" altLang="en-US" sz="1800" b="1" dirty="0">
              <a:solidFill>
                <a:srgbClr val="0000FF"/>
              </a:solidFill>
            </a:endParaRPr>
          </a:p>
        </p:txBody>
      </p:sp>
      <p:sp>
        <p:nvSpPr>
          <p:cNvPr id="20518" name="Line 43">
            <a:extLst>
              <a:ext uri="{FF2B5EF4-FFF2-40B4-BE49-F238E27FC236}">
                <a16:creationId xmlns:a16="http://schemas.microsoft.com/office/drawing/2014/main" id="{A8C0EF2C-95B7-B05B-C60F-DCB40BC86CEE}"/>
              </a:ext>
            </a:extLst>
          </p:cNvPr>
          <p:cNvSpPr>
            <a:spLocks noChangeShapeType="1"/>
          </p:cNvSpPr>
          <p:nvPr/>
        </p:nvSpPr>
        <p:spPr bwMode="auto">
          <a:xfrm>
            <a:off x="2362200" y="35052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19" name="Line 44">
            <a:extLst>
              <a:ext uri="{FF2B5EF4-FFF2-40B4-BE49-F238E27FC236}">
                <a16:creationId xmlns:a16="http://schemas.microsoft.com/office/drawing/2014/main" id="{187D54DB-DB3D-4D93-B969-3989ED4A944C}"/>
              </a:ext>
            </a:extLst>
          </p:cNvPr>
          <p:cNvSpPr>
            <a:spLocks noChangeShapeType="1"/>
          </p:cNvSpPr>
          <p:nvPr/>
        </p:nvSpPr>
        <p:spPr bwMode="auto">
          <a:xfrm>
            <a:off x="3048000" y="3429000"/>
            <a:ext cx="0" cy="198120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20" name="Text Box 45">
            <a:extLst>
              <a:ext uri="{FF2B5EF4-FFF2-40B4-BE49-F238E27FC236}">
                <a16:creationId xmlns:a16="http://schemas.microsoft.com/office/drawing/2014/main" id="{F36955F6-E36F-A966-CF0B-ED734517F543}"/>
              </a:ext>
            </a:extLst>
          </p:cNvPr>
          <p:cNvSpPr txBox="1">
            <a:spLocks noChangeArrowheads="1"/>
          </p:cNvSpPr>
          <p:nvPr/>
        </p:nvSpPr>
        <p:spPr bwMode="auto">
          <a:xfrm>
            <a:off x="2478088" y="5410200"/>
            <a:ext cx="4937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solidFill>
                  <a:srgbClr val="0000FF"/>
                </a:solidFill>
              </a:rPr>
              <a:t>10 cm</a:t>
            </a:r>
          </a:p>
        </p:txBody>
      </p:sp>
      <p:sp>
        <p:nvSpPr>
          <p:cNvPr id="20521" name="Line 46">
            <a:extLst>
              <a:ext uri="{FF2B5EF4-FFF2-40B4-BE49-F238E27FC236}">
                <a16:creationId xmlns:a16="http://schemas.microsoft.com/office/drawing/2014/main" id="{153BA304-0BD2-9393-7F4E-5657B876C277}"/>
              </a:ext>
            </a:extLst>
          </p:cNvPr>
          <p:cNvSpPr>
            <a:spLocks noChangeShapeType="1"/>
          </p:cNvSpPr>
          <p:nvPr/>
        </p:nvSpPr>
        <p:spPr bwMode="auto">
          <a:xfrm flipH="1">
            <a:off x="2366963" y="5162550"/>
            <a:ext cx="2286000" cy="2222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22" name="Line 47">
            <a:extLst>
              <a:ext uri="{FF2B5EF4-FFF2-40B4-BE49-F238E27FC236}">
                <a16:creationId xmlns:a16="http://schemas.microsoft.com/office/drawing/2014/main" id="{7DA0C0DE-A74E-C3AE-4D3A-5C73C4CCA0AD}"/>
              </a:ext>
            </a:extLst>
          </p:cNvPr>
          <p:cNvSpPr>
            <a:spLocks noChangeShapeType="1"/>
          </p:cNvSpPr>
          <p:nvPr/>
        </p:nvSpPr>
        <p:spPr bwMode="auto">
          <a:xfrm flipH="1" flipV="1">
            <a:off x="4652963" y="5162550"/>
            <a:ext cx="1366837" cy="1905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23" name="Text Box 48">
            <a:extLst>
              <a:ext uri="{FF2B5EF4-FFF2-40B4-BE49-F238E27FC236}">
                <a16:creationId xmlns:a16="http://schemas.microsoft.com/office/drawing/2014/main" id="{5A6AFE74-5D13-1BBE-8E3D-614E79C4EB7E}"/>
              </a:ext>
            </a:extLst>
          </p:cNvPr>
          <p:cNvSpPr txBox="1">
            <a:spLocks noChangeArrowheads="1"/>
          </p:cNvSpPr>
          <p:nvPr/>
        </p:nvSpPr>
        <p:spPr bwMode="auto">
          <a:xfrm>
            <a:off x="3357563" y="4970463"/>
            <a:ext cx="3111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u</a:t>
            </a:r>
          </a:p>
        </p:txBody>
      </p:sp>
      <p:sp>
        <p:nvSpPr>
          <p:cNvPr id="20524" name="Text Box 49">
            <a:extLst>
              <a:ext uri="{FF2B5EF4-FFF2-40B4-BE49-F238E27FC236}">
                <a16:creationId xmlns:a16="http://schemas.microsoft.com/office/drawing/2014/main" id="{99F765AF-CAA4-21AD-A1D5-C5F8616DF909}"/>
              </a:ext>
            </a:extLst>
          </p:cNvPr>
          <p:cNvSpPr txBox="1">
            <a:spLocks noChangeArrowheads="1"/>
          </p:cNvSpPr>
          <p:nvPr/>
        </p:nvSpPr>
        <p:spPr bwMode="auto">
          <a:xfrm>
            <a:off x="5181600" y="4970463"/>
            <a:ext cx="2984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i="1"/>
              <a:t>v</a:t>
            </a:r>
          </a:p>
        </p:txBody>
      </p:sp>
      <p:sp>
        <p:nvSpPr>
          <p:cNvPr id="20525" name="Line 50">
            <a:extLst>
              <a:ext uri="{FF2B5EF4-FFF2-40B4-BE49-F238E27FC236}">
                <a16:creationId xmlns:a16="http://schemas.microsoft.com/office/drawing/2014/main" id="{789F642F-8D20-A883-3D07-878C8128D03B}"/>
              </a:ext>
            </a:extLst>
          </p:cNvPr>
          <p:cNvSpPr>
            <a:spLocks noChangeShapeType="1"/>
          </p:cNvSpPr>
          <p:nvPr/>
        </p:nvSpPr>
        <p:spPr bwMode="auto">
          <a:xfrm>
            <a:off x="4648200"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26" name="Line 51">
            <a:extLst>
              <a:ext uri="{FF2B5EF4-FFF2-40B4-BE49-F238E27FC236}">
                <a16:creationId xmlns:a16="http://schemas.microsoft.com/office/drawing/2014/main" id="{BA23E059-A993-3EF1-AD34-C7640340A77B}"/>
              </a:ext>
            </a:extLst>
          </p:cNvPr>
          <p:cNvSpPr>
            <a:spLocks noChangeShapeType="1"/>
          </p:cNvSpPr>
          <p:nvPr/>
        </p:nvSpPr>
        <p:spPr bwMode="auto">
          <a:xfrm>
            <a:off x="6019800" y="5024438"/>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27" name="Rectangle 52">
            <a:extLst>
              <a:ext uri="{FF2B5EF4-FFF2-40B4-BE49-F238E27FC236}">
                <a16:creationId xmlns:a16="http://schemas.microsoft.com/office/drawing/2014/main" id="{70146306-CAF1-45BC-9E05-E3E62CDFE1F2}"/>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0528" name="Line 53">
            <a:extLst>
              <a:ext uri="{FF2B5EF4-FFF2-40B4-BE49-F238E27FC236}">
                <a16:creationId xmlns:a16="http://schemas.microsoft.com/office/drawing/2014/main" id="{034613E8-6736-B566-B13C-B9B4EBE5346F}"/>
              </a:ext>
            </a:extLst>
          </p:cNvPr>
          <p:cNvSpPr>
            <a:spLocks noChangeShapeType="1"/>
          </p:cNvSpPr>
          <p:nvPr/>
        </p:nvSpPr>
        <p:spPr bwMode="auto">
          <a:xfrm>
            <a:off x="6213475" y="3352800"/>
            <a:ext cx="0" cy="1981200"/>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29" name="Line 54">
            <a:extLst>
              <a:ext uri="{FF2B5EF4-FFF2-40B4-BE49-F238E27FC236}">
                <a16:creationId xmlns:a16="http://schemas.microsoft.com/office/drawing/2014/main" id="{0101B6DB-A5F5-D9CE-D2B5-927209179EC2}"/>
              </a:ext>
            </a:extLst>
          </p:cNvPr>
          <p:cNvSpPr>
            <a:spLocks noChangeShapeType="1"/>
          </p:cNvSpPr>
          <p:nvPr/>
        </p:nvSpPr>
        <p:spPr bwMode="auto">
          <a:xfrm flipH="1">
            <a:off x="6019800" y="5257800"/>
            <a:ext cx="193675" cy="0"/>
          </a:xfrm>
          <a:prstGeom prst="line">
            <a:avLst/>
          </a:prstGeom>
          <a:noFill/>
          <a:ln w="952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30" name="Text Box 55">
            <a:extLst>
              <a:ext uri="{FF2B5EF4-FFF2-40B4-BE49-F238E27FC236}">
                <a16:creationId xmlns:a16="http://schemas.microsoft.com/office/drawing/2014/main" id="{2DCE8C16-BC47-FC44-C5E8-E9F252C67C55}"/>
              </a:ext>
            </a:extLst>
          </p:cNvPr>
          <p:cNvSpPr txBox="1">
            <a:spLocks noChangeArrowheads="1"/>
          </p:cNvSpPr>
          <p:nvPr/>
        </p:nvSpPr>
        <p:spPr bwMode="auto">
          <a:xfrm>
            <a:off x="5872163" y="5394325"/>
            <a:ext cx="5286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a:solidFill>
                  <a:srgbClr val="0000FF"/>
                </a:solidFill>
              </a:rPr>
              <a:t>2,5 cm</a:t>
            </a:r>
          </a:p>
        </p:txBody>
      </p:sp>
      <p:sp>
        <p:nvSpPr>
          <p:cNvPr id="20531" name="Line 56">
            <a:extLst>
              <a:ext uri="{FF2B5EF4-FFF2-40B4-BE49-F238E27FC236}">
                <a16:creationId xmlns:a16="http://schemas.microsoft.com/office/drawing/2014/main" id="{8DFC73C6-1F33-4CAE-B509-6BC57D89D8FF}"/>
              </a:ext>
            </a:extLst>
          </p:cNvPr>
          <p:cNvSpPr>
            <a:spLocks noChangeShapeType="1"/>
          </p:cNvSpPr>
          <p:nvPr/>
        </p:nvSpPr>
        <p:spPr bwMode="auto">
          <a:xfrm flipH="1">
            <a:off x="6019800" y="4114800"/>
            <a:ext cx="193675"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32" name="Line 57">
            <a:extLst>
              <a:ext uri="{FF2B5EF4-FFF2-40B4-BE49-F238E27FC236}">
                <a16:creationId xmlns:a16="http://schemas.microsoft.com/office/drawing/2014/main" id="{A7370AD3-DBF0-3666-77DF-CDCA45662ECA}"/>
              </a:ext>
            </a:extLst>
          </p:cNvPr>
          <p:cNvSpPr>
            <a:spLocks noChangeShapeType="1"/>
          </p:cNvSpPr>
          <p:nvPr/>
        </p:nvSpPr>
        <p:spPr bwMode="auto">
          <a:xfrm>
            <a:off x="2362200" y="3124200"/>
            <a:ext cx="0" cy="839788"/>
          </a:xfrm>
          <a:prstGeom prst="line">
            <a:avLst/>
          </a:prstGeom>
          <a:noFill/>
          <a:ln w="9525">
            <a:solidFill>
              <a:schemeClr val="tx1"/>
            </a:solidFill>
            <a:round/>
            <a:headEnd type="triangl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33" name="Line 58">
            <a:extLst>
              <a:ext uri="{FF2B5EF4-FFF2-40B4-BE49-F238E27FC236}">
                <a16:creationId xmlns:a16="http://schemas.microsoft.com/office/drawing/2014/main" id="{70A12D0C-0112-10B8-1F21-9A3C29D334CF}"/>
              </a:ext>
            </a:extLst>
          </p:cNvPr>
          <p:cNvSpPr>
            <a:spLocks noChangeShapeType="1"/>
          </p:cNvSpPr>
          <p:nvPr/>
        </p:nvSpPr>
        <p:spPr bwMode="auto">
          <a:xfrm>
            <a:off x="2362200" y="5029200"/>
            <a:ext cx="0" cy="381000"/>
          </a:xfrm>
          <a:prstGeom prst="line">
            <a:avLst/>
          </a:prstGeom>
          <a:noFill/>
          <a:ln w="9525">
            <a:solidFill>
              <a:schemeClr val="tx1"/>
            </a:solidFill>
            <a:round/>
            <a:headEnd type="none"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34" name="Line 59">
            <a:extLst>
              <a:ext uri="{FF2B5EF4-FFF2-40B4-BE49-F238E27FC236}">
                <a16:creationId xmlns:a16="http://schemas.microsoft.com/office/drawing/2014/main" id="{B96CF0F9-4ECC-1179-4911-B8286DD2964C}"/>
              </a:ext>
            </a:extLst>
          </p:cNvPr>
          <p:cNvSpPr>
            <a:spLocks noChangeShapeType="1"/>
          </p:cNvSpPr>
          <p:nvPr/>
        </p:nvSpPr>
        <p:spPr bwMode="auto">
          <a:xfrm>
            <a:off x="2362200" y="5334000"/>
            <a:ext cx="685800" cy="0"/>
          </a:xfrm>
          <a:prstGeom prst="line">
            <a:avLst/>
          </a:prstGeom>
          <a:noFill/>
          <a:ln w="9525">
            <a:solidFill>
              <a:srgbClr val="0000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35" name="Rectangle 60">
            <a:extLst>
              <a:ext uri="{FF2B5EF4-FFF2-40B4-BE49-F238E27FC236}">
                <a16:creationId xmlns:a16="http://schemas.microsoft.com/office/drawing/2014/main" id="{85E24C16-7B45-C2C9-EA85-4B8A70AD6B78}"/>
              </a:ext>
            </a:extLst>
          </p:cNvPr>
          <p:cNvSpPr>
            <a:spLocks noChangeArrowheads="1"/>
          </p:cNvSpPr>
          <p:nvPr/>
        </p:nvSpPr>
        <p:spPr bwMode="auto">
          <a:xfrm>
            <a:off x="5943600" y="3276600"/>
            <a:ext cx="685800" cy="609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536" name="Rectangle 61">
            <a:extLst>
              <a:ext uri="{FF2B5EF4-FFF2-40B4-BE49-F238E27FC236}">
                <a16:creationId xmlns:a16="http://schemas.microsoft.com/office/drawing/2014/main" id="{16B87AE7-CB71-2DB8-16FD-A0937EDB569F}"/>
              </a:ext>
            </a:extLst>
          </p:cNvPr>
          <p:cNvSpPr>
            <a:spLocks noChangeArrowheads="1"/>
          </p:cNvSpPr>
          <p:nvPr/>
        </p:nvSpPr>
        <p:spPr bwMode="auto">
          <a:xfrm>
            <a:off x="5105400" y="3124200"/>
            <a:ext cx="1166813" cy="457200"/>
          </a:xfrm>
          <a:prstGeom prst="rect">
            <a:avLst/>
          </a:prstGeom>
          <a:solidFill>
            <a:srgbClr val="66FFFF"/>
          </a:solidFill>
          <a:ln>
            <a:noFill/>
          </a:ln>
          <a:effectLst/>
          <a:extLst>
            <a:ext uri="{91240B29-F687-4F45-9708-019B960494DF}">
              <a14:hiddenLine xmlns:a14="http://schemas.microsoft.com/office/drawing/2010/main" w="9525">
                <a:solidFill>
                  <a:srgbClr val="0033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spAutoFit/>
          </a:bodyP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a:solidFill>
                  <a:srgbClr val="009900"/>
                </a:solidFill>
              </a:rPr>
              <a:t>U+P=V</a:t>
            </a:r>
          </a:p>
        </p:txBody>
      </p:sp>
      <p:sp>
        <p:nvSpPr>
          <p:cNvPr id="20537" name="Slide Number Placeholder 1">
            <a:extLst>
              <a:ext uri="{FF2B5EF4-FFF2-40B4-BE49-F238E27FC236}">
                <a16:creationId xmlns:a16="http://schemas.microsoft.com/office/drawing/2014/main" id="{9D27758E-9855-8D86-B46F-9B6EB0A0CC2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14D5513A-746B-3141-BCDC-C38BB8ECF438}" type="slidenum">
              <a:rPr lang="en-US" altLang="en-US" sz="1000" smtClean="0"/>
              <a:t>17</a:t>
            </a:fld>
            <a:endParaRPr lang="en-US" altLang="en-US" sz="1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82709C5-359B-578D-5CEE-0D74E19F6DF3}"/>
              </a:ext>
            </a:extLst>
          </p:cNvPr>
          <p:cNvSpPr>
            <a:spLocks noGrp="1" noChangeArrowheads="1"/>
          </p:cNvSpPr>
          <p:nvPr>
            <p:ph type="body" idx="1"/>
          </p:nvPr>
        </p:nvSpPr>
        <p:spPr>
          <a:xfrm>
            <a:off x="457200" y="1295400"/>
            <a:ext cx="7696200" cy="1828800"/>
          </a:xfrm>
        </p:spPr>
        <p:txBody>
          <a:bodyPr wrap="square" lIns="25400" tIns="12700" rIns="25400" bIns="12700"/>
          <a:lstStyle/>
          <a:p>
            <a:pPr eaLnBrk="1" hangingPunct="1"/>
            <a:r>
              <a:rPr lang="en-US" altLang="en-US" sz="1200" dirty="0"/>
              <a:t>In </a:t>
            </a:r>
            <a:r>
              <a:rPr lang="en-US" altLang="en-US" sz="1200" dirty="0" err="1"/>
              <a:t>einer</a:t>
            </a:r>
            <a:r>
              <a:rPr lang="en-US" altLang="en-US" sz="1200" dirty="0"/>
              <a:t> </a:t>
            </a:r>
            <a:r>
              <a:rPr lang="en-US" altLang="en-US" sz="1200" dirty="0" err="1"/>
              <a:t>Prüfung</a:t>
            </a:r>
            <a:r>
              <a:rPr lang="en-US" altLang="en-US" sz="1200" dirty="0"/>
              <a:t> </a:t>
            </a:r>
            <a:r>
              <a:rPr lang="en-US" altLang="en-US" sz="1200" dirty="0" err="1"/>
              <a:t>würde</a:t>
            </a:r>
            <a:r>
              <a:rPr lang="en-US" altLang="en-US" sz="1200" dirty="0"/>
              <a:t> ich </a:t>
            </a:r>
            <a:r>
              <a:rPr lang="en-US" altLang="en-US" sz="1200" dirty="0" err="1"/>
              <a:t>darauf</a:t>
            </a:r>
            <a:r>
              <a:rPr lang="en-US" altLang="en-US" sz="1200" dirty="0"/>
              <a:t> </a:t>
            </a:r>
            <a:r>
              <a:rPr lang="en-US" altLang="en-US" sz="1200" dirty="0" err="1"/>
              <a:t>achten</a:t>
            </a:r>
            <a:r>
              <a:rPr lang="en-US" altLang="en-US" sz="1200" dirty="0"/>
              <a:t>, </a:t>
            </a:r>
            <a:r>
              <a:rPr lang="en-US" altLang="en-US" sz="1200" dirty="0" err="1"/>
              <a:t>dass</a:t>
            </a:r>
            <a:r>
              <a:rPr lang="en-US" altLang="en-US" sz="1200" dirty="0"/>
              <a:t> die </a:t>
            </a:r>
            <a:r>
              <a:rPr lang="en-US" altLang="en-US" sz="1200" dirty="0" err="1"/>
              <a:t>Axiale</a:t>
            </a:r>
            <a:r>
              <a:rPr lang="en-US" altLang="en-US" sz="1200" dirty="0"/>
              <a:t> </a:t>
            </a:r>
            <a:r>
              <a:rPr lang="en-US" altLang="en-US" sz="1200" dirty="0" err="1"/>
              <a:t>Vergrößerung</a:t>
            </a:r>
            <a:r>
              <a:rPr lang="en-US" altLang="en-US" sz="1200" dirty="0"/>
              <a:t> </a:t>
            </a:r>
            <a:r>
              <a:rPr lang="en-US" altLang="en-US" sz="1200" dirty="0" err="1"/>
              <a:t>im</a:t>
            </a:r>
            <a:r>
              <a:rPr lang="en-US" altLang="en-US" sz="1200" dirty="0"/>
              <a:t> </a:t>
            </a:r>
            <a:r>
              <a:rPr lang="en-US" altLang="en-US" sz="1200" dirty="0" err="1"/>
              <a:t>Zusammenhang</a:t>
            </a:r>
            <a:r>
              <a:rPr lang="en-US" altLang="en-US" sz="1200" dirty="0"/>
              <a:t> </a:t>
            </a:r>
            <a:r>
              <a:rPr lang="en-US" altLang="en-US" sz="1200" dirty="0" err="1"/>
              <a:t>mit</a:t>
            </a:r>
            <a:r>
              <a:rPr lang="en-US" altLang="en-US" sz="1200" dirty="0"/>
              <a:t> </a:t>
            </a:r>
            <a:r>
              <a:rPr lang="en-US" altLang="en-US" sz="1200" i="1" dirty="0"/>
              <a:t>der</a:t>
            </a:r>
            <a:r>
              <a:rPr lang="en-US" altLang="en-US" sz="1200" dirty="0"/>
              <a:t> </a:t>
            </a:r>
            <a:r>
              <a:rPr lang="en-US" altLang="en-US" sz="1200" i="1" dirty="0" err="1"/>
              <a:t>binokularen</a:t>
            </a:r>
            <a:r>
              <a:rPr lang="en-US" altLang="en-US" sz="1200" i="1" dirty="0"/>
              <a:t> </a:t>
            </a:r>
            <a:r>
              <a:rPr lang="en-US" altLang="en-US" sz="1200" i="1" dirty="0" err="1"/>
              <a:t>indirekten</a:t>
            </a:r>
            <a:r>
              <a:rPr lang="en-US" altLang="en-US" sz="1200" i="1" dirty="0"/>
              <a:t> </a:t>
            </a:r>
            <a:r>
              <a:rPr lang="en-US" altLang="en-US" sz="1200" i="1" dirty="0" err="1"/>
              <a:t>Ophthalmoskopie</a:t>
            </a:r>
            <a:r>
              <a:rPr lang="en-US" altLang="en-US" sz="1200" i="1" dirty="0"/>
              <a:t> (BIO) </a:t>
            </a:r>
            <a:r>
              <a:rPr lang="en-US" altLang="en-US" sz="1200" dirty="0" err="1"/>
              <a:t>abgefragt</a:t>
            </a:r>
            <a:r>
              <a:rPr lang="en-US" altLang="en-US" sz="1200" dirty="0"/>
              <a:t> </a:t>
            </a:r>
            <a:r>
              <a:rPr lang="en-US" altLang="en-US" sz="1200" dirty="0" err="1"/>
              <a:t>wird</a:t>
            </a:r>
            <a:endParaRPr lang="en-US" altLang="en-US" sz="1200" dirty="0"/>
          </a:p>
        </p:txBody>
      </p:sp>
      <p:sp>
        <p:nvSpPr>
          <p:cNvPr id="21507" name="Rectangle 3">
            <a:extLst>
              <a:ext uri="{FF2B5EF4-FFF2-40B4-BE49-F238E27FC236}">
                <a16:creationId xmlns:a16="http://schemas.microsoft.com/office/drawing/2014/main" id="{063D68D9-47D7-2A38-893F-EDE09E1ED06A}"/>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1508" name="Slide Number Placeholder 1">
            <a:extLst>
              <a:ext uri="{FF2B5EF4-FFF2-40B4-BE49-F238E27FC236}">
                <a16:creationId xmlns:a16="http://schemas.microsoft.com/office/drawing/2014/main" id="{FE587B7A-B647-C8F4-0699-4C73485638A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121E4A33-F7EA-E149-B730-5D0AB82FCF55}" type="slidenum">
              <a:rPr lang="en-US" altLang="en-US" sz="1000" smtClean="0"/>
              <a:t>18</a:t>
            </a:fld>
            <a:endParaRPr lang="en-US" altLang="en-US" sz="1000"/>
          </a:p>
        </p:txBody>
      </p:sp>
      <p:pic>
        <p:nvPicPr>
          <p:cNvPr id="21509" name="Picture 6" descr="Indirect ophthalmoscopy - Mayo Clinic">
            <a:extLst>
              <a:ext uri="{FF2B5EF4-FFF2-40B4-BE49-F238E27FC236}">
                <a16:creationId xmlns:a16="http://schemas.microsoft.com/office/drawing/2014/main" id="{31267E05-137B-1D04-D80E-94E13AC017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268663"/>
            <a:ext cx="276383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extBox 2">
            <a:extLst>
              <a:ext uri="{FF2B5EF4-FFF2-40B4-BE49-F238E27FC236}">
                <a16:creationId xmlns:a16="http://schemas.microsoft.com/office/drawing/2014/main" id="{605327F2-9D5F-5CC7-8AF8-7BB7E1B91864}"/>
              </a:ext>
            </a:extLst>
          </p:cNvPr>
          <p:cNvSpPr txBox="1">
            <a:spLocks noChangeArrowheads="1"/>
          </p:cNvSpPr>
          <p:nvPr/>
        </p:nvSpPr>
        <p:spPr bwMode="auto">
          <a:xfrm>
            <a:off x="4535488" y="3829050"/>
            <a:ext cx="4206875" cy="76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err="1"/>
              <a:t>Beispiel</a:t>
            </a:r>
            <a:r>
              <a:rPr lang="en-US" altLang="en-US" sz="1200" dirty="0"/>
              <a:t>: „Ein Patient </a:t>
            </a:r>
            <a:r>
              <a:rPr lang="en-US" altLang="en-US" sz="1200" dirty="0" err="1"/>
              <a:t>weist</a:t>
            </a:r>
            <a:r>
              <a:rPr lang="en-US" altLang="en-US" sz="1200" dirty="0"/>
              <a:t> </a:t>
            </a:r>
            <a:r>
              <a:rPr lang="en-US" altLang="en-US" sz="1200" dirty="0" err="1"/>
              <a:t>eine</a:t>
            </a:r>
            <a:r>
              <a:rPr lang="en-US" altLang="en-US" sz="1200" dirty="0"/>
              <a:t> </a:t>
            </a:r>
            <a:r>
              <a:rPr lang="en-US" altLang="en-US" sz="1200" dirty="0" err="1"/>
              <a:t>erhöhte</a:t>
            </a:r>
            <a:r>
              <a:rPr lang="en-US" altLang="en-US" sz="1200" dirty="0"/>
              <a:t> </a:t>
            </a:r>
            <a:r>
              <a:rPr lang="en-US" altLang="en-US" sz="1200" dirty="0" err="1"/>
              <a:t>Aderhautmasse</a:t>
            </a:r>
            <a:r>
              <a:rPr lang="en-US" altLang="en-US" sz="1200" dirty="0"/>
              <a:t> auf. Wenn die </a:t>
            </a:r>
            <a:r>
              <a:rPr lang="en-US" altLang="en-US" sz="1200" dirty="0" err="1"/>
              <a:t>Höhe</a:t>
            </a:r>
            <a:r>
              <a:rPr lang="en-US" altLang="en-US" sz="1200" dirty="0"/>
              <a:t> der Masse 3 mm </a:t>
            </a:r>
            <a:r>
              <a:rPr lang="en-US" altLang="en-US" sz="1200" dirty="0" err="1"/>
              <a:t>beträgt</a:t>
            </a:r>
            <a:r>
              <a:rPr lang="en-US" altLang="en-US" sz="1200" dirty="0"/>
              <a:t>, </a:t>
            </a:r>
            <a:r>
              <a:rPr lang="en-US" altLang="en-US" sz="1200" dirty="0" err="1"/>
              <a:t>wie</a:t>
            </a:r>
            <a:r>
              <a:rPr lang="en-US" altLang="en-US" sz="1200" dirty="0"/>
              <a:t> </a:t>
            </a:r>
            <a:r>
              <a:rPr lang="en-US" altLang="en-US" sz="1200" dirty="0" err="1"/>
              <a:t>groß</a:t>
            </a:r>
            <a:r>
              <a:rPr lang="en-US" altLang="en-US" sz="1200" dirty="0"/>
              <a:t> </a:t>
            </a:r>
            <a:r>
              <a:rPr lang="en-US" altLang="en-US" sz="1200" dirty="0" err="1"/>
              <a:t>ist</a:t>
            </a:r>
            <a:r>
              <a:rPr lang="en-US" altLang="en-US" sz="1200" dirty="0"/>
              <a:t> </a:t>
            </a:r>
            <a:r>
              <a:rPr lang="en-US" altLang="en-US" sz="1200" dirty="0" err="1"/>
              <a:t>dann</a:t>
            </a:r>
            <a:r>
              <a:rPr lang="en-US" altLang="en-US" sz="1200" dirty="0"/>
              <a:t> die </a:t>
            </a:r>
            <a:r>
              <a:rPr lang="en-US" altLang="en-US" sz="1200" dirty="0" err="1"/>
              <a:t>Höhe</a:t>
            </a:r>
            <a:r>
              <a:rPr lang="en-US" altLang="en-US" sz="1200" dirty="0"/>
              <a:t> </a:t>
            </a:r>
            <a:r>
              <a:rPr lang="en-US" altLang="en-US" sz="1200" dirty="0" err="1"/>
              <a:t>ihres</a:t>
            </a:r>
            <a:r>
              <a:rPr lang="en-US" altLang="en-US" sz="1200" dirty="0"/>
              <a:t> </a:t>
            </a:r>
            <a:r>
              <a:rPr lang="en-US" altLang="en-US" sz="1200" dirty="0" err="1"/>
              <a:t>Bildes</a:t>
            </a:r>
            <a:r>
              <a:rPr lang="en-US" altLang="en-US" sz="1200" dirty="0"/>
              <a:t> </a:t>
            </a:r>
            <a:r>
              <a:rPr lang="en-US" altLang="en-US" sz="1200" dirty="0" err="1"/>
              <a:t>bei</a:t>
            </a:r>
            <a:r>
              <a:rPr lang="en-US" altLang="en-US" sz="1200" dirty="0"/>
              <a:t> der </a:t>
            </a:r>
            <a:r>
              <a:rPr lang="en-US" altLang="en-US" sz="1200" dirty="0" err="1"/>
              <a:t>indirekten</a:t>
            </a:r>
            <a:r>
              <a:rPr lang="en-US" altLang="en-US" sz="1200" dirty="0"/>
              <a:t> </a:t>
            </a:r>
            <a:r>
              <a:rPr lang="en-US" altLang="en-US" sz="1200" dirty="0" err="1"/>
              <a:t>Untersuchung</a:t>
            </a:r>
            <a:r>
              <a:rPr lang="en-US" altLang="en-US" sz="1200" dirty="0"/>
              <a:t> </a:t>
            </a:r>
            <a:r>
              <a:rPr lang="en-US" altLang="en-US" sz="1200" dirty="0" err="1"/>
              <a:t>unter</a:t>
            </a:r>
            <a:r>
              <a:rPr lang="en-US" altLang="en-US" sz="1200" dirty="0"/>
              <a:t> </a:t>
            </a:r>
            <a:r>
              <a:rPr lang="en-US" altLang="en-US" sz="1200" dirty="0" err="1"/>
              <a:t>Verwendung</a:t>
            </a:r>
            <a:r>
              <a:rPr lang="en-US" altLang="en-US" sz="1200" dirty="0"/>
              <a:t> </a:t>
            </a:r>
            <a:r>
              <a:rPr lang="en-US" altLang="en-US" sz="1200" dirty="0" err="1"/>
              <a:t>einer</a:t>
            </a:r>
            <a:r>
              <a:rPr lang="en-US" altLang="en-US" sz="1200" dirty="0"/>
              <a:t> 20-D-Linse?“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FA2328-F6CA-F58D-9FB4-CF5002954016}"/>
              </a:ext>
            </a:extLst>
          </p:cNvPr>
          <p:cNvSpPr txBox="1"/>
          <p:nvPr/>
        </p:nvSpPr>
        <p:spPr>
          <a:xfrm>
            <a:off x="4535488" y="3829050"/>
            <a:ext cx="4206875" cy="764312"/>
          </a:xfrm>
          <a:prstGeom prst="rect">
            <a:avLst/>
          </a:prstGeom>
          <a:noFill/>
        </p:spPr>
        <p:txBody>
          <a:bodyPr wrap="square" lIns="25400" tIns="12700" rIns="25400" bIns="12700">
            <a:spAutoFit/>
          </a:bodyPr>
          <a:lstStyle/>
          <a:p>
            <a:pPr>
              <a:defRPr/>
            </a:pPr>
            <a:r>
              <a:rPr lang="en-US" sz="1200" dirty="0" err="1">
                <a:solidFill>
                  <a:schemeClr val="bg1">
                    <a:lumMod val="75000"/>
                  </a:schemeClr>
                </a:solidFill>
              </a:rPr>
              <a:t>Beispiel</a:t>
            </a:r>
            <a:r>
              <a:rPr lang="en-US" sz="1200" dirty="0">
                <a:solidFill>
                  <a:schemeClr val="bg1">
                    <a:lumMod val="75000"/>
                  </a:schemeClr>
                </a:solidFill>
              </a:rPr>
              <a:t>: „Ein Patient weist eine erhabene Aderhautmasse auf. Wenn die Höhe der Masse 3 mm beträgt, wie groß ist dann die Höhe ihres Abbilds bei der indirekten Untersuchung mit </a:t>
            </a:r>
            <a:r>
              <a:rPr lang="en-US" sz="1200" dirty="0" err="1">
                <a:solidFill>
                  <a:schemeClr val="bg1">
                    <a:lumMod val="75000"/>
                  </a:schemeClr>
                </a:solidFill>
              </a:rPr>
              <a:t>einer</a:t>
            </a:r>
            <a:r>
              <a:rPr lang="en-US" sz="1200" dirty="0">
                <a:solidFill>
                  <a:schemeClr val="bg1">
                    <a:lumMod val="75000"/>
                  </a:schemeClr>
                </a:solidFill>
              </a:rPr>
              <a:t> 20-Dioptrien-Linse?“</a:t>
            </a:r>
          </a:p>
        </p:txBody>
      </p:sp>
      <p:sp>
        <p:nvSpPr>
          <p:cNvPr id="22531" name="Rectangle 3">
            <a:extLst>
              <a:ext uri="{FF2B5EF4-FFF2-40B4-BE49-F238E27FC236}">
                <a16:creationId xmlns:a16="http://schemas.microsoft.com/office/drawing/2014/main" id="{F9F9AD27-5400-CB33-39C3-C8350A882AF0}"/>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2532" name="Slide Number Placeholder 1">
            <a:extLst>
              <a:ext uri="{FF2B5EF4-FFF2-40B4-BE49-F238E27FC236}">
                <a16:creationId xmlns:a16="http://schemas.microsoft.com/office/drawing/2014/main" id="{FB76B0C5-AAF1-7752-8715-522523513A7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9CA46188-BF64-0543-8063-1BE373460C44}" type="slidenum">
              <a:rPr lang="en-US" altLang="en-US" sz="1000" smtClean="0"/>
              <a:t>19</a:t>
            </a:fld>
            <a:endParaRPr lang="en-US" altLang="en-US" sz="1000"/>
          </a:p>
        </p:txBody>
      </p:sp>
      <p:pic>
        <p:nvPicPr>
          <p:cNvPr id="22533" name="Picture 6" descr="Indirect ophthalmoscopy - Mayo Clinic">
            <a:extLst>
              <a:ext uri="{FF2B5EF4-FFF2-40B4-BE49-F238E27FC236}">
                <a16:creationId xmlns:a16="http://schemas.microsoft.com/office/drawing/2014/main" id="{A3D2A89D-CA86-32B8-C7F1-B12425D906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268663"/>
            <a:ext cx="276383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04B8A53-FFAD-99FD-1BF2-BEDDCBB9BB32}"/>
              </a:ext>
            </a:extLst>
          </p:cNvPr>
          <p:cNvSpPr txBox="1"/>
          <p:nvPr/>
        </p:nvSpPr>
        <p:spPr>
          <a:xfrm>
            <a:off x="163513" y="2852738"/>
            <a:ext cx="8816975" cy="831850"/>
          </a:xfrm>
          <a:prstGeom prst="rect">
            <a:avLst/>
          </a:prstGeom>
          <a:solidFill>
            <a:schemeClr val="accent6">
              <a:lumMod val="20000"/>
              <a:lumOff val="80000"/>
            </a:schemeClr>
          </a:solidFill>
          <a:ln>
            <a:solidFill>
              <a:schemeClr val="tx1"/>
            </a:solidFill>
          </a:ln>
        </p:spPr>
        <p:txBody>
          <a:bodyPr wrap="square" lIns="25400" tIns="12700" rIns="25400" bIns="12700">
            <a:spAutoFit/>
          </a:bodyPr>
          <a:lstStyle/>
          <a:p>
            <a:pPr algn="ctr">
              <a:defRPr/>
            </a:pPr>
            <a:r>
              <a:rPr lang="en-US" sz="1200" i="1" dirty="0">
                <a:effectLst>
                  <a:outerShdw blurRad="38100" dist="38100" dir="2700000" algn="tl">
                    <a:srgbClr val="000000">
                      <a:alpha val="43137"/>
                    </a:srgbClr>
                  </a:outerShdw>
                </a:effectLst>
              </a:rPr>
              <a:t>Doch lassen Sie uns zunächst einmal klären, was die indirekte Ophthalmoskopie indirekt macht, indem wir sie mit der </a:t>
            </a:r>
            <a:r>
              <a:rPr lang="en-US" sz="1200" dirty="0">
                <a:effectLst>
                  <a:outerShdw blurRad="38100" dist="38100" dir="2700000" algn="tl">
                    <a:srgbClr val="000000">
                      <a:alpha val="43137"/>
                    </a:srgbClr>
                  </a:outerShdw>
                </a:effectLst>
              </a:rPr>
              <a:t>direkten </a:t>
            </a:r>
            <a:r>
              <a:rPr lang="en-US" sz="1200" i="1" dirty="0">
                <a:effectLst>
                  <a:outerShdw blurRad="38100" dist="38100" dir="2700000" algn="tl">
                    <a:srgbClr val="000000">
                      <a:alpha val="43137"/>
                    </a:srgbClr>
                  </a:outerShdw>
                </a:effectLst>
              </a:rPr>
              <a:t>Ophthalmoskopie vergleichen und gegenüberstellen</a:t>
            </a:r>
          </a:p>
        </p:txBody>
      </p:sp>
      <p:sp>
        <p:nvSpPr>
          <p:cNvPr id="3" name="Rectangle 2">
            <a:extLst>
              <a:ext uri="{FF2B5EF4-FFF2-40B4-BE49-F238E27FC236}">
                <a16:creationId xmlns:a16="http://schemas.microsoft.com/office/drawing/2014/main" id="{A584FDD3-A359-C0B8-B75C-10D6B0F31234}"/>
              </a:ext>
            </a:extLst>
          </p:cNvPr>
          <p:cNvSpPr txBox="1">
            <a:spLocks noChangeArrowheads="1"/>
          </p:cNvSpPr>
          <p:nvPr/>
        </p:nvSpPr>
        <p:spPr bwMode="auto">
          <a:xfrm>
            <a:off x="457200" y="1295400"/>
            <a:ext cx="7696200" cy="1828800"/>
          </a:xfrm>
          <a:prstGeom prst="rect">
            <a:avLst/>
          </a:prstGeom>
          <a:noFill/>
          <a:ln>
            <a:noFill/>
          </a:ln>
          <a:effectLst/>
        </p:spPr>
        <p:txBody>
          <a:bodyPr wrap="square" lIns="25400" tIns="12700" rIns="25400" bIns="12700"/>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eaLnBrk="1" hangingPunct="1">
              <a:defRPr/>
            </a:pPr>
            <a:r>
              <a:rPr lang="en-US" altLang="en-US" sz="1200" kern="0" dirty="0">
                <a:solidFill>
                  <a:schemeClr val="bg1">
                    <a:lumMod val="75000"/>
                  </a:schemeClr>
                </a:solidFill>
              </a:rPr>
              <a:t>Bei </a:t>
            </a:r>
            <a:r>
              <a:rPr lang="en-US" altLang="en-US" sz="1200" kern="0" dirty="0" err="1">
                <a:solidFill>
                  <a:schemeClr val="bg1">
                    <a:lumMod val="75000"/>
                  </a:schemeClr>
                </a:solidFill>
              </a:rPr>
              <a:t>einer</a:t>
            </a:r>
            <a:r>
              <a:rPr lang="en-US" altLang="en-US" sz="1200" kern="0" dirty="0">
                <a:solidFill>
                  <a:schemeClr val="bg1">
                    <a:lumMod val="75000"/>
                  </a:schemeClr>
                </a:solidFill>
              </a:rPr>
              <a:t> </a:t>
            </a:r>
            <a:r>
              <a:rPr lang="en-US" altLang="en-US" sz="1200" kern="0" dirty="0" err="1">
                <a:solidFill>
                  <a:schemeClr val="bg1">
                    <a:lumMod val="75000"/>
                  </a:schemeClr>
                </a:solidFill>
              </a:rPr>
              <a:t>Prüfung</a:t>
            </a:r>
            <a:r>
              <a:rPr lang="en-US" altLang="en-US" sz="1200" kern="0" dirty="0">
                <a:solidFill>
                  <a:schemeClr val="bg1">
                    <a:lumMod val="75000"/>
                  </a:schemeClr>
                </a:solidFill>
              </a:rPr>
              <a:t> </a:t>
            </a:r>
            <a:r>
              <a:rPr lang="en-US" altLang="en-US" sz="1200" kern="0" dirty="0" err="1">
                <a:solidFill>
                  <a:schemeClr val="bg1">
                    <a:lumMod val="75000"/>
                  </a:schemeClr>
                </a:solidFill>
              </a:rPr>
              <a:t>würde</a:t>
            </a:r>
            <a:r>
              <a:rPr lang="en-US" altLang="en-US" sz="1200" kern="0" dirty="0">
                <a:solidFill>
                  <a:schemeClr val="bg1">
                    <a:lumMod val="75000"/>
                  </a:schemeClr>
                </a:solidFill>
              </a:rPr>
              <a:t> ich </a:t>
            </a:r>
            <a:r>
              <a:rPr lang="en-US" altLang="en-US" sz="1200" kern="0" dirty="0" err="1">
                <a:solidFill>
                  <a:schemeClr val="bg1">
                    <a:lumMod val="75000"/>
                  </a:schemeClr>
                </a:solidFill>
              </a:rPr>
              <a:t>darauf</a:t>
            </a:r>
            <a:r>
              <a:rPr lang="en-US" altLang="en-US" sz="1200" kern="0" dirty="0">
                <a:solidFill>
                  <a:schemeClr val="bg1">
                    <a:lumMod val="75000"/>
                  </a:schemeClr>
                </a:solidFill>
              </a:rPr>
              <a:t> </a:t>
            </a:r>
            <a:r>
              <a:rPr lang="en-US" altLang="en-US" sz="1200" kern="0" dirty="0" err="1">
                <a:solidFill>
                  <a:schemeClr val="bg1">
                    <a:lumMod val="75000"/>
                  </a:schemeClr>
                </a:solidFill>
              </a:rPr>
              <a:t>achten</a:t>
            </a:r>
            <a:r>
              <a:rPr lang="en-US" altLang="en-US" sz="1200" kern="0" dirty="0">
                <a:solidFill>
                  <a:schemeClr val="bg1">
                    <a:lumMod val="75000"/>
                  </a:schemeClr>
                </a:solidFill>
              </a:rPr>
              <a:t>, </a:t>
            </a:r>
            <a:r>
              <a:rPr lang="en-US" altLang="en-US" sz="1200" kern="0" dirty="0" err="1">
                <a:solidFill>
                  <a:schemeClr val="bg1">
                    <a:lumMod val="75000"/>
                  </a:schemeClr>
                </a:solidFill>
              </a:rPr>
              <a:t>dass</a:t>
            </a:r>
            <a:r>
              <a:rPr lang="en-US" altLang="en-US" sz="1200" kern="0" dirty="0">
                <a:solidFill>
                  <a:schemeClr val="bg1">
                    <a:lumMod val="75000"/>
                  </a:schemeClr>
                </a:solidFill>
              </a:rPr>
              <a:t> die </a:t>
            </a:r>
            <a:r>
              <a:rPr lang="en-US" altLang="en-US" sz="1200" kern="0" dirty="0" err="1">
                <a:solidFill>
                  <a:schemeClr val="bg1">
                    <a:lumMod val="75000"/>
                  </a:schemeClr>
                </a:solidFill>
              </a:rPr>
              <a:t>Axiale</a:t>
            </a:r>
            <a:r>
              <a:rPr lang="en-US" altLang="en-US" sz="1200" kern="0" dirty="0">
                <a:solidFill>
                  <a:schemeClr val="bg1">
                    <a:lumMod val="75000"/>
                  </a:schemeClr>
                </a:solidFill>
              </a:rPr>
              <a:t> </a:t>
            </a:r>
            <a:r>
              <a:rPr lang="en-US" altLang="en-US" sz="1200" kern="0" dirty="0" err="1">
                <a:solidFill>
                  <a:schemeClr val="bg1">
                    <a:lumMod val="75000"/>
                  </a:schemeClr>
                </a:solidFill>
              </a:rPr>
              <a:t>Vergrößerung</a:t>
            </a:r>
            <a:r>
              <a:rPr lang="en-US" altLang="en-US" sz="1200" kern="0" dirty="0">
                <a:solidFill>
                  <a:schemeClr val="bg1">
                    <a:lumMod val="75000"/>
                  </a:schemeClr>
                </a:solidFill>
              </a:rPr>
              <a:t> </a:t>
            </a:r>
            <a:r>
              <a:rPr lang="en-US" altLang="en-US" sz="1200" kern="0" dirty="0" err="1">
                <a:solidFill>
                  <a:schemeClr val="bg1">
                    <a:lumMod val="75000"/>
                  </a:schemeClr>
                </a:solidFill>
              </a:rPr>
              <a:t>im</a:t>
            </a:r>
            <a:r>
              <a:rPr lang="en-US" altLang="en-US" sz="1200" kern="0" dirty="0">
                <a:solidFill>
                  <a:schemeClr val="bg1">
                    <a:lumMod val="75000"/>
                  </a:schemeClr>
                </a:solidFill>
              </a:rPr>
              <a:t> </a:t>
            </a:r>
            <a:r>
              <a:rPr lang="en-US" altLang="en-US" sz="1200" kern="0" dirty="0" err="1">
                <a:solidFill>
                  <a:schemeClr val="bg1">
                    <a:lumMod val="75000"/>
                  </a:schemeClr>
                </a:solidFill>
              </a:rPr>
              <a:t>Zusammenhang</a:t>
            </a:r>
            <a:r>
              <a:rPr lang="en-US" altLang="en-US" sz="1200" kern="0" dirty="0">
                <a:solidFill>
                  <a:schemeClr val="bg1">
                    <a:lumMod val="75000"/>
                  </a:schemeClr>
                </a:solidFill>
              </a:rPr>
              <a:t> </a:t>
            </a:r>
            <a:r>
              <a:rPr lang="en-US" altLang="en-US" sz="1200" kern="0" dirty="0" err="1">
                <a:solidFill>
                  <a:schemeClr val="bg1">
                    <a:lumMod val="75000"/>
                  </a:schemeClr>
                </a:solidFill>
              </a:rPr>
              <a:t>mit</a:t>
            </a:r>
            <a:r>
              <a:rPr lang="en-US" altLang="en-US" sz="1200" kern="0" dirty="0">
                <a:solidFill>
                  <a:schemeClr val="bg1">
                    <a:lumMod val="75000"/>
                  </a:schemeClr>
                </a:solidFill>
              </a:rPr>
              <a:t> </a:t>
            </a:r>
            <a:r>
              <a:rPr lang="en-US" altLang="en-US" sz="1200" i="1" kern="0" dirty="0">
                <a:solidFill>
                  <a:schemeClr val="bg1">
                    <a:lumMod val="75000"/>
                  </a:schemeClr>
                </a:solidFill>
              </a:rPr>
              <a:t>der</a:t>
            </a:r>
            <a:r>
              <a:rPr lang="en-US" altLang="en-US" sz="1200" kern="0" dirty="0">
                <a:solidFill>
                  <a:schemeClr val="bg1">
                    <a:lumMod val="75000"/>
                  </a:schemeClr>
                </a:solidFill>
              </a:rPr>
              <a:t> </a:t>
            </a:r>
            <a:r>
              <a:rPr lang="en-US" altLang="en-US" sz="1200" i="1" kern="0" dirty="0" err="1">
                <a:solidFill>
                  <a:schemeClr val="bg1">
                    <a:lumMod val="75000"/>
                  </a:schemeClr>
                </a:solidFill>
              </a:rPr>
              <a:t>binokularen</a:t>
            </a:r>
            <a:r>
              <a:rPr lang="en-US" altLang="en-US" sz="1200" i="1" kern="0" dirty="0">
                <a:solidFill>
                  <a:schemeClr val="bg1">
                    <a:lumMod val="75000"/>
                  </a:schemeClr>
                </a:solidFill>
              </a:rPr>
              <a:t> </a:t>
            </a:r>
            <a:r>
              <a:rPr lang="en-US" altLang="en-US" sz="1200" i="1" kern="0" dirty="0" err="1">
                <a:solidFill>
                  <a:schemeClr val="bg1">
                    <a:lumMod val="75000"/>
                  </a:schemeClr>
                </a:solidFill>
              </a:rPr>
              <a:t>indirekten</a:t>
            </a:r>
            <a:r>
              <a:rPr lang="en-US" altLang="en-US" sz="1200" i="1" kern="0" dirty="0">
                <a:solidFill>
                  <a:schemeClr val="bg1">
                    <a:lumMod val="75000"/>
                  </a:schemeClr>
                </a:solidFill>
              </a:rPr>
              <a:t> </a:t>
            </a:r>
            <a:r>
              <a:rPr lang="en-US" altLang="en-US" sz="1200" i="1" kern="0" dirty="0" err="1">
                <a:solidFill>
                  <a:schemeClr val="bg1">
                    <a:lumMod val="75000"/>
                  </a:schemeClr>
                </a:solidFill>
              </a:rPr>
              <a:t>Ophthalmoskopie</a:t>
            </a:r>
            <a:r>
              <a:rPr lang="en-US" altLang="en-US" sz="1200" i="1" kern="0" dirty="0">
                <a:solidFill>
                  <a:schemeClr val="bg1">
                    <a:lumMod val="75000"/>
                  </a:schemeClr>
                </a:solidFill>
              </a:rPr>
              <a:t> (BIO) </a:t>
            </a:r>
            <a:r>
              <a:rPr lang="en-US" altLang="en-US" sz="1200" kern="0" dirty="0" err="1">
                <a:solidFill>
                  <a:schemeClr val="bg1">
                    <a:lumMod val="75000"/>
                  </a:schemeClr>
                </a:solidFill>
              </a:rPr>
              <a:t>abgefragt</a:t>
            </a:r>
            <a:r>
              <a:rPr lang="en-US" altLang="en-US" sz="1200" kern="0" dirty="0">
                <a:solidFill>
                  <a:schemeClr val="bg1">
                    <a:lumMod val="75000"/>
                  </a:schemeClr>
                </a:solidFill>
              </a:rPr>
              <a:t> </a:t>
            </a:r>
            <a:r>
              <a:rPr lang="en-US" altLang="en-US" sz="1200" kern="0" dirty="0" err="1">
                <a:solidFill>
                  <a:schemeClr val="bg1">
                    <a:lumMod val="75000"/>
                  </a:schemeClr>
                </a:solidFill>
              </a:rPr>
              <a:t>wird</a:t>
            </a:r>
            <a:endParaRPr lang="en-US" altLang="en-US" i="1" kern="0" dirty="0">
              <a:solidFill>
                <a:schemeClr val="bg1">
                  <a:lumMod val="7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EDD92D7-0042-322F-AEAE-F7C5E71574AB}"/>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3555" name="Rectangle 2">
            <a:extLst>
              <a:ext uri="{FF2B5EF4-FFF2-40B4-BE49-F238E27FC236}">
                <a16:creationId xmlns:a16="http://schemas.microsoft.com/office/drawing/2014/main" id="{35308B40-8420-4D8A-32EA-F07A32CA37C5}"/>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r>
              <a:rPr lang="en-US" altLang="en-US" sz="1200"/>
              <a:t>Bei der direkten Ophthalmoskopie betrachtet der Untersucher die Netzhaut direkt </a:t>
            </a:r>
          </a:p>
          <a:p>
            <a:pPr lvl="1" eaLnBrk="1" hangingPunct="1"/>
            <a:r>
              <a:rPr lang="en-US" altLang="en-US" sz="1200"/>
              <a:t>So, als hielte er sie in seiner Handfläche und betrachtete sie mit einer Lupe*</a:t>
            </a:r>
          </a:p>
          <a:p>
            <a:pPr lvl="1" eaLnBrk="1" hangingPunct="1"/>
            <a:r>
              <a:rPr lang="en-US" altLang="en-US" sz="1200"/>
              <a:t>Das Gerät dient in erster Linie als Lichtquelle</a:t>
            </a:r>
          </a:p>
          <a:p>
            <a:pPr lvl="1" eaLnBrk="1" hangingPunct="1"/>
            <a:r>
              <a:rPr lang="en-US" altLang="en-US" sz="1200"/>
              <a:t>Das Bild ist aufrecht, virtuell und vergrößert</a:t>
            </a:r>
          </a:p>
          <a:p>
            <a:pPr lvl="1" eaLnBrk="1" hangingPunct="1"/>
            <a:r>
              <a:rPr lang="en-US" altLang="en-US" sz="1200"/>
              <a:t>Das Bild ist zweidimensional (d. h. nicht stereoskopisch)</a:t>
            </a:r>
          </a:p>
        </p:txBody>
      </p:sp>
      <p:sp>
        <p:nvSpPr>
          <p:cNvPr id="23556" name="Rectangle 3">
            <a:extLst>
              <a:ext uri="{FF2B5EF4-FFF2-40B4-BE49-F238E27FC236}">
                <a16:creationId xmlns:a16="http://schemas.microsoft.com/office/drawing/2014/main" id="{28E9B11F-40DA-BD6A-793B-1D49718B4EF6}"/>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3557" name="Slide Number Placeholder 1">
            <a:extLst>
              <a:ext uri="{FF2B5EF4-FFF2-40B4-BE49-F238E27FC236}">
                <a16:creationId xmlns:a16="http://schemas.microsoft.com/office/drawing/2014/main" id="{2EC920D3-8C8C-8A29-A86D-2A1A9B1A36F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86F8BC06-4752-F041-8E5C-4F471FD56AEA}" type="slidenum">
              <a:rPr lang="en-US" altLang="en-US" sz="1000" smtClean="0"/>
              <a:t>20</a:t>
            </a:fld>
            <a:endParaRPr lang="en-US" altLang="en-US" sz="1000"/>
          </a:p>
        </p:txBody>
      </p:sp>
      <p:pic>
        <p:nvPicPr>
          <p:cNvPr id="23558" name="Picture 2" descr="Direct ophthalmoscope - American Academy of Ophthalmology">
            <a:extLst>
              <a:ext uri="{FF2B5EF4-FFF2-40B4-BE49-F238E27FC236}">
                <a16:creationId xmlns:a16="http://schemas.microsoft.com/office/drawing/2014/main" id="{7B5E20A6-7CBF-C5A8-6AAF-55E87F55E1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TextBox 5">
            <a:extLst>
              <a:ext uri="{FF2B5EF4-FFF2-40B4-BE49-F238E27FC236}">
                <a16:creationId xmlns:a16="http://schemas.microsoft.com/office/drawing/2014/main" id="{8BCDDB05-34D5-A6D0-FF8A-511CFAE36C85}"/>
              </a:ext>
            </a:extLst>
          </p:cNvPr>
          <p:cNvSpPr txBox="1">
            <a:spLocks noChangeArrowheads="1"/>
          </p:cNvSpPr>
          <p:nvPr/>
        </p:nvSpPr>
        <p:spPr bwMode="auto">
          <a:xfrm>
            <a:off x="7496175" y="6429375"/>
            <a:ext cx="1190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t>*Ich weiß – </a:t>
            </a:r>
            <a:r>
              <a:rPr lang="en-US" altLang="en-US" sz="1200" i="1"/>
              <a:t>igitt</a:t>
            </a:r>
            <a:r>
              <a:rPr lang="en-US" altLang="en-US" sz="120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0553D7-FEBD-2896-092F-7C7EFE775161}"/>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BB21F2A5-1B64-BB14-7D39-91CA46DDCCBA}"/>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24580" name="Rectangle 3">
            <a:extLst>
              <a:ext uri="{FF2B5EF4-FFF2-40B4-BE49-F238E27FC236}">
                <a16:creationId xmlns:a16="http://schemas.microsoft.com/office/drawing/2014/main" id="{4E33F7B9-4352-D07D-57C0-4496ED90A58B}"/>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4581" name="Slide Number Placeholder 1">
            <a:extLst>
              <a:ext uri="{FF2B5EF4-FFF2-40B4-BE49-F238E27FC236}">
                <a16:creationId xmlns:a16="http://schemas.microsoft.com/office/drawing/2014/main" id="{10E6DB80-EF9D-6F32-7ADD-3276301527A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5E9C7556-089F-AF41-A6D6-A3D3BA7F4DAB}" type="slidenum">
              <a:rPr lang="en-US" altLang="en-US" sz="1000" smtClean="0"/>
              <a:t>21</a:t>
            </a:fld>
            <a:endParaRPr lang="en-US" altLang="en-US" sz="1000"/>
          </a:p>
        </p:txBody>
      </p:sp>
      <p:pic>
        <p:nvPicPr>
          <p:cNvPr id="24582" name="Picture 2" descr="Direct ophthalmoscope - American Academy of Ophthalmology">
            <a:extLst>
              <a:ext uri="{FF2B5EF4-FFF2-40B4-BE49-F238E27FC236}">
                <a16:creationId xmlns:a16="http://schemas.microsoft.com/office/drawing/2014/main" id="{10D33622-F17D-2C19-3C65-08B928031B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3EE9918D-153C-EE2B-FBE4-B1A574E3E124}"/>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t>Wenn das direkte Ophthalmoskop lediglich eine Lichtquelle ist, wozu dient dann der Drehknopf an der Seite?</a:t>
            </a:r>
            <a:endParaRPr lang="en-US" altLang="en-US" sz="1600" i="1" dirty="0">
              <a:solidFill>
                <a:schemeClr val="accent1">
                  <a:lumMod val="40000"/>
                  <a:lumOff val="60000"/>
                </a:schemeClr>
              </a:solidFill>
            </a:endParaRPr>
          </a:p>
          <a:p>
            <a:pPr>
              <a:defRPr/>
            </a:pPr>
            <a:r>
              <a:rPr lang="en-US" altLang="en-US" sz="1200" dirty="0">
                <a:solidFill>
                  <a:schemeClr val="accent1">
                    <a:lumMod val="40000"/>
                    <a:lumOff val="60000"/>
                  </a:schemeClr>
                </a:solidFill>
              </a:rPr>
              <a:t>Nun, ich sagte </a:t>
            </a:r>
            <a:r>
              <a:rPr lang="en-US" altLang="en-US" sz="1200" i="1" dirty="0">
                <a:solidFill>
                  <a:schemeClr val="accent1">
                    <a:lumMod val="40000"/>
                    <a:lumOff val="60000"/>
                  </a:schemeClr>
                </a:solidFill>
              </a:rPr>
              <a:t>„hauptsächlich“</a:t>
            </a:r>
            <a:r>
              <a:rPr lang="en-US" altLang="en-US" sz="1200" dirty="0">
                <a:solidFill>
                  <a:schemeClr val="accent1">
                    <a:lumMod val="40000"/>
                    <a:lumOff val="60000"/>
                  </a:schemeClr>
                </a:solidFill>
              </a:rPr>
              <a:t>, nicht „nur“… Wie auch immer: Der Knopf platziert Plus- und Minuslinsen 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accent1">
                    <a:lumMod val="40000"/>
                    <a:lumOff val="60000"/>
                  </a:schemeClr>
                </a:solidFill>
              </a:rPr>
              <a:t>Fokussierknopf</a:t>
            </a:r>
            <a:r>
              <a:rPr lang="en-US" altLang="en-US" sz="1200" dirty="0">
                <a:solidFill>
                  <a:schemeClr val="accent1">
                    <a:lumMod val="40000"/>
                    <a:lumOff val="60000"/>
                  </a:schemeClr>
                </a:solidFill>
              </a:rPr>
              <a:t> bezeichnet).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ACBE66C-83D5-C186-1FBB-F768CAAEDDB7}"/>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4919FCEC-EC86-C624-1079-88E32C1F48BD}"/>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25604" name="Rectangle 3">
            <a:extLst>
              <a:ext uri="{FF2B5EF4-FFF2-40B4-BE49-F238E27FC236}">
                <a16:creationId xmlns:a16="http://schemas.microsoft.com/office/drawing/2014/main" id="{736A67B1-D75E-CEA2-5F14-E00E1CDC4685}"/>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5605" name="Slide Number Placeholder 1">
            <a:extLst>
              <a:ext uri="{FF2B5EF4-FFF2-40B4-BE49-F238E27FC236}">
                <a16:creationId xmlns:a16="http://schemas.microsoft.com/office/drawing/2014/main" id="{2FCC842B-454C-5D62-78AB-22DCC4E4417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E0ECA984-00D1-DD40-A3A4-9573D8E5EA22}" type="slidenum">
              <a:rPr lang="en-US" altLang="en-US" sz="1000" smtClean="0"/>
              <a:t>22</a:t>
            </a:fld>
            <a:endParaRPr lang="en-US" altLang="en-US" sz="1000"/>
          </a:p>
        </p:txBody>
      </p:sp>
      <p:pic>
        <p:nvPicPr>
          <p:cNvPr id="25606" name="Picture 2" descr="Direct ophthalmoscope - American Academy of Ophthalmology">
            <a:extLst>
              <a:ext uri="{FF2B5EF4-FFF2-40B4-BE49-F238E27FC236}">
                <a16:creationId xmlns:a16="http://schemas.microsoft.com/office/drawing/2014/main" id="{65501939-67EF-E378-1403-D4E7138E55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AE6E99F2-DEED-7EA8-D21A-55BB0A65D940}"/>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t>Wenn das direkte Ophthalmoskop lediglich eine Lichtquelle ist, wozu dient dann der Drehknopf an der Seite?</a:t>
            </a:r>
          </a:p>
          <a:p>
            <a:pPr>
              <a:defRPr/>
            </a:pPr>
            <a:r>
              <a:rPr lang="en-US" altLang="en-US" sz="1200" dirty="0"/>
              <a:t>Nun, ich sagte </a:t>
            </a:r>
            <a:r>
              <a:rPr lang="en-US" altLang="en-US" sz="1200" i="1" dirty="0"/>
              <a:t>„hauptsächlich“</a:t>
            </a:r>
            <a:r>
              <a:rPr lang="en-US" altLang="en-US" sz="1200" dirty="0"/>
              <a:t>, nicht „nur“… Wie auch immer: Der Knopf platziert Plus- und Minuslinsen 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t>Fokussierknopf</a:t>
            </a:r>
            <a:r>
              <a:rPr lang="en-US" altLang="en-US" sz="1200" dirty="0"/>
              <a:t> bezeichnet).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CC96C16-09ED-5523-0D46-A8892C8B4013}"/>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FE0ABBF8-277E-6E4E-88EF-0315678AD1A6}"/>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26628" name="Rectangle 3">
            <a:extLst>
              <a:ext uri="{FF2B5EF4-FFF2-40B4-BE49-F238E27FC236}">
                <a16:creationId xmlns:a16="http://schemas.microsoft.com/office/drawing/2014/main" id="{A902C88C-95B2-ECF5-C7C6-15D7765989A9}"/>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6629" name="Slide Number Placeholder 1">
            <a:extLst>
              <a:ext uri="{FF2B5EF4-FFF2-40B4-BE49-F238E27FC236}">
                <a16:creationId xmlns:a16="http://schemas.microsoft.com/office/drawing/2014/main" id="{27215353-A9FF-EC80-9AA7-2BDA1B07E31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993F9632-E7B0-9C4C-8812-537B6F35C1F3}" type="slidenum">
              <a:rPr lang="en-US" altLang="en-US" sz="1000" smtClean="0"/>
              <a:t>23</a:t>
            </a:fld>
            <a:endParaRPr lang="en-US" altLang="en-US" sz="1000"/>
          </a:p>
        </p:txBody>
      </p:sp>
      <p:pic>
        <p:nvPicPr>
          <p:cNvPr id="26630" name="Picture 2" descr="Direct ophthalmoscope - American Academy of Ophthalmology">
            <a:extLst>
              <a:ext uri="{FF2B5EF4-FFF2-40B4-BE49-F238E27FC236}">
                <a16:creationId xmlns:a16="http://schemas.microsoft.com/office/drawing/2014/main" id="{822E448E-084D-52AF-5F3D-E7EC13A747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84532D74-0044-95C4-D4D6-4F6DB5A4183F}"/>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D0C46A3C-0B55-41A6-F151-2F285FAA1A3F}"/>
              </a:ext>
            </a:extLst>
          </p:cNvPr>
          <p:cNvSpPr txBox="1">
            <a:spLocks noChangeArrowheads="1"/>
          </p:cNvSpPr>
          <p:nvPr/>
        </p:nvSpPr>
        <p:spPr bwMode="auto">
          <a:xfrm>
            <a:off x="228600" y="1795463"/>
            <a:ext cx="70104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rgbClr val="0000FF"/>
                </a:solidFill>
              </a:rPr>
              <a:t>Wonach richtet sich, ob eine Plus- oder eine Minus-Zwischenlinse benötigt wird?</a:t>
            </a:r>
            <a:endParaRPr lang="en-US" altLang="en-US" sz="1400" i="1" dirty="0">
              <a:solidFill>
                <a:schemeClr val="accent5">
                  <a:lumMod val="75000"/>
                </a:schemeClr>
              </a:solidFill>
            </a:endParaRPr>
          </a:p>
          <a:p>
            <a:pPr>
              <a:defRPr/>
            </a:pPr>
            <a:r>
              <a:rPr lang="en-US" altLang="en-US" sz="1200" dirty="0">
                <a:solidFill>
                  <a:schemeClr val="accent5">
                    <a:lumMod val="75000"/>
                  </a:schemeClr>
                </a:solidFill>
              </a:rPr>
              <a:t>Die Art des Brechungsfehlers, der ausgeglichen werden muss. Der Einfachheit halber nehmen wir an, der Untersucher ist </a:t>
            </a:r>
            <a:r>
              <a:rPr lang="en-US" altLang="en-US" sz="1200" dirty="0" err="1">
                <a:solidFill>
                  <a:schemeClr val="accent5">
                    <a:lumMod val="75000"/>
                  </a:schemeClr>
                </a:solidFill>
              </a:rPr>
              <a:t>emmetrop</a:t>
            </a:r>
            <a:r>
              <a:rPr lang="en-US" altLang="en-US" sz="1200" dirty="0">
                <a:solidFill>
                  <a:schemeClr val="accent5">
                    <a:lumMod val="75000"/>
                  </a:schemeClr>
                </a:solidFill>
              </a:rPr>
              <a:t>. Ist die Patientin kurzsichtig, hat sie einen Plus-Fehler, und daher muss eine Minus-Linse eingestellt werden, um diesen auszugleichen. (</a:t>
            </a:r>
            <a:r>
              <a:rPr lang="de-DE" altLang="en-US" sz="1200" dirty="0">
                <a:solidFill>
                  <a:schemeClr val="accent5">
                    <a:lumMod val="75000"/>
                  </a:schemeClr>
                </a:solidFill>
              </a:rPr>
              <a:t>Das Gegenteil trifft zu, wenn der Patient weitsichtig ist</a:t>
            </a:r>
            <a:r>
              <a:rPr lang="en-US" altLang="en-US" sz="1200" dirty="0">
                <a:solidFill>
                  <a:schemeClr val="accent5">
                    <a:lumMod val="75000"/>
                  </a:schemeClr>
                </a:solidFill>
              </a:rPr>
              <a:t>.)</a:t>
            </a:r>
          </a:p>
        </p:txBody>
      </p:sp>
      <p:sp>
        <p:nvSpPr>
          <p:cNvPr id="3" name="Oval 2">
            <a:extLst>
              <a:ext uri="{FF2B5EF4-FFF2-40B4-BE49-F238E27FC236}">
                <a16:creationId xmlns:a16="http://schemas.microsoft.com/office/drawing/2014/main" id="{C260ED59-D85A-F1A8-ABFA-7061E2E194EB}"/>
              </a:ext>
            </a:extLst>
          </p:cNvPr>
          <p:cNvSpPr/>
          <p:nvPr/>
        </p:nvSpPr>
        <p:spPr>
          <a:xfrm>
            <a:off x="5575884" y="869608"/>
            <a:ext cx="2517775" cy="557213"/>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2536911-67DB-95EF-05B2-0BAC21673359}"/>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5EAF03A7-AD70-8345-6125-B5538E0C1835}"/>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27652" name="Rectangle 3">
            <a:extLst>
              <a:ext uri="{FF2B5EF4-FFF2-40B4-BE49-F238E27FC236}">
                <a16:creationId xmlns:a16="http://schemas.microsoft.com/office/drawing/2014/main" id="{0B5FEB17-3523-8B0D-BC08-2317E89416BD}"/>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7653" name="Slide Number Placeholder 1">
            <a:extLst>
              <a:ext uri="{FF2B5EF4-FFF2-40B4-BE49-F238E27FC236}">
                <a16:creationId xmlns:a16="http://schemas.microsoft.com/office/drawing/2014/main" id="{8AF4E303-4A58-7FAA-6BB4-25C9A5313B3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E7F01D4F-722B-9946-8E6F-F664891755D0}" type="slidenum">
              <a:rPr lang="en-US" altLang="en-US" sz="1000" smtClean="0"/>
              <a:t>24</a:t>
            </a:fld>
            <a:endParaRPr lang="en-US" altLang="en-US" sz="1000"/>
          </a:p>
        </p:txBody>
      </p:sp>
      <p:pic>
        <p:nvPicPr>
          <p:cNvPr id="27654" name="Picture 2" descr="Direct ophthalmoscope - American Academy of Ophthalmology">
            <a:extLst>
              <a:ext uri="{FF2B5EF4-FFF2-40B4-BE49-F238E27FC236}">
                <a16:creationId xmlns:a16="http://schemas.microsoft.com/office/drawing/2014/main" id="{340E0D8F-8DEC-8160-62FF-89085380A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18F68AE1-116E-B9F7-995F-90A4FDB4D4CE}"/>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2D88DB63-1586-98ED-ED8F-388BFF78EE0C}"/>
              </a:ext>
            </a:extLst>
          </p:cNvPr>
          <p:cNvSpPr txBox="1">
            <a:spLocks noChangeArrowheads="1"/>
          </p:cNvSpPr>
          <p:nvPr/>
        </p:nvSpPr>
        <p:spPr bwMode="auto">
          <a:xfrm>
            <a:off x="228600" y="1795463"/>
            <a:ext cx="70104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rgbClr val="0000FF"/>
                </a:solidFill>
              </a:rPr>
              <a:t>Wonach richtet sich, ob eine Plus- oder eine Minus-Zwischenlinse benötigt wird?</a:t>
            </a:r>
          </a:p>
          <a:p>
            <a:pPr>
              <a:defRPr/>
            </a:pPr>
            <a:r>
              <a:rPr lang="en-US" altLang="en-US" sz="1200" dirty="0">
                <a:solidFill>
                  <a:srgbClr val="0000FF"/>
                </a:solidFill>
              </a:rPr>
              <a:t>Die Art des Brechungsfehlers, der ausgeglichen werden muss. Der Einfachheit halber nehmen wir an, der Untersucher ist </a:t>
            </a:r>
            <a:r>
              <a:rPr lang="en-US" altLang="en-US" sz="1200" dirty="0" err="1">
                <a:solidFill>
                  <a:srgbClr val="0000FF"/>
                </a:solidFill>
              </a:rPr>
              <a:t>emmetrop</a:t>
            </a:r>
            <a:r>
              <a:rPr lang="en-US" altLang="en-US" sz="1200" dirty="0">
                <a:solidFill>
                  <a:srgbClr val="0000FF"/>
                </a:solidFill>
              </a:rPr>
              <a:t>. </a:t>
            </a:r>
            <a:r>
              <a:rPr lang="en-US" altLang="en-US" sz="1200" dirty="0"/>
              <a:t>Ist die Patientin kurzsichtig, hat sie einen Plus-Fehler, und daher muss eine Minus-Linse eingestellt werden, um diesen auszugleichen. (</a:t>
            </a:r>
            <a:r>
              <a:rPr lang="de-DE" altLang="en-US" sz="1200" dirty="0"/>
              <a:t>Das Gegenteil trifft zu, wenn der Patient weitsichtig ist</a:t>
            </a:r>
            <a:r>
              <a:rPr lang="en-US" altLang="en-US" sz="1200" dirty="0"/>
              <a:t>.)</a:t>
            </a:r>
          </a:p>
        </p:txBody>
      </p:sp>
      <p:sp>
        <p:nvSpPr>
          <p:cNvPr id="3" name="Oval 2">
            <a:extLst>
              <a:ext uri="{FF2B5EF4-FFF2-40B4-BE49-F238E27FC236}">
                <a16:creationId xmlns:a16="http://schemas.microsoft.com/office/drawing/2014/main" id="{D89F8A15-403F-8D14-BC53-4776D5B435C3}"/>
              </a:ext>
            </a:extLst>
          </p:cNvPr>
          <p:cNvSpPr/>
          <p:nvPr/>
        </p:nvSpPr>
        <p:spPr>
          <a:xfrm>
            <a:off x="5521325" y="914400"/>
            <a:ext cx="2517775" cy="557213"/>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30846880-43A0-76D1-27AA-953ADB353906}"/>
              </a:ext>
            </a:extLst>
          </p:cNvPr>
          <p:cNvSpPr/>
          <p:nvPr/>
        </p:nvSpPr>
        <p:spPr>
          <a:xfrm>
            <a:off x="540106" y="2362199"/>
            <a:ext cx="450494" cy="1524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67863A2C-7F40-EDD3-CB57-BEF7AAC0BCF2}"/>
              </a:ext>
            </a:extLst>
          </p:cNvPr>
          <p:cNvSpPr/>
          <p:nvPr/>
        </p:nvSpPr>
        <p:spPr>
          <a:xfrm>
            <a:off x="5105400" y="2149475"/>
            <a:ext cx="304800" cy="212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4975215-A555-9588-5F55-05B4FA894236}"/>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C031676B-AE5B-EC30-1386-F8FB6551A9AC}"/>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28676" name="Rectangle 3">
            <a:extLst>
              <a:ext uri="{FF2B5EF4-FFF2-40B4-BE49-F238E27FC236}">
                <a16:creationId xmlns:a16="http://schemas.microsoft.com/office/drawing/2014/main" id="{33855B7F-67B1-7626-5DE6-FFE6EA8CF027}"/>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8677" name="Slide Number Placeholder 1">
            <a:extLst>
              <a:ext uri="{FF2B5EF4-FFF2-40B4-BE49-F238E27FC236}">
                <a16:creationId xmlns:a16="http://schemas.microsoft.com/office/drawing/2014/main" id="{BFBF2E70-F58B-322D-5045-CD965B13CC6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DC657978-48EE-2248-B0CE-5F9CBC3710C6}" type="slidenum">
              <a:rPr lang="en-US" altLang="en-US" sz="1000" smtClean="0"/>
              <a:t>25</a:t>
            </a:fld>
            <a:endParaRPr lang="en-US" altLang="en-US" sz="1000"/>
          </a:p>
        </p:txBody>
      </p:sp>
      <p:pic>
        <p:nvPicPr>
          <p:cNvPr id="28678" name="Picture 2" descr="Direct ophthalmoscope - American Academy of Ophthalmology">
            <a:extLst>
              <a:ext uri="{FF2B5EF4-FFF2-40B4-BE49-F238E27FC236}">
                <a16:creationId xmlns:a16="http://schemas.microsoft.com/office/drawing/2014/main" id="{4AA8F14F-ED69-067D-88DD-1B33EBDF5C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AC0358C7-CA0E-1B09-D70F-E5AA676BFE0A}"/>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CC6CF517-9838-F270-9E99-543979D16C60}"/>
              </a:ext>
            </a:extLst>
          </p:cNvPr>
          <p:cNvSpPr txBox="1">
            <a:spLocks noChangeArrowheads="1"/>
          </p:cNvSpPr>
          <p:nvPr/>
        </p:nvSpPr>
        <p:spPr bwMode="auto">
          <a:xfrm>
            <a:off x="228600" y="1795463"/>
            <a:ext cx="70104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rgbClr val="0000FF"/>
                </a:solidFill>
              </a:rPr>
              <a:t>Wonach richtet sich, ob eine Plus- oder eine Minus-Zwischenlinse benötigt wird?</a:t>
            </a:r>
          </a:p>
          <a:p>
            <a:pPr>
              <a:defRPr/>
            </a:pPr>
            <a:r>
              <a:rPr lang="en-US" altLang="en-US" sz="1200" dirty="0">
                <a:solidFill>
                  <a:srgbClr val="0000FF"/>
                </a:solidFill>
              </a:rPr>
              <a:t>Die Art des Brechungsfehlers, der ausgeglichen werden muss. Der Einfachheit halber nehmen wir an, der Untersucher ist </a:t>
            </a:r>
            <a:r>
              <a:rPr lang="en-US" altLang="en-US" sz="1200" dirty="0" err="1">
                <a:solidFill>
                  <a:srgbClr val="0000FF"/>
                </a:solidFill>
              </a:rPr>
              <a:t>emmetrop</a:t>
            </a:r>
            <a:r>
              <a:rPr lang="en-US" altLang="en-US" sz="1200" dirty="0">
                <a:solidFill>
                  <a:srgbClr val="0000FF"/>
                </a:solidFill>
              </a:rPr>
              <a:t>. </a:t>
            </a:r>
            <a:r>
              <a:rPr lang="en-US" altLang="en-US" sz="1200" dirty="0"/>
              <a:t>Ist die Patientin kurzsichtig, hat sie einen Plus-Fehler, und daher muss eine Minus-Linse eingestellt werden, um diesen auszugleichen. (</a:t>
            </a:r>
            <a:r>
              <a:rPr lang="de-DE" altLang="en-US" sz="1200" dirty="0"/>
              <a:t>Das Gegenteil trifft zu, wenn der Patient weitsichtig ist</a:t>
            </a:r>
            <a:r>
              <a:rPr lang="en-US" altLang="en-US" sz="1200" dirty="0"/>
              <a:t>.)</a:t>
            </a:r>
          </a:p>
        </p:txBody>
      </p:sp>
      <p:sp>
        <p:nvSpPr>
          <p:cNvPr id="3" name="Oval 2">
            <a:extLst>
              <a:ext uri="{FF2B5EF4-FFF2-40B4-BE49-F238E27FC236}">
                <a16:creationId xmlns:a16="http://schemas.microsoft.com/office/drawing/2014/main" id="{39C7756C-1B04-F4B0-BBCC-E514F5EB27CA}"/>
              </a:ext>
            </a:extLst>
          </p:cNvPr>
          <p:cNvSpPr/>
          <p:nvPr/>
        </p:nvSpPr>
        <p:spPr>
          <a:xfrm>
            <a:off x="5613679" y="934478"/>
            <a:ext cx="2517775" cy="557213"/>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ADDFC20-5B84-53F2-4CF6-63310EEB7BCD}"/>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B4B35FAB-7B43-3C45-4A69-11BEF5061F23}"/>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29700" name="Rectangle 3">
            <a:extLst>
              <a:ext uri="{FF2B5EF4-FFF2-40B4-BE49-F238E27FC236}">
                <a16:creationId xmlns:a16="http://schemas.microsoft.com/office/drawing/2014/main" id="{8122AFB7-FE4F-3A7F-5ABA-986233652C8E}"/>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9701" name="Slide Number Placeholder 1">
            <a:extLst>
              <a:ext uri="{FF2B5EF4-FFF2-40B4-BE49-F238E27FC236}">
                <a16:creationId xmlns:a16="http://schemas.microsoft.com/office/drawing/2014/main" id="{B7CC34DD-42DC-3D02-2D77-DD874B7B00E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AF9BAB67-EEC5-264E-B26C-D977648E0F31}" type="slidenum">
              <a:rPr lang="en-US" altLang="en-US" sz="1000" smtClean="0"/>
              <a:t>26</a:t>
            </a:fld>
            <a:endParaRPr lang="en-US" altLang="en-US" sz="1000"/>
          </a:p>
        </p:txBody>
      </p:sp>
      <p:pic>
        <p:nvPicPr>
          <p:cNvPr id="29702" name="Picture 2" descr="Direct ophthalmoscope - American Academy of Ophthalmology">
            <a:extLst>
              <a:ext uri="{FF2B5EF4-FFF2-40B4-BE49-F238E27FC236}">
                <a16:creationId xmlns:a16="http://schemas.microsoft.com/office/drawing/2014/main" id="{718A5A23-4C40-5FE9-AF9E-04AC53BC7E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15C90EC3-98E2-903F-451A-73A5CCDB300A}"/>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0F27A4D8-D306-060A-5463-C4A57DA8642D}"/>
              </a:ext>
            </a:extLst>
          </p:cNvPr>
          <p:cNvSpPr txBox="1">
            <a:spLocks noChangeArrowheads="1"/>
          </p:cNvSpPr>
          <p:nvPr/>
        </p:nvSpPr>
        <p:spPr bwMode="auto">
          <a:xfrm>
            <a:off x="228600" y="1795463"/>
            <a:ext cx="70866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50000"/>
                  </a:schemeClr>
                </a:solidFill>
              </a:rPr>
              <a:t>Wonach richtet sich, ob eine Plus- oder eine Minus-Zwischenlinse benötigt wird?</a:t>
            </a:r>
          </a:p>
          <a:p>
            <a:pPr>
              <a:defRPr/>
            </a:pPr>
            <a:r>
              <a:rPr lang="en-US" altLang="en-US" sz="1200" dirty="0">
                <a:solidFill>
                  <a:schemeClr val="bg1">
                    <a:lumMod val="50000"/>
                  </a:schemeClr>
                </a:solidFill>
              </a:rPr>
              <a:t>Die Art des Brechungsfehlers, der ausgeglichen werden muss. Der Einfachheit halber nehmen wir an, der Untersucher ist </a:t>
            </a:r>
            <a:r>
              <a:rPr lang="en-US" altLang="en-US" sz="1200" dirty="0" err="1">
                <a:solidFill>
                  <a:schemeClr val="bg1">
                    <a:lumMod val="50000"/>
                  </a:schemeClr>
                </a:solidFill>
              </a:rPr>
              <a:t>emmetrop</a:t>
            </a:r>
            <a:r>
              <a:rPr lang="en-US" altLang="en-US" sz="1200" dirty="0">
                <a:solidFill>
                  <a:schemeClr val="bg1">
                    <a:lumMod val="50000"/>
                  </a:schemeClr>
                </a:solidFill>
              </a:rPr>
              <a:t>. </a:t>
            </a:r>
            <a:r>
              <a:rPr lang="de-DE" altLang="en-US" sz="1200" b="1" dirty="0"/>
              <a:t>Ist der Patient kurzsichtig, hat er eine Plus-Fehlsichtlinse, und daher muss eine Minus-Linse eingestellt werden, um dies auszugleichen</a:t>
            </a:r>
            <a:r>
              <a:rPr lang="en-US" altLang="en-US" sz="1200" b="1" dirty="0">
                <a:solidFill>
                  <a:schemeClr val="bg1">
                    <a:lumMod val="50000"/>
                  </a:schemeClr>
                </a:solidFill>
              </a:rPr>
              <a:t>. </a:t>
            </a:r>
            <a:r>
              <a:rPr lang="en-US" altLang="en-US" sz="1200" dirty="0">
                <a:solidFill>
                  <a:schemeClr val="bg1">
                    <a:lumMod val="50000"/>
                  </a:schemeClr>
                </a:solidFill>
              </a:rPr>
              <a:t>(</a:t>
            </a:r>
            <a:r>
              <a:rPr lang="de-DE" altLang="en-US" sz="1200" dirty="0">
                <a:solidFill>
                  <a:schemeClr val="bg1">
                    <a:lumMod val="50000"/>
                  </a:schemeClr>
                </a:solidFill>
              </a:rPr>
              <a:t>Das Gegenteil trifft zu, wenn der Patient weitsichtig ist</a:t>
            </a:r>
            <a:r>
              <a:rPr lang="en-US" altLang="en-US" sz="1200" dirty="0">
                <a:solidFill>
                  <a:schemeClr val="bg1">
                    <a:lumMod val="50000"/>
                  </a:schemeClr>
                </a:solidFill>
              </a:rPr>
              <a:t>.)</a:t>
            </a:r>
          </a:p>
        </p:txBody>
      </p:sp>
      <p:sp>
        <p:nvSpPr>
          <p:cNvPr id="3" name="Oval 2">
            <a:extLst>
              <a:ext uri="{FF2B5EF4-FFF2-40B4-BE49-F238E27FC236}">
                <a16:creationId xmlns:a16="http://schemas.microsoft.com/office/drawing/2014/main" id="{53DA207C-FF9A-263E-327B-AFC742740828}"/>
              </a:ext>
            </a:extLst>
          </p:cNvPr>
          <p:cNvSpPr/>
          <p:nvPr/>
        </p:nvSpPr>
        <p:spPr>
          <a:xfrm>
            <a:off x="5565521" y="932269"/>
            <a:ext cx="2517775" cy="557213"/>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9706" name="TextBox 7">
            <a:extLst>
              <a:ext uri="{FF2B5EF4-FFF2-40B4-BE49-F238E27FC236}">
                <a16:creationId xmlns:a16="http://schemas.microsoft.com/office/drawing/2014/main" id="{431C0F7B-9F10-606B-C9C0-DBAD13333207}"/>
              </a:ext>
            </a:extLst>
          </p:cNvPr>
          <p:cNvSpPr txBox="1">
            <a:spLocks noChangeArrowheads="1"/>
          </p:cNvSpPr>
          <p:nvPr/>
        </p:nvSpPr>
        <p:spPr bwMode="auto">
          <a:xfrm>
            <a:off x="228600" y="2740025"/>
            <a:ext cx="7924800" cy="1816100"/>
          </a:xfrm>
          <a:prstGeom prst="rect">
            <a:avLst/>
          </a:prstGeom>
          <a:solidFill>
            <a:srgbClr val="99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a:t>Bei einer kurzsichtigen Patientin blickt die Untersucherin also, sobald sie den Fokussierknopf eingestellt hat, durch eine Minuslinse (im Gerät) und anschließend durch eine Pluslinse (die Fehlsichtlinse im Auge der Patientin). An welches optische Instrument erinnert das?</a:t>
            </a:r>
            <a:endParaRPr lang="en-US" altLang="en-US" sz="1400" i="1">
              <a:solidFill>
                <a:srgbClr val="99FF99"/>
              </a:solidFill>
            </a:endParaRPr>
          </a:p>
          <a:p>
            <a:r>
              <a:rPr lang="en-US" altLang="en-US" sz="1200">
                <a:solidFill>
                  <a:srgbClr val="99FF99"/>
                </a:solidFill>
              </a:rPr>
              <a:t>Ein  galileisches  Teleskop</a:t>
            </a:r>
          </a:p>
          <a:p>
            <a:endParaRPr lang="en-US" altLang="en-US" sz="1400">
              <a:solidFill>
                <a:srgbClr val="99FF99"/>
              </a:solidFill>
            </a:endParaRPr>
          </a:p>
          <a:p>
            <a:r>
              <a:rPr lang="en-US" altLang="en-US" sz="1200" i="1">
                <a:solidFill>
                  <a:srgbClr val="99FF99"/>
                </a:solidFill>
              </a:rPr>
              <a:t>Was bedeutet dies für das Bild, das der Untersucher sieht, wenn er den Augenhintergrund eines Kurzsichtigen im Vergleich zu dem eines Normalsichtigen betrachtet?</a:t>
            </a:r>
          </a:p>
          <a:p>
            <a:r>
              <a:rPr lang="en-US" altLang="en-US" sz="1200">
                <a:solidFill>
                  <a:srgbClr val="99FF99"/>
                </a:solidFill>
              </a:rPr>
              <a:t>Da sie bei der Untersuchung eines Kurzsichtigen praktisch ein Fernrohr verwendet, wird das Bild vergrößert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FA5041-909A-3FC5-DDEF-07C85FD60050}"/>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034E4C86-C410-EAAA-7159-CC1D571CA502}"/>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30724" name="Rectangle 3">
            <a:extLst>
              <a:ext uri="{FF2B5EF4-FFF2-40B4-BE49-F238E27FC236}">
                <a16:creationId xmlns:a16="http://schemas.microsoft.com/office/drawing/2014/main" id="{0E8A3673-C6D1-D574-E57D-9531187BD3BD}"/>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30725" name="Slide Number Placeholder 1">
            <a:extLst>
              <a:ext uri="{FF2B5EF4-FFF2-40B4-BE49-F238E27FC236}">
                <a16:creationId xmlns:a16="http://schemas.microsoft.com/office/drawing/2014/main" id="{FE47CBD6-A4DE-CED7-BB17-9C583E562CE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6388C519-99D1-3F45-AC56-5916B008E7BC}" type="slidenum">
              <a:rPr lang="en-US" altLang="en-US" sz="1000" smtClean="0"/>
              <a:t>27</a:t>
            </a:fld>
            <a:endParaRPr lang="en-US" altLang="en-US" sz="1000"/>
          </a:p>
        </p:txBody>
      </p:sp>
      <p:pic>
        <p:nvPicPr>
          <p:cNvPr id="30726" name="Picture 2" descr="Direct ophthalmoscope - American Academy of Ophthalmology">
            <a:extLst>
              <a:ext uri="{FF2B5EF4-FFF2-40B4-BE49-F238E27FC236}">
                <a16:creationId xmlns:a16="http://schemas.microsoft.com/office/drawing/2014/main" id="{724B8D95-35E2-5966-53AB-4F1A4C93C6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52B3F96A-F592-56C9-DC3A-1F41FB84D05E}"/>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306FB60C-9140-6A14-1529-88CF335A743F}"/>
              </a:ext>
            </a:extLst>
          </p:cNvPr>
          <p:cNvSpPr txBox="1">
            <a:spLocks noChangeArrowheads="1"/>
          </p:cNvSpPr>
          <p:nvPr/>
        </p:nvSpPr>
        <p:spPr bwMode="auto">
          <a:xfrm>
            <a:off x="228600" y="1795463"/>
            <a:ext cx="70866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50000"/>
                  </a:schemeClr>
                </a:solidFill>
              </a:rPr>
              <a:t>Wonach richtet sich, ob eine Plus- oder eine Minus-Zwischenlinse benötigt wird?</a:t>
            </a:r>
          </a:p>
          <a:p>
            <a:pPr>
              <a:defRPr/>
            </a:pPr>
            <a:r>
              <a:rPr lang="en-US" altLang="en-US" sz="1200" dirty="0">
                <a:solidFill>
                  <a:schemeClr val="bg1">
                    <a:lumMod val="50000"/>
                  </a:schemeClr>
                </a:solidFill>
              </a:rPr>
              <a:t>Die Art des Brechungsfehlers, der ausgeglichen werden muss. Der Einfachheit halber nehmen wir an, der Untersucher ist </a:t>
            </a:r>
            <a:r>
              <a:rPr lang="en-US" altLang="en-US" sz="1200" dirty="0" err="1">
                <a:solidFill>
                  <a:schemeClr val="bg1">
                    <a:lumMod val="50000"/>
                  </a:schemeClr>
                </a:solidFill>
              </a:rPr>
              <a:t>emmetrop</a:t>
            </a:r>
            <a:r>
              <a:rPr lang="en-US" altLang="en-US" sz="1200" dirty="0">
                <a:solidFill>
                  <a:schemeClr val="bg1">
                    <a:lumMod val="50000"/>
                  </a:schemeClr>
                </a:solidFill>
              </a:rPr>
              <a:t>. </a:t>
            </a:r>
            <a:r>
              <a:rPr lang="de-DE" altLang="en-US" sz="1200" b="1" dirty="0"/>
              <a:t>Ist der Patient kurzsichtig, hat er eine Plus-Fehlsichtlinse, und daher muss eine Minus-Linse eingestellt werden, um dies auszugleichen</a:t>
            </a:r>
            <a:r>
              <a:rPr lang="en-US" altLang="en-US" sz="1200" b="1" dirty="0">
                <a:solidFill>
                  <a:schemeClr val="bg1">
                    <a:lumMod val="50000"/>
                  </a:schemeClr>
                </a:solidFill>
              </a:rPr>
              <a:t>. </a:t>
            </a:r>
            <a:r>
              <a:rPr lang="en-US" altLang="en-US" sz="1200" dirty="0">
                <a:solidFill>
                  <a:schemeClr val="bg1">
                    <a:lumMod val="50000"/>
                  </a:schemeClr>
                </a:solidFill>
              </a:rPr>
              <a:t>(</a:t>
            </a:r>
            <a:r>
              <a:rPr lang="de-DE" altLang="en-US" sz="1200" dirty="0">
                <a:solidFill>
                  <a:schemeClr val="bg1">
                    <a:lumMod val="50000"/>
                  </a:schemeClr>
                </a:solidFill>
              </a:rPr>
              <a:t>Das Gegenteil trifft zu, wenn der Patient weitsichtig ist</a:t>
            </a:r>
            <a:r>
              <a:rPr lang="en-US" altLang="en-US" sz="1200" dirty="0">
                <a:solidFill>
                  <a:schemeClr val="bg1">
                    <a:lumMod val="50000"/>
                  </a:schemeClr>
                </a:solidFill>
              </a:rPr>
              <a:t>.)</a:t>
            </a:r>
          </a:p>
        </p:txBody>
      </p:sp>
      <p:sp>
        <p:nvSpPr>
          <p:cNvPr id="3" name="Oval 2">
            <a:extLst>
              <a:ext uri="{FF2B5EF4-FFF2-40B4-BE49-F238E27FC236}">
                <a16:creationId xmlns:a16="http://schemas.microsoft.com/office/drawing/2014/main" id="{BF5EA691-9741-F475-F5A2-5ADABAC13D6D}"/>
              </a:ext>
            </a:extLst>
          </p:cNvPr>
          <p:cNvSpPr/>
          <p:nvPr/>
        </p:nvSpPr>
        <p:spPr>
          <a:xfrm>
            <a:off x="5635625" y="871537"/>
            <a:ext cx="2517775" cy="557213"/>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0730" name="TextBox 7">
            <a:extLst>
              <a:ext uri="{FF2B5EF4-FFF2-40B4-BE49-F238E27FC236}">
                <a16:creationId xmlns:a16="http://schemas.microsoft.com/office/drawing/2014/main" id="{D69B4632-300D-A6EA-5795-6A176BDA6E18}"/>
              </a:ext>
            </a:extLst>
          </p:cNvPr>
          <p:cNvSpPr txBox="1">
            <a:spLocks noChangeArrowheads="1"/>
          </p:cNvSpPr>
          <p:nvPr/>
        </p:nvSpPr>
        <p:spPr bwMode="auto">
          <a:xfrm>
            <a:off x="228600" y="2740025"/>
            <a:ext cx="7924800" cy="1816100"/>
          </a:xfrm>
          <a:prstGeom prst="rect">
            <a:avLst/>
          </a:prstGeom>
          <a:solidFill>
            <a:srgbClr val="99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dirty="0"/>
              <a:t>Bei </a:t>
            </a:r>
            <a:r>
              <a:rPr lang="en-US" altLang="en-US" sz="1200" i="1" dirty="0" err="1"/>
              <a:t>einer</a:t>
            </a:r>
            <a:r>
              <a:rPr lang="en-US" altLang="en-US" sz="1200" i="1" dirty="0"/>
              <a:t> </a:t>
            </a:r>
            <a:r>
              <a:rPr lang="en-US" altLang="en-US" sz="1200" i="1" dirty="0" err="1"/>
              <a:t>kurzsichtigen</a:t>
            </a:r>
            <a:r>
              <a:rPr lang="en-US" altLang="en-US" sz="1200" i="1" dirty="0"/>
              <a:t> </a:t>
            </a:r>
            <a:r>
              <a:rPr lang="en-US" altLang="en-US" sz="1200" i="1" dirty="0" err="1"/>
              <a:t>Patientin</a:t>
            </a:r>
            <a:r>
              <a:rPr lang="en-US" altLang="en-US" sz="1200" i="1" dirty="0"/>
              <a:t> </a:t>
            </a:r>
            <a:r>
              <a:rPr lang="en-US" altLang="en-US" sz="1200" i="1" dirty="0" err="1"/>
              <a:t>blickt</a:t>
            </a:r>
            <a:r>
              <a:rPr lang="en-US" altLang="en-US" sz="1200" i="1" dirty="0"/>
              <a:t> die </a:t>
            </a:r>
            <a:r>
              <a:rPr lang="en-US" altLang="en-US" sz="1200" i="1" dirty="0" err="1"/>
              <a:t>Untersucherin</a:t>
            </a:r>
            <a:r>
              <a:rPr lang="en-US" altLang="en-US" sz="1200" i="1" dirty="0"/>
              <a:t> also, </a:t>
            </a:r>
            <a:r>
              <a:rPr lang="en-US" altLang="en-US" sz="1200" i="1" dirty="0" err="1"/>
              <a:t>sobald</a:t>
            </a:r>
            <a:r>
              <a:rPr lang="en-US" altLang="en-US" sz="1200" i="1" dirty="0"/>
              <a:t> </a:t>
            </a:r>
            <a:r>
              <a:rPr lang="en-US" altLang="en-US" sz="1200" i="1" dirty="0" err="1"/>
              <a:t>sie</a:t>
            </a:r>
            <a:r>
              <a:rPr lang="en-US" altLang="en-US" sz="1200" i="1" dirty="0"/>
              <a:t> den </a:t>
            </a:r>
            <a:r>
              <a:rPr lang="en-US" altLang="en-US" sz="1200" i="1" dirty="0" err="1"/>
              <a:t>Fokussierknopf</a:t>
            </a:r>
            <a:r>
              <a:rPr lang="en-US" altLang="en-US" sz="1200" i="1" dirty="0"/>
              <a:t> </a:t>
            </a:r>
            <a:r>
              <a:rPr lang="en-US" altLang="en-US" sz="1200" i="1" dirty="0" err="1"/>
              <a:t>eingestellt</a:t>
            </a:r>
            <a:r>
              <a:rPr lang="en-US" altLang="en-US" sz="1200" i="1" dirty="0"/>
              <a:t> hat, </a:t>
            </a:r>
            <a:r>
              <a:rPr lang="en-US" altLang="en-US" sz="1200" i="1" dirty="0" err="1"/>
              <a:t>durch</a:t>
            </a:r>
            <a:r>
              <a:rPr lang="en-US" altLang="en-US" sz="1200" i="1" dirty="0"/>
              <a:t> </a:t>
            </a:r>
            <a:r>
              <a:rPr lang="en-US" altLang="en-US" sz="1200" i="1" dirty="0" err="1"/>
              <a:t>eine</a:t>
            </a:r>
            <a:r>
              <a:rPr lang="en-US" altLang="en-US" sz="1200" i="1" dirty="0"/>
              <a:t> </a:t>
            </a:r>
            <a:r>
              <a:rPr lang="en-US" altLang="en-US" sz="1200" i="1" dirty="0" err="1"/>
              <a:t>Minuslinse</a:t>
            </a:r>
            <a:r>
              <a:rPr lang="en-US" altLang="en-US" sz="1200" i="1" dirty="0"/>
              <a:t> (</a:t>
            </a:r>
            <a:r>
              <a:rPr lang="en-US" altLang="en-US" sz="1200" i="1" dirty="0" err="1"/>
              <a:t>im</a:t>
            </a:r>
            <a:r>
              <a:rPr lang="en-US" altLang="en-US" sz="1200" i="1" dirty="0"/>
              <a:t> </a:t>
            </a:r>
            <a:r>
              <a:rPr lang="en-US" altLang="en-US" sz="1200" i="1" dirty="0" err="1"/>
              <a:t>Gerät</a:t>
            </a:r>
            <a:r>
              <a:rPr lang="en-US" altLang="en-US" sz="1200" i="1" dirty="0"/>
              <a:t>) und </a:t>
            </a:r>
            <a:r>
              <a:rPr lang="en-US" altLang="en-US" sz="1200" i="1" dirty="0" err="1"/>
              <a:t>anschließend</a:t>
            </a:r>
            <a:r>
              <a:rPr lang="en-US" altLang="en-US" sz="1200" i="1" dirty="0"/>
              <a:t> </a:t>
            </a:r>
            <a:r>
              <a:rPr lang="en-US" altLang="en-US" sz="1200" i="1" dirty="0" err="1"/>
              <a:t>durch</a:t>
            </a:r>
            <a:r>
              <a:rPr lang="en-US" altLang="en-US" sz="1200" i="1" dirty="0"/>
              <a:t> </a:t>
            </a:r>
            <a:r>
              <a:rPr lang="en-US" altLang="en-US" sz="1200" i="1" dirty="0" err="1"/>
              <a:t>eine</a:t>
            </a:r>
            <a:r>
              <a:rPr lang="en-US" altLang="en-US" sz="1200" i="1" dirty="0"/>
              <a:t> </a:t>
            </a:r>
            <a:r>
              <a:rPr lang="en-US" altLang="en-US" sz="1200" i="1" dirty="0" err="1"/>
              <a:t>Pluslinse</a:t>
            </a:r>
            <a:r>
              <a:rPr lang="en-US" altLang="en-US" sz="1200" i="1" dirty="0"/>
              <a:t> (die </a:t>
            </a:r>
            <a:r>
              <a:rPr lang="en-US" altLang="en-US" sz="1200" i="1" dirty="0" err="1"/>
              <a:t>Fehlsichtlinse</a:t>
            </a:r>
            <a:r>
              <a:rPr lang="en-US" altLang="en-US" sz="1200" i="1" dirty="0"/>
              <a:t> </a:t>
            </a:r>
            <a:r>
              <a:rPr lang="en-US" altLang="en-US" sz="1200" i="1" dirty="0" err="1"/>
              <a:t>im</a:t>
            </a:r>
            <a:r>
              <a:rPr lang="en-US" altLang="en-US" sz="1200" i="1" dirty="0"/>
              <a:t> </a:t>
            </a:r>
            <a:r>
              <a:rPr lang="en-US" altLang="en-US" sz="1200" i="1" dirty="0" err="1"/>
              <a:t>Auge</a:t>
            </a:r>
            <a:r>
              <a:rPr lang="en-US" altLang="en-US" sz="1200" i="1" dirty="0"/>
              <a:t> der </a:t>
            </a:r>
            <a:r>
              <a:rPr lang="en-US" altLang="en-US" sz="1200" i="1" dirty="0" err="1"/>
              <a:t>Patientin</a:t>
            </a:r>
            <a:r>
              <a:rPr lang="en-US" altLang="en-US" sz="1200" i="1" dirty="0"/>
              <a:t>). An welches </a:t>
            </a:r>
            <a:r>
              <a:rPr lang="en-US" altLang="en-US" sz="1200" i="1" dirty="0" err="1"/>
              <a:t>optische</a:t>
            </a:r>
            <a:r>
              <a:rPr lang="en-US" altLang="en-US" sz="1200" i="1" dirty="0"/>
              <a:t> Instrument </a:t>
            </a:r>
            <a:r>
              <a:rPr lang="en-US" altLang="en-US" sz="1200" i="1" dirty="0" err="1"/>
              <a:t>erinnert</a:t>
            </a:r>
            <a:r>
              <a:rPr lang="en-US" altLang="en-US" sz="1200" i="1" dirty="0"/>
              <a:t> das?</a:t>
            </a:r>
          </a:p>
          <a:p>
            <a:r>
              <a:rPr lang="en-US" altLang="en-US" sz="1200" dirty="0"/>
              <a:t>Ein  </a:t>
            </a:r>
            <a:r>
              <a:rPr lang="en-US" altLang="en-US" sz="1200" dirty="0" err="1"/>
              <a:t>galileisches</a:t>
            </a:r>
            <a:r>
              <a:rPr lang="en-US" altLang="en-US" sz="1200" dirty="0"/>
              <a:t>  </a:t>
            </a:r>
            <a:r>
              <a:rPr lang="en-US" altLang="en-US" sz="1200" dirty="0" err="1"/>
              <a:t>Teleskop</a:t>
            </a:r>
            <a:endParaRPr lang="en-US" altLang="en-US" sz="1400" dirty="0">
              <a:solidFill>
                <a:srgbClr val="99FF99"/>
              </a:solidFill>
            </a:endParaRPr>
          </a:p>
          <a:p>
            <a:endParaRPr lang="en-US" altLang="en-US" sz="1400" dirty="0">
              <a:solidFill>
                <a:srgbClr val="99FF99"/>
              </a:solidFill>
            </a:endParaRPr>
          </a:p>
          <a:p>
            <a:r>
              <a:rPr lang="en-US" altLang="en-US" sz="1200" i="1" dirty="0">
                <a:solidFill>
                  <a:srgbClr val="99FF99"/>
                </a:solidFill>
              </a:rPr>
              <a:t>Was </a:t>
            </a:r>
            <a:r>
              <a:rPr lang="en-US" altLang="en-US" sz="1200" i="1" dirty="0" err="1">
                <a:solidFill>
                  <a:srgbClr val="99FF99"/>
                </a:solidFill>
              </a:rPr>
              <a:t>bedeutet</a:t>
            </a:r>
            <a:r>
              <a:rPr lang="en-US" altLang="en-US" sz="1200" i="1" dirty="0">
                <a:solidFill>
                  <a:srgbClr val="99FF99"/>
                </a:solidFill>
              </a:rPr>
              <a:t> dies </a:t>
            </a:r>
            <a:r>
              <a:rPr lang="en-US" altLang="en-US" sz="1200" i="1" dirty="0" err="1">
                <a:solidFill>
                  <a:srgbClr val="99FF99"/>
                </a:solidFill>
              </a:rPr>
              <a:t>für</a:t>
            </a:r>
            <a:r>
              <a:rPr lang="en-US" altLang="en-US" sz="1200" i="1" dirty="0">
                <a:solidFill>
                  <a:srgbClr val="99FF99"/>
                </a:solidFill>
              </a:rPr>
              <a:t> das Bild, das der </a:t>
            </a:r>
            <a:r>
              <a:rPr lang="en-US" altLang="en-US" sz="1200" i="1" dirty="0" err="1">
                <a:solidFill>
                  <a:srgbClr val="99FF99"/>
                </a:solidFill>
              </a:rPr>
              <a:t>Untersucher</a:t>
            </a:r>
            <a:r>
              <a:rPr lang="en-US" altLang="en-US" sz="1200" i="1" dirty="0">
                <a:solidFill>
                  <a:srgbClr val="99FF99"/>
                </a:solidFill>
              </a:rPr>
              <a:t> </a:t>
            </a:r>
            <a:r>
              <a:rPr lang="en-US" altLang="en-US" sz="1200" i="1" dirty="0" err="1">
                <a:solidFill>
                  <a:srgbClr val="99FF99"/>
                </a:solidFill>
              </a:rPr>
              <a:t>sieht</a:t>
            </a:r>
            <a:r>
              <a:rPr lang="en-US" altLang="en-US" sz="1200" i="1" dirty="0">
                <a:solidFill>
                  <a:srgbClr val="99FF99"/>
                </a:solidFill>
              </a:rPr>
              <a:t>, </a:t>
            </a:r>
            <a:r>
              <a:rPr lang="en-US" altLang="en-US" sz="1200" i="1" dirty="0" err="1">
                <a:solidFill>
                  <a:srgbClr val="99FF99"/>
                </a:solidFill>
              </a:rPr>
              <a:t>wenn</a:t>
            </a:r>
            <a:r>
              <a:rPr lang="en-US" altLang="en-US" sz="1200" i="1" dirty="0">
                <a:solidFill>
                  <a:srgbClr val="99FF99"/>
                </a:solidFill>
              </a:rPr>
              <a:t> </a:t>
            </a:r>
            <a:r>
              <a:rPr lang="en-US" altLang="en-US" sz="1200" i="1" dirty="0" err="1">
                <a:solidFill>
                  <a:srgbClr val="99FF99"/>
                </a:solidFill>
              </a:rPr>
              <a:t>er</a:t>
            </a:r>
            <a:r>
              <a:rPr lang="en-US" altLang="en-US" sz="1200" i="1" dirty="0">
                <a:solidFill>
                  <a:srgbClr val="99FF99"/>
                </a:solidFill>
              </a:rPr>
              <a:t> den </a:t>
            </a:r>
            <a:r>
              <a:rPr lang="en-US" altLang="en-US" sz="1200" i="1" dirty="0" err="1">
                <a:solidFill>
                  <a:srgbClr val="99FF99"/>
                </a:solidFill>
              </a:rPr>
              <a:t>Augenhintergrund</a:t>
            </a:r>
            <a:r>
              <a:rPr lang="en-US" altLang="en-US" sz="1200" i="1" dirty="0">
                <a:solidFill>
                  <a:srgbClr val="99FF99"/>
                </a:solidFill>
              </a:rPr>
              <a:t> </a:t>
            </a:r>
            <a:r>
              <a:rPr lang="en-US" altLang="en-US" sz="1200" i="1" dirty="0" err="1">
                <a:solidFill>
                  <a:srgbClr val="99FF99"/>
                </a:solidFill>
              </a:rPr>
              <a:t>eines</a:t>
            </a:r>
            <a:r>
              <a:rPr lang="en-US" altLang="en-US" sz="1200" i="1" dirty="0">
                <a:solidFill>
                  <a:srgbClr val="99FF99"/>
                </a:solidFill>
              </a:rPr>
              <a:t> </a:t>
            </a:r>
            <a:r>
              <a:rPr lang="en-US" altLang="en-US" sz="1200" i="1" dirty="0" err="1">
                <a:solidFill>
                  <a:srgbClr val="99FF99"/>
                </a:solidFill>
              </a:rPr>
              <a:t>Kurzsichtigen</a:t>
            </a:r>
            <a:r>
              <a:rPr lang="en-US" altLang="en-US" sz="1200" i="1" dirty="0">
                <a:solidFill>
                  <a:srgbClr val="99FF99"/>
                </a:solidFill>
              </a:rPr>
              <a:t> </a:t>
            </a:r>
            <a:r>
              <a:rPr lang="en-US" altLang="en-US" sz="1200" i="1" dirty="0" err="1">
                <a:solidFill>
                  <a:srgbClr val="99FF99"/>
                </a:solidFill>
              </a:rPr>
              <a:t>im</a:t>
            </a:r>
            <a:r>
              <a:rPr lang="en-US" altLang="en-US" sz="1200" i="1" dirty="0">
                <a:solidFill>
                  <a:srgbClr val="99FF99"/>
                </a:solidFill>
              </a:rPr>
              <a:t> </a:t>
            </a:r>
            <a:r>
              <a:rPr lang="en-US" altLang="en-US" sz="1200" i="1" dirty="0" err="1">
                <a:solidFill>
                  <a:srgbClr val="99FF99"/>
                </a:solidFill>
              </a:rPr>
              <a:t>Vergleich</a:t>
            </a:r>
            <a:r>
              <a:rPr lang="en-US" altLang="en-US" sz="1200" i="1" dirty="0">
                <a:solidFill>
                  <a:srgbClr val="99FF99"/>
                </a:solidFill>
              </a:rPr>
              <a:t> </a:t>
            </a:r>
            <a:r>
              <a:rPr lang="en-US" altLang="en-US" sz="1200" i="1" dirty="0" err="1">
                <a:solidFill>
                  <a:srgbClr val="99FF99"/>
                </a:solidFill>
              </a:rPr>
              <a:t>zu</a:t>
            </a:r>
            <a:r>
              <a:rPr lang="en-US" altLang="en-US" sz="1200" i="1" dirty="0">
                <a:solidFill>
                  <a:srgbClr val="99FF99"/>
                </a:solidFill>
              </a:rPr>
              <a:t> dem </a:t>
            </a:r>
            <a:r>
              <a:rPr lang="en-US" altLang="en-US" sz="1200" i="1" dirty="0" err="1">
                <a:solidFill>
                  <a:srgbClr val="99FF99"/>
                </a:solidFill>
              </a:rPr>
              <a:t>eines</a:t>
            </a:r>
            <a:r>
              <a:rPr lang="en-US" altLang="en-US" sz="1200" i="1" dirty="0">
                <a:solidFill>
                  <a:srgbClr val="99FF99"/>
                </a:solidFill>
              </a:rPr>
              <a:t> </a:t>
            </a:r>
            <a:r>
              <a:rPr lang="en-US" altLang="en-US" sz="1200" i="1" dirty="0" err="1">
                <a:solidFill>
                  <a:srgbClr val="99FF99"/>
                </a:solidFill>
              </a:rPr>
              <a:t>Normalsichtigen</a:t>
            </a:r>
            <a:r>
              <a:rPr lang="en-US" altLang="en-US" sz="1200" i="1" dirty="0">
                <a:solidFill>
                  <a:srgbClr val="99FF99"/>
                </a:solidFill>
              </a:rPr>
              <a:t> </a:t>
            </a:r>
            <a:r>
              <a:rPr lang="en-US" altLang="en-US" sz="1200" i="1" dirty="0" err="1">
                <a:solidFill>
                  <a:srgbClr val="99FF99"/>
                </a:solidFill>
              </a:rPr>
              <a:t>betrachtet</a:t>
            </a:r>
            <a:r>
              <a:rPr lang="en-US" altLang="en-US" sz="1200" i="1" dirty="0">
                <a:solidFill>
                  <a:srgbClr val="99FF99"/>
                </a:solidFill>
              </a:rPr>
              <a:t>?</a:t>
            </a:r>
          </a:p>
          <a:p>
            <a:r>
              <a:rPr lang="en-US" altLang="en-US" sz="1200" dirty="0">
                <a:solidFill>
                  <a:srgbClr val="99FF99"/>
                </a:solidFill>
              </a:rPr>
              <a:t>Da </a:t>
            </a:r>
            <a:r>
              <a:rPr lang="en-US" altLang="en-US" sz="1200" dirty="0" err="1">
                <a:solidFill>
                  <a:srgbClr val="99FF99"/>
                </a:solidFill>
              </a:rPr>
              <a:t>sie</a:t>
            </a:r>
            <a:r>
              <a:rPr lang="en-US" altLang="en-US" sz="1200" dirty="0">
                <a:solidFill>
                  <a:srgbClr val="99FF99"/>
                </a:solidFill>
              </a:rPr>
              <a:t> </a:t>
            </a:r>
            <a:r>
              <a:rPr lang="en-US" altLang="en-US" sz="1200" dirty="0" err="1">
                <a:solidFill>
                  <a:srgbClr val="99FF99"/>
                </a:solidFill>
              </a:rPr>
              <a:t>bei</a:t>
            </a:r>
            <a:r>
              <a:rPr lang="en-US" altLang="en-US" sz="1200" dirty="0">
                <a:solidFill>
                  <a:srgbClr val="99FF99"/>
                </a:solidFill>
              </a:rPr>
              <a:t> der </a:t>
            </a:r>
            <a:r>
              <a:rPr lang="en-US" altLang="en-US" sz="1200" dirty="0" err="1">
                <a:solidFill>
                  <a:srgbClr val="99FF99"/>
                </a:solidFill>
              </a:rPr>
              <a:t>Untersuchung</a:t>
            </a:r>
            <a:r>
              <a:rPr lang="en-US" altLang="en-US" sz="1200" dirty="0">
                <a:solidFill>
                  <a:srgbClr val="99FF99"/>
                </a:solidFill>
              </a:rPr>
              <a:t> </a:t>
            </a:r>
            <a:r>
              <a:rPr lang="en-US" altLang="en-US" sz="1200" dirty="0" err="1">
                <a:solidFill>
                  <a:srgbClr val="99FF99"/>
                </a:solidFill>
              </a:rPr>
              <a:t>eines</a:t>
            </a:r>
            <a:r>
              <a:rPr lang="en-US" altLang="en-US" sz="1200" dirty="0">
                <a:solidFill>
                  <a:srgbClr val="99FF99"/>
                </a:solidFill>
              </a:rPr>
              <a:t> </a:t>
            </a:r>
            <a:r>
              <a:rPr lang="en-US" altLang="en-US" sz="1200" dirty="0" err="1">
                <a:solidFill>
                  <a:srgbClr val="99FF99"/>
                </a:solidFill>
              </a:rPr>
              <a:t>Kurzsichtigen</a:t>
            </a:r>
            <a:r>
              <a:rPr lang="en-US" altLang="en-US" sz="1200" dirty="0">
                <a:solidFill>
                  <a:srgbClr val="99FF99"/>
                </a:solidFill>
              </a:rPr>
              <a:t> </a:t>
            </a:r>
            <a:r>
              <a:rPr lang="en-US" altLang="en-US" sz="1200" dirty="0" err="1">
                <a:solidFill>
                  <a:srgbClr val="99FF99"/>
                </a:solidFill>
              </a:rPr>
              <a:t>praktisch</a:t>
            </a:r>
            <a:r>
              <a:rPr lang="en-US" altLang="en-US" sz="1200" dirty="0">
                <a:solidFill>
                  <a:srgbClr val="99FF99"/>
                </a:solidFill>
              </a:rPr>
              <a:t> </a:t>
            </a:r>
            <a:r>
              <a:rPr lang="en-US" altLang="en-US" sz="1200" dirty="0" err="1">
                <a:solidFill>
                  <a:srgbClr val="99FF99"/>
                </a:solidFill>
              </a:rPr>
              <a:t>ein</a:t>
            </a:r>
            <a:r>
              <a:rPr lang="en-US" altLang="en-US" sz="1200" dirty="0">
                <a:solidFill>
                  <a:srgbClr val="99FF99"/>
                </a:solidFill>
              </a:rPr>
              <a:t> </a:t>
            </a:r>
            <a:r>
              <a:rPr lang="en-US" altLang="en-US" sz="1200" dirty="0" err="1">
                <a:solidFill>
                  <a:srgbClr val="99FF99"/>
                </a:solidFill>
              </a:rPr>
              <a:t>Fernrohr</a:t>
            </a:r>
            <a:r>
              <a:rPr lang="en-US" altLang="en-US" sz="1200" dirty="0">
                <a:solidFill>
                  <a:srgbClr val="99FF99"/>
                </a:solidFill>
              </a:rPr>
              <a:t> </a:t>
            </a:r>
            <a:r>
              <a:rPr lang="en-US" altLang="en-US" sz="1200" dirty="0" err="1">
                <a:solidFill>
                  <a:srgbClr val="99FF99"/>
                </a:solidFill>
              </a:rPr>
              <a:t>verwendet</a:t>
            </a:r>
            <a:r>
              <a:rPr lang="en-US" altLang="en-US" sz="1200" dirty="0">
                <a:solidFill>
                  <a:srgbClr val="99FF99"/>
                </a:solidFill>
              </a:rPr>
              <a:t>, </a:t>
            </a:r>
            <a:r>
              <a:rPr lang="en-US" altLang="en-US" sz="1200" dirty="0" err="1">
                <a:solidFill>
                  <a:srgbClr val="99FF99"/>
                </a:solidFill>
              </a:rPr>
              <a:t>wird</a:t>
            </a:r>
            <a:r>
              <a:rPr lang="en-US" altLang="en-US" sz="1200" dirty="0">
                <a:solidFill>
                  <a:srgbClr val="99FF99"/>
                </a:solidFill>
              </a:rPr>
              <a:t> das Bild </a:t>
            </a:r>
            <a:r>
              <a:rPr lang="en-US" altLang="en-US" sz="1200" dirty="0" err="1">
                <a:solidFill>
                  <a:srgbClr val="99FF99"/>
                </a:solidFill>
              </a:rPr>
              <a:t>vergrößert</a:t>
            </a:r>
            <a:endParaRPr lang="en-US" altLang="en-US" sz="1200" dirty="0">
              <a:solidFill>
                <a:srgbClr val="99FF99"/>
              </a:solidFill>
            </a:endParaRPr>
          </a:p>
        </p:txBody>
      </p:sp>
      <p:sp>
        <p:nvSpPr>
          <p:cNvPr id="9" name="Rectangle 8">
            <a:extLst>
              <a:ext uri="{FF2B5EF4-FFF2-40B4-BE49-F238E27FC236}">
                <a16:creationId xmlns:a16="http://schemas.microsoft.com/office/drawing/2014/main" id="{52B35428-265D-30EC-9A18-04F94EFDF4D2}"/>
              </a:ext>
            </a:extLst>
          </p:cNvPr>
          <p:cNvSpPr/>
          <p:nvPr/>
        </p:nvSpPr>
        <p:spPr>
          <a:xfrm>
            <a:off x="533400" y="3352800"/>
            <a:ext cx="1653235" cy="8620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25400" tIns="12700" rIns="25400" bIns="12700" anchor="ctr"/>
          <a:lstStyle/>
          <a:p>
            <a:pPr algn="ctr">
              <a:lnSpc>
                <a:spcPts val="700"/>
              </a:lnSpc>
              <a:defRPr/>
            </a:pPr>
            <a:r>
              <a:rPr lang="en-US" sz="1200" dirty="0">
                <a:solidFill>
                  <a:schemeClr val="tx1"/>
                </a:solidFill>
              </a:rPr>
              <a:t>Galilei-Teleskop </a:t>
            </a:r>
            <a:r>
              <a:rPr lang="en-US" sz="1200" i="1" dirty="0">
                <a:solidFill>
                  <a:schemeClr val="tx1"/>
                </a:solidFill>
              </a:rPr>
              <a:t>vs. </a:t>
            </a:r>
            <a:r>
              <a:rPr lang="en-US" sz="1200" dirty="0">
                <a:solidFill>
                  <a:schemeClr val="tx1"/>
                </a:solidFill>
              </a:rPr>
              <a:t>astronomisches Teleskop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7D08B0-C63F-D0A2-9055-9F59C9D05069}"/>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0C248CAC-28C5-0BC0-CAE0-F0D83CB1FBDD}"/>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31748" name="Rectangle 3">
            <a:extLst>
              <a:ext uri="{FF2B5EF4-FFF2-40B4-BE49-F238E27FC236}">
                <a16:creationId xmlns:a16="http://schemas.microsoft.com/office/drawing/2014/main" id="{B5DDA2FA-1967-5FD7-69C7-9A6A82CF4BEC}"/>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31749" name="Slide Number Placeholder 1">
            <a:extLst>
              <a:ext uri="{FF2B5EF4-FFF2-40B4-BE49-F238E27FC236}">
                <a16:creationId xmlns:a16="http://schemas.microsoft.com/office/drawing/2014/main" id="{0AD534C1-0FA9-0AA1-A267-540AF472972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7A05BB82-6C85-694D-965A-CF1AF695BF9E}" type="slidenum">
              <a:rPr lang="en-US" altLang="en-US" sz="1000" smtClean="0"/>
              <a:t>28</a:t>
            </a:fld>
            <a:endParaRPr lang="en-US" altLang="en-US" sz="1000"/>
          </a:p>
        </p:txBody>
      </p:sp>
      <p:pic>
        <p:nvPicPr>
          <p:cNvPr id="31750" name="Picture 2" descr="Direct ophthalmoscope - American Academy of Ophthalmology">
            <a:extLst>
              <a:ext uri="{FF2B5EF4-FFF2-40B4-BE49-F238E27FC236}">
                <a16:creationId xmlns:a16="http://schemas.microsoft.com/office/drawing/2014/main" id="{4364D655-6F81-B229-5100-2578747FB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4D3884BC-016E-3D0F-BD23-6260A2BE8379}"/>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3E7685AE-E433-1BA8-C70E-1586309ABFEC}"/>
              </a:ext>
            </a:extLst>
          </p:cNvPr>
          <p:cNvSpPr txBox="1">
            <a:spLocks noChangeArrowheads="1"/>
          </p:cNvSpPr>
          <p:nvPr/>
        </p:nvSpPr>
        <p:spPr bwMode="auto">
          <a:xfrm>
            <a:off x="228600" y="1795463"/>
            <a:ext cx="70866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50000"/>
                  </a:schemeClr>
                </a:solidFill>
              </a:rPr>
              <a:t>Wonach richtet sich, ob eine Plus- oder eine Minus-Zwischenlinse benötigt wird?</a:t>
            </a:r>
          </a:p>
          <a:p>
            <a:pPr>
              <a:defRPr/>
            </a:pPr>
            <a:r>
              <a:rPr lang="en-US" altLang="en-US" sz="1200" dirty="0">
                <a:solidFill>
                  <a:schemeClr val="bg1">
                    <a:lumMod val="50000"/>
                  </a:schemeClr>
                </a:solidFill>
              </a:rPr>
              <a:t>Die Art des Brechungsfehlers, der ausgeglichen werden muss. Der Einfachheit halber nehmen wir an, der Untersucher ist </a:t>
            </a:r>
            <a:r>
              <a:rPr lang="en-US" altLang="en-US" sz="1200" dirty="0" err="1">
                <a:solidFill>
                  <a:schemeClr val="bg1">
                    <a:lumMod val="50000"/>
                  </a:schemeClr>
                </a:solidFill>
              </a:rPr>
              <a:t>emmetrop</a:t>
            </a:r>
            <a:r>
              <a:rPr lang="en-US" altLang="en-US" sz="1200" dirty="0">
                <a:solidFill>
                  <a:schemeClr val="bg1">
                    <a:lumMod val="50000"/>
                  </a:schemeClr>
                </a:solidFill>
              </a:rPr>
              <a:t>. </a:t>
            </a:r>
            <a:r>
              <a:rPr lang="de-DE" altLang="en-US" sz="1200" b="1" dirty="0"/>
              <a:t>Ist der Patient kurzsichtig, hat er eine Plus-Fehlsichtlinse, und daher muss eine Minus-Linse eingestellt werden, um dies auszugleichen</a:t>
            </a:r>
            <a:r>
              <a:rPr lang="en-US" altLang="en-US" sz="1200" b="1" dirty="0">
                <a:solidFill>
                  <a:schemeClr val="bg1">
                    <a:lumMod val="50000"/>
                  </a:schemeClr>
                </a:solidFill>
              </a:rPr>
              <a:t>. </a:t>
            </a:r>
            <a:r>
              <a:rPr lang="en-US" altLang="en-US" sz="1200" dirty="0">
                <a:solidFill>
                  <a:schemeClr val="bg1">
                    <a:lumMod val="50000"/>
                  </a:schemeClr>
                </a:solidFill>
              </a:rPr>
              <a:t>(</a:t>
            </a:r>
            <a:r>
              <a:rPr lang="de-DE" altLang="en-US" sz="1200" dirty="0">
                <a:solidFill>
                  <a:schemeClr val="bg1">
                    <a:lumMod val="50000"/>
                  </a:schemeClr>
                </a:solidFill>
              </a:rPr>
              <a:t>Das Gegenteil trifft zu, wenn der Patient weitsichtig ist</a:t>
            </a:r>
            <a:r>
              <a:rPr lang="en-US" altLang="en-US" sz="1200" dirty="0">
                <a:solidFill>
                  <a:schemeClr val="bg1">
                    <a:lumMod val="50000"/>
                  </a:schemeClr>
                </a:solidFill>
              </a:rPr>
              <a:t>.)</a:t>
            </a:r>
          </a:p>
        </p:txBody>
      </p:sp>
      <p:sp>
        <p:nvSpPr>
          <p:cNvPr id="3" name="Oval 2">
            <a:extLst>
              <a:ext uri="{FF2B5EF4-FFF2-40B4-BE49-F238E27FC236}">
                <a16:creationId xmlns:a16="http://schemas.microsoft.com/office/drawing/2014/main" id="{9AA0B80F-9511-155B-6313-055EB1A8D4B8}"/>
              </a:ext>
            </a:extLst>
          </p:cNvPr>
          <p:cNvSpPr/>
          <p:nvPr/>
        </p:nvSpPr>
        <p:spPr>
          <a:xfrm>
            <a:off x="5559425" y="917639"/>
            <a:ext cx="2517775" cy="557213"/>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1754" name="TextBox 7">
            <a:extLst>
              <a:ext uri="{FF2B5EF4-FFF2-40B4-BE49-F238E27FC236}">
                <a16:creationId xmlns:a16="http://schemas.microsoft.com/office/drawing/2014/main" id="{FBD7B807-8632-C51E-9FBA-E14D29524AB7}"/>
              </a:ext>
            </a:extLst>
          </p:cNvPr>
          <p:cNvSpPr txBox="1">
            <a:spLocks noChangeArrowheads="1"/>
          </p:cNvSpPr>
          <p:nvPr/>
        </p:nvSpPr>
        <p:spPr bwMode="auto">
          <a:xfrm>
            <a:off x="228600" y="2740025"/>
            <a:ext cx="7924800" cy="1816100"/>
          </a:xfrm>
          <a:prstGeom prst="rect">
            <a:avLst/>
          </a:prstGeom>
          <a:solidFill>
            <a:srgbClr val="99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a:t>Bei einer kurzsichtigen Patientin blickt die Untersucherin also, sobald sie den Fokussierknopf eingestellt hat, durch eine Minuslinse (im Gerät) und anschließend durch eine Pluslinse (die Fehlsichtlinse im Auge der Patientin). An welches optische Instrument erinnert das?</a:t>
            </a:r>
          </a:p>
          <a:p>
            <a:r>
              <a:rPr lang="en-US" altLang="en-US" sz="1200"/>
              <a:t>Ein  galileisches  Teleskop</a:t>
            </a:r>
            <a:endParaRPr lang="en-US" altLang="en-US" sz="1400">
              <a:solidFill>
                <a:srgbClr val="99FF99"/>
              </a:solidFill>
            </a:endParaRPr>
          </a:p>
          <a:p>
            <a:endParaRPr lang="en-US" altLang="en-US" sz="1400">
              <a:solidFill>
                <a:srgbClr val="99FF99"/>
              </a:solidFill>
            </a:endParaRPr>
          </a:p>
          <a:p>
            <a:r>
              <a:rPr lang="en-US" altLang="en-US" sz="1200" i="1">
                <a:solidFill>
                  <a:srgbClr val="99FF99"/>
                </a:solidFill>
              </a:rPr>
              <a:t>Was bedeutet dies für das Bild, das der Untersucher sieht, wenn er den Augenhintergrund eines Kurzsichtigen im Vergleich zu dem eines Normalsichtigen betrachtet?</a:t>
            </a:r>
          </a:p>
          <a:p>
            <a:r>
              <a:rPr lang="en-US" altLang="en-US" sz="1200">
                <a:solidFill>
                  <a:srgbClr val="99FF99"/>
                </a:solidFill>
              </a:rPr>
              <a:t>Da sie bei der Untersuchung eines Kurzsichtigen praktisch ein Fernrohr verwendet, wird das Bild vergrößert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5ADE4E-2B05-1EF0-D07B-210E33709940}"/>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19939212-C5B0-2B11-EFC5-A15DBCD0A618}"/>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32772" name="Rectangle 3">
            <a:extLst>
              <a:ext uri="{FF2B5EF4-FFF2-40B4-BE49-F238E27FC236}">
                <a16:creationId xmlns:a16="http://schemas.microsoft.com/office/drawing/2014/main" id="{6A8044A6-E209-F21D-5CC9-3E990FCBBA32}"/>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32773" name="Slide Number Placeholder 1">
            <a:extLst>
              <a:ext uri="{FF2B5EF4-FFF2-40B4-BE49-F238E27FC236}">
                <a16:creationId xmlns:a16="http://schemas.microsoft.com/office/drawing/2014/main" id="{9BD36AD6-AD59-E39E-1D88-7B3739D3B4D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CB95F7FF-B55D-B847-B5C3-C100264AF322}" type="slidenum">
              <a:rPr lang="en-US" altLang="en-US" sz="1000" smtClean="0"/>
              <a:t>29</a:t>
            </a:fld>
            <a:endParaRPr lang="en-US" altLang="en-US" sz="1000"/>
          </a:p>
        </p:txBody>
      </p:sp>
      <p:pic>
        <p:nvPicPr>
          <p:cNvPr id="32774" name="Picture 2" descr="Direct ophthalmoscope - American Academy of Ophthalmology">
            <a:extLst>
              <a:ext uri="{FF2B5EF4-FFF2-40B4-BE49-F238E27FC236}">
                <a16:creationId xmlns:a16="http://schemas.microsoft.com/office/drawing/2014/main" id="{56E4040E-6F81-3CC7-9952-A885FCEEF4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FA478C55-074C-2954-EF37-55339B01E345}"/>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A83527B3-3503-E422-0E7C-75B26E897B44}"/>
              </a:ext>
            </a:extLst>
          </p:cNvPr>
          <p:cNvSpPr txBox="1">
            <a:spLocks noChangeArrowheads="1"/>
          </p:cNvSpPr>
          <p:nvPr/>
        </p:nvSpPr>
        <p:spPr bwMode="auto">
          <a:xfrm>
            <a:off x="228600" y="1795463"/>
            <a:ext cx="70866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50000"/>
                  </a:schemeClr>
                </a:solidFill>
              </a:rPr>
              <a:t>Wonach richtet sich, ob eine Plus- oder eine Minus-Zwischenlinse benötigt wird?</a:t>
            </a:r>
          </a:p>
          <a:p>
            <a:pPr>
              <a:defRPr/>
            </a:pPr>
            <a:r>
              <a:rPr lang="en-US" altLang="en-US" sz="1200" dirty="0">
                <a:solidFill>
                  <a:schemeClr val="bg1">
                    <a:lumMod val="50000"/>
                  </a:schemeClr>
                </a:solidFill>
              </a:rPr>
              <a:t>Die Art des Brechungsfehlers, der ausgeglichen werden muss. Der Einfachheit halber nehmen wir an, der Untersucher ist </a:t>
            </a:r>
            <a:r>
              <a:rPr lang="en-US" altLang="en-US" sz="1200" dirty="0" err="1">
                <a:solidFill>
                  <a:schemeClr val="bg1">
                    <a:lumMod val="50000"/>
                  </a:schemeClr>
                </a:solidFill>
              </a:rPr>
              <a:t>emmetrop</a:t>
            </a:r>
            <a:r>
              <a:rPr lang="en-US" altLang="en-US" sz="1200" dirty="0">
                <a:solidFill>
                  <a:schemeClr val="bg1">
                    <a:lumMod val="50000"/>
                  </a:schemeClr>
                </a:solidFill>
              </a:rPr>
              <a:t>. </a:t>
            </a:r>
            <a:r>
              <a:rPr lang="en-US" altLang="en-US" sz="1200" b="1" dirty="0"/>
              <a:t>Ist der Patient kurzsichtig, hat er eine Plus-Fehlsichtlinse, und daher muss eine Minus-Linse eingestellt werden, um dies auszugleichen</a:t>
            </a:r>
            <a:r>
              <a:rPr lang="en-US" altLang="en-US" sz="1200" b="1" dirty="0">
                <a:solidFill>
                  <a:schemeClr val="bg1">
                    <a:lumMod val="50000"/>
                  </a:schemeClr>
                </a:solidFill>
              </a:rPr>
              <a:t>. </a:t>
            </a:r>
            <a:r>
              <a:rPr lang="en-US" altLang="en-US" sz="1200" dirty="0">
                <a:solidFill>
                  <a:schemeClr val="bg1">
                    <a:lumMod val="50000"/>
                  </a:schemeClr>
                </a:solidFill>
              </a:rPr>
              <a:t>(Das Gegenteil trifft zu, wenn der Patient weitsichtig ist.)</a:t>
            </a:r>
          </a:p>
        </p:txBody>
      </p:sp>
      <p:sp>
        <p:nvSpPr>
          <p:cNvPr id="3" name="Oval 2">
            <a:extLst>
              <a:ext uri="{FF2B5EF4-FFF2-40B4-BE49-F238E27FC236}">
                <a16:creationId xmlns:a16="http://schemas.microsoft.com/office/drawing/2014/main" id="{C37625C7-CF5C-E743-A37C-05EC77B065A0}"/>
              </a:ext>
            </a:extLst>
          </p:cNvPr>
          <p:cNvSpPr/>
          <p:nvPr/>
        </p:nvSpPr>
        <p:spPr>
          <a:xfrm>
            <a:off x="5547843" y="952500"/>
            <a:ext cx="2517775" cy="557213"/>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2778" name="TextBox 7">
            <a:extLst>
              <a:ext uri="{FF2B5EF4-FFF2-40B4-BE49-F238E27FC236}">
                <a16:creationId xmlns:a16="http://schemas.microsoft.com/office/drawing/2014/main" id="{608969DE-4FA7-8EC1-6872-3171936FB54C}"/>
              </a:ext>
            </a:extLst>
          </p:cNvPr>
          <p:cNvSpPr txBox="1">
            <a:spLocks noChangeArrowheads="1"/>
          </p:cNvSpPr>
          <p:nvPr/>
        </p:nvSpPr>
        <p:spPr bwMode="auto">
          <a:xfrm>
            <a:off x="228600" y="2740025"/>
            <a:ext cx="7924800" cy="1816100"/>
          </a:xfrm>
          <a:prstGeom prst="rect">
            <a:avLst/>
          </a:prstGeom>
          <a:solidFill>
            <a:srgbClr val="99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a:t>Bei einer kurzsichtigen Patientin blickt die Untersucherin also, sobald sie den Fokussierknopf eingestellt hat, durch eine Minuslinse (im Gerät) und anschließend durch eine Pluslinse (die Fehlsichtlinse im Auge der Patientin). An welches optische Instrument erinnert das?</a:t>
            </a:r>
          </a:p>
          <a:p>
            <a:r>
              <a:rPr lang="en-US" altLang="en-US" sz="1200"/>
              <a:t>Ein  galileisches  Teleskop</a:t>
            </a:r>
          </a:p>
          <a:p>
            <a:endParaRPr lang="en-US" altLang="en-US" sz="1400"/>
          </a:p>
          <a:p>
            <a:r>
              <a:rPr lang="en-US" altLang="en-US" sz="1200" i="1"/>
              <a:t>Was bedeutet dies für das Bild, das der Untersucher sieht, wenn er den Augenhintergrund eines Kurzsichtigen im Vergleich zu dem eines Normalsichtigen betrachtet?</a:t>
            </a:r>
            <a:endParaRPr lang="en-US" altLang="en-US" sz="1400" i="1">
              <a:solidFill>
                <a:srgbClr val="99FF99"/>
              </a:solidFill>
            </a:endParaRPr>
          </a:p>
          <a:p>
            <a:r>
              <a:rPr lang="en-US" altLang="en-US" sz="1200">
                <a:solidFill>
                  <a:srgbClr val="99FF99"/>
                </a:solidFill>
              </a:rPr>
              <a:t>Da sie bei der Untersuchung eines Kurzsichtigen praktisch ein Fernrohr verwendet, wird das Bild vergrößert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BB641E-BBE8-06B7-83EC-CBBD4FFE9AEA}"/>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811340F8-1E92-3B21-C257-C7805E585CE7}"/>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33796" name="Rectangle 3">
            <a:extLst>
              <a:ext uri="{FF2B5EF4-FFF2-40B4-BE49-F238E27FC236}">
                <a16:creationId xmlns:a16="http://schemas.microsoft.com/office/drawing/2014/main" id="{3B74038D-7B85-84F1-2DBB-EDC1F6F94953}"/>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33797" name="Slide Number Placeholder 1">
            <a:extLst>
              <a:ext uri="{FF2B5EF4-FFF2-40B4-BE49-F238E27FC236}">
                <a16:creationId xmlns:a16="http://schemas.microsoft.com/office/drawing/2014/main" id="{924B7DD4-EAB1-2527-8AE7-A94702C41EC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46E3DBA9-7E2C-DF46-89D5-0B0F22765FF6}" type="slidenum">
              <a:rPr lang="en-US" altLang="en-US" sz="1000" smtClean="0"/>
              <a:t>30</a:t>
            </a:fld>
            <a:endParaRPr lang="en-US" altLang="en-US" sz="1000"/>
          </a:p>
        </p:txBody>
      </p:sp>
      <p:pic>
        <p:nvPicPr>
          <p:cNvPr id="33798" name="Picture 2" descr="Direct ophthalmoscope - American Academy of Ophthalmology">
            <a:extLst>
              <a:ext uri="{FF2B5EF4-FFF2-40B4-BE49-F238E27FC236}">
                <a16:creationId xmlns:a16="http://schemas.microsoft.com/office/drawing/2014/main" id="{5F09E5BA-A64E-CEA7-50C8-17576D0D40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D7C978B8-3D36-120D-F54D-B047467B0920}"/>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8F644089-18CC-7D15-F36C-548CDEECC63E}"/>
              </a:ext>
            </a:extLst>
          </p:cNvPr>
          <p:cNvSpPr txBox="1">
            <a:spLocks noChangeArrowheads="1"/>
          </p:cNvSpPr>
          <p:nvPr/>
        </p:nvSpPr>
        <p:spPr bwMode="auto">
          <a:xfrm>
            <a:off x="228600" y="1795463"/>
            <a:ext cx="70866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50000"/>
                  </a:schemeClr>
                </a:solidFill>
              </a:rPr>
              <a:t>Wonach richtet sich, ob eine Plus- oder eine Minus-Zwischenlinse benötigt wird?</a:t>
            </a:r>
          </a:p>
          <a:p>
            <a:pPr>
              <a:defRPr/>
            </a:pPr>
            <a:r>
              <a:rPr lang="en-US" altLang="en-US" sz="1200" dirty="0">
                <a:solidFill>
                  <a:schemeClr val="bg1">
                    <a:lumMod val="50000"/>
                  </a:schemeClr>
                </a:solidFill>
              </a:rPr>
              <a:t>Die Art des Brechungsfehlers, der ausgeglichen werden muss. Der Einfachheit halber nehmen wir an, der Untersucher ist </a:t>
            </a:r>
            <a:r>
              <a:rPr lang="en-US" altLang="en-US" sz="1200" dirty="0" err="1">
                <a:solidFill>
                  <a:schemeClr val="bg1">
                    <a:lumMod val="50000"/>
                  </a:schemeClr>
                </a:solidFill>
              </a:rPr>
              <a:t>emmetrop</a:t>
            </a:r>
            <a:r>
              <a:rPr lang="en-US" altLang="en-US" sz="1200" dirty="0">
                <a:solidFill>
                  <a:schemeClr val="bg1">
                    <a:lumMod val="50000"/>
                  </a:schemeClr>
                </a:solidFill>
              </a:rPr>
              <a:t>. </a:t>
            </a:r>
            <a:r>
              <a:rPr lang="de-DE" altLang="en-US" sz="1200" b="1" dirty="0"/>
              <a:t>Ist der Patient kurzsichtig, hat er eine Plus-Fehlsichtlinse, und daher muss eine Minus-Linse eingestellt werden, um dies auszugleichen</a:t>
            </a:r>
            <a:r>
              <a:rPr lang="en-US" altLang="en-US" sz="1200" b="1" dirty="0">
                <a:solidFill>
                  <a:schemeClr val="bg1">
                    <a:lumMod val="50000"/>
                  </a:schemeClr>
                </a:solidFill>
              </a:rPr>
              <a:t>. </a:t>
            </a:r>
            <a:r>
              <a:rPr lang="en-US" altLang="en-US" sz="1200" dirty="0">
                <a:solidFill>
                  <a:schemeClr val="bg1">
                    <a:lumMod val="50000"/>
                  </a:schemeClr>
                </a:solidFill>
              </a:rPr>
              <a:t>(</a:t>
            </a:r>
            <a:r>
              <a:rPr lang="de-DE" altLang="en-US" sz="1200" dirty="0">
                <a:solidFill>
                  <a:schemeClr val="bg1">
                    <a:lumMod val="50000"/>
                  </a:schemeClr>
                </a:solidFill>
              </a:rPr>
              <a:t>Das Gegenteil trifft zu, wenn der Patient weitsichtig ist</a:t>
            </a:r>
            <a:r>
              <a:rPr lang="en-US" altLang="en-US" sz="1200" dirty="0">
                <a:solidFill>
                  <a:schemeClr val="bg1">
                    <a:lumMod val="50000"/>
                  </a:schemeClr>
                </a:solidFill>
              </a:rPr>
              <a:t>.)</a:t>
            </a:r>
          </a:p>
        </p:txBody>
      </p:sp>
      <p:sp>
        <p:nvSpPr>
          <p:cNvPr id="3" name="Oval 2">
            <a:extLst>
              <a:ext uri="{FF2B5EF4-FFF2-40B4-BE49-F238E27FC236}">
                <a16:creationId xmlns:a16="http://schemas.microsoft.com/office/drawing/2014/main" id="{09C0E021-B8D3-42E7-F482-97D870756965}"/>
              </a:ext>
            </a:extLst>
          </p:cNvPr>
          <p:cNvSpPr/>
          <p:nvPr/>
        </p:nvSpPr>
        <p:spPr>
          <a:xfrm>
            <a:off x="5597525" y="893484"/>
            <a:ext cx="2517775" cy="557213"/>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3802" name="TextBox 7">
            <a:extLst>
              <a:ext uri="{FF2B5EF4-FFF2-40B4-BE49-F238E27FC236}">
                <a16:creationId xmlns:a16="http://schemas.microsoft.com/office/drawing/2014/main" id="{AED5DCF1-956E-69D9-F0FE-1F56598C565F}"/>
              </a:ext>
            </a:extLst>
          </p:cNvPr>
          <p:cNvSpPr txBox="1">
            <a:spLocks noChangeArrowheads="1"/>
          </p:cNvSpPr>
          <p:nvPr/>
        </p:nvSpPr>
        <p:spPr bwMode="auto">
          <a:xfrm>
            <a:off x="228600" y="2740025"/>
            <a:ext cx="7924800" cy="1816100"/>
          </a:xfrm>
          <a:prstGeom prst="rect">
            <a:avLst/>
          </a:prstGeom>
          <a:solidFill>
            <a:srgbClr val="99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dirty="0"/>
              <a:t>Bei </a:t>
            </a:r>
            <a:r>
              <a:rPr lang="en-US" altLang="en-US" sz="1200" i="1" dirty="0" err="1"/>
              <a:t>einer</a:t>
            </a:r>
            <a:r>
              <a:rPr lang="en-US" altLang="en-US" sz="1200" i="1" dirty="0"/>
              <a:t> </a:t>
            </a:r>
            <a:r>
              <a:rPr lang="en-US" altLang="en-US" sz="1200" i="1" dirty="0" err="1"/>
              <a:t>kurzsichtigen</a:t>
            </a:r>
            <a:r>
              <a:rPr lang="en-US" altLang="en-US" sz="1200" i="1" dirty="0"/>
              <a:t> </a:t>
            </a:r>
            <a:r>
              <a:rPr lang="en-US" altLang="en-US" sz="1200" i="1" dirty="0" err="1"/>
              <a:t>Patientin</a:t>
            </a:r>
            <a:r>
              <a:rPr lang="en-US" altLang="en-US" sz="1200" i="1" dirty="0"/>
              <a:t> </a:t>
            </a:r>
            <a:r>
              <a:rPr lang="en-US" altLang="en-US" sz="1200" i="1" dirty="0" err="1"/>
              <a:t>blickt</a:t>
            </a:r>
            <a:r>
              <a:rPr lang="en-US" altLang="en-US" sz="1200" i="1" dirty="0"/>
              <a:t> die </a:t>
            </a:r>
            <a:r>
              <a:rPr lang="en-US" altLang="en-US" sz="1200" i="1" dirty="0" err="1"/>
              <a:t>Untersucherin</a:t>
            </a:r>
            <a:r>
              <a:rPr lang="en-US" altLang="en-US" sz="1200" i="1" dirty="0"/>
              <a:t> also, </a:t>
            </a:r>
            <a:r>
              <a:rPr lang="en-US" altLang="en-US" sz="1200" i="1" dirty="0" err="1"/>
              <a:t>sobald</a:t>
            </a:r>
            <a:r>
              <a:rPr lang="en-US" altLang="en-US" sz="1200" i="1" dirty="0"/>
              <a:t> </a:t>
            </a:r>
            <a:r>
              <a:rPr lang="en-US" altLang="en-US" sz="1200" i="1" dirty="0" err="1"/>
              <a:t>sie</a:t>
            </a:r>
            <a:r>
              <a:rPr lang="en-US" altLang="en-US" sz="1200" i="1" dirty="0"/>
              <a:t> den </a:t>
            </a:r>
            <a:r>
              <a:rPr lang="en-US" altLang="en-US" sz="1200" i="1" dirty="0" err="1"/>
              <a:t>Fokussierknopf</a:t>
            </a:r>
            <a:r>
              <a:rPr lang="en-US" altLang="en-US" sz="1200" i="1" dirty="0"/>
              <a:t> </a:t>
            </a:r>
            <a:r>
              <a:rPr lang="en-US" altLang="en-US" sz="1200" i="1" dirty="0" err="1"/>
              <a:t>eingestellt</a:t>
            </a:r>
            <a:r>
              <a:rPr lang="en-US" altLang="en-US" sz="1200" i="1" dirty="0"/>
              <a:t> hat, </a:t>
            </a:r>
            <a:r>
              <a:rPr lang="en-US" altLang="en-US" sz="1200" i="1" dirty="0" err="1"/>
              <a:t>durch</a:t>
            </a:r>
            <a:r>
              <a:rPr lang="en-US" altLang="en-US" sz="1200" i="1" dirty="0"/>
              <a:t> </a:t>
            </a:r>
            <a:r>
              <a:rPr lang="en-US" altLang="en-US" sz="1200" i="1" dirty="0" err="1"/>
              <a:t>eine</a:t>
            </a:r>
            <a:r>
              <a:rPr lang="en-US" altLang="en-US" sz="1200" i="1" dirty="0"/>
              <a:t> </a:t>
            </a:r>
            <a:r>
              <a:rPr lang="en-US" altLang="en-US" sz="1200" i="1" dirty="0" err="1"/>
              <a:t>Minuslinse</a:t>
            </a:r>
            <a:r>
              <a:rPr lang="en-US" altLang="en-US" sz="1200" i="1" dirty="0"/>
              <a:t> (</a:t>
            </a:r>
            <a:r>
              <a:rPr lang="en-US" altLang="en-US" sz="1200" i="1" dirty="0" err="1"/>
              <a:t>im</a:t>
            </a:r>
            <a:r>
              <a:rPr lang="en-US" altLang="en-US" sz="1200" i="1" dirty="0"/>
              <a:t> </a:t>
            </a:r>
            <a:r>
              <a:rPr lang="en-US" altLang="en-US" sz="1200" i="1" dirty="0" err="1"/>
              <a:t>Gerät</a:t>
            </a:r>
            <a:r>
              <a:rPr lang="en-US" altLang="en-US" sz="1200" i="1" dirty="0"/>
              <a:t>) und </a:t>
            </a:r>
            <a:r>
              <a:rPr lang="en-US" altLang="en-US" sz="1200" i="1" dirty="0" err="1"/>
              <a:t>anschließend</a:t>
            </a:r>
            <a:r>
              <a:rPr lang="en-US" altLang="en-US" sz="1200" i="1" dirty="0"/>
              <a:t> </a:t>
            </a:r>
            <a:r>
              <a:rPr lang="en-US" altLang="en-US" sz="1200" i="1" dirty="0" err="1"/>
              <a:t>durch</a:t>
            </a:r>
            <a:r>
              <a:rPr lang="en-US" altLang="en-US" sz="1200" i="1" dirty="0"/>
              <a:t> </a:t>
            </a:r>
            <a:r>
              <a:rPr lang="en-US" altLang="en-US" sz="1200" i="1" dirty="0" err="1"/>
              <a:t>eine</a:t>
            </a:r>
            <a:r>
              <a:rPr lang="en-US" altLang="en-US" sz="1200" i="1" dirty="0"/>
              <a:t> </a:t>
            </a:r>
            <a:r>
              <a:rPr lang="en-US" altLang="en-US" sz="1200" i="1" dirty="0" err="1"/>
              <a:t>Pluslinse</a:t>
            </a:r>
            <a:r>
              <a:rPr lang="en-US" altLang="en-US" sz="1200" i="1" dirty="0"/>
              <a:t> (die </a:t>
            </a:r>
            <a:r>
              <a:rPr lang="en-US" altLang="en-US" sz="1200" i="1" dirty="0" err="1"/>
              <a:t>Fehlsichtlinse</a:t>
            </a:r>
            <a:r>
              <a:rPr lang="en-US" altLang="en-US" sz="1200" i="1" dirty="0"/>
              <a:t> </a:t>
            </a:r>
            <a:r>
              <a:rPr lang="en-US" altLang="en-US" sz="1200" i="1" dirty="0" err="1"/>
              <a:t>im</a:t>
            </a:r>
            <a:r>
              <a:rPr lang="en-US" altLang="en-US" sz="1200" i="1" dirty="0"/>
              <a:t> Auge der </a:t>
            </a:r>
            <a:r>
              <a:rPr lang="en-US" altLang="en-US" sz="1200" i="1" dirty="0" err="1"/>
              <a:t>Patientin</a:t>
            </a:r>
            <a:r>
              <a:rPr lang="en-US" altLang="en-US" sz="1200" i="1" dirty="0"/>
              <a:t>). An welches </a:t>
            </a:r>
            <a:r>
              <a:rPr lang="en-US" altLang="en-US" sz="1200" i="1" dirty="0" err="1"/>
              <a:t>optische</a:t>
            </a:r>
            <a:r>
              <a:rPr lang="en-US" altLang="en-US" sz="1200" i="1" dirty="0"/>
              <a:t> Instrument </a:t>
            </a:r>
            <a:r>
              <a:rPr lang="en-US" altLang="en-US" sz="1200" i="1" dirty="0" err="1"/>
              <a:t>erinnert</a:t>
            </a:r>
            <a:r>
              <a:rPr lang="en-US" altLang="en-US" sz="1200" i="1" dirty="0"/>
              <a:t> das?</a:t>
            </a:r>
          </a:p>
          <a:p>
            <a:r>
              <a:rPr lang="en-US" altLang="en-US" sz="1200" dirty="0"/>
              <a:t>Ein  </a:t>
            </a:r>
            <a:r>
              <a:rPr lang="en-US" altLang="en-US" sz="1200" dirty="0" err="1"/>
              <a:t>galileisches</a:t>
            </a:r>
            <a:r>
              <a:rPr lang="en-US" altLang="en-US" sz="1200" dirty="0"/>
              <a:t>  </a:t>
            </a:r>
            <a:r>
              <a:rPr lang="en-US" altLang="en-US" sz="1200" dirty="0" err="1"/>
              <a:t>Teleskop</a:t>
            </a:r>
            <a:endParaRPr lang="en-US" altLang="en-US" sz="1200" dirty="0"/>
          </a:p>
          <a:p>
            <a:endParaRPr lang="en-US" altLang="en-US" sz="1400" dirty="0"/>
          </a:p>
          <a:p>
            <a:r>
              <a:rPr lang="en-US" altLang="en-US" sz="1200" i="1" dirty="0"/>
              <a:t>Was </a:t>
            </a:r>
            <a:r>
              <a:rPr lang="en-US" altLang="en-US" sz="1200" i="1" dirty="0" err="1"/>
              <a:t>bedeutet</a:t>
            </a:r>
            <a:r>
              <a:rPr lang="en-US" altLang="en-US" sz="1200" i="1" dirty="0"/>
              <a:t> dies für das Bild, das der </a:t>
            </a:r>
            <a:r>
              <a:rPr lang="en-US" altLang="en-US" sz="1200" i="1" dirty="0" err="1"/>
              <a:t>Untersucher</a:t>
            </a:r>
            <a:r>
              <a:rPr lang="en-US" altLang="en-US" sz="1200" i="1" dirty="0"/>
              <a:t> </a:t>
            </a:r>
            <a:r>
              <a:rPr lang="en-US" altLang="en-US" sz="1200" i="1" dirty="0" err="1"/>
              <a:t>sieht</a:t>
            </a:r>
            <a:r>
              <a:rPr lang="en-US" altLang="en-US" sz="1200" i="1" dirty="0"/>
              <a:t>, </a:t>
            </a:r>
            <a:r>
              <a:rPr lang="en-US" altLang="en-US" sz="1200" i="1" dirty="0" err="1"/>
              <a:t>wenn</a:t>
            </a:r>
            <a:r>
              <a:rPr lang="en-US" altLang="en-US" sz="1200" i="1" dirty="0"/>
              <a:t> er den </a:t>
            </a:r>
            <a:r>
              <a:rPr lang="en-US" altLang="en-US" sz="1200" i="1" dirty="0" err="1"/>
              <a:t>Augenhintergrund</a:t>
            </a:r>
            <a:r>
              <a:rPr lang="en-US" altLang="en-US" sz="1200" i="1" dirty="0"/>
              <a:t> </a:t>
            </a:r>
            <a:r>
              <a:rPr lang="en-US" altLang="en-US" sz="1200" i="1" dirty="0" err="1"/>
              <a:t>eines</a:t>
            </a:r>
            <a:r>
              <a:rPr lang="en-US" altLang="en-US" sz="1200" i="1" dirty="0"/>
              <a:t> </a:t>
            </a:r>
            <a:r>
              <a:rPr lang="en-US" altLang="en-US" sz="1200" i="1" dirty="0" err="1"/>
              <a:t>Kurzsichtigen</a:t>
            </a:r>
            <a:r>
              <a:rPr lang="en-US" altLang="en-US" sz="1200" i="1" dirty="0"/>
              <a:t> </a:t>
            </a:r>
            <a:r>
              <a:rPr lang="en-US" altLang="en-US" sz="1200" i="1" dirty="0" err="1"/>
              <a:t>im</a:t>
            </a:r>
            <a:r>
              <a:rPr lang="en-US" altLang="en-US" sz="1200" i="1" dirty="0"/>
              <a:t> </a:t>
            </a:r>
            <a:r>
              <a:rPr lang="en-US" altLang="en-US" sz="1200" i="1" dirty="0" err="1"/>
              <a:t>Vergleich</a:t>
            </a:r>
            <a:r>
              <a:rPr lang="en-US" altLang="en-US" sz="1200" i="1" dirty="0"/>
              <a:t> </a:t>
            </a:r>
            <a:r>
              <a:rPr lang="en-US" altLang="en-US" sz="1200" i="1" dirty="0" err="1"/>
              <a:t>zu</a:t>
            </a:r>
            <a:r>
              <a:rPr lang="en-US" altLang="en-US" sz="1200" i="1" dirty="0"/>
              <a:t> dem </a:t>
            </a:r>
            <a:r>
              <a:rPr lang="en-US" altLang="en-US" sz="1200" i="1" dirty="0" err="1"/>
              <a:t>eines</a:t>
            </a:r>
            <a:r>
              <a:rPr lang="en-US" altLang="en-US" sz="1200" i="1" dirty="0"/>
              <a:t> </a:t>
            </a:r>
            <a:r>
              <a:rPr lang="en-US" altLang="en-US" sz="1200" i="1" dirty="0" err="1"/>
              <a:t>Normalsichtigen</a:t>
            </a:r>
            <a:r>
              <a:rPr lang="en-US" altLang="en-US" sz="1200" i="1" dirty="0"/>
              <a:t> </a:t>
            </a:r>
            <a:r>
              <a:rPr lang="en-US" altLang="en-US" sz="1200" i="1" dirty="0" err="1"/>
              <a:t>betrachtet</a:t>
            </a:r>
            <a:r>
              <a:rPr lang="en-US" altLang="en-US" sz="1200" i="1" dirty="0"/>
              <a:t>?</a:t>
            </a:r>
          </a:p>
          <a:p>
            <a:r>
              <a:rPr lang="en-US" altLang="en-US" sz="1200" dirty="0"/>
              <a:t>Da </a:t>
            </a:r>
            <a:r>
              <a:rPr lang="en-US" altLang="en-US" sz="1200" dirty="0" err="1"/>
              <a:t>sie</a:t>
            </a:r>
            <a:r>
              <a:rPr lang="en-US" altLang="en-US" sz="1200" dirty="0"/>
              <a:t> </a:t>
            </a:r>
            <a:r>
              <a:rPr lang="en-US" altLang="en-US" sz="1200" dirty="0" err="1"/>
              <a:t>bei</a:t>
            </a:r>
            <a:r>
              <a:rPr lang="en-US" altLang="en-US" sz="1200" dirty="0"/>
              <a:t> der </a:t>
            </a:r>
            <a:r>
              <a:rPr lang="en-US" altLang="en-US" sz="1200" dirty="0" err="1"/>
              <a:t>Untersuchung</a:t>
            </a:r>
            <a:r>
              <a:rPr lang="en-US" altLang="en-US" sz="1200" dirty="0"/>
              <a:t> </a:t>
            </a:r>
            <a:r>
              <a:rPr lang="en-US" altLang="en-US" sz="1200" dirty="0" err="1"/>
              <a:t>eines</a:t>
            </a:r>
            <a:r>
              <a:rPr lang="en-US" altLang="en-US" sz="1200" dirty="0"/>
              <a:t> </a:t>
            </a:r>
            <a:r>
              <a:rPr lang="en-US" altLang="en-US" sz="1200" dirty="0" err="1"/>
              <a:t>Kurzsichtigen</a:t>
            </a:r>
            <a:r>
              <a:rPr lang="en-US" altLang="en-US" sz="1200" dirty="0"/>
              <a:t> </a:t>
            </a:r>
            <a:r>
              <a:rPr lang="en-US" altLang="en-US" sz="1200" dirty="0" err="1"/>
              <a:t>praktisch</a:t>
            </a:r>
            <a:r>
              <a:rPr lang="en-US" altLang="en-US" sz="1200" dirty="0"/>
              <a:t> </a:t>
            </a:r>
            <a:r>
              <a:rPr lang="en-US" altLang="en-US" sz="1200" dirty="0" err="1"/>
              <a:t>ein</a:t>
            </a:r>
            <a:r>
              <a:rPr lang="en-US" altLang="en-US" sz="1200" dirty="0"/>
              <a:t> </a:t>
            </a:r>
            <a:r>
              <a:rPr lang="en-US" altLang="en-US" sz="1200" dirty="0" err="1"/>
              <a:t>Fernrohr</a:t>
            </a:r>
            <a:r>
              <a:rPr lang="en-US" altLang="en-US" sz="1200" dirty="0"/>
              <a:t> </a:t>
            </a:r>
            <a:r>
              <a:rPr lang="en-US" altLang="en-US" sz="1200" dirty="0" err="1"/>
              <a:t>verwendet</a:t>
            </a:r>
            <a:r>
              <a:rPr lang="en-US" altLang="en-US" sz="1200" dirty="0"/>
              <a:t>, </a:t>
            </a:r>
            <a:r>
              <a:rPr lang="en-US" altLang="en-US" sz="1200" dirty="0" err="1"/>
              <a:t>wird</a:t>
            </a:r>
            <a:r>
              <a:rPr lang="en-US" altLang="en-US" sz="1200" dirty="0"/>
              <a:t> das Bild </a:t>
            </a:r>
            <a:r>
              <a:rPr lang="en-US" altLang="en-US" sz="1200" dirty="0" err="1"/>
              <a:t>vergrößert</a:t>
            </a:r>
            <a:endParaRPr lang="en-US" alt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BEC14F-E508-30C2-C605-ECBC5EADAAD2}"/>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E047C9CB-F5F8-C85E-35BB-FC7477811E01}"/>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34820" name="Rectangle 3">
            <a:extLst>
              <a:ext uri="{FF2B5EF4-FFF2-40B4-BE49-F238E27FC236}">
                <a16:creationId xmlns:a16="http://schemas.microsoft.com/office/drawing/2014/main" id="{03C19562-980C-1436-C9A3-7A4065CA7FFD}"/>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34821" name="Slide Number Placeholder 1">
            <a:extLst>
              <a:ext uri="{FF2B5EF4-FFF2-40B4-BE49-F238E27FC236}">
                <a16:creationId xmlns:a16="http://schemas.microsoft.com/office/drawing/2014/main" id="{EFA0CEC0-0F9F-180A-AC7B-82856984740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67EB6906-356F-DC49-8414-6054CE8DB89A}" type="slidenum">
              <a:rPr lang="en-US" altLang="en-US" sz="1000" smtClean="0"/>
              <a:t>31</a:t>
            </a:fld>
            <a:endParaRPr lang="en-US" altLang="en-US" sz="1000"/>
          </a:p>
        </p:txBody>
      </p:sp>
      <p:pic>
        <p:nvPicPr>
          <p:cNvPr id="34822" name="Picture 2" descr="Direct ophthalmoscope - American Academy of Ophthalmology">
            <a:extLst>
              <a:ext uri="{FF2B5EF4-FFF2-40B4-BE49-F238E27FC236}">
                <a16:creationId xmlns:a16="http://schemas.microsoft.com/office/drawing/2014/main" id="{5A6FA57F-1C14-17F6-0130-5C9FA662D8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03587780-D62E-B4DA-647B-094F7FB0633B}"/>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9181EA05-AA3E-02F3-C6C2-BF276D9AE796}"/>
              </a:ext>
            </a:extLst>
          </p:cNvPr>
          <p:cNvSpPr txBox="1">
            <a:spLocks noChangeArrowheads="1"/>
          </p:cNvSpPr>
          <p:nvPr/>
        </p:nvSpPr>
        <p:spPr bwMode="auto">
          <a:xfrm>
            <a:off x="228600" y="1795463"/>
            <a:ext cx="70866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50000"/>
                  </a:schemeClr>
                </a:solidFill>
              </a:rPr>
              <a:t>Wonach richtet sich, ob eine Plus- oder eine Minus-Zwischenlinse benötigt wird?</a:t>
            </a:r>
          </a:p>
          <a:p>
            <a:pPr>
              <a:defRPr/>
            </a:pPr>
            <a:r>
              <a:rPr lang="en-US" altLang="en-US" sz="1200" dirty="0">
                <a:solidFill>
                  <a:schemeClr val="bg1">
                    <a:lumMod val="50000"/>
                  </a:schemeClr>
                </a:solidFill>
              </a:rPr>
              <a:t>Die Art des Brechungsfehlers, der ausgeglichen werden muss. Der Einfachheit halber nehmen wir an, der Untersucher ist </a:t>
            </a:r>
            <a:r>
              <a:rPr lang="en-US" altLang="en-US" sz="1200" dirty="0" err="1">
                <a:solidFill>
                  <a:schemeClr val="bg1">
                    <a:lumMod val="50000"/>
                  </a:schemeClr>
                </a:solidFill>
              </a:rPr>
              <a:t>emmetrop</a:t>
            </a:r>
            <a:r>
              <a:rPr lang="en-US" altLang="en-US" sz="1200" dirty="0">
                <a:solidFill>
                  <a:schemeClr val="bg1">
                    <a:lumMod val="50000"/>
                  </a:schemeClr>
                </a:solidFill>
              </a:rPr>
              <a:t>. </a:t>
            </a:r>
            <a:r>
              <a:rPr lang="de-DE" altLang="en-US" sz="1200" b="1" dirty="0"/>
              <a:t>Ist der Patient kurzsichtig, hat er eine Plus-Fehlsichtlinse, und daher muss eine Minus-Linse eingestellt werden, um dies auszugleichen</a:t>
            </a:r>
            <a:r>
              <a:rPr lang="en-US" altLang="en-US" sz="1200" b="1" dirty="0">
                <a:solidFill>
                  <a:schemeClr val="bg1">
                    <a:lumMod val="50000"/>
                  </a:schemeClr>
                </a:solidFill>
              </a:rPr>
              <a:t>. </a:t>
            </a:r>
            <a:r>
              <a:rPr lang="en-US" altLang="en-US" sz="1200" dirty="0">
                <a:solidFill>
                  <a:schemeClr val="bg1">
                    <a:lumMod val="50000"/>
                  </a:schemeClr>
                </a:solidFill>
              </a:rPr>
              <a:t>(</a:t>
            </a:r>
            <a:r>
              <a:rPr lang="de-DE" altLang="en-US" sz="1200" dirty="0">
                <a:solidFill>
                  <a:schemeClr val="bg1">
                    <a:lumMod val="50000"/>
                  </a:schemeClr>
                </a:solidFill>
              </a:rPr>
              <a:t>Das Gegenteil trifft zu, wenn der Patient weitsichtig ist</a:t>
            </a:r>
            <a:r>
              <a:rPr lang="en-US" altLang="en-US" sz="1200" dirty="0">
                <a:solidFill>
                  <a:schemeClr val="bg1">
                    <a:lumMod val="50000"/>
                  </a:schemeClr>
                </a:solidFill>
              </a:rPr>
              <a:t>.)</a:t>
            </a:r>
          </a:p>
        </p:txBody>
      </p:sp>
      <p:sp>
        <p:nvSpPr>
          <p:cNvPr id="3" name="Oval 2">
            <a:extLst>
              <a:ext uri="{FF2B5EF4-FFF2-40B4-BE49-F238E27FC236}">
                <a16:creationId xmlns:a16="http://schemas.microsoft.com/office/drawing/2014/main" id="{D7D1683B-3131-AA05-25CE-03DB435CA337}"/>
              </a:ext>
            </a:extLst>
          </p:cNvPr>
          <p:cNvSpPr/>
          <p:nvPr/>
        </p:nvSpPr>
        <p:spPr>
          <a:xfrm>
            <a:off x="5751512" y="829018"/>
            <a:ext cx="2517775" cy="557213"/>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 name="TextBox 7">
            <a:extLst>
              <a:ext uri="{FF2B5EF4-FFF2-40B4-BE49-F238E27FC236}">
                <a16:creationId xmlns:a16="http://schemas.microsoft.com/office/drawing/2014/main" id="{CEEC73E2-A128-C6C2-24A2-557DD194A315}"/>
              </a:ext>
            </a:extLst>
          </p:cNvPr>
          <p:cNvSpPr txBox="1"/>
          <p:nvPr/>
        </p:nvSpPr>
        <p:spPr>
          <a:xfrm>
            <a:off x="228600" y="2740025"/>
            <a:ext cx="7924800" cy="1816100"/>
          </a:xfrm>
          <a:prstGeom prst="rect">
            <a:avLst/>
          </a:prstGeom>
          <a:solidFill>
            <a:srgbClr val="99FF99"/>
          </a:solidFill>
        </p:spPr>
        <p:txBody>
          <a:bodyPr wrap="square" lIns="25400" tIns="12700" rIns="25400" bIns="12700">
            <a:spAutoFit/>
          </a:bodyPr>
          <a:lstStyle/>
          <a:p>
            <a:pPr>
              <a:defRPr/>
            </a:pPr>
            <a:r>
              <a:rPr lang="en-US" sz="1200" i="1" dirty="0">
                <a:solidFill>
                  <a:schemeClr val="bg1">
                    <a:lumMod val="75000"/>
                  </a:schemeClr>
                </a:solidFill>
              </a:rPr>
              <a:t>Bei einer kurzsichtigen Patientin blickt die Untersucherin also, sobald sie den Fokussierknopf eingestellt hat, durch eine Minuslinse (im Gerät) und anschließend durch eine Pluslinse (die Fehlsichtlinse im Auge der Patientin). An welches optische Instrument erinnert das?</a:t>
            </a:r>
          </a:p>
          <a:p>
            <a:pPr>
              <a:defRPr/>
            </a:pPr>
            <a:r>
              <a:rPr lang="en-US" sz="1200" dirty="0">
                <a:solidFill>
                  <a:schemeClr val="bg1">
                    <a:lumMod val="75000"/>
                  </a:schemeClr>
                </a:solidFill>
              </a:rPr>
              <a:t>Ein  galileisches  Teleskop</a:t>
            </a:r>
          </a:p>
          <a:p>
            <a:pPr>
              <a:defRPr/>
            </a:pPr>
            <a:endParaRPr lang="en-US" sz="1400" dirty="0">
              <a:solidFill>
                <a:schemeClr val="bg1">
                  <a:lumMod val="75000"/>
                </a:schemeClr>
              </a:solidFill>
            </a:endParaRPr>
          </a:p>
          <a:p>
            <a:pPr>
              <a:defRPr/>
            </a:pPr>
            <a:r>
              <a:rPr lang="en-US" sz="1200" i="1" dirty="0">
                <a:solidFill>
                  <a:schemeClr val="bg1">
                    <a:lumMod val="75000"/>
                  </a:schemeClr>
                </a:solidFill>
              </a:rPr>
              <a:t>Was bedeutet dies für das Bild, das der Untersucher sieht, wenn er den Augenhintergrund eines Kurzsichtigen im Vergleich zu dem eines Normalsichtigen betrachtet?</a:t>
            </a:r>
          </a:p>
          <a:p>
            <a:pPr>
              <a:defRPr/>
            </a:pPr>
            <a:r>
              <a:rPr lang="en-US" sz="1200" dirty="0">
                <a:solidFill>
                  <a:schemeClr val="bg1">
                    <a:lumMod val="75000"/>
                  </a:schemeClr>
                </a:solidFill>
              </a:rPr>
              <a:t>Da sie bei der Untersuchung eines Kurzsichtigen praktisch ein Fernrohr verwendet, wird das Bild vergrößert</a:t>
            </a:r>
          </a:p>
        </p:txBody>
      </p:sp>
      <p:grpSp>
        <p:nvGrpSpPr>
          <p:cNvPr id="34827" name="Group 8">
            <a:extLst>
              <a:ext uri="{FF2B5EF4-FFF2-40B4-BE49-F238E27FC236}">
                <a16:creationId xmlns:a16="http://schemas.microsoft.com/office/drawing/2014/main" id="{4668C858-9BA7-1986-6163-A03BB68C925E}"/>
              </a:ext>
            </a:extLst>
          </p:cNvPr>
          <p:cNvGrpSpPr>
            <a:grpSpLocks/>
          </p:cNvGrpSpPr>
          <p:nvPr/>
        </p:nvGrpSpPr>
        <p:grpSpPr bwMode="auto">
          <a:xfrm>
            <a:off x="3100388" y="1912736"/>
            <a:ext cx="1343024" cy="1027320"/>
            <a:chOff x="1027727" y="4263241"/>
            <a:chExt cx="1342073" cy="1028583"/>
          </a:xfrm>
        </p:grpSpPr>
        <p:sp>
          <p:nvSpPr>
            <p:cNvPr id="7" name="Rectangle 6">
              <a:extLst>
                <a:ext uri="{FF2B5EF4-FFF2-40B4-BE49-F238E27FC236}">
                  <a16:creationId xmlns:a16="http://schemas.microsoft.com/office/drawing/2014/main" id="{42A610DE-98CA-D173-1FAF-39902C12DE9F}"/>
                </a:ext>
              </a:extLst>
            </p:cNvPr>
            <p:cNvSpPr/>
            <p:nvPr/>
          </p:nvSpPr>
          <p:spPr>
            <a:xfrm>
              <a:off x="1219146" y="4996186"/>
              <a:ext cx="1067632" cy="29563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832" name="TextBox 5">
              <a:extLst>
                <a:ext uri="{FF2B5EF4-FFF2-40B4-BE49-F238E27FC236}">
                  <a16:creationId xmlns:a16="http://schemas.microsoft.com/office/drawing/2014/main" id="{79393B12-AB14-40E9-FE05-4D61C4B0E4EE}"/>
                </a:ext>
              </a:extLst>
            </p:cNvPr>
            <p:cNvSpPr txBox="1">
              <a:spLocks noChangeArrowheads="1"/>
            </p:cNvSpPr>
            <p:nvPr/>
          </p:nvSpPr>
          <p:spPr bwMode="auto">
            <a:xfrm>
              <a:off x="1027727" y="4263241"/>
              <a:ext cx="1342073" cy="272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b="1" dirty="0" err="1">
                  <a:solidFill>
                    <a:srgbClr val="0000FF"/>
                  </a:solidFill>
                  <a:latin typeface="Segoe Script" panose="020B0804020000000003" pitchFamily="34" charset="0"/>
                </a:rPr>
                <a:t>Weitsichtig</a:t>
              </a:r>
              <a:endParaRPr lang="en-US" altLang="en-US" sz="1600" b="1" dirty="0">
                <a:solidFill>
                  <a:srgbClr val="0000FF"/>
                </a:solidFill>
                <a:latin typeface="Segoe Script" panose="020B0804020000000003" pitchFamily="34" charset="0"/>
              </a:endParaRPr>
            </a:p>
          </p:txBody>
        </p:sp>
      </p:grpSp>
      <p:cxnSp>
        <p:nvCxnSpPr>
          <p:cNvPr id="11" name="Straight Connector 10">
            <a:extLst>
              <a:ext uri="{FF2B5EF4-FFF2-40B4-BE49-F238E27FC236}">
                <a16:creationId xmlns:a16="http://schemas.microsoft.com/office/drawing/2014/main" id="{1FE07D51-74DE-D475-C80F-C9461330E737}"/>
              </a:ext>
            </a:extLst>
          </p:cNvPr>
          <p:cNvCxnSpPr>
            <a:cxnSpLocks/>
          </p:cNvCxnSpPr>
          <p:nvPr/>
        </p:nvCxnSpPr>
        <p:spPr>
          <a:xfrm>
            <a:off x="3609976" y="2239168"/>
            <a:ext cx="546100" cy="36513"/>
          </a:xfrm>
          <a:prstGeom prst="line">
            <a:avLst/>
          </a:prstGeom>
          <a:ln w="22225"/>
        </p:spPr>
        <p:style>
          <a:lnRef idx="1">
            <a:schemeClr val="dk1"/>
          </a:lnRef>
          <a:fillRef idx="0">
            <a:schemeClr val="dk1"/>
          </a:fillRef>
          <a:effectRef idx="0">
            <a:schemeClr val="dk1"/>
          </a:effectRef>
          <a:fontRef idx="minor">
            <a:schemeClr val="tx1"/>
          </a:fontRef>
        </p:style>
      </p:cxnSp>
      <p:sp>
        <p:nvSpPr>
          <p:cNvPr id="34829" name="TextBox 6">
            <a:extLst>
              <a:ext uri="{FF2B5EF4-FFF2-40B4-BE49-F238E27FC236}">
                <a16:creationId xmlns:a16="http://schemas.microsoft.com/office/drawing/2014/main" id="{190BF161-2BC2-1C7C-87A5-61E5253C7B6F}"/>
              </a:ext>
            </a:extLst>
          </p:cNvPr>
          <p:cNvSpPr txBox="1">
            <a:spLocks noChangeArrowheads="1"/>
          </p:cNvSpPr>
          <p:nvPr/>
        </p:nvSpPr>
        <p:spPr bwMode="auto">
          <a:xfrm>
            <a:off x="228600" y="2716213"/>
            <a:ext cx="8193088" cy="1169987"/>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a:solidFill>
                  <a:srgbClr val="0000FF"/>
                </a:solidFill>
              </a:rPr>
              <a:t>Was ist, wenn der Patient weitsichtig ist?</a:t>
            </a:r>
            <a:endParaRPr lang="en-US" altLang="en-US" sz="1400" i="1">
              <a:solidFill>
                <a:srgbClr val="FFCCFF"/>
              </a:solidFill>
            </a:endParaRPr>
          </a:p>
          <a:p>
            <a:r>
              <a:rPr lang="en-US" altLang="en-US" sz="1200">
                <a:solidFill>
                  <a:srgbClr val="FFCCFF"/>
                </a:solidFill>
              </a:rPr>
              <a:t>In diesem Fall muss die Untersucherin eine Pluslinse einstellen, um die Minusfehlsicht des Patienten auszugleichen. Somit betrachtet sie (die Untersucherin) während der Untersuchung die Netzhaut durch ein optisches Gerät, das zunächst ein Plus (das Fernrohr) und dann ein Minus (die Fehlsichtlinse) darstellt, d. h. ein galileisches Fernrohr, allerdings </a:t>
            </a:r>
            <a:r>
              <a:rPr lang="en-US" altLang="en-US" sz="1200" b="1">
                <a:solidFill>
                  <a:srgbClr val="FFCCFF"/>
                </a:solidFill>
              </a:rPr>
              <a:t>umgekehrt</a:t>
            </a:r>
            <a:r>
              <a:rPr lang="en-US" altLang="en-US" sz="1200">
                <a:solidFill>
                  <a:srgbClr val="FFCCFF"/>
                </a:solidFill>
              </a:rPr>
              <a:t>. Aus diesem Grund wird das Bild bei der Untersuchung eines Weitsichtigen verkleinert (im Vergleich zum gleichen Bild bei einem Normalsichtigen).</a:t>
            </a:r>
          </a:p>
        </p:txBody>
      </p:sp>
      <p:sp>
        <p:nvSpPr>
          <p:cNvPr id="14" name="Oval 13">
            <a:extLst>
              <a:ext uri="{FF2B5EF4-FFF2-40B4-BE49-F238E27FC236}">
                <a16:creationId xmlns:a16="http://schemas.microsoft.com/office/drawing/2014/main" id="{6083D8B7-A255-5776-0E26-4C085C414750}"/>
              </a:ext>
            </a:extLst>
          </p:cNvPr>
          <p:cNvSpPr/>
          <p:nvPr/>
        </p:nvSpPr>
        <p:spPr>
          <a:xfrm>
            <a:off x="2376488" y="1892300"/>
            <a:ext cx="2593975" cy="59055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64EA9C7-4C1B-3956-5405-B217A2EC871B}"/>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2E942405-EEBD-6B30-82C6-2DB0E7609BB1}"/>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35844" name="Rectangle 3">
            <a:extLst>
              <a:ext uri="{FF2B5EF4-FFF2-40B4-BE49-F238E27FC236}">
                <a16:creationId xmlns:a16="http://schemas.microsoft.com/office/drawing/2014/main" id="{551966E7-9FAB-180F-FA78-9955E81CA524}"/>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35845" name="Slide Number Placeholder 1">
            <a:extLst>
              <a:ext uri="{FF2B5EF4-FFF2-40B4-BE49-F238E27FC236}">
                <a16:creationId xmlns:a16="http://schemas.microsoft.com/office/drawing/2014/main" id="{E9D16DBD-82DC-76D4-A848-14DE926DB6C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39454F6C-B0CC-504B-AD88-6CC86DF34F3C}" type="slidenum">
              <a:rPr lang="en-US" altLang="en-US" sz="1000" smtClean="0"/>
              <a:t>32</a:t>
            </a:fld>
            <a:endParaRPr lang="en-US" altLang="en-US" sz="1000"/>
          </a:p>
        </p:txBody>
      </p:sp>
      <p:pic>
        <p:nvPicPr>
          <p:cNvPr id="35846" name="Picture 2" descr="Direct ophthalmoscope - American Academy of Ophthalmology">
            <a:extLst>
              <a:ext uri="{FF2B5EF4-FFF2-40B4-BE49-F238E27FC236}">
                <a16:creationId xmlns:a16="http://schemas.microsoft.com/office/drawing/2014/main" id="{CE3F2EAA-5E6C-A7B4-81C7-8CA30475D4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8B97EDD7-FB95-B01A-A5EF-59C80C15A591}"/>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3933985C-8385-3897-97F0-B3A2A9C055F9}"/>
              </a:ext>
            </a:extLst>
          </p:cNvPr>
          <p:cNvSpPr txBox="1">
            <a:spLocks noChangeArrowheads="1"/>
          </p:cNvSpPr>
          <p:nvPr/>
        </p:nvSpPr>
        <p:spPr bwMode="auto">
          <a:xfrm>
            <a:off x="228600" y="1795463"/>
            <a:ext cx="70866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50000"/>
                  </a:schemeClr>
                </a:solidFill>
              </a:rPr>
              <a:t>Wonach richtet sich, ob eine Plus- oder eine Minus-Zwischenlinse benötigt wird?</a:t>
            </a:r>
          </a:p>
          <a:p>
            <a:pPr>
              <a:defRPr/>
            </a:pPr>
            <a:r>
              <a:rPr lang="en-US" altLang="en-US" sz="1200" dirty="0">
                <a:solidFill>
                  <a:schemeClr val="bg1">
                    <a:lumMod val="50000"/>
                  </a:schemeClr>
                </a:solidFill>
              </a:rPr>
              <a:t>Die Art des Brechungsfehlers, der ausgeglichen werden muss. Der Einfachheit halber nehmen wir an, der Untersucher ist </a:t>
            </a:r>
            <a:r>
              <a:rPr lang="en-US" altLang="en-US" sz="1200" dirty="0" err="1">
                <a:solidFill>
                  <a:schemeClr val="bg1">
                    <a:lumMod val="50000"/>
                  </a:schemeClr>
                </a:solidFill>
              </a:rPr>
              <a:t>emmetrop</a:t>
            </a:r>
            <a:r>
              <a:rPr lang="en-US" altLang="en-US" sz="1200" dirty="0">
                <a:solidFill>
                  <a:schemeClr val="bg1">
                    <a:lumMod val="50000"/>
                  </a:schemeClr>
                </a:solidFill>
              </a:rPr>
              <a:t>. </a:t>
            </a:r>
            <a:r>
              <a:rPr lang="de-DE" altLang="en-US" sz="1200" b="1" dirty="0"/>
              <a:t>Ist der Patient kurzsichtig, hat er eine Plus-Fehlsichtlinse, und daher muss eine Minus-Linse eingestellt werden, um dies auszugleichen</a:t>
            </a:r>
            <a:r>
              <a:rPr lang="en-US" altLang="en-US" sz="1200" b="1" dirty="0">
                <a:solidFill>
                  <a:schemeClr val="bg1">
                    <a:lumMod val="50000"/>
                  </a:schemeClr>
                </a:solidFill>
              </a:rPr>
              <a:t>. </a:t>
            </a:r>
            <a:r>
              <a:rPr lang="en-US" altLang="en-US" sz="1200" dirty="0">
                <a:solidFill>
                  <a:schemeClr val="bg1">
                    <a:lumMod val="50000"/>
                  </a:schemeClr>
                </a:solidFill>
              </a:rPr>
              <a:t>(</a:t>
            </a:r>
            <a:r>
              <a:rPr lang="de-DE" altLang="en-US" sz="1200" dirty="0">
                <a:solidFill>
                  <a:schemeClr val="bg1">
                    <a:lumMod val="50000"/>
                  </a:schemeClr>
                </a:solidFill>
              </a:rPr>
              <a:t>Das Gegenteil trifft zu, wenn der Patient weitsichtig ist</a:t>
            </a:r>
            <a:r>
              <a:rPr lang="en-US" altLang="en-US" sz="1200" dirty="0">
                <a:solidFill>
                  <a:schemeClr val="bg1">
                    <a:lumMod val="50000"/>
                  </a:schemeClr>
                </a:solidFill>
              </a:rPr>
              <a:t>.)</a:t>
            </a:r>
          </a:p>
        </p:txBody>
      </p:sp>
      <p:sp>
        <p:nvSpPr>
          <p:cNvPr id="3" name="Oval 2">
            <a:extLst>
              <a:ext uri="{FF2B5EF4-FFF2-40B4-BE49-F238E27FC236}">
                <a16:creationId xmlns:a16="http://schemas.microsoft.com/office/drawing/2014/main" id="{8B464046-C00C-6B1E-4D90-0BC581B784F1}"/>
              </a:ext>
            </a:extLst>
          </p:cNvPr>
          <p:cNvSpPr/>
          <p:nvPr/>
        </p:nvSpPr>
        <p:spPr>
          <a:xfrm>
            <a:off x="5606364" y="903076"/>
            <a:ext cx="2517775" cy="557213"/>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 name="TextBox 7">
            <a:extLst>
              <a:ext uri="{FF2B5EF4-FFF2-40B4-BE49-F238E27FC236}">
                <a16:creationId xmlns:a16="http://schemas.microsoft.com/office/drawing/2014/main" id="{9D808A59-B2C2-2653-3CE6-5933899097D2}"/>
              </a:ext>
            </a:extLst>
          </p:cNvPr>
          <p:cNvSpPr txBox="1"/>
          <p:nvPr/>
        </p:nvSpPr>
        <p:spPr>
          <a:xfrm>
            <a:off x="228600" y="2740025"/>
            <a:ext cx="7924800" cy="1816100"/>
          </a:xfrm>
          <a:prstGeom prst="rect">
            <a:avLst/>
          </a:prstGeom>
          <a:solidFill>
            <a:srgbClr val="99FF99"/>
          </a:solidFill>
        </p:spPr>
        <p:txBody>
          <a:bodyPr wrap="square" lIns="25400" tIns="12700" rIns="25400" bIns="12700">
            <a:spAutoFit/>
          </a:bodyPr>
          <a:lstStyle/>
          <a:p>
            <a:pPr>
              <a:defRPr/>
            </a:pPr>
            <a:r>
              <a:rPr lang="en-US" sz="1200" i="1" dirty="0">
                <a:solidFill>
                  <a:schemeClr val="bg1">
                    <a:lumMod val="75000"/>
                  </a:schemeClr>
                </a:solidFill>
              </a:rPr>
              <a:t>Bei einer kurzsichtigen Patientin blickt die Untersucherin also, sobald sie den Fokussierknopf eingestellt hat, durch eine Minuslinse (im Gerät) und anschließend durch eine Pluslinse (die Fehlsichtlinse im Auge der Patientin). An welches optische Instrument erinnert das?</a:t>
            </a:r>
          </a:p>
          <a:p>
            <a:pPr>
              <a:defRPr/>
            </a:pPr>
            <a:r>
              <a:rPr lang="en-US" sz="1200" dirty="0">
                <a:solidFill>
                  <a:schemeClr val="bg1">
                    <a:lumMod val="75000"/>
                  </a:schemeClr>
                </a:solidFill>
              </a:rPr>
              <a:t>Ein  galileisches  Teleskop</a:t>
            </a:r>
          </a:p>
          <a:p>
            <a:pPr>
              <a:defRPr/>
            </a:pPr>
            <a:endParaRPr lang="en-US" sz="1400" dirty="0">
              <a:solidFill>
                <a:schemeClr val="bg1">
                  <a:lumMod val="75000"/>
                </a:schemeClr>
              </a:solidFill>
            </a:endParaRPr>
          </a:p>
          <a:p>
            <a:pPr>
              <a:defRPr/>
            </a:pPr>
            <a:r>
              <a:rPr lang="en-US" sz="1200" i="1" dirty="0">
                <a:solidFill>
                  <a:schemeClr val="bg1">
                    <a:lumMod val="75000"/>
                  </a:schemeClr>
                </a:solidFill>
              </a:rPr>
              <a:t>Was bedeutet dies für das Bild, das der Untersucher sieht, wenn er den Augenhintergrund eines Kurzsichtigen im Vergleich zu dem eines Normalsichtigen betrachtet?</a:t>
            </a:r>
          </a:p>
          <a:p>
            <a:pPr>
              <a:defRPr/>
            </a:pPr>
            <a:r>
              <a:rPr lang="en-US" sz="1200" dirty="0">
                <a:solidFill>
                  <a:schemeClr val="bg1">
                    <a:lumMod val="75000"/>
                  </a:schemeClr>
                </a:solidFill>
              </a:rPr>
              <a:t>Da sie bei der Untersuchung eines Kurzsichtigen praktisch ein Fernrohr verwendet, wird das Bild vergrößert</a:t>
            </a:r>
          </a:p>
        </p:txBody>
      </p:sp>
      <p:sp>
        <p:nvSpPr>
          <p:cNvPr id="35858" name="TextBox 5">
            <a:extLst>
              <a:ext uri="{FF2B5EF4-FFF2-40B4-BE49-F238E27FC236}">
                <a16:creationId xmlns:a16="http://schemas.microsoft.com/office/drawing/2014/main" id="{7C656F11-D4B2-8582-2183-A293F3FC9007}"/>
              </a:ext>
            </a:extLst>
          </p:cNvPr>
          <p:cNvSpPr txBox="1">
            <a:spLocks noChangeArrowheads="1"/>
          </p:cNvSpPr>
          <p:nvPr/>
        </p:nvSpPr>
        <p:spPr bwMode="auto">
          <a:xfrm>
            <a:off x="3302000" y="1944687"/>
            <a:ext cx="1193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dirty="0" err="1">
                <a:solidFill>
                  <a:srgbClr val="0000FF"/>
                </a:solidFill>
                <a:latin typeface="Segoe Script" panose="020B0804020000000003" pitchFamily="34" charset="0"/>
              </a:rPr>
              <a:t>Weitsichtig</a:t>
            </a:r>
            <a:endParaRPr lang="en-US" altLang="en-US" sz="1200" b="1" dirty="0">
              <a:solidFill>
                <a:srgbClr val="0000FF"/>
              </a:solidFill>
              <a:latin typeface="Segoe Script" panose="020B0804020000000003" pitchFamily="34" charset="0"/>
            </a:endParaRPr>
          </a:p>
        </p:txBody>
      </p:sp>
      <p:cxnSp>
        <p:nvCxnSpPr>
          <p:cNvPr id="11" name="Straight Connector 10">
            <a:extLst>
              <a:ext uri="{FF2B5EF4-FFF2-40B4-BE49-F238E27FC236}">
                <a16:creationId xmlns:a16="http://schemas.microsoft.com/office/drawing/2014/main" id="{E3672FDD-4691-6430-A29F-0E32DB11703D}"/>
              </a:ext>
            </a:extLst>
          </p:cNvPr>
          <p:cNvCxnSpPr>
            <a:cxnSpLocks/>
          </p:cNvCxnSpPr>
          <p:nvPr/>
        </p:nvCxnSpPr>
        <p:spPr>
          <a:xfrm>
            <a:off x="3491370" y="2267744"/>
            <a:ext cx="546100" cy="36513"/>
          </a:xfrm>
          <a:prstGeom prst="line">
            <a:avLst/>
          </a:prstGeom>
          <a:ln w="22225"/>
        </p:spPr>
        <p:style>
          <a:lnRef idx="1">
            <a:schemeClr val="dk1"/>
          </a:lnRef>
          <a:fillRef idx="0">
            <a:schemeClr val="dk1"/>
          </a:fillRef>
          <a:effectRef idx="0">
            <a:schemeClr val="dk1"/>
          </a:effectRef>
          <a:fontRef idx="minor">
            <a:schemeClr val="tx1"/>
          </a:fontRef>
        </p:style>
      </p:cxnSp>
      <p:sp>
        <p:nvSpPr>
          <p:cNvPr id="35853" name="TextBox 6">
            <a:extLst>
              <a:ext uri="{FF2B5EF4-FFF2-40B4-BE49-F238E27FC236}">
                <a16:creationId xmlns:a16="http://schemas.microsoft.com/office/drawing/2014/main" id="{491AB46C-A4F0-0C28-9E8F-E0F9224E167F}"/>
              </a:ext>
            </a:extLst>
          </p:cNvPr>
          <p:cNvSpPr txBox="1">
            <a:spLocks noChangeArrowheads="1"/>
          </p:cNvSpPr>
          <p:nvPr/>
        </p:nvSpPr>
        <p:spPr bwMode="auto">
          <a:xfrm>
            <a:off x="228600" y="2716213"/>
            <a:ext cx="8193088" cy="1169987"/>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dirty="0">
                <a:solidFill>
                  <a:srgbClr val="0000FF"/>
                </a:solidFill>
              </a:rPr>
              <a:t>Was </a:t>
            </a:r>
            <a:r>
              <a:rPr lang="en-US" altLang="en-US" sz="1200" i="1" dirty="0" err="1">
                <a:solidFill>
                  <a:srgbClr val="0000FF"/>
                </a:solidFill>
              </a:rPr>
              <a:t>ist</a:t>
            </a:r>
            <a:r>
              <a:rPr lang="en-US" altLang="en-US" sz="1200" i="1" dirty="0">
                <a:solidFill>
                  <a:srgbClr val="0000FF"/>
                </a:solidFill>
              </a:rPr>
              <a:t>, </a:t>
            </a:r>
            <a:r>
              <a:rPr lang="en-US" altLang="en-US" sz="1200" i="1" dirty="0" err="1">
                <a:solidFill>
                  <a:srgbClr val="0000FF"/>
                </a:solidFill>
              </a:rPr>
              <a:t>wenn</a:t>
            </a:r>
            <a:r>
              <a:rPr lang="en-US" altLang="en-US" sz="1200" i="1" dirty="0">
                <a:solidFill>
                  <a:srgbClr val="0000FF"/>
                </a:solidFill>
              </a:rPr>
              <a:t> der Patient </a:t>
            </a:r>
            <a:r>
              <a:rPr lang="en-US" altLang="en-US" sz="1200" i="1" dirty="0" err="1">
                <a:solidFill>
                  <a:srgbClr val="0000FF"/>
                </a:solidFill>
              </a:rPr>
              <a:t>weitsichtig</a:t>
            </a:r>
            <a:r>
              <a:rPr lang="en-US" altLang="en-US" sz="1200" i="1" dirty="0">
                <a:solidFill>
                  <a:srgbClr val="0000FF"/>
                </a:solidFill>
              </a:rPr>
              <a:t> </a:t>
            </a:r>
            <a:r>
              <a:rPr lang="en-US" altLang="en-US" sz="1200" i="1" dirty="0" err="1">
                <a:solidFill>
                  <a:srgbClr val="0000FF"/>
                </a:solidFill>
              </a:rPr>
              <a:t>ist</a:t>
            </a:r>
            <a:r>
              <a:rPr lang="en-US" altLang="en-US" sz="1200" i="1" dirty="0">
                <a:solidFill>
                  <a:srgbClr val="0000FF"/>
                </a:solidFill>
              </a:rPr>
              <a:t>?</a:t>
            </a:r>
          </a:p>
          <a:p>
            <a:r>
              <a:rPr lang="en-US" altLang="en-US" sz="1200" dirty="0">
                <a:solidFill>
                  <a:srgbClr val="0000FF"/>
                </a:solidFill>
              </a:rPr>
              <a:t>In </a:t>
            </a:r>
            <a:r>
              <a:rPr lang="en-US" altLang="en-US" sz="1200" dirty="0" err="1">
                <a:solidFill>
                  <a:srgbClr val="0000FF"/>
                </a:solidFill>
              </a:rPr>
              <a:t>diesem</a:t>
            </a:r>
            <a:r>
              <a:rPr lang="en-US" altLang="en-US" sz="1200" dirty="0">
                <a:solidFill>
                  <a:srgbClr val="0000FF"/>
                </a:solidFill>
              </a:rPr>
              <a:t> Fall muss die </a:t>
            </a:r>
            <a:r>
              <a:rPr lang="en-US" altLang="en-US" sz="1200" dirty="0" err="1">
                <a:solidFill>
                  <a:srgbClr val="0000FF"/>
                </a:solidFill>
              </a:rPr>
              <a:t>Untersucherin</a:t>
            </a:r>
            <a:r>
              <a:rPr lang="en-US" altLang="en-US" sz="1200" dirty="0">
                <a:solidFill>
                  <a:srgbClr val="0000FF"/>
                </a:solidFill>
              </a:rPr>
              <a:t> </a:t>
            </a:r>
            <a:r>
              <a:rPr lang="en-US" altLang="en-US" sz="1200" dirty="0" err="1">
                <a:solidFill>
                  <a:srgbClr val="0000FF"/>
                </a:solidFill>
              </a:rPr>
              <a:t>eine</a:t>
            </a:r>
            <a:r>
              <a:rPr lang="en-US" altLang="en-US" sz="1200" dirty="0">
                <a:solidFill>
                  <a:srgbClr val="0000FF"/>
                </a:solidFill>
              </a:rPr>
              <a:t> </a:t>
            </a:r>
            <a:r>
              <a:rPr lang="en-US" altLang="en-US" sz="1200" dirty="0" err="1">
                <a:solidFill>
                  <a:srgbClr val="0000FF"/>
                </a:solidFill>
              </a:rPr>
              <a:t>Pluslinse</a:t>
            </a:r>
            <a:r>
              <a:rPr lang="en-US" altLang="en-US" sz="1200" dirty="0">
                <a:solidFill>
                  <a:srgbClr val="0000FF"/>
                </a:solidFill>
              </a:rPr>
              <a:t> </a:t>
            </a:r>
            <a:r>
              <a:rPr lang="en-US" altLang="en-US" sz="1200" dirty="0" err="1">
                <a:solidFill>
                  <a:srgbClr val="0000FF"/>
                </a:solidFill>
              </a:rPr>
              <a:t>einstellen</a:t>
            </a:r>
            <a:r>
              <a:rPr lang="en-US" altLang="en-US" sz="1200" dirty="0">
                <a:solidFill>
                  <a:srgbClr val="0000FF"/>
                </a:solidFill>
              </a:rPr>
              <a:t>, um die </a:t>
            </a:r>
            <a:r>
              <a:rPr lang="en-US" altLang="en-US" sz="1200" dirty="0" err="1">
                <a:solidFill>
                  <a:srgbClr val="0000FF"/>
                </a:solidFill>
              </a:rPr>
              <a:t>Minusfehlsicht</a:t>
            </a:r>
            <a:r>
              <a:rPr lang="en-US" altLang="en-US" sz="1200" dirty="0">
                <a:solidFill>
                  <a:srgbClr val="0000FF"/>
                </a:solidFill>
              </a:rPr>
              <a:t> des </a:t>
            </a:r>
            <a:r>
              <a:rPr lang="en-US" altLang="en-US" sz="1200" dirty="0" err="1">
                <a:solidFill>
                  <a:srgbClr val="0000FF"/>
                </a:solidFill>
              </a:rPr>
              <a:t>Patienten</a:t>
            </a:r>
            <a:r>
              <a:rPr lang="en-US" altLang="en-US" sz="1200" dirty="0">
                <a:solidFill>
                  <a:srgbClr val="0000FF"/>
                </a:solidFill>
              </a:rPr>
              <a:t> </a:t>
            </a:r>
            <a:r>
              <a:rPr lang="en-US" altLang="en-US" sz="1200" dirty="0" err="1">
                <a:solidFill>
                  <a:srgbClr val="0000FF"/>
                </a:solidFill>
              </a:rPr>
              <a:t>auszugleichen</a:t>
            </a:r>
            <a:r>
              <a:rPr lang="en-US" altLang="en-US" sz="1200" dirty="0">
                <a:solidFill>
                  <a:srgbClr val="FFCCFF"/>
                </a:solidFill>
              </a:rPr>
              <a:t>. </a:t>
            </a:r>
            <a:r>
              <a:rPr lang="en-US" altLang="en-US" sz="1200" dirty="0" err="1">
                <a:solidFill>
                  <a:srgbClr val="FFCCFF"/>
                </a:solidFill>
              </a:rPr>
              <a:t>Somit</a:t>
            </a:r>
            <a:r>
              <a:rPr lang="en-US" altLang="en-US" sz="1200" dirty="0">
                <a:solidFill>
                  <a:srgbClr val="FFCCFF"/>
                </a:solidFill>
              </a:rPr>
              <a:t> </a:t>
            </a:r>
            <a:r>
              <a:rPr lang="en-US" altLang="en-US" sz="1200" dirty="0" err="1">
                <a:solidFill>
                  <a:srgbClr val="FFCCFF"/>
                </a:solidFill>
              </a:rPr>
              <a:t>betrachtet</a:t>
            </a:r>
            <a:r>
              <a:rPr lang="en-US" altLang="en-US" sz="1200" dirty="0">
                <a:solidFill>
                  <a:srgbClr val="FFCCFF"/>
                </a:solidFill>
              </a:rPr>
              <a:t> </a:t>
            </a:r>
            <a:r>
              <a:rPr lang="en-US" altLang="en-US" sz="1200" dirty="0" err="1">
                <a:solidFill>
                  <a:srgbClr val="FFCCFF"/>
                </a:solidFill>
              </a:rPr>
              <a:t>sie</a:t>
            </a:r>
            <a:r>
              <a:rPr lang="en-US" altLang="en-US" sz="1200" dirty="0">
                <a:solidFill>
                  <a:srgbClr val="FFCCFF"/>
                </a:solidFill>
              </a:rPr>
              <a:t> (die </a:t>
            </a:r>
            <a:r>
              <a:rPr lang="en-US" altLang="en-US" sz="1200" dirty="0" err="1">
                <a:solidFill>
                  <a:srgbClr val="FFCCFF"/>
                </a:solidFill>
              </a:rPr>
              <a:t>Untersucherin</a:t>
            </a:r>
            <a:r>
              <a:rPr lang="en-US" altLang="en-US" sz="1200" dirty="0">
                <a:solidFill>
                  <a:srgbClr val="FFCCFF"/>
                </a:solidFill>
              </a:rPr>
              <a:t>) </a:t>
            </a:r>
            <a:r>
              <a:rPr lang="en-US" altLang="en-US" sz="1200" dirty="0" err="1">
                <a:solidFill>
                  <a:srgbClr val="FFCCFF"/>
                </a:solidFill>
              </a:rPr>
              <a:t>während</a:t>
            </a:r>
            <a:r>
              <a:rPr lang="en-US" altLang="en-US" sz="1200" dirty="0">
                <a:solidFill>
                  <a:srgbClr val="FFCCFF"/>
                </a:solidFill>
              </a:rPr>
              <a:t> der </a:t>
            </a:r>
            <a:r>
              <a:rPr lang="en-US" altLang="en-US" sz="1200" dirty="0" err="1">
                <a:solidFill>
                  <a:srgbClr val="FFCCFF"/>
                </a:solidFill>
              </a:rPr>
              <a:t>Untersuchung</a:t>
            </a:r>
            <a:r>
              <a:rPr lang="en-US" altLang="en-US" sz="1200" dirty="0">
                <a:solidFill>
                  <a:srgbClr val="FFCCFF"/>
                </a:solidFill>
              </a:rPr>
              <a:t> die </a:t>
            </a:r>
            <a:r>
              <a:rPr lang="en-US" altLang="en-US" sz="1200" dirty="0" err="1">
                <a:solidFill>
                  <a:srgbClr val="FFCCFF"/>
                </a:solidFill>
              </a:rPr>
              <a:t>Netzhaut</a:t>
            </a:r>
            <a:r>
              <a:rPr lang="en-US" altLang="en-US" sz="1200" dirty="0">
                <a:solidFill>
                  <a:srgbClr val="FFCCFF"/>
                </a:solidFill>
              </a:rPr>
              <a:t> </a:t>
            </a:r>
            <a:r>
              <a:rPr lang="en-US" altLang="en-US" sz="1200" dirty="0" err="1">
                <a:solidFill>
                  <a:srgbClr val="FFCCFF"/>
                </a:solidFill>
              </a:rPr>
              <a:t>durch</a:t>
            </a:r>
            <a:r>
              <a:rPr lang="en-US" altLang="en-US" sz="1200" dirty="0">
                <a:solidFill>
                  <a:srgbClr val="FFCCFF"/>
                </a:solidFill>
              </a:rPr>
              <a:t> </a:t>
            </a:r>
            <a:r>
              <a:rPr lang="en-US" altLang="en-US" sz="1200" dirty="0" err="1">
                <a:solidFill>
                  <a:srgbClr val="FFCCFF"/>
                </a:solidFill>
              </a:rPr>
              <a:t>ein</a:t>
            </a:r>
            <a:r>
              <a:rPr lang="en-US" altLang="en-US" sz="1200" dirty="0">
                <a:solidFill>
                  <a:srgbClr val="FFCCFF"/>
                </a:solidFill>
              </a:rPr>
              <a:t> </a:t>
            </a:r>
            <a:r>
              <a:rPr lang="en-US" altLang="en-US" sz="1200" dirty="0" err="1">
                <a:solidFill>
                  <a:srgbClr val="FFCCFF"/>
                </a:solidFill>
              </a:rPr>
              <a:t>optisches</a:t>
            </a:r>
            <a:r>
              <a:rPr lang="en-US" altLang="en-US" sz="1200" dirty="0">
                <a:solidFill>
                  <a:srgbClr val="FFCCFF"/>
                </a:solidFill>
              </a:rPr>
              <a:t> </a:t>
            </a:r>
            <a:r>
              <a:rPr lang="en-US" altLang="en-US" sz="1200" dirty="0" err="1">
                <a:solidFill>
                  <a:srgbClr val="FFCCFF"/>
                </a:solidFill>
              </a:rPr>
              <a:t>Gerät</a:t>
            </a:r>
            <a:r>
              <a:rPr lang="en-US" altLang="en-US" sz="1200" dirty="0">
                <a:solidFill>
                  <a:srgbClr val="FFCCFF"/>
                </a:solidFill>
              </a:rPr>
              <a:t>, das </a:t>
            </a:r>
            <a:r>
              <a:rPr lang="en-US" altLang="en-US" sz="1200" dirty="0" err="1">
                <a:solidFill>
                  <a:srgbClr val="FFCCFF"/>
                </a:solidFill>
              </a:rPr>
              <a:t>zunächst</a:t>
            </a:r>
            <a:r>
              <a:rPr lang="en-US" altLang="en-US" sz="1200" dirty="0">
                <a:solidFill>
                  <a:srgbClr val="FFCCFF"/>
                </a:solidFill>
              </a:rPr>
              <a:t> </a:t>
            </a:r>
            <a:r>
              <a:rPr lang="en-US" altLang="en-US" sz="1200" dirty="0" err="1">
                <a:solidFill>
                  <a:srgbClr val="FFCCFF"/>
                </a:solidFill>
              </a:rPr>
              <a:t>ein</a:t>
            </a:r>
            <a:r>
              <a:rPr lang="en-US" altLang="en-US" sz="1200" dirty="0">
                <a:solidFill>
                  <a:srgbClr val="FFCCFF"/>
                </a:solidFill>
              </a:rPr>
              <a:t> Plus (das </a:t>
            </a:r>
            <a:r>
              <a:rPr lang="en-US" altLang="en-US" sz="1200" dirty="0" err="1">
                <a:solidFill>
                  <a:srgbClr val="FFCCFF"/>
                </a:solidFill>
              </a:rPr>
              <a:t>Fernrohr</a:t>
            </a:r>
            <a:r>
              <a:rPr lang="en-US" altLang="en-US" sz="1200" dirty="0">
                <a:solidFill>
                  <a:srgbClr val="FFCCFF"/>
                </a:solidFill>
              </a:rPr>
              <a:t>) und </a:t>
            </a:r>
            <a:r>
              <a:rPr lang="en-US" altLang="en-US" sz="1200" dirty="0" err="1">
                <a:solidFill>
                  <a:srgbClr val="FFCCFF"/>
                </a:solidFill>
              </a:rPr>
              <a:t>dann</a:t>
            </a:r>
            <a:r>
              <a:rPr lang="en-US" altLang="en-US" sz="1200" dirty="0">
                <a:solidFill>
                  <a:srgbClr val="FFCCFF"/>
                </a:solidFill>
              </a:rPr>
              <a:t> </a:t>
            </a:r>
            <a:r>
              <a:rPr lang="en-US" altLang="en-US" sz="1200" dirty="0" err="1">
                <a:solidFill>
                  <a:srgbClr val="FFCCFF"/>
                </a:solidFill>
              </a:rPr>
              <a:t>ein</a:t>
            </a:r>
            <a:r>
              <a:rPr lang="en-US" altLang="en-US" sz="1200" dirty="0">
                <a:solidFill>
                  <a:srgbClr val="FFCCFF"/>
                </a:solidFill>
              </a:rPr>
              <a:t> Minus (die </a:t>
            </a:r>
            <a:r>
              <a:rPr lang="en-US" altLang="en-US" sz="1200" dirty="0" err="1">
                <a:solidFill>
                  <a:srgbClr val="FFCCFF"/>
                </a:solidFill>
              </a:rPr>
              <a:t>Fehlsichtlinse</a:t>
            </a:r>
            <a:r>
              <a:rPr lang="en-US" altLang="en-US" sz="1200" dirty="0">
                <a:solidFill>
                  <a:srgbClr val="FFCCFF"/>
                </a:solidFill>
              </a:rPr>
              <a:t>) </a:t>
            </a:r>
            <a:r>
              <a:rPr lang="en-US" altLang="en-US" sz="1200" dirty="0" err="1">
                <a:solidFill>
                  <a:srgbClr val="FFCCFF"/>
                </a:solidFill>
              </a:rPr>
              <a:t>darstellt</a:t>
            </a:r>
            <a:r>
              <a:rPr lang="en-US" altLang="en-US" sz="1200" dirty="0">
                <a:solidFill>
                  <a:srgbClr val="FFCCFF"/>
                </a:solidFill>
              </a:rPr>
              <a:t>, d. h. </a:t>
            </a:r>
            <a:r>
              <a:rPr lang="en-US" altLang="en-US" sz="1200" dirty="0" err="1">
                <a:solidFill>
                  <a:srgbClr val="FFCCFF"/>
                </a:solidFill>
              </a:rPr>
              <a:t>ein</a:t>
            </a:r>
            <a:r>
              <a:rPr lang="en-US" altLang="en-US" sz="1200" dirty="0">
                <a:solidFill>
                  <a:srgbClr val="FFCCFF"/>
                </a:solidFill>
              </a:rPr>
              <a:t> </a:t>
            </a:r>
            <a:r>
              <a:rPr lang="en-US" altLang="en-US" sz="1200" dirty="0" err="1">
                <a:solidFill>
                  <a:srgbClr val="FFCCFF"/>
                </a:solidFill>
              </a:rPr>
              <a:t>galileisches</a:t>
            </a:r>
            <a:r>
              <a:rPr lang="en-US" altLang="en-US" sz="1200" dirty="0">
                <a:solidFill>
                  <a:srgbClr val="FFCCFF"/>
                </a:solidFill>
              </a:rPr>
              <a:t> </a:t>
            </a:r>
            <a:r>
              <a:rPr lang="en-US" altLang="en-US" sz="1200" dirty="0" err="1">
                <a:solidFill>
                  <a:srgbClr val="FFCCFF"/>
                </a:solidFill>
              </a:rPr>
              <a:t>Fernrohr</a:t>
            </a:r>
            <a:r>
              <a:rPr lang="en-US" altLang="en-US" sz="1200" dirty="0">
                <a:solidFill>
                  <a:srgbClr val="FFCCFF"/>
                </a:solidFill>
              </a:rPr>
              <a:t>, </a:t>
            </a:r>
            <a:r>
              <a:rPr lang="en-US" altLang="en-US" sz="1200" dirty="0" err="1">
                <a:solidFill>
                  <a:srgbClr val="FFCCFF"/>
                </a:solidFill>
              </a:rPr>
              <a:t>allerdings</a:t>
            </a:r>
            <a:r>
              <a:rPr lang="en-US" altLang="en-US" sz="1200" dirty="0">
                <a:solidFill>
                  <a:srgbClr val="FFCCFF"/>
                </a:solidFill>
              </a:rPr>
              <a:t> </a:t>
            </a:r>
            <a:r>
              <a:rPr lang="en-US" altLang="en-US" sz="1200" b="1" dirty="0" err="1">
                <a:solidFill>
                  <a:srgbClr val="FFCCFF"/>
                </a:solidFill>
              </a:rPr>
              <a:t>umgekehrt</a:t>
            </a:r>
            <a:r>
              <a:rPr lang="en-US" altLang="en-US" sz="1200" dirty="0">
                <a:solidFill>
                  <a:srgbClr val="FFCCFF"/>
                </a:solidFill>
              </a:rPr>
              <a:t>. </a:t>
            </a:r>
            <a:r>
              <a:rPr lang="en-US" altLang="en-US" sz="1200" dirty="0" err="1">
                <a:solidFill>
                  <a:srgbClr val="FFCCFF"/>
                </a:solidFill>
              </a:rPr>
              <a:t>Aus</a:t>
            </a:r>
            <a:r>
              <a:rPr lang="en-US" altLang="en-US" sz="1200" dirty="0">
                <a:solidFill>
                  <a:srgbClr val="FFCCFF"/>
                </a:solidFill>
              </a:rPr>
              <a:t> </a:t>
            </a:r>
            <a:r>
              <a:rPr lang="en-US" altLang="en-US" sz="1200" dirty="0" err="1">
                <a:solidFill>
                  <a:srgbClr val="FFCCFF"/>
                </a:solidFill>
              </a:rPr>
              <a:t>diesem</a:t>
            </a:r>
            <a:r>
              <a:rPr lang="en-US" altLang="en-US" sz="1200" dirty="0">
                <a:solidFill>
                  <a:srgbClr val="FFCCFF"/>
                </a:solidFill>
              </a:rPr>
              <a:t> </a:t>
            </a:r>
            <a:r>
              <a:rPr lang="en-US" altLang="en-US" sz="1200" dirty="0" err="1">
                <a:solidFill>
                  <a:srgbClr val="FFCCFF"/>
                </a:solidFill>
              </a:rPr>
              <a:t>Grund</a:t>
            </a:r>
            <a:r>
              <a:rPr lang="en-US" altLang="en-US" sz="1200" dirty="0">
                <a:solidFill>
                  <a:srgbClr val="FFCCFF"/>
                </a:solidFill>
              </a:rPr>
              <a:t> </a:t>
            </a:r>
            <a:r>
              <a:rPr lang="en-US" altLang="en-US" sz="1200" dirty="0" err="1">
                <a:solidFill>
                  <a:srgbClr val="FFCCFF"/>
                </a:solidFill>
              </a:rPr>
              <a:t>wird</a:t>
            </a:r>
            <a:r>
              <a:rPr lang="en-US" altLang="en-US" sz="1200" dirty="0">
                <a:solidFill>
                  <a:srgbClr val="FFCCFF"/>
                </a:solidFill>
              </a:rPr>
              <a:t> das Bild </a:t>
            </a:r>
            <a:r>
              <a:rPr lang="en-US" altLang="en-US" sz="1200" dirty="0" err="1">
                <a:solidFill>
                  <a:srgbClr val="FFCCFF"/>
                </a:solidFill>
              </a:rPr>
              <a:t>bei</a:t>
            </a:r>
            <a:r>
              <a:rPr lang="en-US" altLang="en-US" sz="1200" dirty="0">
                <a:solidFill>
                  <a:srgbClr val="FFCCFF"/>
                </a:solidFill>
              </a:rPr>
              <a:t> der </a:t>
            </a:r>
            <a:r>
              <a:rPr lang="en-US" altLang="en-US" sz="1200" dirty="0" err="1">
                <a:solidFill>
                  <a:srgbClr val="FFCCFF"/>
                </a:solidFill>
              </a:rPr>
              <a:t>Untersuchung</a:t>
            </a:r>
            <a:r>
              <a:rPr lang="en-US" altLang="en-US" sz="1200" dirty="0">
                <a:solidFill>
                  <a:srgbClr val="FFCCFF"/>
                </a:solidFill>
              </a:rPr>
              <a:t> </a:t>
            </a:r>
            <a:r>
              <a:rPr lang="en-US" altLang="en-US" sz="1200" dirty="0" err="1">
                <a:solidFill>
                  <a:srgbClr val="FFCCFF"/>
                </a:solidFill>
              </a:rPr>
              <a:t>eines</a:t>
            </a:r>
            <a:r>
              <a:rPr lang="en-US" altLang="en-US" sz="1200" dirty="0">
                <a:solidFill>
                  <a:srgbClr val="FFCCFF"/>
                </a:solidFill>
              </a:rPr>
              <a:t> </a:t>
            </a:r>
            <a:r>
              <a:rPr lang="en-US" altLang="en-US" sz="1200" dirty="0" err="1">
                <a:solidFill>
                  <a:srgbClr val="FFCCFF"/>
                </a:solidFill>
              </a:rPr>
              <a:t>Weitsichtigen</a:t>
            </a:r>
            <a:r>
              <a:rPr lang="en-US" altLang="en-US" sz="1200" dirty="0">
                <a:solidFill>
                  <a:srgbClr val="FFCCFF"/>
                </a:solidFill>
              </a:rPr>
              <a:t> </a:t>
            </a:r>
            <a:r>
              <a:rPr lang="en-US" altLang="en-US" sz="1200" dirty="0" err="1">
                <a:solidFill>
                  <a:srgbClr val="FFCCFF"/>
                </a:solidFill>
              </a:rPr>
              <a:t>verkleinert</a:t>
            </a:r>
            <a:r>
              <a:rPr lang="en-US" altLang="en-US" sz="1200" dirty="0">
                <a:solidFill>
                  <a:srgbClr val="FFCCFF"/>
                </a:solidFill>
              </a:rPr>
              <a:t> (</a:t>
            </a:r>
            <a:r>
              <a:rPr lang="en-US" altLang="en-US" sz="1200" dirty="0" err="1">
                <a:solidFill>
                  <a:srgbClr val="FFCCFF"/>
                </a:solidFill>
              </a:rPr>
              <a:t>im</a:t>
            </a:r>
            <a:r>
              <a:rPr lang="en-US" altLang="en-US" sz="1200" dirty="0">
                <a:solidFill>
                  <a:srgbClr val="FFCCFF"/>
                </a:solidFill>
              </a:rPr>
              <a:t> </a:t>
            </a:r>
            <a:r>
              <a:rPr lang="en-US" altLang="en-US" sz="1200" dirty="0" err="1">
                <a:solidFill>
                  <a:srgbClr val="FFCCFF"/>
                </a:solidFill>
              </a:rPr>
              <a:t>Vergleich</a:t>
            </a:r>
            <a:r>
              <a:rPr lang="en-US" altLang="en-US" sz="1200" dirty="0">
                <a:solidFill>
                  <a:srgbClr val="FFCCFF"/>
                </a:solidFill>
              </a:rPr>
              <a:t> </a:t>
            </a:r>
            <a:r>
              <a:rPr lang="en-US" altLang="en-US" sz="1200" dirty="0" err="1">
                <a:solidFill>
                  <a:srgbClr val="FFCCFF"/>
                </a:solidFill>
              </a:rPr>
              <a:t>zum</a:t>
            </a:r>
            <a:r>
              <a:rPr lang="en-US" altLang="en-US" sz="1200" dirty="0">
                <a:solidFill>
                  <a:srgbClr val="FFCCFF"/>
                </a:solidFill>
              </a:rPr>
              <a:t> </a:t>
            </a:r>
            <a:r>
              <a:rPr lang="en-US" altLang="en-US" sz="1200" dirty="0" err="1">
                <a:solidFill>
                  <a:srgbClr val="FFCCFF"/>
                </a:solidFill>
              </a:rPr>
              <a:t>gleichen</a:t>
            </a:r>
            <a:r>
              <a:rPr lang="en-US" altLang="en-US" sz="1200" dirty="0">
                <a:solidFill>
                  <a:srgbClr val="FFCCFF"/>
                </a:solidFill>
              </a:rPr>
              <a:t> Bild </a:t>
            </a:r>
            <a:r>
              <a:rPr lang="en-US" altLang="en-US" sz="1200" dirty="0" err="1">
                <a:solidFill>
                  <a:srgbClr val="FFCCFF"/>
                </a:solidFill>
              </a:rPr>
              <a:t>bei</a:t>
            </a:r>
            <a:r>
              <a:rPr lang="en-US" altLang="en-US" sz="1200" dirty="0">
                <a:solidFill>
                  <a:srgbClr val="FFCCFF"/>
                </a:solidFill>
              </a:rPr>
              <a:t> </a:t>
            </a:r>
            <a:r>
              <a:rPr lang="en-US" altLang="en-US" sz="1200" dirty="0" err="1">
                <a:solidFill>
                  <a:srgbClr val="FFCCFF"/>
                </a:solidFill>
              </a:rPr>
              <a:t>einem</a:t>
            </a:r>
            <a:r>
              <a:rPr lang="en-US" altLang="en-US" sz="1200" dirty="0">
                <a:solidFill>
                  <a:srgbClr val="FFCCFF"/>
                </a:solidFill>
              </a:rPr>
              <a:t> </a:t>
            </a:r>
            <a:r>
              <a:rPr lang="en-US" altLang="en-US" sz="1200" dirty="0" err="1">
                <a:solidFill>
                  <a:srgbClr val="FFCCFF"/>
                </a:solidFill>
              </a:rPr>
              <a:t>Normalsichtigen</a:t>
            </a:r>
            <a:r>
              <a:rPr lang="en-US" altLang="en-US" sz="1200" dirty="0">
                <a:solidFill>
                  <a:srgbClr val="FFCCFF"/>
                </a:solidFill>
              </a:rPr>
              <a:t>).</a:t>
            </a:r>
          </a:p>
        </p:txBody>
      </p:sp>
      <p:sp>
        <p:nvSpPr>
          <p:cNvPr id="14" name="Oval 13">
            <a:extLst>
              <a:ext uri="{FF2B5EF4-FFF2-40B4-BE49-F238E27FC236}">
                <a16:creationId xmlns:a16="http://schemas.microsoft.com/office/drawing/2014/main" id="{7D32461C-7F65-D2B7-381E-8A80EDC96F0D}"/>
              </a:ext>
            </a:extLst>
          </p:cNvPr>
          <p:cNvSpPr/>
          <p:nvPr/>
        </p:nvSpPr>
        <p:spPr>
          <a:xfrm>
            <a:off x="2641600" y="1996183"/>
            <a:ext cx="2593975" cy="59055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5" name="Rectangle 14">
            <a:extLst>
              <a:ext uri="{FF2B5EF4-FFF2-40B4-BE49-F238E27FC236}">
                <a16:creationId xmlns:a16="http://schemas.microsoft.com/office/drawing/2014/main" id="{4CAA8EB2-D2F0-5514-9729-EAEB3F5F8231}"/>
              </a:ext>
            </a:extLst>
          </p:cNvPr>
          <p:cNvSpPr/>
          <p:nvPr/>
        </p:nvSpPr>
        <p:spPr>
          <a:xfrm>
            <a:off x="5083970" y="2897771"/>
            <a:ext cx="1012029" cy="205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ectangle 15">
            <a:extLst>
              <a:ext uri="{FF2B5EF4-FFF2-40B4-BE49-F238E27FC236}">
                <a16:creationId xmlns:a16="http://schemas.microsoft.com/office/drawing/2014/main" id="{BD726F59-A12E-96BF-1C4F-9B79F2FAD6D0}"/>
              </a:ext>
            </a:extLst>
          </p:cNvPr>
          <p:cNvSpPr/>
          <p:nvPr/>
        </p:nvSpPr>
        <p:spPr>
          <a:xfrm>
            <a:off x="3224213" y="2899943"/>
            <a:ext cx="585787" cy="2115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64EA9C7-4C1B-3956-5405-B217A2EC871B}"/>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2E942405-EEBD-6B30-82C6-2DB0E7609BB1}"/>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35844" name="Rectangle 3">
            <a:extLst>
              <a:ext uri="{FF2B5EF4-FFF2-40B4-BE49-F238E27FC236}">
                <a16:creationId xmlns:a16="http://schemas.microsoft.com/office/drawing/2014/main" id="{551966E7-9FAB-180F-FA78-9955E81CA524}"/>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35845" name="Slide Number Placeholder 1">
            <a:extLst>
              <a:ext uri="{FF2B5EF4-FFF2-40B4-BE49-F238E27FC236}">
                <a16:creationId xmlns:a16="http://schemas.microsoft.com/office/drawing/2014/main" id="{E9D16DBD-82DC-76D4-A848-14DE926DB6C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39454F6C-B0CC-504B-AD88-6CC86DF34F3C}" type="slidenum">
              <a:rPr lang="en-US" altLang="en-US" sz="1000" smtClean="0"/>
              <a:t>33</a:t>
            </a:fld>
            <a:endParaRPr lang="en-US" altLang="en-US" sz="1000"/>
          </a:p>
        </p:txBody>
      </p:sp>
      <p:pic>
        <p:nvPicPr>
          <p:cNvPr id="35846" name="Picture 2" descr="Direct ophthalmoscope - American Academy of Ophthalmology">
            <a:extLst>
              <a:ext uri="{FF2B5EF4-FFF2-40B4-BE49-F238E27FC236}">
                <a16:creationId xmlns:a16="http://schemas.microsoft.com/office/drawing/2014/main" id="{CE3F2EAA-5E6C-A7B4-81C7-8CA30475D4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8B97EDD7-FB95-B01A-A5EF-59C80C15A591}"/>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3933985C-8385-3897-97F0-B3A2A9C055F9}"/>
              </a:ext>
            </a:extLst>
          </p:cNvPr>
          <p:cNvSpPr txBox="1">
            <a:spLocks noChangeArrowheads="1"/>
          </p:cNvSpPr>
          <p:nvPr/>
        </p:nvSpPr>
        <p:spPr bwMode="auto">
          <a:xfrm>
            <a:off x="228600" y="1795463"/>
            <a:ext cx="70866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50000"/>
                  </a:schemeClr>
                </a:solidFill>
              </a:rPr>
              <a:t>Wonach richtet sich, ob eine Plus- oder eine Minus-Zwischenlinse benötigt wird?</a:t>
            </a:r>
          </a:p>
          <a:p>
            <a:pPr>
              <a:defRPr/>
            </a:pPr>
            <a:r>
              <a:rPr lang="en-US" altLang="en-US" sz="1200" dirty="0">
                <a:solidFill>
                  <a:schemeClr val="bg1">
                    <a:lumMod val="50000"/>
                  </a:schemeClr>
                </a:solidFill>
              </a:rPr>
              <a:t>Die Art des Brechungsfehlers, der ausgeglichen werden muss. Der Einfachheit halber nehmen wir an, der Untersucher ist </a:t>
            </a:r>
            <a:r>
              <a:rPr lang="en-US" altLang="en-US" sz="1200" dirty="0" err="1">
                <a:solidFill>
                  <a:schemeClr val="bg1">
                    <a:lumMod val="50000"/>
                  </a:schemeClr>
                </a:solidFill>
              </a:rPr>
              <a:t>emmetrop</a:t>
            </a:r>
            <a:r>
              <a:rPr lang="en-US" altLang="en-US" sz="1200" dirty="0">
                <a:solidFill>
                  <a:schemeClr val="bg1">
                    <a:lumMod val="50000"/>
                  </a:schemeClr>
                </a:solidFill>
              </a:rPr>
              <a:t>. </a:t>
            </a:r>
            <a:r>
              <a:rPr lang="de-DE" altLang="en-US" sz="1200" b="1" dirty="0"/>
              <a:t>Ist der Patient kurzsichtig, hat er eine Plus-Fehlsichtlinse, und daher muss eine Minus-Linse eingestellt werden, um dies auszugleichen</a:t>
            </a:r>
            <a:r>
              <a:rPr lang="en-US" altLang="en-US" sz="1200" b="1" dirty="0">
                <a:solidFill>
                  <a:schemeClr val="bg1">
                    <a:lumMod val="50000"/>
                  </a:schemeClr>
                </a:solidFill>
              </a:rPr>
              <a:t>. </a:t>
            </a:r>
            <a:r>
              <a:rPr lang="en-US" altLang="en-US" sz="1200" dirty="0">
                <a:solidFill>
                  <a:schemeClr val="bg1">
                    <a:lumMod val="50000"/>
                  </a:schemeClr>
                </a:solidFill>
              </a:rPr>
              <a:t>(</a:t>
            </a:r>
            <a:r>
              <a:rPr lang="de-DE" altLang="en-US" sz="1200" dirty="0">
                <a:solidFill>
                  <a:schemeClr val="bg1">
                    <a:lumMod val="50000"/>
                  </a:schemeClr>
                </a:solidFill>
              </a:rPr>
              <a:t>Das Gegenteil trifft zu, wenn der Patient weitsichtig ist</a:t>
            </a:r>
            <a:r>
              <a:rPr lang="en-US" altLang="en-US" sz="1200" dirty="0">
                <a:solidFill>
                  <a:schemeClr val="bg1">
                    <a:lumMod val="50000"/>
                  </a:schemeClr>
                </a:solidFill>
              </a:rPr>
              <a:t>.)</a:t>
            </a:r>
          </a:p>
        </p:txBody>
      </p:sp>
      <p:sp>
        <p:nvSpPr>
          <p:cNvPr id="3" name="Oval 2">
            <a:extLst>
              <a:ext uri="{FF2B5EF4-FFF2-40B4-BE49-F238E27FC236}">
                <a16:creationId xmlns:a16="http://schemas.microsoft.com/office/drawing/2014/main" id="{8B464046-C00C-6B1E-4D90-0BC581B784F1}"/>
              </a:ext>
            </a:extLst>
          </p:cNvPr>
          <p:cNvSpPr/>
          <p:nvPr/>
        </p:nvSpPr>
        <p:spPr>
          <a:xfrm>
            <a:off x="5606364" y="903076"/>
            <a:ext cx="2517775" cy="557213"/>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 name="TextBox 7">
            <a:extLst>
              <a:ext uri="{FF2B5EF4-FFF2-40B4-BE49-F238E27FC236}">
                <a16:creationId xmlns:a16="http://schemas.microsoft.com/office/drawing/2014/main" id="{9D808A59-B2C2-2653-3CE6-5933899097D2}"/>
              </a:ext>
            </a:extLst>
          </p:cNvPr>
          <p:cNvSpPr txBox="1"/>
          <p:nvPr/>
        </p:nvSpPr>
        <p:spPr>
          <a:xfrm>
            <a:off x="228600" y="2740025"/>
            <a:ext cx="7924800" cy="1816100"/>
          </a:xfrm>
          <a:prstGeom prst="rect">
            <a:avLst/>
          </a:prstGeom>
          <a:solidFill>
            <a:srgbClr val="99FF99"/>
          </a:solidFill>
        </p:spPr>
        <p:txBody>
          <a:bodyPr wrap="square" lIns="25400" tIns="12700" rIns="25400" bIns="12700">
            <a:spAutoFit/>
          </a:bodyPr>
          <a:lstStyle/>
          <a:p>
            <a:pPr>
              <a:defRPr/>
            </a:pPr>
            <a:r>
              <a:rPr lang="en-US" sz="1200" i="1" dirty="0">
                <a:solidFill>
                  <a:schemeClr val="bg1">
                    <a:lumMod val="75000"/>
                  </a:schemeClr>
                </a:solidFill>
              </a:rPr>
              <a:t>Bei einer kurzsichtigen Patientin blickt die Untersucherin also, sobald sie den Fokussierknopf eingestellt hat, durch eine Minuslinse (im Gerät) und anschließend durch eine Pluslinse (die Fehlsichtlinse im Auge der Patientin). An welches optische Instrument erinnert das?</a:t>
            </a:r>
          </a:p>
          <a:p>
            <a:pPr>
              <a:defRPr/>
            </a:pPr>
            <a:r>
              <a:rPr lang="en-US" sz="1200" dirty="0">
                <a:solidFill>
                  <a:schemeClr val="bg1">
                    <a:lumMod val="75000"/>
                  </a:schemeClr>
                </a:solidFill>
              </a:rPr>
              <a:t>Ein  galileisches  Teleskop</a:t>
            </a:r>
          </a:p>
          <a:p>
            <a:pPr>
              <a:defRPr/>
            </a:pPr>
            <a:endParaRPr lang="en-US" sz="1400" dirty="0">
              <a:solidFill>
                <a:schemeClr val="bg1">
                  <a:lumMod val="75000"/>
                </a:schemeClr>
              </a:solidFill>
            </a:endParaRPr>
          </a:p>
          <a:p>
            <a:pPr>
              <a:defRPr/>
            </a:pPr>
            <a:r>
              <a:rPr lang="en-US" sz="1200" i="1" dirty="0">
                <a:solidFill>
                  <a:schemeClr val="bg1">
                    <a:lumMod val="75000"/>
                  </a:schemeClr>
                </a:solidFill>
              </a:rPr>
              <a:t>Was bedeutet dies für das Bild, das der Untersucher sieht, wenn er den Augenhintergrund eines Kurzsichtigen im Vergleich zu dem eines Normalsichtigen betrachtet?</a:t>
            </a:r>
          </a:p>
          <a:p>
            <a:pPr>
              <a:defRPr/>
            </a:pPr>
            <a:r>
              <a:rPr lang="en-US" sz="1200" dirty="0">
                <a:solidFill>
                  <a:schemeClr val="bg1">
                    <a:lumMod val="75000"/>
                  </a:schemeClr>
                </a:solidFill>
              </a:rPr>
              <a:t>Da sie bei der Untersuchung eines Kurzsichtigen praktisch ein Fernrohr verwendet, wird das Bild vergrößert</a:t>
            </a:r>
          </a:p>
        </p:txBody>
      </p:sp>
      <p:sp>
        <p:nvSpPr>
          <p:cNvPr id="35858" name="TextBox 5">
            <a:extLst>
              <a:ext uri="{FF2B5EF4-FFF2-40B4-BE49-F238E27FC236}">
                <a16:creationId xmlns:a16="http://schemas.microsoft.com/office/drawing/2014/main" id="{7C656F11-D4B2-8582-2183-A293F3FC9007}"/>
              </a:ext>
            </a:extLst>
          </p:cNvPr>
          <p:cNvSpPr txBox="1">
            <a:spLocks noChangeArrowheads="1"/>
          </p:cNvSpPr>
          <p:nvPr/>
        </p:nvSpPr>
        <p:spPr bwMode="auto">
          <a:xfrm>
            <a:off x="3302000" y="1944687"/>
            <a:ext cx="1193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dirty="0" err="1">
                <a:solidFill>
                  <a:srgbClr val="0000FF"/>
                </a:solidFill>
                <a:latin typeface="Segoe Script" panose="020B0804020000000003" pitchFamily="34" charset="0"/>
              </a:rPr>
              <a:t>Weitsichtig</a:t>
            </a:r>
            <a:endParaRPr lang="en-US" altLang="en-US" sz="1200" b="1" dirty="0">
              <a:solidFill>
                <a:srgbClr val="0000FF"/>
              </a:solidFill>
              <a:latin typeface="Segoe Script" panose="020B0804020000000003" pitchFamily="34" charset="0"/>
            </a:endParaRPr>
          </a:p>
        </p:txBody>
      </p:sp>
      <p:cxnSp>
        <p:nvCxnSpPr>
          <p:cNvPr id="11" name="Straight Connector 10">
            <a:extLst>
              <a:ext uri="{FF2B5EF4-FFF2-40B4-BE49-F238E27FC236}">
                <a16:creationId xmlns:a16="http://schemas.microsoft.com/office/drawing/2014/main" id="{E3672FDD-4691-6430-A29F-0E32DB11703D}"/>
              </a:ext>
            </a:extLst>
          </p:cNvPr>
          <p:cNvCxnSpPr>
            <a:cxnSpLocks/>
          </p:cNvCxnSpPr>
          <p:nvPr/>
        </p:nvCxnSpPr>
        <p:spPr>
          <a:xfrm>
            <a:off x="3491370" y="2267744"/>
            <a:ext cx="546100" cy="36513"/>
          </a:xfrm>
          <a:prstGeom prst="line">
            <a:avLst/>
          </a:prstGeom>
          <a:ln w="22225"/>
        </p:spPr>
        <p:style>
          <a:lnRef idx="1">
            <a:schemeClr val="dk1"/>
          </a:lnRef>
          <a:fillRef idx="0">
            <a:schemeClr val="dk1"/>
          </a:fillRef>
          <a:effectRef idx="0">
            <a:schemeClr val="dk1"/>
          </a:effectRef>
          <a:fontRef idx="minor">
            <a:schemeClr val="tx1"/>
          </a:fontRef>
        </p:style>
      </p:cxnSp>
      <p:sp>
        <p:nvSpPr>
          <p:cNvPr id="35853" name="TextBox 6">
            <a:extLst>
              <a:ext uri="{FF2B5EF4-FFF2-40B4-BE49-F238E27FC236}">
                <a16:creationId xmlns:a16="http://schemas.microsoft.com/office/drawing/2014/main" id="{491AB46C-A4F0-0C28-9E8F-E0F9224E167F}"/>
              </a:ext>
            </a:extLst>
          </p:cNvPr>
          <p:cNvSpPr txBox="1">
            <a:spLocks noChangeArrowheads="1"/>
          </p:cNvSpPr>
          <p:nvPr/>
        </p:nvSpPr>
        <p:spPr bwMode="auto">
          <a:xfrm>
            <a:off x="228600" y="2716213"/>
            <a:ext cx="8193088" cy="1169987"/>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a:solidFill>
                  <a:srgbClr val="0000FF"/>
                </a:solidFill>
              </a:rPr>
              <a:t>Was ist, wenn der Patient weitsichtig ist?</a:t>
            </a:r>
          </a:p>
          <a:p>
            <a:r>
              <a:rPr lang="en-US" altLang="en-US" sz="1200">
                <a:solidFill>
                  <a:srgbClr val="0000FF"/>
                </a:solidFill>
              </a:rPr>
              <a:t>In diesem Fall muss die Untersucherin eine Pluslinse einstellen, um die Minusfehlsicht des Patienten auszugleichen</a:t>
            </a:r>
            <a:r>
              <a:rPr lang="en-US" altLang="en-US" sz="1200">
                <a:solidFill>
                  <a:srgbClr val="FFCCFF"/>
                </a:solidFill>
              </a:rPr>
              <a:t>. Somit betrachtet sie (die Untersucherin) während der Untersuchung die Netzhaut durch ein optisches Gerät, das zunächst ein Plus (das Fernrohr) und dann ein Minus (die Fehlsichtlinse) darstellt, d. h. ein galileisches Fernrohr, allerdings </a:t>
            </a:r>
            <a:r>
              <a:rPr lang="en-US" altLang="en-US" sz="1200" b="1">
                <a:solidFill>
                  <a:srgbClr val="FFCCFF"/>
                </a:solidFill>
              </a:rPr>
              <a:t>umgekehrt</a:t>
            </a:r>
            <a:r>
              <a:rPr lang="en-US" altLang="en-US" sz="1200">
                <a:solidFill>
                  <a:srgbClr val="FFCCFF"/>
                </a:solidFill>
              </a:rPr>
              <a:t>. Aus diesem Grund wird das Bild bei der Untersuchung eines Weitsichtigen verkleinert (im Vergleich zum gleichen Bild bei einem Normalsichtigen).</a:t>
            </a:r>
          </a:p>
        </p:txBody>
      </p:sp>
      <p:sp>
        <p:nvSpPr>
          <p:cNvPr id="14" name="Oval 13">
            <a:extLst>
              <a:ext uri="{FF2B5EF4-FFF2-40B4-BE49-F238E27FC236}">
                <a16:creationId xmlns:a16="http://schemas.microsoft.com/office/drawing/2014/main" id="{7D32461C-7F65-D2B7-381E-8A80EDC96F0D}"/>
              </a:ext>
            </a:extLst>
          </p:cNvPr>
          <p:cNvSpPr/>
          <p:nvPr/>
        </p:nvSpPr>
        <p:spPr>
          <a:xfrm>
            <a:off x="2641600" y="1996183"/>
            <a:ext cx="2593975" cy="59055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6193723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D5A3C8-C000-84BC-A4E1-9A1D905D137D}"/>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FDBB2217-BF8E-105D-562A-BB9A419C1451}"/>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37892" name="Rectangle 3">
            <a:extLst>
              <a:ext uri="{FF2B5EF4-FFF2-40B4-BE49-F238E27FC236}">
                <a16:creationId xmlns:a16="http://schemas.microsoft.com/office/drawing/2014/main" id="{54462FB1-8F03-27E7-D42D-2D35A9715018}"/>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37893" name="Slide Number Placeholder 1">
            <a:extLst>
              <a:ext uri="{FF2B5EF4-FFF2-40B4-BE49-F238E27FC236}">
                <a16:creationId xmlns:a16="http://schemas.microsoft.com/office/drawing/2014/main" id="{FBE29A46-8E55-4CAD-8CE4-F696F9DC324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1ED7FA3D-3BDF-474F-BE8D-397BAED759EB}" type="slidenum">
              <a:rPr lang="en-US" altLang="en-US" sz="1000" smtClean="0"/>
              <a:t>34</a:t>
            </a:fld>
            <a:endParaRPr lang="en-US" altLang="en-US" sz="1000"/>
          </a:p>
        </p:txBody>
      </p:sp>
      <p:pic>
        <p:nvPicPr>
          <p:cNvPr id="37894" name="Picture 2" descr="Direct ophthalmoscope - American Academy of Ophthalmology">
            <a:extLst>
              <a:ext uri="{FF2B5EF4-FFF2-40B4-BE49-F238E27FC236}">
                <a16:creationId xmlns:a16="http://schemas.microsoft.com/office/drawing/2014/main" id="{23061989-79A9-4684-C44F-DA899BAC99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7D9E71C7-1009-D93E-3DE3-3E0EE9F7A2C5}"/>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109EE1C5-21A7-D854-DF57-56FA18F7FC86}"/>
              </a:ext>
            </a:extLst>
          </p:cNvPr>
          <p:cNvSpPr txBox="1">
            <a:spLocks noChangeArrowheads="1"/>
          </p:cNvSpPr>
          <p:nvPr/>
        </p:nvSpPr>
        <p:spPr bwMode="auto">
          <a:xfrm>
            <a:off x="228600" y="1795463"/>
            <a:ext cx="70866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50000"/>
                  </a:schemeClr>
                </a:solidFill>
              </a:rPr>
              <a:t>Wonach richtet sich, ob eine Plus- oder eine Minus-Zwischenlinse benötigt wird?</a:t>
            </a:r>
          </a:p>
          <a:p>
            <a:pPr>
              <a:defRPr/>
            </a:pPr>
            <a:r>
              <a:rPr lang="en-US" altLang="en-US" sz="1200" dirty="0">
                <a:solidFill>
                  <a:schemeClr val="bg1">
                    <a:lumMod val="50000"/>
                  </a:schemeClr>
                </a:solidFill>
              </a:rPr>
              <a:t>Die Art des Brechungsfehlers, der ausgeglichen werden muss. Der Einfachheit halber nehmen wir an, der Untersucher ist </a:t>
            </a:r>
            <a:r>
              <a:rPr lang="en-US" altLang="en-US" sz="1200" dirty="0" err="1">
                <a:solidFill>
                  <a:schemeClr val="bg1">
                    <a:lumMod val="50000"/>
                  </a:schemeClr>
                </a:solidFill>
              </a:rPr>
              <a:t>emmetrop</a:t>
            </a:r>
            <a:r>
              <a:rPr lang="en-US" altLang="en-US" sz="1200" dirty="0">
                <a:solidFill>
                  <a:schemeClr val="bg1">
                    <a:lumMod val="50000"/>
                  </a:schemeClr>
                </a:solidFill>
              </a:rPr>
              <a:t>. </a:t>
            </a:r>
            <a:r>
              <a:rPr lang="de-DE" altLang="en-US" sz="1200" b="1" dirty="0"/>
              <a:t>Ist der Patient kurzsichtig, hat er eine Plus-Fehlsichtlinse, und daher muss eine Minus-Linse eingestellt werden, um dies auszugleichen</a:t>
            </a:r>
            <a:r>
              <a:rPr lang="en-US" altLang="en-US" sz="1200" b="1" dirty="0">
                <a:solidFill>
                  <a:schemeClr val="bg1">
                    <a:lumMod val="50000"/>
                  </a:schemeClr>
                </a:solidFill>
              </a:rPr>
              <a:t>. </a:t>
            </a:r>
            <a:r>
              <a:rPr lang="en-US" altLang="en-US" sz="1200" dirty="0">
                <a:solidFill>
                  <a:schemeClr val="bg1">
                    <a:lumMod val="50000"/>
                  </a:schemeClr>
                </a:solidFill>
              </a:rPr>
              <a:t>(</a:t>
            </a:r>
            <a:r>
              <a:rPr lang="de-DE" altLang="en-US" sz="1200" dirty="0">
                <a:solidFill>
                  <a:schemeClr val="bg1">
                    <a:lumMod val="50000"/>
                  </a:schemeClr>
                </a:solidFill>
              </a:rPr>
              <a:t>Das Gegenteil trifft zu, wenn der Patient weitsichtig ist</a:t>
            </a:r>
            <a:r>
              <a:rPr lang="en-US" altLang="en-US" sz="1200" dirty="0">
                <a:solidFill>
                  <a:schemeClr val="bg1">
                    <a:lumMod val="50000"/>
                  </a:schemeClr>
                </a:solidFill>
              </a:rPr>
              <a:t>.)</a:t>
            </a:r>
          </a:p>
        </p:txBody>
      </p:sp>
      <p:sp>
        <p:nvSpPr>
          <p:cNvPr id="8" name="TextBox 7">
            <a:extLst>
              <a:ext uri="{FF2B5EF4-FFF2-40B4-BE49-F238E27FC236}">
                <a16:creationId xmlns:a16="http://schemas.microsoft.com/office/drawing/2014/main" id="{DBF9F1F2-EA82-0572-4A10-2F313651FEFC}"/>
              </a:ext>
            </a:extLst>
          </p:cNvPr>
          <p:cNvSpPr txBox="1"/>
          <p:nvPr/>
        </p:nvSpPr>
        <p:spPr>
          <a:xfrm>
            <a:off x="228600" y="2740025"/>
            <a:ext cx="7924800" cy="1816100"/>
          </a:xfrm>
          <a:prstGeom prst="rect">
            <a:avLst/>
          </a:prstGeom>
          <a:solidFill>
            <a:srgbClr val="99FF99"/>
          </a:solidFill>
        </p:spPr>
        <p:txBody>
          <a:bodyPr wrap="square" lIns="25400" tIns="12700" rIns="25400" bIns="12700">
            <a:spAutoFit/>
          </a:bodyPr>
          <a:lstStyle/>
          <a:p>
            <a:pPr>
              <a:defRPr/>
            </a:pPr>
            <a:r>
              <a:rPr lang="en-US" sz="1200" i="1" dirty="0">
                <a:solidFill>
                  <a:schemeClr val="bg1">
                    <a:lumMod val="75000"/>
                  </a:schemeClr>
                </a:solidFill>
              </a:rPr>
              <a:t>Bei einer kurzsichtigen Patientin blickt die Untersucherin also, sobald sie den Fokussierknopf eingestellt hat, durch eine Minuslinse (im Gerät) und anschließend durch eine Pluslinse (die Fehlsichtlinse im Auge der Patientin). An welches optische Instrument erinnert das?</a:t>
            </a:r>
          </a:p>
          <a:p>
            <a:pPr>
              <a:defRPr/>
            </a:pPr>
            <a:r>
              <a:rPr lang="en-US" sz="1200" dirty="0">
                <a:solidFill>
                  <a:schemeClr val="bg1">
                    <a:lumMod val="75000"/>
                  </a:schemeClr>
                </a:solidFill>
              </a:rPr>
              <a:t>Ein  galileisches  Teleskop</a:t>
            </a:r>
          </a:p>
          <a:p>
            <a:pPr>
              <a:defRPr/>
            </a:pPr>
            <a:endParaRPr lang="en-US" sz="1400" dirty="0">
              <a:solidFill>
                <a:schemeClr val="bg1">
                  <a:lumMod val="75000"/>
                </a:schemeClr>
              </a:solidFill>
            </a:endParaRPr>
          </a:p>
          <a:p>
            <a:pPr>
              <a:defRPr/>
            </a:pPr>
            <a:r>
              <a:rPr lang="en-US" sz="1200" i="1" dirty="0">
                <a:solidFill>
                  <a:schemeClr val="bg1">
                    <a:lumMod val="75000"/>
                  </a:schemeClr>
                </a:solidFill>
              </a:rPr>
              <a:t>Was bedeutet dies für das Bild, das der Untersucher sieht, wenn er den Augenhintergrund eines Kurzsichtigen im Vergleich zu dem eines Normalsichtigen betrachtet?</a:t>
            </a:r>
          </a:p>
          <a:p>
            <a:pPr>
              <a:defRPr/>
            </a:pPr>
            <a:r>
              <a:rPr lang="en-US" sz="1200" dirty="0">
                <a:solidFill>
                  <a:schemeClr val="bg1">
                    <a:lumMod val="75000"/>
                  </a:schemeClr>
                </a:solidFill>
              </a:rPr>
              <a:t>Da sie bei der Untersuchung eines Kurzsichtigen praktisch ein Fernrohr verwendet, wird das Bild vergrößert</a:t>
            </a:r>
          </a:p>
        </p:txBody>
      </p:sp>
      <p:sp>
        <p:nvSpPr>
          <p:cNvPr id="37901" name="TextBox 6">
            <a:extLst>
              <a:ext uri="{FF2B5EF4-FFF2-40B4-BE49-F238E27FC236}">
                <a16:creationId xmlns:a16="http://schemas.microsoft.com/office/drawing/2014/main" id="{4003EEED-1B90-7CA6-A7C0-0E423182D377}"/>
              </a:ext>
            </a:extLst>
          </p:cNvPr>
          <p:cNvSpPr txBox="1">
            <a:spLocks noChangeArrowheads="1"/>
          </p:cNvSpPr>
          <p:nvPr/>
        </p:nvSpPr>
        <p:spPr bwMode="auto">
          <a:xfrm>
            <a:off x="228600" y="2716213"/>
            <a:ext cx="8193088" cy="1169987"/>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dirty="0">
                <a:solidFill>
                  <a:srgbClr val="0000FF"/>
                </a:solidFill>
              </a:rPr>
              <a:t>Was </a:t>
            </a:r>
            <a:r>
              <a:rPr lang="en-US" altLang="en-US" sz="1200" i="1" dirty="0" err="1">
                <a:solidFill>
                  <a:srgbClr val="0000FF"/>
                </a:solidFill>
              </a:rPr>
              <a:t>ist</a:t>
            </a:r>
            <a:r>
              <a:rPr lang="en-US" altLang="en-US" sz="1200" i="1" dirty="0">
                <a:solidFill>
                  <a:srgbClr val="0000FF"/>
                </a:solidFill>
              </a:rPr>
              <a:t>, </a:t>
            </a:r>
            <a:r>
              <a:rPr lang="en-US" altLang="en-US" sz="1200" i="1" dirty="0" err="1">
                <a:solidFill>
                  <a:srgbClr val="0000FF"/>
                </a:solidFill>
              </a:rPr>
              <a:t>wenn</a:t>
            </a:r>
            <a:r>
              <a:rPr lang="en-US" altLang="en-US" sz="1200" i="1" dirty="0">
                <a:solidFill>
                  <a:srgbClr val="0000FF"/>
                </a:solidFill>
              </a:rPr>
              <a:t> der Patient </a:t>
            </a:r>
            <a:r>
              <a:rPr lang="en-US" altLang="en-US" sz="1200" i="1" dirty="0" err="1">
                <a:solidFill>
                  <a:srgbClr val="0000FF"/>
                </a:solidFill>
              </a:rPr>
              <a:t>weitsichtig</a:t>
            </a:r>
            <a:r>
              <a:rPr lang="en-US" altLang="en-US" sz="1200" i="1" dirty="0">
                <a:solidFill>
                  <a:srgbClr val="0000FF"/>
                </a:solidFill>
              </a:rPr>
              <a:t> </a:t>
            </a:r>
            <a:r>
              <a:rPr lang="en-US" altLang="en-US" sz="1200" i="1" dirty="0" err="1">
                <a:solidFill>
                  <a:srgbClr val="0000FF"/>
                </a:solidFill>
              </a:rPr>
              <a:t>ist</a:t>
            </a:r>
            <a:r>
              <a:rPr lang="en-US" altLang="en-US" sz="1200" i="1" dirty="0">
                <a:solidFill>
                  <a:srgbClr val="0000FF"/>
                </a:solidFill>
              </a:rPr>
              <a:t>?</a:t>
            </a:r>
          </a:p>
          <a:p>
            <a:r>
              <a:rPr lang="en-US" altLang="en-US" sz="1200" dirty="0">
                <a:solidFill>
                  <a:srgbClr val="0000FF"/>
                </a:solidFill>
              </a:rPr>
              <a:t>In </a:t>
            </a:r>
            <a:r>
              <a:rPr lang="en-US" altLang="en-US" sz="1200" dirty="0" err="1">
                <a:solidFill>
                  <a:srgbClr val="0000FF"/>
                </a:solidFill>
              </a:rPr>
              <a:t>diesem</a:t>
            </a:r>
            <a:r>
              <a:rPr lang="en-US" altLang="en-US" sz="1200" dirty="0">
                <a:solidFill>
                  <a:srgbClr val="0000FF"/>
                </a:solidFill>
              </a:rPr>
              <a:t> Fall muss die </a:t>
            </a:r>
            <a:r>
              <a:rPr lang="en-US" altLang="en-US" sz="1200" dirty="0" err="1">
                <a:solidFill>
                  <a:srgbClr val="0000FF"/>
                </a:solidFill>
              </a:rPr>
              <a:t>Untersucherin</a:t>
            </a:r>
            <a:r>
              <a:rPr lang="en-US" altLang="en-US" sz="1200" dirty="0">
                <a:solidFill>
                  <a:srgbClr val="0000FF"/>
                </a:solidFill>
              </a:rPr>
              <a:t> </a:t>
            </a:r>
            <a:r>
              <a:rPr lang="en-US" altLang="en-US" sz="1200" dirty="0" err="1">
                <a:solidFill>
                  <a:srgbClr val="0000FF"/>
                </a:solidFill>
              </a:rPr>
              <a:t>eine</a:t>
            </a:r>
            <a:r>
              <a:rPr lang="en-US" altLang="en-US" sz="1200" dirty="0">
                <a:solidFill>
                  <a:srgbClr val="0000FF"/>
                </a:solidFill>
              </a:rPr>
              <a:t> </a:t>
            </a:r>
            <a:r>
              <a:rPr lang="en-US" altLang="en-US" sz="1200" dirty="0" err="1">
                <a:solidFill>
                  <a:srgbClr val="0000FF"/>
                </a:solidFill>
              </a:rPr>
              <a:t>Pluslinse</a:t>
            </a:r>
            <a:r>
              <a:rPr lang="en-US" altLang="en-US" sz="1200" dirty="0">
                <a:solidFill>
                  <a:srgbClr val="0000FF"/>
                </a:solidFill>
              </a:rPr>
              <a:t> </a:t>
            </a:r>
            <a:r>
              <a:rPr lang="en-US" altLang="en-US" sz="1200" dirty="0" err="1">
                <a:solidFill>
                  <a:srgbClr val="0000FF"/>
                </a:solidFill>
              </a:rPr>
              <a:t>einstellen</a:t>
            </a:r>
            <a:r>
              <a:rPr lang="en-US" altLang="en-US" sz="1200" dirty="0">
                <a:solidFill>
                  <a:srgbClr val="0000FF"/>
                </a:solidFill>
              </a:rPr>
              <a:t>, um die </a:t>
            </a:r>
            <a:r>
              <a:rPr lang="en-US" altLang="en-US" sz="1200" dirty="0" err="1">
                <a:solidFill>
                  <a:srgbClr val="0000FF"/>
                </a:solidFill>
              </a:rPr>
              <a:t>Minusfehlsicht</a:t>
            </a:r>
            <a:r>
              <a:rPr lang="en-US" altLang="en-US" sz="1200" dirty="0">
                <a:solidFill>
                  <a:srgbClr val="0000FF"/>
                </a:solidFill>
              </a:rPr>
              <a:t> des </a:t>
            </a:r>
            <a:r>
              <a:rPr lang="en-US" altLang="en-US" sz="1200" dirty="0" err="1">
                <a:solidFill>
                  <a:srgbClr val="0000FF"/>
                </a:solidFill>
              </a:rPr>
              <a:t>Patienten</a:t>
            </a:r>
            <a:r>
              <a:rPr lang="en-US" altLang="en-US" sz="1200" dirty="0">
                <a:solidFill>
                  <a:srgbClr val="0000FF"/>
                </a:solidFill>
              </a:rPr>
              <a:t> </a:t>
            </a:r>
            <a:r>
              <a:rPr lang="en-US" altLang="en-US" sz="1200" dirty="0" err="1">
                <a:solidFill>
                  <a:srgbClr val="0000FF"/>
                </a:solidFill>
              </a:rPr>
              <a:t>auszugleichen</a:t>
            </a:r>
            <a:r>
              <a:rPr lang="en-US" altLang="en-US" sz="1200" dirty="0">
                <a:solidFill>
                  <a:srgbClr val="0000FF"/>
                </a:solidFill>
              </a:rPr>
              <a:t>. </a:t>
            </a:r>
            <a:r>
              <a:rPr lang="en-US" altLang="en-US" sz="1200" dirty="0"/>
              <a:t>Somit </a:t>
            </a:r>
            <a:r>
              <a:rPr lang="en-US" altLang="en-US" sz="1200" dirty="0" err="1"/>
              <a:t>betrachtet</a:t>
            </a:r>
            <a:r>
              <a:rPr lang="en-US" altLang="en-US" sz="1200" dirty="0"/>
              <a:t> </a:t>
            </a:r>
            <a:r>
              <a:rPr lang="en-US" altLang="en-US" sz="1200" dirty="0" err="1"/>
              <a:t>sie</a:t>
            </a:r>
            <a:r>
              <a:rPr lang="en-US" altLang="en-US" sz="1200" dirty="0"/>
              <a:t> (die </a:t>
            </a:r>
            <a:r>
              <a:rPr lang="en-US" altLang="en-US" sz="1200" dirty="0" err="1"/>
              <a:t>Untersucherin</a:t>
            </a:r>
            <a:r>
              <a:rPr lang="en-US" altLang="en-US" sz="1200" dirty="0"/>
              <a:t>) </a:t>
            </a:r>
            <a:r>
              <a:rPr lang="en-US" altLang="en-US" sz="1200" dirty="0" err="1"/>
              <a:t>während</a:t>
            </a:r>
            <a:r>
              <a:rPr lang="en-US" altLang="en-US" sz="1200" dirty="0"/>
              <a:t> der </a:t>
            </a:r>
            <a:r>
              <a:rPr lang="en-US" altLang="en-US" sz="1200" dirty="0" err="1"/>
              <a:t>Untersuchung</a:t>
            </a:r>
            <a:r>
              <a:rPr lang="en-US" altLang="en-US" sz="1200" dirty="0"/>
              <a:t> die </a:t>
            </a:r>
            <a:r>
              <a:rPr lang="en-US" altLang="en-US" sz="1200" dirty="0" err="1"/>
              <a:t>Netzhaut</a:t>
            </a:r>
            <a:r>
              <a:rPr lang="en-US" altLang="en-US" sz="1200" dirty="0"/>
              <a:t> </a:t>
            </a:r>
            <a:r>
              <a:rPr lang="en-US" altLang="en-US" sz="1200" dirty="0" err="1"/>
              <a:t>durch</a:t>
            </a:r>
            <a:r>
              <a:rPr lang="en-US" altLang="en-US" sz="1200" dirty="0"/>
              <a:t> </a:t>
            </a:r>
            <a:r>
              <a:rPr lang="en-US" altLang="en-US" sz="1200" dirty="0" err="1"/>
              <a:t>ein</a:t>
            </a:r>
            <a:r>
              <a:rPr lang="en-US" altLang="en-US" sz="1200" dirty="0"/>
              <a:t> </a:t>
            </a:r>
            <a:r>
              <a:rPr lang="en-US" altLang="en-US" sz="1200" dirty="0" err="1"/>
              <a:t>optisches</a:t>
            </a:r>
            <a:r>
              <a:rPr lang="en-US" altLang="en-US" sz="1200" dirty="0"/>
              <a:t> </a:t>
            </a:r>
            <a:r>
              <a:rPr lang="en-US" altLang="en-US" sz="1200" dirty="0" err="1"/>
              <a:t>Gerät</a:t>
            </a:r>
            <a:r>
              <a:rPr lang="en-US" altLang="en-US" sz="1200" dirty="0"/>
              <a:t>, das </a:t>
            </a:r>
            <a:r>
              <a:rPr lang="en-US" altLang="en-US" sz="1200" dirty="0" err="1"/>
              <a:t>zunächst</a:t>
            </a:r>
            <a:r>
              <a:rPr lang="en-US" altLang="en-US" sz="1200" dirty="0"/>
              <a:t> </a:t>
            </a:r>
            <a:r>
              <a:rPr lang="en-US" altLang="en-US" sz="1200" dirty="0" err="1"/>
              <a:t>ein</a:t>
            </a:r>
            <a:r>
              <a:rPr lang="en-US" altLang="en-US" sz="1200" dirty="0"/>
              <a:t> Plus (das </a:t>
            </a:r>
            <a:r>
              <a:rPr lang="en-US" altLang="en-US" sz="1200" dirty="0" err="1"/>
              <a:t>Mikroskop</a:t>
            </a:r>
            <a:r>
              <a:rPr lang="en-US" altLang="en-US" sz="1200" dirty="0"/>
              <a:t>) und </a:t>
            </a:r>
            <a:r>
              <a:rPr lang="en-US" altLang="en-US" sz="1200" dirty="0" err="1"/>
              <a:t>dann</a:t>
            </a:r>
            <a:r>
              <a:rPr lang="en-US" altLang="en-US" sz="1200" dirty="0"/>
              <a:t> </a:t>
            </a:r>
            <a:r>
              <a:rPr lang="en-US" altLang="en-US" sz="1200" dirty="0" err="1"/>
              <a:t>ein</a:t>
            </a:r>
            <a:r>
              <a:rPr lang="en-US" altLang="en-US" sz="1200" dirty="0"/>
              <a:t> Minus (die </a:t>
            </a:r>
            <a:r>
              <a:rPr lang="en-US" altLang="en-US" sz="1200" dirty="0" err="1"/>
              <a:t>Fehlsichtlinse</a:t>
            </a:r>
            <a:r>
              <a:rPr lang="en-US" altLang="en-US" sz="1200" dirty="0"/>
              <a:t>) </a:t>
            </a:r>
            <a:r>
              <a:rPr lang="en-US" altLang="en-US" sz="1200" dirty="0" err="1"/>
              <a:t>darstellt</a:t>
            </a:r>
            <a:r>
              <a:rPr lang="en-US" altLang="en-US" sz="1200" dirty="0"/>
              <a:t>, d. h. </a:t>
            </a:r>
            <a:r>
              <a:rPr lang="en-US" altLang="en-US" sz="1200" dirty="0" err="1"/>
              <a:t>ein</a:t>
            </a:r>
            <a:r>
              <a:rPr lang="en-US" altLang="en-US" sz="1200" dirty="0"/>
              <a:t> </a:t>
            </a:r>
            <a:r>
              <a:rPr lang="en-US" altLang="en-US" sz="1200" dirty="0" err="1"/>
              <a:t>galileisches</a:t>
            </a:r>
            <a:r>
              <a:rPr lang="en-US" altLang="en-US" sz="1200" dirty="0"/>
              <a:t> </a:t>
            </a:r>
            <a:r>
              <a:rPr lang="en-US" altLang="en-US" sz="1200" dirty="0" err="1"/>
              <a:t>Fernrohr</a:t>
            </a:r>
            <a:r>
              <a:rPr lang="en-US" altLang="en-US" sz="1200" dirty="0"/>
              <a:t>, </a:t>
            </a:r>
            <a:r>
              <a:rPr lang="en-US" altLang="en-US" sz="1200" dirty="0" err="1"/>
              <a:t>allerdings</a:t>
            </a:r>
            <a:r>
              <a:rPr lang="en-US" altLang="en-US" sz="1200" dirty="0"/>
              <a:t> </a:t>
            </a:r>
            <a:r>
              <a:rPr lang="en-US" altLang="en-US" sz="1200" b="1" dirty="0" err="1"/>
              <a:t>umgekehrt</a:t>
            </a:r>
            <a:r>
              <a:rPr lang="en-US" altLang="en-US" sz="1200" dirty="0"/>
              <a:t>. </a:t>
            </a:r>
            <a:r>
              <a:rPr lang="en-US" altLang="en-US" sz="1200" dirty="0">
                <a:solidFill>
                  <a:srgbClr val="FFCCFF"/>
                </a:solidFill>
              </a:rPr>
              <a:t>Aus </a:t>
            </a:r>
            <a:r>
              <a:rPr lang="en-US" altLang="en-US" sz="1200" dirty="0" err="1">
                <a:solidFill>
                  <a:srgbClr val="FFCCFF"/>
                </a:solidFill>
              </a:rPr>
              <a:t>diesem</a:t>
            </a:r>
            <a:r>
              <a:rPr lang="en-US" altLang="en-US" sz="1200" dirty="0">
                <a:solidFill>
                  <a:srgbClr val="FFCCFF"/>
                </a:solidFill>
              </a:rPr>
              <a:t> Grund </a:t>
            </a:r>
            <a:r>
              <a:rPr lang="en-US" altLang="en-US" sz="1200" dirty="0" err="1">
                <a:solidFill>
                  <a:srgbClr val="FFCCFF"/>
                </a:solidFill>
              </a:rPr>
              <a:t>wird</a:t>
            </a:r>
            <a:r>
              <a:rPr lang="en-US" altLang="en-US" sz="1200" dirty="0">
                <a:solidFill>
                  <a:srgbClr val="FFCCFF"/>
                </a:solidFill>
              </a:rPr>
              <a:t> das Bild </a:t>
            </a:r>
            <a:r>
              <a:rPr lang="en-US" altLang="en-US" sz="1200" dirty="0" err="1">
                <a:solidFill>
                  <a:srgbClr val="FFCCFF"/>
                </a:solidFill>
              </a:rPr>
              <a:t>bei</a:t>
            </a:r>
            <a:r>
              <a:rPr lang="en-US" altLang="en-US" sz="1200" dirty="0">
                <a:solidFill>
                  <a:srgbClr val="FFCCFF"/>
                </a:solidFill>
              </a:rPr>
              <a:t> der </a:t>
            </a:r>
            <a:r>
              <a:rPr lang="en-US" altLang="en-US" sz="1200" dirty="0" err="1">
                <a:solidFill>
                  <a:srgbClr val="FFCCFF"/>
                </a:solidFill>
              </a:rPr>
              <a:t>Untersuchung</a:t>
            </a:r>
            <a:r>
              <a:rPr lang="en-US" altLang="en-US" sz="1200" dirty="0">
                <a:solidFill>
                  <a:srgbClr val="FFCCFF"/>
                </a:solidFill>
              </a:rPr>
              <a:t> </a:t>
            </a:r>
            <a:r>
              <a:rPr lang="en-US" altLang="en-US" sz="1200" dirty="0" err="1">
                <a:solidFill>
                  <a:srgbClr val="FFCCFF"/>
                </a:solidFill>
              </a:rPr>
              <a:t>eines</a:t>
            </a:r>
            <a:r>
              <a:rPr lang="en-US" altLang="en-US" sz="1200" dirty="0">
                <a:solidFill>
                  <a:srgbClr val="FFCCFF"/>
                </a:solidFill>
              </a:rPr>
              <a:t> </a:t>
            </a:r>
            <a:r>
              <a:rPr lang="en-US" altLang="en-US" sz="1200" dirty="0" err="1">
                <a:solidFill>
                  <a:srgbClr val="FFCCFF"/>
                </a:solidFill>
              </a:rPr>
              <a:t>Weitsichtigen</a:t>
            </a:r>
            <a:r>
              <a:rPr lang="en-US" altLang="en-US" sz="1200" dirty="0">
                <a:solidFill>
                  <a:srgbClr val="FFCCFF"/>
                </a:solidFill>
              </a:rPr>
              <a:t> </a:t>
            </a:r>
            <a:r>
              <a:rPr lang="en-US" altLang="en-US" sz="1200" dirty="0" err="1">
                <a:solidFill>
                  <a:srgbClr val="FFCCFF"/>
                </a:solidFill>
              </a:rPr>
              <a:t>verkleinert</a:t>
            </a:r>
            <a:r>
              <a:rPr lang="en-US" altLang="en-US" sz="1200" dirty="0">
                <a:solidFill>
                  <a:srgbClr val="FFCCFF"/>
                </a:solidFill>
              </a:rPr>
              <a:t> (</a:t>
            </a:r>
            <a:r>
              <a:rPr lang="en-US" altLang="en-US" sz="1200" dirty="0" err="1">
                <a:solidFill>
                  <a:srgbClr val="FFCCFF"/>
                </a:solidFill>
              </a:rPr>
              <a:t>im</a:t>
            </a:r>
            <a:r>
              <a:rPr lang="en-US" altLang="en-US" sz="1200" dirty="0">
                <a:solidFill>
                  <a:srgbClr val="FFCCFF"/>
                </a:solidFill>
              </a:rPr>
              <a:t> </a:t>
            </a:r>
            <a:r>
              <a:rPr lang="en-US" altLang="en-US" sz="1200" dirty="0" err="1">
                <a:solidFill>
                  <a:srgbClr val="FFCCFF"/>
                </a:solidFill>
              </a:rPr>
              <a:t>Vergleich</a:t>
            </a:r>
            <a:r>
              <a:rPr lang="en-US" altLang="en-US" sz="1200" dirty="0">
                <a:solidFill>
                  <a:srgbClr val="FFCCFF"/>
                </a:solidFill>
              </a:rPr>
              <a:t> </a:t>
            </a:r>
            <a:r>
              <a:rPr lang="en-US" altLang="en-US" sz="1200" dirty="0" err="1">
                <a:solidFill>
                  <a:srgbClr val="FFCCFF"/>
                </a:solidFill>
              </a:rPr>
              <a:t>zum</a:t>
            </a:r>
            <a:r>
              <a:rPr lang="en-US" altLang="en-US" sz="1200" dirty="0">
                <a:solidFill>
                  <a:srgbClr val="FFCCFF"/>
                </a:solidFill>
              </a:rPr>
              <a:t> </a:t>
            </a:r>
            <a:r>
              <a:rPr lang="en-US" altLang="en-US" sz="1200" dirty="0" err="1">
                <a:solidFill>
                  <a:srgbClr val="FFCCFF"/>
                </a:solidFill>
              </a:rPr>
              <a:t>gleichen</a:t>
            </a:r>
            <a:r>
              <a:rPr lang="en-US" altLang="en-US" sz="1200" dirty="0">
                <a:solidFill>
                  <a:srgbClr val="FFCCFF"/>
                </a:solidFill>
              </a:rPr>
              <a:t> Bild </a:t>
            </a:r>
            <a:r>
              <a:rPr lang="en-US" altLang="en-US" sz="1200" dirty="0" err="1">
                <a:solidFill>
                  <a:srgbClr val="FFCCFF"/>
                </a:solidFill>
              </a:rPr>
              <a:t>bei</a:t>
            </a:r>
            <a:r>
              <a:rPr lang="en-US" altLang="en-US" sz="1200" dirty="0">
                <a:solidFill>
                  <a:srgbClr val="FFCCFF"/>
                </a:solidFill>
              </a:rPr>
              <a:t> </a:t>
            </a:r>
            <a:r>
              <a:rPr lang="en-US" altLang="en-US" sz="1200" dirty="0" err="1">
                <a:solidFill>
                  <a:srgbClr val="FFCCFF"/>
                </a:solidFill>
              </a:rPr>
              <a:t>einem</a:t>
            </a:r>
            <a:r>
              <a:rPr lang="en-US" altLang="en-US" sz="1200" dirty="0">
                <a:solidFill>
                  <a:srgbClr val="FFCCFF"/>
                </a:solidFill>
              </a:rPr>
              <a:t> </a:t>
            </a:r>
            <a:r>
              <a:rPr lang="en-US" altLang="en-US" sz="1200" dirty="0" err="1">
                <a:solidFill>
                  <a:srgbClr val="FFCCFF"/>
                </a:solidFill>
              </a:rPr>
              <a:t>Normalsichtigen</a:t>
            </a:r>
            <a:r>
              <a:rPr lang="en-US" altLang="en-US" sz="1200" dirty="0">
                <a:solidFill>
                  <a:srgbClr val="FFCCFF"/>
                </a:solidFill>
              </a:rPr>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888B8C-5B0F-2B00-B754-E721CBE88F26}"/>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7A9C3C11-E1ED-3F3A-F56B-1A92C7610A7F}"/>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u="sng" dirty="0"/>
              <a:t>Das Gerät dient in erster Linie als Lichtquelle</a:t>
            </a:r>
          </a:p>
          <a:p>
            <a:pPr lvl="1" eaLnBrk="1" hangingPunct="1">
              <a:defRPr/>
            </a:pPr>
            <a:r>
              <a:rPr lang="en-US" altLang="en-US" sz="1200" dirty="0">
                <a:solidFill>
                  <a:schemeClr val="bg1">
                    <a:lumMod val="75000"/>
                  </a:schemeClr>
                </a:solidFill>
              </a:rPr>
              <a:t>Das Bild ist aufrecht, virtuell und vergrößert</a:t>
            </a: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a:p>
            <a:pPr lvl="1" eaLnBrk="1" hangingPunct="1">
              <a:defRPr/>
            </a:pPr>
            <a:endParaRPr lang="en-US" altLang="en-US" sz="2400" dirty="0">
              <a:solidFill>
                <a:schemeClr val="bg1">
                  <a:lumMod val="75000"/>
                </a:schemeClr>
              </a:solidFill>
            </a:endParaRPr>
          </a:p>
        </p:txBody>
      </p:sp>
      <p:sp>
        <p:nvSpPr>
          <p:cNvPr id="38916" name="Rectangle 3">
            <a:extLst>
              <a:ext uri="{FF2B5EF4-FFF2-40B4-BE49-F238E27FC236}">
                <a16:creationId xmlns:a16="http://schemas.microsoft.com/office/drawing/2014/main" id="{58F57FD3-4AD6-5D59-B7D3-3D21BE521987}"/>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38917" name="Slide Number Placeholder 1">
            <a:extLst>
              <a:ext uri="{FF2B5EF4-FFF2-40B4-BE49-F238E27FC236}">
                <a16:creationId xmlns:a16="http://schemas.microsoft.com/office/drawing/2014/main" id="{44EC41B8-284A-D40E-B0F8-5EBD79AA370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83B4AC67-C4DE-8B43-B0E0-54EE1BDCEBF9}" type="slidenum">
              <a:rPr lang="en-US" altLang="en-US" sz="1000" smtClean="0"/>
              <a:t>35</a:t>
            </a:fld>
            <a:endParaRPr lang="en-US" altLang="en-US" sz="1000"/>
          </a:p>
        </p:txBody>
      </p:sp>
      <p:pic>
        <p:nvPicPr>
          <p:cNvPr id="38918" name="Picture 2" descr="Direct ophthalmoscope - American Academy of Ophthalmology">
            <a:extLst>
              <a:ext uri="{FF2B5EF4-FFF2-40B4-BE49-F238E27FC236}">
                <a16:creationId xmlns:a16="http://schemas.microsoft.com/office/drawing/2014/main" id="{EA8F3B7C-7566-68F9-4AD1-FFA9F10000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142C0032-DC4F-39F7-B8A0-BBA6FEB28953}"/>
              </a:ext>
            </a:extLst>
          </p:cNvPr>
          <p:cNvSpPr txBox="1">
            <a:spLocks noChangeArrowheads="1"/>
          </p:cNvSpPr>
          <p:nvPr/>
        </p:nvSpPr>
        <p:spPr bwMode="auto">
          <a:xfrm>
            <a:off x="533400" y="914400"/>
            <a:ext cx="7696200" cy="1816100"/>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Wenn das direkte Ophthalmoskop lediglich eine Lichtquelle ist, wozu dient dann der Drehknopf an der Seite?</a:t>
            </a:r>
          </a:p>
          <a:p>
            <a:pPr>
              <a:defRPr/>
            </a:pPr>
            <a:r>
              <a:rPr lang="en-US" altLang="en-US" sz="1200" dirty="0">
                <a:solidFill>
                  <a:schemeClr val="bg1">
                    <a:lumMod val="75000"/>
                  </a:schemeClr>
                </a:solidFill>
              </a:rPr>
              <a:t>Nun, ich sagte </a:t>
            </a:r>
            <a:r>
              <a:rPr lang="en-US" altLang="en-US" sz="1200" i="1" dirty="0">
                <a:solidFill>
                  <a:schemeClr val="bg1">
                    <a:lumMod val="75000"/>
                  </a:schemeClr>
                </a:solidFill>
              </a:rPr>
              <a:t>„hauptsächlich“</a:t>
            </a:r>
            <a:r>
              <a:rPr lang="en-US" altLang="en-US" sz="1200" dirty="0">
                <a:solidFill>
                  <a:schemeClr val="bg1">
                    <a:lumMod val="75000"/>
                  </a:schemeClr>
                </a:solidFill>
              </a:rPr>
              <a:t>, nicht „nur“… Wie auch immer, der Knopf platziert </a:t>
            </a:r>
            <a:r>
              <a:rPr lang="en-US" altLang="en-US" sz="1200" b="1" dirty="0"/>
              <a:t>Plus- und Minuslinsen </a:t>
            </a:r>
            <a:r>
              <a:rPr lang="en-US" altLang="en-US" sz="1200" dirty="0">
                <a:solidFill>
                  <a:schemeClr val="bg1">
                    <a:lumMod val="75000"/>
                  </a:schemeClr>
                </a:solidFill>
              </a:rPr>
              <a:t>unterschiedlicher Stärke zwischen dem Auge des Untersuchers und dem des Patienten. Der Zweck davon ist es, etwaige Refraktionsfehler seitens des Patienten oder des Untersuchers auszugleichen. Auf diese Weise erscheint das Bild für den Untersucher schärfer (deshalb wird er auch als </a:t>
            </a:r>
            <a:r>
              <a:rPr lang="en-US" altLang="en-US" sz="1200" i="1" dirty="0">
                <a:solidFill>
                  <a:schemeClr val="bg1">
                    <a:lumMod val="75000"/>
                  </a:schemeClr>
                </a:solidFill>
              </a:rPr>
              <a:t>Fokussierknopf</a:t>
            </a:r>
            <a:r>
              <a:rPr lang="en-US" altLang="en-US" sz="1200" dirty="0">
                <a:solidFill>
                  <a:schemeClr val="bg1">
                    <a:lumMod val="75000"/>
                  </a:schemeClr>
                </a:solidFill>
              </a:rPr>
              <a:t> bezeichnet).</a:t>
            </a:r>
          </a:p>
        </p:txBody>
      </p:sp>
      <p:sp>
        <p:nvSpPr>
          <p:cNvPr id="4" name="TextBox 3">
            <a:extLst>
              <a:ext uri="{FF2B5EF4-FFF2-40B4-BE49-F238E27FC236}">
                <a16:creationId xmlns:a16="http://schemas.microsoft.com/office/drawing/2014/main" id="{863D438F-234B-D4B0-ACFB-A85457785C84}"/>
              </a:ext>
            </a:extLst>
          </p:cNvPr>
          <p:cNvSpPr txBox="1">
            <a:spLocks noChangeArrowheads="1"/>
          </p:cNvSpPr>
          <p:nvPr/>
        </p:nvSpPr>
        <p:spPr bwMode="auto">
          <a:xfrm>
            <a:off x="228600" y="1795463"/>
            <a:ext cx="7086600" cy="954087"/>
          </a:xfrm>
          <a:prstGeom prst="rect">
            <a:avLst/>
          </a:prstGeom>
          <a:solidFill>
            <a:schemeClr val="accent5">
              <a:lumMod val="75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50000"/>
                  </a:schemeClr>
                </a:solidFill>
              </a:rPr>
              <a:t>Wonach richtet sich, ob eine Plus- oder eine Minus-Zwischenlinse benötigt wird?</a:t>
            </a:r>
          </a:p>
          <a:p>
            <a:pPr>
              <a:defRPr/>
            </a:pPr>
            <a:r>
              <a:rPr lang="en-US" altLang="en-US" sz="1200" dirty="0">
                <a:solidFill>
                  <a:schemeClr val="bg1">
                    <a:lumMod val="50000"/>
                  </a:schemeClr>
                </a:solidFill>
              </a:rPr>
              <a:t>Die Art des Brechungsfehlers, der ausgeglichen werden muss. Der Einfachheit halber nehmen wir an, der Untersucher ist </a:t>
            </a:r>
            <a:r>
              <a:rPr lang="en-US" altLang="en-US" sz="1200" dirty="0" err="1">
                <a:solidFill>
                  <a:schemeClr val="bg1">
                    <a:lumMod val="50000"/>
                  </a:schemeClr>
                </a:solidFill>
              </a:rPr>
              <a:t>emmetrop</a:t>
            </a:r>
            <a:r>
              <a:rPr lang="en-US" altLang="en-US" sz="1200" dirty="0">
                <a:solidFill>
                  <a:schemeClr val="bg1">
                    <a:lumMod val="50000"/>
                  </a:schemeClr>
                </a:solidFill>
              </a:rPr>
              <a:t>. </a:t>
            </a:r>
            <a:r>
              <a:rPr lang="de-DE" altLang="en-US" sz="1200" b="1" dirty="0"/>
              <a:t>Ist der Patient kurzsichtig, hat er eine Plus-Fehlsichtlinse, und daher muss eine Minus-Linse eingestellt werden, um dies auszugleichen</a:t>
            </a:r>
            <a:r>
              <a:rPr lang="en-US" altLang="en-US" sz="1200" b="1" dirty="0">
                <a:solidFill>
                  <a:schemeClr val="bg1">
                    <a:lumMod val="50000"/>
                  </a:schemeClr>
                </a:solidFill>
              </a:rPr>
              <a:t>. </a:t>
            </a:r>
            <a:r>
              <a:rPr lang="en-US" altLang="en-US" sz="1200" dirty="0">
                <a:solidFill>
                  <a:schemeClr val="bg1">
                    <a:lumMod val="50000"/>
                  </a:schemeClr>
                </a:solidFill>
              </a:rPr>
              <a:t>(</a:t>
            </a:r>
            <a:r>
              <a:rPr lang="de-DE" altLang="en-US" sz="1200" dirty="0">
                <a:solidFill>
                  <a:schemeClr val="bg1">
                    <a:lumMod val="50000"/>
                  </a:schemeClr>
                </a:solidFill>
              </a:rPr>
              <a:t>Das Gegenteil trifft zu, wenn der Patient weitsichtig ist</a:t>
            </a:r>
            <a:r>
              <a:rPr lang="en-US" altLang="en-US" sz="1200" dirty="0">
                <a:solidFill>
                  <a:schemeClr val="bg1">
                    <a:lumMod val="50000"/>
                  </a:schemeClr>
                </a:solidFill>
              </a:rPr>
              <a:t>.)</a:t>
            </a:r>
          </a:p>
        </p:txBody>
      </p:sp>
      <p:sp>
        <p:nvSpPr>
          <p:cNvPr id="8" name="TextBox 7">
            <a:extLst>
              <a:ext uri="{FF2B5EF4-FFF2-40B4-BE49-F238E27FC236}">
                <a16:creationId xmlns:a16="http://schemas.microsoft.com/office/drawing/2014/main" id="{EBF50124-F208-315B-DB44-FFBC25212944}"/>
              </a:ext>
            </a:extLst>
          </p:cNvPr>
          <p:cNvSpPr txBox="1"/>
          <p:nvPr/>
        </p:nvSpPr>
        <p:spPr>
          <a:xfrm>
            <a:off x="228600" y="2740025"/>
            <a:ext cx="7924800" cy="1816100"/>
          </a:xfrm>
          <a:prstGeom prst="rect">
            <a:avLst/>
          </a:prstGeom>
          <a:solidFill>
            <a:srgbClr val="99FF99"/>
          </a:solidFill>
        </p:spPr>
        <p:txBody>
          <a:bodyPr wrap="square" lIns="25400" tIns="12700" rIns="25400" bIns="12700">
            <a:spAutoFit/>
          </a:bodyPr>
          <a:lstStyle/>
          <a:p>
            <a:pPr>
              <a:defRPr/>
            </a:pPr>
            <a:r>
              <a:rPr lang="en-US" sz="1200" i="1" dirty="0">
                <a:solidFill>
                  <a:schemeClr val="bg1">
                    <a:lumMod val="75000"/>
                  </a:schemeClr>
                </a:solidFill>
              </a:rPr>
              <a:t>Bei einer kurzsichtigen Patientin blickt die Untersucherin also, sobald sie den Fokussierknopf eingestellt hat, durch eine Minuslinse (im Gerät) und anschließend durch eine Pluslinse (die Fehlsichtlinse im Auge der Patientin). An welches optische Instrument erinnert das?</a:t>
            </a:r>
          </a:p>
          <a:p>
            <a:pPr>
              <a:defRPr/>
            </a:pPr>
            <a:r>
              <a:rPr lang="en-US" sz="1200" dirty="0">
                <a:solidFill>
                  <a:schemeClr val="bg1">
                    <a:lumMod val="75000"/>
                  </a:schemeClr>
                </a:solidFill>
              </a:rPr>
              <a:t>Ein  galileisches  Teleskop</a:t>
            </a:r>
          </a:p>
          <a:p>
            <a:pPr>
              <a:defRPr/>
            </a:pPr>
            <a:endParaRPr lang="en-US" sz="1400" dirty="0">
              <a:solidFill>
                <a:schemeClr val="bg1">
                  <a:lumMod val="75000"/>
                </a:schemeClr>
              </a:solidFill>
            </a:endParaRPr>
          </a:p>
          <a:p>
            <a:pPr>
              <a:defRPr/>
            </a:pPr>
            <a:r>
              <a:rPr lang="en-US" sz="1200" i="1" dirty="0">
                <a:solidFill>
                  <a:schemeClr val="bg1">
                    <a:lumMod val="75000"/>
                  </a:schemeClr>
                </a:solidFill>
              </a:rPr>
              <a:t>Was bedeutet dies für das Bild, das der Untersucher sieht, wenn er den Augenhintergrund eines Kurzsichtigen im Vergleich zu dem eines Normalsichtigen betrachtet?</a:t>
            </a:r>
          </a:p>
          <a:p>
            <a:pPr>
              <a:defRPr/>
            </a:pPr>
            <a:r>
              <a:rPr lang="en-US" sz="1200" dirty="0">
                <a:solidFill>
                  <a:schemeClr val="bg1">
                    <a:lumMod val="75000"/>
                  </a:schemeClr>
                </a:solidFill>
              </a:rPr>
              <a:t>Da sie bei der Untersuchung eines Kurzsichtigen praktisch ein Fernrohr verwendet, wird das Bild vergrößert</a:t>
            </a:r>
          </a:p>
        </p:txBody>
      </p:sp>
      <p:sp>
        <p:nvSpPr>
          <p:cNvPr id="38925" name="TextBox 6">
            <a:extLst>
              <a:ext uri="{FF2B5EF4-FFF2-40B4-BE49-F238E27FC236}">
                <a16:creationId xmlns:a16="http://schemas.microsoft.com/office/drawing/2014/main" id="{81303648-D821-0A23-CC83-05336FE9B3D3}"/>
              </a:ext>
            </a:extLst>
          </p:cNvPr>
          <p:cNvSpPr txBox="1">
            <a:spLocks noChangeArrowheads="1"/>
          </p:cNvSpPr>
          <p:nvPr/>
        </p:nvSpPr>
        <p:spPr bwMode="auto">
          <a:xfrm>
            <a:off x="228600" y="2716213"/>
            <a:ext cx="8193088" cy="1169987"/>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dirty="0">
                <a:solidFill>
                  <a:srgbClr val="0000FF"/>
                </a:solidFill>
              </a:rPr>
              <a:t>Was </a:t>
            </a:r>
            <a:r>
              <a:rPr lang="en-US" altLang="en-US" sz="1200" i="1" dirty="0" err="1">
                <a:solidFill>
                  <a:srgbClr val="0000FF"/>
                </a:solidFill>
              </a:rPr>
              <a:t>ist</a:t>
            </a:r>
            <a:r>
              <a:rPr lang="en-US" altLang="en-US" sz="1200" i="1" dirty="0">
                <a:solidFill>
                  <a:srgbClr val="0000FF"/>
                </a:solidFill>
              </a:rPr>
              <a:t>, </a:t>
            </a:r>
            <a:r>
              <a:rPr lang="en-US" altLang="en-US" sz="1200" i="1" dirty="0" err="1">
                <a:solidFill>
                  <a:srgbClr val="0000FF"/>
                </a:solidFill>
              </a:rPr>
              <a:t>wenn</a:t>
            </a:r>
            <a:r>
              <a:rPr lang="en-US" altLang="en-US" sz="1200" i="1" dirty="0">
                <a:solidFill>
                  <a:srgbClr val="0000FF"/>
                </a:solidFill>
              </a:rPr>
              <a:t> der Patient </a:t>
            </a:r>
            <a:r>
              <a:rPr lang="en-US" altLang="en-US" sz="1200" i="1" dirty="0" err="1">
                <a:solidFill>
                  <a:srgbClr val="0000FF"/>
                </a:solidFill>
              </a:rPr>
              <a:t>weitsichtig</a:t>
            </a:r>
            <a:r>
              <a:rPr lang="en-US" altLang="en-US" sz="1200" i="1" dirty="0">
                <a:solidFill>
                  <a:srgbClr val="0000FF"/>
                </a:solidFill>
              </a:rPr>
              <a:t> </a:t>
            </a:r>
            <a:r>
              <a:rPr lang="en-US" altLang="en-US" sz="1200" i="1" dirty="0" err="1">
                <a:solidFill>
                  <a:srgbClr val="0000FF"/>
                </a:solidFill>
              </a:rPr>
              <a:t>ist</a:t>
            </a:r>
            <a:r>
              <a:rPr lang="en-US" altLang="en-US" sz="1200" i="1" dirty="0">
                <a:solidFill>
                  <a:srgbClr val="0000FF"/>
                </a:solidFill>
              </a:rPr>
              <a:t>?</a:t>
            </a:r>
          </a:p>
          <a:p>
            <a:r>
              <a:rPr lang="en-US" altLang="en-US" sz="1200" dirty="0">
                <a:solidFill>
                  <a:srgbClr val="0000FF"/>
                </a:solidFill>
              </a:rPr>
              <a:t>In </a:t>
            </a:r>
            <a:r>
              <a:rPr lang="en-US" altLang="en-US" sz="1200" dirty="0" err="1">
                <a:solidFill>
                  <a:srgbClr val="0000FF"/>
                </a:solidFill>
              </a:rPr>
              <a:t>diesem</a:t>
            </a:r>
            <a:r>
              <a:rPr lang="en-US" altLang="en-US" sz="1200" dirty="0">
                <a:solidFill>
                  <a:srgbClr val="0000FF"/>
                </a:solidFill>
              </a:rPr>
              <a:t> Fall muss die </a:t>
            </a:r>
            <a:r>
              <a:rPr lang="en-US" altLang="en-US" sz="1200" dirty="0" err="1">
                <a:solidFill>
                  <a:srgbClr val="0000FF"/>
                </a:solidFill>
              </a:rPr>
              <a:t>Untersucherin</a:t>
            </a:r>
            <a:r>
              <a:rPr lang="en-US" altLang="en-US" sz="1200" dirty="0">
                <a:solidFill>
                  <a:srgbClr val="0000FF"/>
                </a:solidFill>
              </a:rPr>
              <a:t> </a:t>
            </a:r>
            <a:r>
              <a:rPr lang="en-US" altLang="en-US" sz="1200" dirty="0" err="1">
                <a:solidFill>
                  <a:srgbClr val="0000FF"/>
                </a:solidFill>
              </a:rPr>
              <a:t>eine</a:t>
            </a:r>
            <a:r>
              <a:rPr lang="en-US" altLang="en-US" sz="1200" dirty="0">
                <a:solidFill>
                  <a:srgbClr val="0000FF"/>
                </a:solidFill>
              </a:rPr>
              <a:t> </a:t>
            </a:r>
            <a:r>
              <a:rPr lang="en-US" altLang="en-US" sz="1200" dirty="0" err="1">
                <a:solidFill>
                  <a:srgbClr val="0000FF"/>
                </a:solidFill>
              </a:rPr>
              <a:t>Pluslinse</a:t>
            </a:r>
            <a:r>
              <a:rPr lang="en-US" altLang="en-US" sz="1200" dirty="0">
                <a:solidFill>
                  <a:srgbClr val="0000FF"/>
                </a:solidFill>
              </a:rPr>
              <a:t> </a:t>
            </a:r>
            <a:r>
              <a:rPr lang="en-US" altLang="en-US" sz="1200" dirty="0" err="1">
                <a:solidFill>
                  <a:srgbClr val="0000FF"/>
                </a:solidFill>
              </a:rPr>
              <a:t>einstellen</a:t>
            </a:r>
            <a:r>
              <a:rPr lang="en-US" altLang="en-US" sz="1200" dirty="0">
                <a:solidFill>
                  <a:srgbClr val="0000FF"/>
                </a:solidFill>
              </a:rPr>
              <a:t>, um die </a:t>
            </a:r>
            <a:r>
              <a:rPr lang="en-US" altLang="en-US" sz="1200" dirty="0" err="1">
                <a:solidFill>
                  <a:srgbClr val="0000FF"/>
                </a:solidFill>
              </a:rPr>
              <a:t>Minusfehlsicht</a:t>
            </a:r>
            <a:r>
              <a:rPr lang="en-US" altLang="en-US" sz="1200" dirty="0">
                <a:solidFill>
                  <a:srgbClr val="0000FF"/>
                </a:solidFill>
              </a:rPr>
              <a:t> des </a:t>
            </a:r>
            <a:r>
              <a:rPr lang="en-US" altLang="en-US" sz="1200" dirty="0" err="1">
                <a:solidFill>
                  <a:srgbClr val="0000FF"/>
                </a:solidFill>
              </a:rPr>
              <a:t>Patienten</a:t>
            </a:r>
            <a:r>
              <a:rPr lang="en-US" altLang="en-US" sz="1200" dirty="0">
                <a:solidFill>
                  <a:srgbClr val="0000FF"/>
                </a:solidFill>
              </a:rPr>
              <a:t> </a:t>
            </a:r>
            <a:r>
              <a:rPr lang="en-US" altLang="en-US" sz="1200" dirty="0" err="1">
                <a:solidFill>
                  <a:srgbClr val="0000FF"/>
                </a:solidFill>
              </a:rPr>
              <a:t>auszugleichen</a:t>
            </a:r>
            <a:r>
              <a:rPr lang="en-US" altLang="en-US" sz="1200" dirty="0">
                <a:solidFill>
                  <a:srgbClr val="0000FF"/>
                </a:solidFill>
              </a:rPr>
              <a:t>. </a:t>
            </a:r>
            <a:r>
              <a:rPr lang="en-US" altLang="en-US" sz="1200" dirty="0"/>
              <a:t>Somit </a:t>
            </a:r>
            <a:r>
              <a:rPr lang="en-US" altLang="en-US" sz="1200" dirty="0" err="1"/>
              <a:t>betrachtet</a:t>
            </a:r>
            <a:r>
              <a:rPr lang="en-US" altLang="en-US" sz="1200" dirty="0"/>
              <a:t> </a:t>
            </a:r>
            <a:r>
              <a:rPr lang="en-US" altLang="en-US" sz="1200" dirty="0" err="1"/>
              <a:t>sie</a:t>
            </a:r>
            <a:r>
              <a:rPr lang="en-US" altLang="en-US" sz="1200" dirty="0"/>
              <a:t> (die </a:t>
            </a:r>
            <a:r>
              <a:rPr lang="en-US" altLang="en-US" sz="1200" dirty="0" err="1"/>
              <a:t>Untersucherin</a:t>
            </a:r>
            <a:r>
              <a:rPr lang="en-US" altLang="en-US" sz="1200" dirty="0"/>
              <a:t>) </a:t>
            </a:r>
            <a:r>
              <a:rPr lang="en-US" altLang="en-US" sz="1200" dirty="0" err="1"/>
              <a:t>während</a:t>
            </a:r>
            <a:r>
              <a:rPr lang="en-US" altLang="en-US" sz="1200" dirty="0"/>
              <a:t> der </a:t>
            </a:r>
            <a:r>
              <a:rPr lang="en-US" altLang="en-US" sz="1200" dirty="0" err="1"/>
              <a:t>Untersuchung</a:t>
            </a:r>
            <a:r>
              <a:rPr lang="en-US" altLang="en-US" sz="1200" dirty="0"/>
              <a:t> die </a:t>
            </a:r>
            <a:r>
              <a:rPr lang="en-US" altLang="en-US" sz="1200" dirty="0" err="1"/>
              <a:t>Netzhaut</a:t>
            </a:r>
            <a:r>
              <a:rPr lang="en-US" altLang="en-US" sz="1200" dirty="0"/>
              <a:t> </a:t>
            </a:r>
            <a:r>
              <a:rPr lang="en-US" altLang="en-US" sz="1200" dirty="0" err="1"/>
              <a:t>durch</a:t>
            </a:r>
            <a:r>
              <a:rPr lang="en-US" altLang="en-US" sz="1200" dirty="0"/>
              <a:t> </a:t>
            </a:r>
            <a:r>
              <a:rPr lang="en-US" altLang="en-US" sz="1200" dirty="0" err="1"/>
              <a:t>ein</a:t>
            </a:r>
            <a:r>
              <a:rPr lang="en-US" altLang="en-US" sz="1200" dirty="0"/>
              <a:t> </a:t>
            </a:r>
            <a:r>
              <a:rPr lang="en-US" altLang="en-US" sz="1200" dirty="0" err="1"/>
              <a:t>optisches</a:t>
            </a:r>
            <a:r>
              <a:rPr lang="en-US" altLang="en-US" sz="1200" dirty="0"/>
              <a:t> </a:t>
            </a:r>
            <a:r>
              <a:rPr lang="en-US" altLang="en-US" sz="1200" dirty="0" err="1"/>
              <a:t>Gerät</a:t>
            </a:r>
            <a:r>
              <a:rPr lang="en-US" altLang="en-US" sz="1200" dirty="0"/>
              <a:t>, das </a:t>
            </a:r>
            <a:r>
              <a:rPr lang="en-US" altLang="en-US" sz="1200" dirty="0" err="1"/>
              <a:t>zunächst</a:t>
            </a:r>
            <a:r>
              <a:rPr lang="en-US" altLang="en-US" sz="1200" dirty="0"/>
              <a:t> </a:t>
            </a:r>
            <a:r>
              <a:rPr lang="en-US" altLang="en-US" sz="1200" dirty="0" err="1"/>
              <a:t>ein</a:t>
            </a:r>
            <a:r>
              <a:rPr lang="en-US" altLang="en-US" sz="1200" dirty="0"/>
              <a:t> Plus (das </a:t>
            </a:r>
            <a:r>
              <a:rPr lang="en-US" altLang="en-US" sz="1200" dirty="0" err="1"/>
              <a:t>Mikroskop</a:t>
            </a:r>
            <a:r>
              <a:rPr lang="en-US" altLang="en-US" sz="1200" dirty="0"/>
              <a:t>) und </a:t>
            </a:r>
            <a:r>
              <a:rPr lang="en-US" altLang="en-US" sz="1200" dirty="0" err="1"/>
              <a:t>dann</a:t>
            </a:r>
            <a:r>
              <a:rPr lang="en-US" altLang="en-US" sz="1200" dirty="0"/>
              <a:t> </a:t>
            </a:r>
            <a:r>
              <a:rPr lang="en-US" altLang="en-US" sz="1200" dirty="0" err="1"/>
              <a:t>ein</a:t>
            </a:r>
            <a:r>
              <a:rPr lang="en-US" altLang="en-US" sz="1200" dirty="0"/>
              <a:t> Minus (die </a:t>
            </a:r>
            <a:r>
              <a:rPr lang="en-US" altLang="en-US" sz="1200" dirty="0" err="1"/>
              <a:t>Fehlsichtlinse</a:t>
            </a:r>
            <a:r>
              <a:rPr lang="en-US" altLang="en-US" sz="1200" dirty="0"/>
              <a:t>) </a:t>
            </a:r>
            <a:r>
              <a:rPr lang="en-US" altLang="en-US" sz="1200" dirty="0" err="1"/>
              <a:t>darstellt</a:t>
            </a:r>
            <a:r>
              <a:rPr lang="en-US" altLang="en-US" sz="1200" dirty="0"/>
              <a:t>, d. h. </a:t>
            </a:r>
            <a:r>
              <a:rPr lang="en-US" altLang="en-US" sz="1200" dirty="0" err="1"/>
              <a:t>ein</a:t>
            </a:r>
            <a:r>
              <a:rPr lang="en-US" altLang="en-US" sz="1200" dirty="0"/>
              <a:t> </a:t>
            </a:r>
            <a:r>
              <a:rPr lang="en-US" altLang="en-US" sz="1200" dirty="0" err="1"/>
              <a:t>galileisches</a:t>
            </a:r>
            <a:r>
              <a:rPr lang="en-US" altLang="en-US" sz="1200" dirty="0"/>
              <a:t> </a:t>
            </a:r>
            <a:r>
              <a:rPr lang="en-US" altLang="en-US" sz="1200" dirty="0" err="1"/>
              <a:t>Fernrohr</a:t>
            </a:r>
            <a:r>
              <a:rPr lang="en-US" altLang="en-US" sz="1200" dirty="0"/>
              <a:t>, </a:t>
            </a:r>
            <a:r>
              <a:rPr lang="en-US" altLang="en-US" sz="1200" dirty="0" err="1"/>
              <a:t>allerdings</a:t>
            </a:r>
            <a:r>
              <a:rPr lang="en-US" altLang="en-US" sz="1200" dirty="0"/>
              <a:t> </a:t>
            </a:r>
            <a:r>
              <a:rPr lang="en-US" altLang="en-US" sz="1200" b="1" dirty="0" err="1"/>
              <a:t>umgekehrt</a:t>
            </a:r>
            <a:r>
              <a:rPr lang="en-US" altLang="en-US" sz="1200" dirty="0"/>
              <a:t>. </a:t>
            </a:r>
            <a:r>
              <a:rPr lang="en-US" altLang="en-US" sz="1200" dirty="0">
                <a:solidFill>
                  <a:srgbClr val="0000FF"/>
                </a:solidFill>
              </a:rPr>
              <a:t>Aus </a:t>
            </a:r>
            <a:r>
              <a:rPr lang="en-US" altLang="en-US" sz="1200" dirty="0" err="1">
                <a:solidFill>
                  <a:srgbClr val="0000FF"/>
                </a:solidFill>
              </a:rPr>
              <a:t>diesem</a:t>
            </a:r>
            <a:r>
              <a:rPr lang="en-US" altLang="en-US" sz="1200" dirty="0">
                <a:solidFill>
                  <a:srgbClr val="0000FF"/>
                </a:solidFill>
              </a:rPr>
              <a:t> Grund </a:t>
            </a:r>
            <a:r>
              <a:rPr lang="en-US" altLang="en-US" sz="1200" dirty="0" err="1">
                <a:solidFill>
                  <a:srgbClr val="0000FF"/>
                </a:solidFill>
              </a:rPr>
              <a:t>wird</a:t>
            </a:r>
            <a:r>
              <a:rPr lang="en-US" altLang="en-US" sz="1200" dirty="0">
                <a:solidFill>
                  <a:srgbClr val="0000FF"/>
                </a:solidFill>
              </a:rPr>
              <a:t> das Bild </a:t>
            </a:r>
            <a:r>
              <a:rPr lang="en-US" altLang="en-US" sz="1200" dirty="0" err="1">
                <a:solidFill>
                  <a:srgbClr val="0000FF"/>
                </a:solidFill>
              </a:rPr>
              <a:t>bei</a:t>
            </a:r>
            <a:r>
              <a:rPr lang="en-US" altLang="en-US" sz="1200" dirty="0">
                <a:solidFill>
                  <a:srgbClr val="0000FF"/>
                </a:solidFill>
              </a:rPr>
              <a:t> der </a:t>
            </a:r>
            <a:r>
              <a:rPr lang="en-US" altLang="en-US" sz="1200" dirty="0" err="1">
                <a:solidFill>
                  <a:srgbClr val="0000FF"/>
                </a:solidFill>
              </a:rPr>
              <a:t>Untersuchung</a:t>
            </a:r>
            <a:r>
              <a:rPr lang="en-US" altLang="en-US" sz="1200" dirty="0">
                <a:solidFill>
                  <a:srgbClr val="0000FF"/>
                </a:solidFill>
              </a:rPr>
              <a:t> </a:t>
            </a:r>
            <a:r>
              <a:rPr lang="en-US" altLang="en-US" sz="1200" dirty="0" err="1">
                <a:solidFill>
                  <a:srgbClr val="0000FF"/>
                </a:solidFill>
              </a:rPr>
              <a:t>eines</a:t>
            </a:r>
            <a:r>
              <a:rPr lang="en-US" altLang="en-US" sz="1200" dirty="0">
                <a:solidFill>
                  <a:srgbClr val="0000FF"/>
                </a:solidFill>
              </a:rPr>
              <a:t> </a:t>
            </a:r>
            <a:r>
              <a:rPr lang="en-US" altLang="en-US" sz="1200" dirty="0" err="1">
                <a:solidFill>
                  <a:srgbClr val="0000FF"/>
                </a:solidFill>
              </a:rPr>
              <a:t>Weitsichtigen</a:t>
            </a:r>
            <a:r>
              <a:rPr lang="en-US" altLang="en-US" sz="1200" dirty="0">
                <a:solidFill>
                  <a:srgbClr val="0000FF"/>
                </a:solidFill>
              </a:rPr>
              <a:t> </a:t>
            </a:r>
            <a:r>
              <a:rPr lang="en-US" altLang="en-US" sz="1200" dirty="0" err="1">
                <a:solidFill>
                  <a:srgbClr val="0000FF"/>
                </a:solidFill>
              </a:rPr>
              <a:t>verkleinert</a:t>
            </a:r>
            <a:r>
              <a:rPr lang="en-US" altLang="en-US" sz="1200" dirty="0">
                <a:solidFill>
                  <a:srgbClr val="0000FF"/>
                </a:solidFill>
              </a:rPr>
              <a:t> (</a:t>
            </a:r>
            <a:r>
              <a:rPr lang="en-US" altLang="en-US" sz="1200" dirty="0" err="1">
                <a:solidFill>
                  <a:srgbClr val="0000FF"/>
                </a:solidFill>
              </a:rPr>
              <a:t>im</a:t>
            </a:r>
            <a:r>
              <a:rPr lang="en-US" altLang="en-US" sz="1200" dirty="0">
                <a:solidFill>
                  <a:srgbClr val="0000FF"/>
                </a:solidFill>
              </a:rPr>
              <a:t> </a:t>
            </a:r>
            <a:r>
              <a:rPr lang="en-US" altLang="en-US" sz="1200" dirty="0" err="1">
                <a:solidFill>
                  <a:srgbClr val="0000FF"/>
                </a:solidFill>
              </a:rPr>
              <a:t>Vergleich</a:t>
            </a:r>
            <a:r>
              <a:rPr lang="en-US" altLang="en-US" sz="1200" dirty="0">
                <a:solidFill>
                  <a:srgbClr val="0000FF"/>
                </a:solidFill>
              </a:rPr>
              <a:t> </a:t>
            </a:r>
            <a:r>
              <a:rPr lang="en-US" altLang="en-US" sz="1200" dirty="0" err="1">
                <a:solidFill>
                  <a:srgbClr val="0000FF"/>
                </a:solidFill>
              </a:rPr>
              <a:t>zum</a:t>
            </a:r>
            <a:r>
              <a:rPr lang="en-US" altLang="en-US" sz="1200" dirty="0">
                <a:solidFill>
                  <a:srgbClr val="0000FF"/>
                </a:solidFill>
              </a:rPr>
              <a:t> </a:t>
            </a:r>
            <a:r>
              <a:rPr lang="en-US" altLang="en-US" sz="1200" dirty="0" err="1">
                <a:solidFill>
                  <a:srgbClr val="0000FF"/>
                </a:solidFill>
              </a:rPr>
              <a:t>gleichen</a:t>
            </a:r>
            <a:r>
              <a:rPr lang="en-US" altLang="en-US" sz="1200" dirty="0">
                <a:solidFill>
                  <a:srgbClr val="0000FF"/>
                </a:solidFill>
              </a:rPr>
              <a:t> Bild </a:t>
            </a:r>
            <a:r>
              <a:rPr lang="en-US" altLang="en-US" sz="1200" dirty="0" err="1">
                <a:solidFill>
                  <a:srgbClr val="0000FF"/>
                </a:solidFill>
              </a:rPr>
              <a:t>bei</a:t>
            </a:r>
            <a:r>
              <a:rPr lang="en-US" altLang="en-US" sz="1200" dirty="0">
                <a:solidFill>
                  <a:srgbClr val="0000FF"/>
                </a:solidFill>
              </a:rPr>
              <a:t> </a:t>
            </a:r>
            <a:r>
              <a:rPr lang="en-US" altLang="en-US" sz="1200" dirty="0" err="1">
                <a:solidFill>
                  <a:srgbClr val="0000FF"/>
                </a:solidFill>
              </a:rPr>
              <a:t>einem</a:t>
            </a:r>
            <a:r>
              <a:rPr lang="en-US" altLang="en-US" sz="1200" dirty="0">
                <a:solidFill>
                  <a:srgbClr val="0000FF"/>
                </a:solidFill>
              </a:rPr>
              <a:t> </a:t>
            </a:r>
            <a:r>
              <a:rPr lang="en-US" altLang="en-US" sz="1200" dirty="0" err="1">
                <a:solidFill>
                  <a:srgbClr val="0000FF"/>
                </a:solidFill>
              </a:rPr>
              <a:t>Normalsichtigen</a:t>
            </a:r>
            <a:r>
              <a:rPr lang="en-US" altLang="en-US" sz="1200" dirty="0">
                <a:solidFill>
                  <a:srgbClr val="0000FF"/>
                </a:solidFill>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63D26B1-62E0-A249-BB29-CE29CCA88E1F}"/>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16BC12AB-85D2-C56E-5816-25E6D75AC702}"/>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dirty="0">
                <a:solidFill>
                  <a:schemeClr val="bg1">
                    <a:lumMod val="75000"/>
                  </a:schemeClr>
                </a:solidFill>
              </a:rPr>
              <a:t>Das Gerät dient in erster Linie als Lichtquelle</a:t>
            </a:r>
          </a:p>
          <a:p>
            <a:pPr lvl="1" eaLnBrk="1" hangingPunct="1">
              <a:defRPr/>
            </a:pPr>
            <a:r>
              <a:rPr lang="en-US" altLang="en-US" sz="1200" b="1" dirty="0"/>
              <a:t>Das Bild ist </a:t>
            </a:r>
            <a:r>
              <a:rPr lang="en-US" altLang="en-US" sz="1200" dirty="0">
                <a:solidFill>
                  <a:schemeClr val="bg1">
                    <a:lumMod val="75000"/>
                  </a:schemeClr>
                </a:solidFill>
              </a:rPr>
              <a:t>aufrecht, virtuell und </a:t>
            </a:r>
            <a:r>
              <a:rPr lang="en-US" altLang="en-US" sz="1200" b="1" dirty="0"/>
              <a:t>vergrößert</a:t>
            </a:r>
            <a:endParaRPr lang="en-US" altLang="en-US" sz="2400" b="1" dirty="0">
              <a:solidFill>
                <a:schemeClr val="bg1">
                  <a:lumMod val="75000"/>
                </a:schemeClr>
              </a:solidFill>
            </a:endParaRPr>
          </a:p>
          <a:p>
            <a:pPr lvl="1" eaLnBrk="1" hangingPunct="1">
              <a:defRPr/>
            </a:pPr>
            <a:r>
              <a:rPr lang="en-US" altLang="en-US" sz="1200" b="1" dirty="0">
                <a:solidFill>
                  <a:schemeClr val="bg1">
                    <a:lumMod val="75000"/>
                  </a:schemeClr>
                </a:solidFill>
              </a:rPr>
              <a:t>Das Bild ist zweidimensional (</a:t>
            </a:r>
            <a:r>
              <a:rPr lang="en-US" altLang="en-US" sz="1200" b="1" dirty="0" err="1">
                <a:solidFill>
                  <a:schemeClr val="bg1">
                    <a:lumMod val="75000"/>
                  </a:schemeClr>
                </a:solidFill>
              </a:rPr>
              <a:t>d. h</a:t>
            </a:r>
            <a:r>
              <a:rPr lang="en-US" altLang="en-US" sz="1200" b="1" dirty="0">
                <a:solidFill>
                  <a:schemeClr val="bg1">
                    <a:lumMod val="75000"/>
                  </a:schemeClr>
                </a:solidFill>
              </a:rPr>
              <a:t>. nicht stereoskopisch)</a:t>
            </a:r>
          </a:p>
          <a:p>
            <a:pPr marL="344487" lvl="1" indent="0" eaLnBrk="1" hangingPunct="1">
              <a:buFont typeface="Wingdings" pitchFamily="2" charset="2"/>
              <a:buNone/>
              <a:defRPr/>
            </a:pPr>
            <a:endParaRPr lang="en-US" altLang="en-US" sz="2400" b="1" dirty="0"/>
          </a:p>
        </p:txBody>
      </p:sp>
      <p:sp>
        <p:nvSpPr>
          <p:cNvPr id="39940" name="Rectangle 3">
            <a:extLst>
              <a:ext uri="{FF2B5EF4-FFF2-40B4-BE49-F238E27FC236}">
                <a16:creationId xmlns:a16="http://schemas.microsoft.com/office/drawing/2014/main" id="{585220D5-BC6E-523D-1EDC-A42E5B087E26}"/>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39941" name="Slide Number Placeholder 1">
            <a:extLst>
              <a:ext uri="{FF2B5EF4-FFF2-40B4-BE49-F238E27FC236}">
                <a16:creationId xmlns:a16="http://schemas.microsoft.com/office/drawing/2014/main" id="{73D3A0C4-B002-6466-A3BA-35307057625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27E695D3-868D-0B40-9F31-3789A59606F9}" type="slidenum">
              <a:rPr lang="en-US" altLang="en-US" sz="1000" smtClean="0"/>
              <a:t>36</a:t>
            </a:fld>
            <a:endParaRPr lang="en-US" altLang="en-US" sz="1000"/>
          </a:p>
        </p:txBody>
      </p:sp>
      <p:pic>
        <p:nvPicPr>
          <p:cNvPr id="39942" name="Picture 2" descr="Direct ophthalmoscope - American Academy of Ophthalmology">
            <a:extLst>
              <a:ext uri="{FF2B5EF4-FFF2-40B4-BE49-F238E27FC236}">
                <a16:creationId xmlns:a16="http://schemas.microsoft.com/office/drawing/2014/main" id="{5865BECE-4692-954D-5E6B-6B6D364B87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0" name="TextBox 9">
            <a:extLst>
              <a:ext uri="{FF2B5EF4-FFF2-40B4-BE49-F238E27FC236}">
                <a16:creationId xmlns:a16="http://schemas.microsoft.com/office/drawing/2014/main" id="{BC99CA62-348B-DC6E-599F-997EBAAE0CB3}"/>
              </a:ext>
            </a:extLst>
          </p:cNvPr>
          <p:cNvSpPr txBox="1">
            <a:spLocks noChangeArrowheads="1"/>
          </p:cNvSpPr>
          <p:nvPr/>
        </p:nvSpPr>
        <p:spPr bwMode="auto">
          <a:xfrm>
            <a:off x="1219200" y="3987800"/>
            <a:ext cx="6264275" cy="830263"/>
          </a:xfrm>
          <a:prstGeom prst="rect">
            <a:avLst/>
          </a:prstGeom>
          <a:solidFill>
            <a:schemeClr val="accent5"/>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t>Wenn das Ophthalmoskop lediglich als Lichtquelle und (falls erforderlich) als Fokussiervorrichtung dient, woher stammt dann die Vergrößerung?</a:t>
            </a:r>
            <a:endParaRPr lang="en-US" altLang="en-US" sz="1600" i="1" dirty="0">
              <a:solidFill>
                <a:schemeClr val="accent5"/>
              </a:solidFill>
            </a:endParaRPr>
          </a:p>
          <a:p>
            <a:pPr>
              <a:defRPr/>
            </a:pPr>
            <a:r>
              <a:rPr lang="en-US" altLang="en-US" sz="1200" dirty="0">
                <a:solidFill>
                  <a:schemeClr val="accent5"/>
                </a:solidFill>
              </a:rPr>
              <a:t>Das Auge des Patienten (</a:t>
            </a:r>
            <a:r>
              <a:rPr lang="en-US" altLang="en-US" sz="1200" dirty="0" err="1">
                <a:solidFill>
                  <a:schemeClr val="accent5"/>
                </a:solidFill>
              </a:rPr>
              <a:t>d. h. </a:t>
            </a:r>
            <a:r>
              <a:rPr lang="en-US" altLang="en-US" sz="1200" dirty="0">
                <a:solidFill>
                  <a:schemeClr val="accent5"/>
                </a:solidFill>
              </a:rPr>
              <a:t>dessen Hornhaut und Linse)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04CA3F-57F6-4D8E-E40D-CD0B44731BF1}"/>
              </a:ext>
            </a:extLst>
          </p:cNvPr>
          <p:cNvSpPr/>
          <p:nvPr/>
        </p:nvSpPr>
        <p:spPr>
          <a:xfrm>
            <a:off x="78486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60C4B6DF-A516-6F1C-9B94-3405B59C9071}"/>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dirty="0">
                <a:solidFill>
                  <a:schemeClr val="bg1">
                    <a:lumMod val="75000"/>
                  </a:schemeClr>
                </a:solidFill>
              </a:rPr>
              <a:t>Das Gerät dient in erster Linie als Lichtquelle</a:t>
            </a:r>
          </a:p>
          <a:p>
            <a:pPr lvl="1" eaLnBrk="1" hangingPunct="1">
              <a:defRPr/>
            </a:pPr>
            <a:r>
              <a:rPr lang="en-US" altLang="en-US" sz="1200" b="1" dirty="0"/>
              <a:t>Das Bild ist </a:t>
            </a:r>
            <a:r>
              <a:rPr lang="en-US" altLang="en-US" sz="1200" dirty="0">
                <a:solidFill>
                  <a:schemeClr val="bg1">
                    <a:lumMod val="75000"/>
                  </a:schemeClr>
                </a:solidFill>
              </a:rPr>
              <a:t>aufrecht, virtuell und </a:t>
            </a:r>
            <a:r>
              <a:rPr lang="en-US" altLang="en-US" sz="1200" b="1" dirty="0"/>
              <a:t>vergrößert</a:t>
            </a:r>
            <a:endParaRPr lang="en-US" altLang="en-US" sz="2400" b="1" dirty="0">
              <a:solidFill>
                <a:schemeClr val="bg1">
                  <a:lumMod val="75000"/>
                </a:schemeClr>
              </a:solidFill>
            </a:endParaRPr>
          </a:p>
          <a:p>
            <a:pPr lvl="1" eaLnBrk="1" hangingPunct="1">
              <a:defRPr/>
            </a:pPr>
            <a:r>
              <a:rPr lang="en-US" altLang="en-US" sz="1200" b="1" dirty="0">
                <a:solidFill>
                  <a:schemeClr val="bg1">
                    <a:lumMod val="75000"/>
                  </a:schemeClr>
                </a:solidFill>
              </a:rPr>
              <a:t>Das Bild ist zweidimensional (</a:t>
            </a:r>
            <a:r>
              <a:rPr lang="en-US" altLang="en-US" sz="1200" b="1" dirty="0" err="1">
                <a:solidFill>
                  <a:schemeClr val="bg1">
                    <a:lumMod val="75000"/>
                  </a:schemeClr>
                </a:solidFill>
              </a:rPr>
              <a:t>d. h</a:t>
            </a:r>
            <a:r>
              <a:rPr lang="en-US" altLang="en-US" sz="1200" b="1" dirty="0">
                <a:solidFill>
                  <a:schemeClr val="bg1">
                    <a:lumMod val="75000"/>
                  </a:schemeClr>
                </a:solidFill>
              </a:rPr>
              <a:t>. nicht stereoskopisch)</a:t>
            </a:r>
          </a:p>
          <a:p>
            <a:pPr marL="344487" lvl="1" indent="0" eaLnBrk="1" hangingPunct="1">
              <a:buFont typeface="Wingdings" pitchFamily="2" charset="2"/>
              <a:buNone/>
              <a:defRPr/>
            </a:pPr>
            <a:endParaRPr lang="en-US" altLang="en-US" sz="2400" b="1" dirty="0"/>
          </a:p>
        </p:txBody>
      </p:sp>
      <p:sp>
        <p:nvSpPr>
          <p:cNvPr id="40964" name="Rectangle 3">
            <a:extLst>
              <a:ext uri="{FF2B5EF4-FFF2-40B4-BE49-F238E27FC236}">
                <a16:creationId xmlns:a16="http://schemas.microsoft.com/office/drawing/2014/main" id="{B4D00B54-2687-20D2-3171-B7010FDC552F}"/>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40965" name="Slide Number Placeholder 1">
            <a:extLst>
              <a:ext uri="{FF2B5EF4-FFF2-40B4-BE49-F238E27FC236}">
                <a16:creationId xmlns:a16="http://schemas.microsoft.com/office/drawing/2014/main" id="{73E38E78-6F05-5C7E-607B-1876CA2DDC9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24743A63-90D2-1446-81CE-EFF2BC845EDF}" type="slidenum">
              <a:rPr lang="en-US" altLang="en-US" sz="1000" smtClean="0"/>
              <a:t>37</a:t>
            </a:fld>
            <a:endParaRPr lang="en-US" altLang="en-US" sz="1000"/>
          </a:p>
        </p:txBody>
      </p:sp>
      <p:pic>
        <p:nvPicPr>
          <p:cNvPr id="40966" name="Picture 2" descr="Direct ophthalmoscope - American Academy of Ophthalmology">
            <a:extLst>
              <a:ext uri="{FF2B5EF4-FFF2-40B4-BE49-F238E27FC236}">
                <a16:creationId xmlns:a16="http://schemas.microsoft.com/office/drawing/2014/main" id="{777B343E-3AB5-5A55-207F-4B30E5F2FB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0" name="TextBox 9">
            <a:extLst>
              <a:ext uri="{FF2B5EF4-FFF2-40B4-BE49-F238E27FC236}">
                <a16:creationId xmlns:a16="http://schemas.microsoft.com/office/drawing/2014/main" id="{2628633B-7138-97C2-9EFA-9EEECECFE5F8}"/>
              </a:ext>
            </a:extLst>
          </p:cNvPr>
          <p:cNvSpPr txBox="1">
            <a:spLocks noChangeArrowheads="1"/>
          </p:cNvSpPr>
          <p:nvPr/>
        </p:nvSpPr>
        <p:spPr bwMode="auto">
          <a:xfrm>
            <a:off x="1219200" y="3987800"/>
            <a:ext cx="6264275" cy="830263"/>
          </a:xfrm>
          <a:prstGeom prst="rect">
            <a:avLst/>
          </a:prstGeom>
          <a:solidFill>
            <a:schemeClr val="accent5"/>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a:t>Wenn das Ophthalmoskop lediglich als Lichtquelle und (falls erforderlich) als Fokussiervorrichtung dient, woher stammt dann die Vergrößerung?</a:t>
            </a:r>
          </a:p>
          <a:p>
            <a:pPr>
              <a:defRPr/>
            </a:pPr>
            <a:r>
              <a:rPr lang="en-US" altLang="en-US" sz="1200"/>
              <a:t>Das Auge des Patienten (d. h. dessen Hornhaut und Linse)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B42C02B-A40E-3699-9DEB-F9CD10BCC50C}"/>
              </a:ext>
            </a:extLst>
          </p:cNvPr>
          <p:cNvSpPr/>
          <p:nvPr/>
        </p:nvSpPr>
        <p:spPr>
          <a:xfrm>
            <a:off x="79248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399F6D95-9B55-557E-4013-CF678665BA01}"/>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dirty="0">
                <a:solidFill>
                  <a:schemeClr val="bg1">
                    <a:lumMod val="75000"/>
                  </a:schemeClr>
                </a:solidFill>
              </a:rPr>
              <a:t>Das Gerät dient in erster Linie als Lichtquelle</a:t>
            </a:r>
          </a:p>
          <a:p>
            <a:pPr lvl="1" eaLnBrk="1" hangingPunct="1">
              <a:defRPr/>
            </a:pPr>
            <a:r>
              <a:rPr lang="en-US" altLang="en-US" sz="1200" b="1" dirty="0"/>
              <a:t>Das Bild ist </a:t>
            </a:r>
            <a:r>
              <a:rPr lang="en-US" altLang="en-US" sz="1200" dirty="0">
                <a:solidFill>
                  <a:schemeClr val="bg1">
                    <a:lumMod val="75000"/>
                  </a:schemeClr>
                </a:solidFill>
              </a:rPr>
              <a:t>aufrecht, virtuell und </a:t>
            </a:r>
            <a:r>
              <a:rPr lang="en-US" altLang="en-US" sz="1200" b="1" dirty="0"/>
              <a:t>vergrößert</a:t>
            </a:r>
            <a:endParaRPr lang="en-US" altLang="en-US" sz="2400" b="1" dirty="0">
              <a:solidFill>
                <a:schemeClr val="bg1">
                  <a:lumMod val="75000"/>
                </a:schemeClr>
              </a:solidFill>
            </a:endParaRP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p:txBody>
      </p:sp>
      <p:sp>
        <p:nvSpPr>
          <p:cNvPr id="41988" name="Rectangle 3">
            <a:extLst>
              <a:ext uri="{FF2B5EF4-FFF2-40B4-BE49-F238E27FC236}">
                <a16:creationId xmlns:a16="http://schemas.microsoft.com/office/drawing/2014/main" id="{00F3CDA1-C468-711E-4F34-67542B91B549}"/>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41989" name="Slide Number Placeholder 1">
            <a:extLst>
              <a:ext uri="{FF2B5EF4-FFF2-40B4-BE49-F238E27FC236}">
                <a16:creationId xmlns:a16="http://schemas.microsoft.com/office/drawing/2014/main" id="{EED06AD0-C3EB-3CBE-2ED3-37F4495E4E2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B096E460-412A-2041-A2D2-C35243465793}" type="slidenum">
              <a:rPr lang="en-US" altLang="en-US" sz="1000" smtClean="0"/>
              <a:t>38</a:t>
            </a:fld>
            <a:endParaRPr lang="en-US" altLang="en-US" sz="1000"/>
          </a:p>
        </p:txBody>
      </p:sp>
      <p:pic>
        <p:nvPicPr>
          <p:cNvPr id="41990" name="Picture 2" descr="Direct ophthalmoscope - American Academy of Ophthalmology">
            <a:extLst>
              <a:ext uri="{FF2B5EF4-FFF2-40B4-BE49-F238E27FC236}">
                <a16:creationId xmlns:a16="http://schemas.microsoft.com/office/drawing/2014/main" id="{100AD3CE-60B2-CF42-06C2-A80EB5DD09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04511F65-5E36-C231-E121-8E7AF888B7E6}"/>
              </a:ext>
            </a:extLst>
          </p:cNvPr>
          <p:cNvSpPr txBox="1"/>
          <p:nvPr/>
        </p:nvSpPr>
        <p:spPr>
          <a:xfrm>
            <a:off x="1219200" y="3987800"/>
            <a:ext cx="6264275" cy="830263"/>
          </a:xfrm>
          <a:prstGeom prst="rect">
            <a:avLst/>
          </a:prstGeom>
          <a:solidFill>
            <a:schemeClr val="accent5"/>
          </a:solidFill>
        </p:spPr>
        <p:txBody>
          <a:bodyPr wrap="square" lIns="25400" tIns="12700" rIns="25400" bIns="12700">
            <a:spAutoFit/>
          </a:bodyPr>
          <a:lstStyle/>
          <a:p>
            <a:pPr>
              <a:defRPr/>
            </a:pPr>
            <a:r>
              <a:rPr lang="en-US" sz="1200" i="1" dirty="0">
                <a:solidFill>
                  <a:schemeClr val="bg1">
                    <a:lumMod val="75000"/>
                  </a:schemeClr>
                </a:solidFill>
              </a:rPr>
              <a:t>Wenn das Ophthalmoskop lediglich als Lichtquelle und (falls erforderlich) als Fokussiervorrichtung dient, woher stammt dann die Vergrößerung?</a:t>
            </a:r>
          </a:p>
          <a:p>
            <a:pPr>
              <a:defRPr/>
            </a:pPr>
            <a:r>
              <a:rPr lang="en-US" sz="1200" dirty="0">
                <a:solidFill>
                  <a:schemeClr val="bg1">
                    <a:lumMod val="75000"/>
                  </a:schemeClr>
                </a:solidFill>
              </a:rPr>
              <a:t>Das Auge des Patienten (</a:t>
            </a:r>
            <a:r>
              <a:rPr lang="en-US" sz="1200" dirty="0" err="1">
                <a:solidFill>
                  <a:schemeClr val="bg1">
                    <a:lumMod val="75000"/>
                  </a:schemeClr>
                </a:solidFill>
              </a:rPr>
              <a:t>d. h. </a:t>
            </a:r>
            <a:r>
              <a:rPr lang="en-US" sz="1200" dirty="0">
                <a:solidFill>
                  <a:schemeClr val="bg1">
                    <a:lumMod val="75000"/>
                  </a:schemeClr>
                </a:solidFill>
              </a:rPr>
              <a:t>dessen Hornhaut und Linse)</a:t>
            </a:r>
          </a:p>
        </p:txBody>
      </p:sp>
      <p:sp>
        <p:nvSpPr>
          <p:cNvPr id="41992" name="TextBox 11">
            <a:extLst>
              <a:ext uri="{FF2B5EF4-FFF2-40B4-BE49-F238E27FC236}">
                <a16:creationId xmlns:a16="http://schemas.microsoft.com/office/drawing/2014/main" id="{05C2E8BD-7C79-73C9-2014-5AF64CD28F4B}"/>
              </a:ext>
            </a:extLst>
          </p:cNvPr>
          <p:cNvSpPr txBox="1">
            <a:spLocks noChangeArrowheads="1"/>
          </p:cNvSpPr>
          <p:nvPr/>
        </p:nvSpPr>
        <p:spPr bwMode="auto">
          <a:xfrm>
            <a:off x="914400" y="914400"/>
            <a:ext cx="7162800" cy="24622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a:t>Wie stark ist die Vergrößerung bei der direkten Ophthalmoskopie?</a:t>
            </a:r>
            <a:endParaRPr lang="en-US" altLang="en-US" sz="1400" i="1">
              <a:solidFill>
                <a:srgbClr val="FFFF00"/>
              </a:solidFill>
            </a:endParaRPr>
          </a:p>
          <a:p>
            <a:r>
              <a:rPr lang="en-US" altLang="en-US" sz="1200">
                <a:solidFill>
                  <a:srgbClr val="FFFF00"/>
                </a:solidFill>
              </a:rPr>
              <a:t>Zu Testzwecken beträgt die Gesamtstärke des menschlichen Auges 60 D (denken Sie daran, dass dieser Wert aus dem </a:t>
            </a:r>
            <a:r>
              <a:rPr lang="en-US" altLang="en-US" sz="1200" i="1">
                <a:solidFill>
                  <a:srgbClr val="FFFF00"/>
                </a:solidFill>
              </a:rPr>
              <a:t>reduzierten schematischen Auge nach Güllstrand</a:t>
            </a:r>
            <a:r>
              <a:rPr lang="en-US" altLang="en-US" sz="1200">
                <a:solidFill>
                  <a:srgbClr val="FFFF00"/>
                </a:solidFill>
              </a:rPr>
              <a:t> stammt) und wird als von einer einzigen Linse herrührend betrachtet.* Da die Netzhaut bei der direkten Ophthalmoskopie durch eine einzige Linse untersucht wird, ist die Untersuchung vergleichbar mit dem Betrachten eines Objekts durch eine </a:t>
            </a:r>
            <a:r>
              <a:rPr lang="en-US" altLang="en-US" sz="1200" i="1">
                <a:solidFill>
                  <a:srgbClr val="FFFF00"/>
                </a:solidFill>
              </a:rPr>
              <a:t>einfache Lupe</a:t>
            </a:r>
            <a:r>
              <a:rPr lang="en-US" altLang="en-US" sz="1200">
                <a:solidFill>
                  <a:srgbClr val="FFFF00"/>
                </a:solidFill>
              </a:rPr>
              <a:t>. Wie Sie wissen (aus einem kürzlich behandelten Kapitel), beträgt die Brechkraft einer einfachen Lupe </a:t>
            </a:r>
          </a:p>
          <a:p>
            <a:endParaRPr lang="en-US" altLang="en-US" sz="1400">
              <a:solidFill>
                <a:srgbClr val="FFFF00"/>
              </a:solidFill>
            </a:endParaRPr>
          </a:p>
          <a:p>
            <a:endParaRPr lang="en-US" altLang="en-US" sz="1400">
              <a:solidFill>
                <a:srgbClr val="FFFF00"/>
              </a:solidFill>
            </a:endParaRPr>
          </a:p>
          <a:p>
            <a:endParaRPr lang="en-US" altLang="en-US" sz="1400">
              <a:solidFill>
                <a:srgbClr val="FFFF00"/>
              </a:solidFill>
            </a:endParaRPr>
          </a:p>
          <a:p>
            <a:r>
              <a:rPr lang="en-US" altLang="en-US" sz="1200">
                <a:solidFill>
                  <a:srgbClr val="FFFF00"/>
                </a:solidFill>
              </a:rPr>
              <a:t>wobei die Linse in diesem Fall das Auge des Patienten ist. Somit beträgt die Vergrößerung der Netzhaut, wie sie vom Untersucher gesehen wird, 60/4 = 15-fach.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A6C0B1-5736-7F25-C6DC-1DBFEB05ED86}"/>
              </a:ext>
            </a:extLst>
          </p:cNvPr>
          <p:cNvSpPr/>
          <p:nvPr/>
        </p:nvSpPr>
        <p:spPr>
          <a:xfrm>
            <a:off x="79248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0C6C100E-3024-3487-5879-4F39CFAF1003}"/>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dirty="0">
                <a:solidFill>
                  <a:schemeClr val="bg1">
                    <a:lumMod val="75000"/>
                  </a:schemeClr>
                </a:solidFill>
              </a:rPr>
              <a:t>Das Gerät dient in erster Linie als Lichtquelle</a:t>
            </a:r>
          </a:p>
          <a:p>
            <a:pPr lvl="1" eaLnBrk="1" hangingPunct="1">
              <a:defRPr/>
            </a:pPr>
            <a:r>
              <a:rPr lang="en-US" altLang="en-US" sz="1200" b="1" dirty="0"/>
              <a:t>Das Bild ist </a:t>
            </a:r>
            <a:r>
              <a:rPr lang="en-US" altLang="en-US" sz="1200" dirty="0">
                <a:solidFill>
                  <a:schemeClr val="bg1">
                    <a:lumMod val="75000"/>
                  </a:schemeClr>
                </a:solidFill>
              </a:rPr>
              <a:t>aufrecht, virtuell und </a:t>
            </a:r>
            <a:r>
              <a:rPr lang="en-US" altLang="en-US" sz="1200" b="1" dirty="0"/>
              <a:t>vergrößert</a:t>
            </a:r>
            <a:endParaRPr lang="en-US" altLang="en-US" sz="2400" b="1" dirty="0">
              <a:solidFill>
                <a:schemeClr val="bg1">
                  <a:lumMod val="75000"/>
                </a:schemeClr>
              </a:solidFill>
            </a:endParaRP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p:txBody>
      </p:sp>
      <p:sp>
        <p:nvSpPr>
          <p:cNvPr id="43012" name="Rectangle 3">
            <a:extLst>
              <a:ext uri="{FF2B5EF4-FFF2-40B4-BE49-F238E27FC236}">
                <a16:creationId xmlns:a16="http://schemas.microsoft.com/office/drawing/2014/main" id="{7142248A-9B5A-721E-1AD6-E255B979DA28}"/>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43013" name="Slide Number Placeholder 1">
            <a:extLst>
              <a:ext uri="{FF2B5EF4-FFF2-40B4-BE49-F238E27FC236}">
                <a16:creationId xmlns:a16="http://schemas.microsoft.com/office/drawing/2014/main" id="{B3B0AE44-4E09-FB49-40BF-2CBB4E513CC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CC98DF35-EFF5-8C47-BFF6-C4D25540B9AE}" type="slidenum">
              <a:rPr lang="en-US" altLang="en-US" sz="1000" smtClean="0"/>
              <a:t>39</a:t>
            </a:fld>
            <a:endParaRPr lang="en-US" altLang="en-US" sz="1000"/>
          </a:p>
        </p:txBody>
      </p:sp>
      <p:pic>
        <p:nvPicPr>
          <p:cNvPr id="43014" name="Picture 2" descr="Direct ophthalmoscope - American Academy of Ophthalmology">
            <a:extLst>
              <a:ext uri="{FF2B5EF4-FFF2-40B4-BE49-F238E27FC236}">
                <a16:creationId xmlns:a16="http://schemas.microsoft.com/office/drawing/2014/main" id="{E7A584C2-0627-8B78-9726-9BCA6BF320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F5E8B044-2436-3941-67EC-F3CF3033A8A1}"/>
              </a:ext>
            </a:extLst>
          </p:cNvPr>
          <p:cNvSpPr txBox="1"/>
          <p:nvPr/>
        </p:nvSpPr>
        <p:spPr>
          <a:xfrm>
            <a:off x="1219200" y="3987800"/>
            <a:ext cx="6264275" cy="830263"/>
          </a:xfrm>
          <a:prstGeom prst="rect">
            <a:avLst/>
          </a:prstGeom>
          <a:solidFill>
            <a:schemeClr val="accent5"/>
          </a:solidFill>
        </p:spPr>
        <p:txBody>
          <a:bodyPr wrap="square" lIns="25400" tIns="12700" rIns="25400" bIns="12700">
            <a:spAutoFit/>
          </a:bodyPr>
          <a:lstStyle/>
          <a:p>
            <a:pPr>
              <a:defRPr/>
            </a:pPr>
            <a:r>
              <a:rPr lang="en-US" sz="1200" i="1" dirty="0">
                <a:solidFill>
                  <a:schemeClr val="bg1">
                    <a:lumMod val="75000"/>
                  </a:schemeClr>
                </a:solidFill>
              </a:rPr>
              <a:t>Wenn das Ophthalmoskop lediglich als Lichtquelle und (falls erforderlich) als Fokussiervorrichtung dient, woher stammt dann die Vergrößerung?</a:t>
            </a:r>
          </a:p>
          <a:p>
            <a:pPr>
              <a:defRPr/>
            </a:pPr>
            <a:r>
              <a:rPr lang="en-US" sz="1200" dirty="0">
                <a:solidFill>
                  <a:schemeClr val="bg1">
                    <a:lumMod val="75000"/>
                  </a:schemeClr>
                </a:solidFill>
              </a:rPr>
              <a:t>Das Auge des Patienten (</a:t>
            </a:r>
            <a:r>
              <a:rPr lang="en-US" sz="1200" dirty="0" err="1">
                <a:solidFill>
                  <a:schemeClr val="bg1">
                    <a:lumMod val="75000"/>
                  </a:schemeClr>
                </a:solidFill>
              </a:rPr>
              <a:t>d. h. </a:t>
            </a:r>
            <a:r>
              <a:rPr lang="en-US" sz="1200" dirty="0">
                <a:solidFill>
                  <a:schemeClr val="bg1">
                    <a:lumMod val="75000"/>
                  </a:schemeClr>
                </a:solidFill>
              </a:rPr>
              <a:t>dessen Hornhaut und Linse)</a:t>
            </a:r>
          </a:p>
        </p:txBody>
      </p:sp>
      <p:sp>
        <p:nvSpPr>
          <p:cNvPr id="43016" name="TextBox 11">
            <a:extLst>
              <a:ext uri="{FF2B5EF4-FFF2-40B4-BE49-F238E27FC236}">
                <a16:creationId xmlns:a16="http://schemas.microsoft.com/office/drawing/2014/main" id="{80EB5FED-7706-38CB-DAFE-C09223A6025E}"/>
              </a:ext>
            </a:extLst>
          </p:cNvPr>
          <p:cNvSpPr txBox="1">
            <a:spLocks noChangeArrowheads="1"/>
          </p:cNvSpPr>
          <p:nvPr/>
        </p:nvSpPr>
        <p:spPr bwMode="auto">
          <a:xfrm>
            <a:off x="914400" y="914400"/>
            <a:ext cx="7162800" cy="24622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a:t>Wie stark ist die Vergrößerung bei der direkten Ophthalmoskopie?</a:t>
            </a:r>
          </a:p>
          <a:p>
            <a:r>
              <a:rPr lang="en-US" altLang="en-US" sz="1200"/>
              <a:t>Zu Testzwecken beträgt die Gesamtstärke des menschlichen Auges 60 d (denken Sie daran, dass dieser Wert aus dem </a:t>
            </a:r>
            <a:r>
              <a:rPr lang="en-US" altLang="en-US" sz="1200" i="1"/>
              <a:t>reduzierten schematischen Auge nach Güllstrand</a:t>
            </a:r>
            <a:r>
              <a:rPr lang="en-US" altLang="en-US" sz="1200"/>
              <a:t> stammt) und wird als von einer einzigen Linse herrührend betrachtet.* </a:t>
            </a:r>
            <a:r>
              <a:rPr lang="en-US" altLang="en-US" sz="1200">
                <a:solidFill>
                  <a:srgbClr val="FFFF00"/>
                </a:solidFill>
              </a:rPr>
              <a:t>Da die Netzhaut bei der direkten Ophthalmoskopie durch eine einzige Linse untersucht wird, ist die Untersuchung vergleichbar mit dem Betrachten eines Objekts durch eine </a:t>
            </a:r>
            <a:r>
              <a:rPr lang="en-US" altLang="en-US" sz="1200" i="1">
                <a:solidFill>
                  <a:srgbClr val="FFFF00"/>
                </a:solidFill>
              </a:rPr>
              <a:t>einfache Lupe</a:t>
            </a:r>
            <a:r>
              <a:rPr lang="en-US" altLang="en-US" sz="1200">
                <a:solidFill>
                  <a:srgbClr val="FFFF00"/>
                </a:solidFill>
              </a:rPr>
              <a:t>. Wie Sie wissen (aus einem kürzlich behandelten Kapitel), beträgt die Brechkraft einer einfachen Lupe </a:t>
            </a:r>
          </a:p>
          <a:p>
            <a:endParaRPr lang="en-US" altLang="en-US" sz="1400">
              <a:solidFill>
                <a:srgbClr val="FFFF00"/>
              </a:solidFill>
            </a:endParaRPr>
          </a:p>
          <a:p>
            <a:endParaRPr lang="en-US" altLang="en-US" sz="1400">
              <a:solidFill>
                <a:srgbClr val="FFFF00"/>
              </a:solidFill>
            </a:endParaRPr>
          </a:p>
          <a:p>
            <a:endParaRPr lang="en-US" altLang="en-US" sz="1400">
              <a:solidFill>
                <a:srgbClr val="FFFF00"/>
              </a:solidFill>
            </a:endParaRPr>
          </a:p>
          <a:p>
            <a:r>
              <a:rPr lang="en-US" altLang="en-US" sz="1200">
                <a:solidFill>
                  <a:srgbClr val="FFFF00"/>
                </a:solidFill>
              </a:rPr>
              <a:t>wobei die Linse in diesem Fall das Auge des Patienten ist. Somit beträgt die Vergrößerung der Netzhaut, wie sie vom Untersucher gesehen wird, 60/4 = 15x.</a:t>
            </a:r>
          </a:p>
        </p:txBody>
      </p:sp>
      <p:sp>
        <p:nvSpPr>
          <p:cNvPr id="17" name="Rectangle 16">
            <a:extLst>
              <a:ext uri="{FF2B5EF4-FFF2-40B4-BE49-F238E27FC236}">
                <a16:creationId xmlns:a16="http://schemas.microsoft.com/office/drawing/2014/main" id="{A29E5BE7-7EB9-A383-48B9-CF92469202E1}"/>
              </a:ext>
            </a:extLst>
          </p:cNvPr>
          <p:cNvSpPr/>
          <p:nvPr/>
        </p:nvSpPr>
        <p:spPr>
          <a:xfrm>
            <a:off x="5548312" y="1073150"/>
            <a:ext cx="304800" cy="222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a:extLst>
              <a:ext uri="{FF2B5EF4-FFF2-40B4-BE49-F238E27FC236}">
                <a16:creationId xmlns:a16="http://schemas.microsoft.com/office/drawing/2014/main" id="{937607FC-070C-FEE7-CF7E-A0406B99EF4F}"/>
              </a:ext>
            </a:extLst>
          </p:cNvPr>
          <p:cNvSpPr/>
          <p:nvPr/>
        </p:nvSpPr>
        <p:spPr>
          <a:xfrm>
            <a:off x="1905000" y="1295400"/>
            <a:ext cx="1843088" cy="1849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25400" tIns="12700" rIns="25400" bIns="12700" anchor="ctr"/>
          <a:lstStyle/>
          <a:p>
            <a:pPr algn="ctr">
              <a:defRPr/>
            </a:pPr>
            <a:r>
              <a:rPr lang="en-US" sz="1200" dirty="0">
                <a:solidFill>
                  <a:schemeClr val="tx1"/>
                </a:solidFill>
              </a:rPr>
              <a:t>vier Wörter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685DB6-B4B4-D217-DFE0-14CEBC26282F}"/>
              </a:ext>
            </a:extLst>
          </p:cNvPr>
          <p:cNvSpPr/>
          <p:nvPr/>
        </p:nvSpPr>
        <p:spPr>
          <a:xfrm>
            <a:off x="79248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EC4E02BF-5FA0-B25A-EF8B-4B44C90ABD08}"/>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dirty="0">
                <a:solidFill>
                  <a:schemeClr val="bg1">
                    <a:lumMod val="75000"/>
                  </a:schemeClr>
                </a:solidFill>
              </a:rPr>
              <a:t>Das Gerät dient in erster Linie als Lichtquelle</a:t>
            </a:r>
          </a:p>
          <a:p>
            <a:pPr lvl="1" eaLnBrk="1" hangingPunct="1">
              <a:defRPr/>
            </a:pPr>
            <a:r>
              <a:rPr lang="en-US" altLang="en-US" sz="1200" b="1" dirty="0"/>
              <a:t>Das Bild ist </a:t>
            </a:r>
            <a:r>
              <a:rPr lang="en-US" altLang="en-US" sz="1200" dirty="0">
                <a:solidFill>
                  <a:schemeClr val="bg1">
                    <a:lumMod val="75000"/>
                  </a:schemeClr>
                </a:solidFill>
              </a:rPr>
              <a:t>aufrecht, virtuell und </a:t>
            </a:r>
            <a:r>
              <a:rPr lang="en-US" altLang="en-US" sz="1200" b="1" dirty="0"/>
              <a:t>vergrößert</a:t>
            </a:r>
            <a:endParaRPr lang="en-US" altLang="en-US" sz="2400" b="1" dirty="0">
              <a:solidFill>
                <a:schemeClr val="bg1">
                  <a:lumMod val="75000"/>
                </a:schemeClr>
              </a:solidFill>
            </a:endParaRPr>
          </a:p>
          <a:p>
            <a:pPr lvl="1" eaLnBrk="1" hangingPunct="1">
              <a:defRPr/>
            </a:pPr>
            <a:r>
              <a:rPr lang="en-US" altLang="en-US" sz="1200" dirty="0">
                <a:solidFill>
                  <a:schemeClr val="bg1">
                    <a:lumMod val="75000"/>
                  </a:schemeClr>
                </a:solidFill>
              </a:rPr>
              <a:t>Das Bild ist zweidimensional (</a:t>
            </a:r>
            <a:r>
              <a:rPr lang="en-US" altLang="en-US" sz="1200" dirty="0" err="1">
                <a:solidFill>
                  <a:schemeClr val="bg1">
                    <a:lumMod val="75000"/>
                  </a:schemeClr>
                </a:solidFill>
              </a:rPr>
              <a:t>d. h</a:t>
            </a:r>
            <a:r>
              <a:rPr lang="en-US" altLang="en-US" sz="1200" dirty="0">
                <a:solidFill>
                  <a:schemeClr val="bg1">
                    <a:lumMod val="75000"/>
                  </a:schemeClr>
                </a:solidFill>
              </a:rPr>
              <a:t>. nicht stereoskopisch)</a:t>
            </a:r>
          </a:p>
        </p:txBody>
      </p:sp>
      <p:sp>
        <p:nvSpPr>
          <p:cNvPr id="44036" name="Rectangle 3">
            <a:extLst>
              <a:ext uri="{FF2B5EF4-FFF2-40B4-BE49-F238E27FC236}">
                <a16:creationId xmlns:a16="http://schemas.microsoft.com/office/drawing/2014/main" id="{CF261378-D58D-6F29-0085-46330791E8D6}"/>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44037" name="Slide Number Placeholder 1">
            <a:extLst>
              <a:ext uri="{FF2B5EF4-FFF2-40B4-BE49-F238E27FC236}">
                <a16:creationId xmlns:a16="http://schemas.microsoft.com/office/drawing/2014/main" id="{89E6F972-F20B-7788-79E8-1E8DE6C8040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CF5E3A5C-8B63-3542-8660-0AEA6407FA13}" type="slidenum">
              <a:rPr lang="en-US" altLang="en-US" sz="1000" smtClean="0"/>
              <a:t>40</a:t>
            </a:fld>
            <a:endParaRPr lang="en-US" altLang="en-US" sz="1000"/>
          </a:p>
        </p:txBody>
      </p:sp>
      <p:pic>
        <p:nvPicPr>
          <p:cNvPr id="44038" name="Picture 2" descr="Direct ophthalmoscope - American Academy of Ophthalmology">
            <a:extLst>
              <a:ext uri="{FF2B5EF4-FFF2-40B4-BE49-F238E27FC236}">
                <a16:creationId xmlns:a16="http://schemas.microsoft.com/office/drawing/2014/main" id="{A131B6B3-9303-6B5E-2F4C-3EB7230229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F6EC8225-7119-DD33-BFF8-A93000E314E8}"/>
              </a:ext>
            </a:extLst>
          </p:cNvPr>
          <p:cNvSpPr txBox="1"/>
          <p:nvPr/>
        </p:nvSpPr>
        <p:spPr>
          <a:xfrm>
            <a:off x="1219200" y="3987800"/>
            <a:ext cx="6264275" cy="830263"/>
          </a:xfrm>
          <a:prstGeom prst="rect">
            <a:avLst/>
          </a:prstGeom>
          <a:solidFill>
            <a:schemeClr val="accent5"/>
          </a:solidFill>
        </p:spPr>
        <p:txBody>
          <a:bodyPr wrap="square" lIns="25400" tIns="12700" rIns="25400" bIns="12700">
            <a:spAutoFit/>
          </a:bodyPr>
          <a:lstStyle/>
          <a:p>
            <a:pPr>
              <a:defRPr/>
            </a:pPr>
            <a:r>
              <a:rPr lang="en-US" sz="1200" i="1" dirty="0">
                <a:solidFill>
                  <a:schemeClr val="bg1">
                    <a:lumMod val="75000"/>
                  </a:schemeClr>
                </a:solidFill>
              </a:rPr>
              <a:t>Wenn das Ophthalmoskop lediglich als Lichtquelle und (falls erforderlich) als Fokussiervorrichtung dient, woher stammt dann die Vergrößerung?</a:t>
            </a:r>
          </a:p>
          <a:p>
            <a:pPr>
              <a:defRPr/>
            </a:pPr>
            <a:r>
              <a:rPr lang="en-US" sz="1200" dirty="0">
                <a:solidFill>
                  <a:schemeClr val="bg1">
                    <a:lumMod val="75000"/>
                  </a:schemeClr>
                </a:solidFill>
              </a:rPr>
              <a:t>Das Auge des Patienten (</a:t>
            </a:r>
            <a:r>
              <a:rPr lang="en-US" sz="1200" dirty="0" err="1">
                <a:solidFill>
                  <a:schemeClr val="bg1">
                    <a:lumMod val="75000"/>
                  </a:schemeClr>
                </a:solidFill>
              </a:rPr>
              <a:t>d. h. </a:t>
            </a:r>
            <a:r>
              <a:rPr lang="en-US" sz="1200" dirty="0">
                <a:solidFill>
                  <a:schemeClr val="bg1">
                    <a:lumMod val="75000"/>
                  </a:schemeClr>
                </a:solidFill>
              </a:rPr>
              <a:t>dessen Hornhaut und Linse)</a:t>
            </a:r>
          </a:p>
        </p:txBody>
      </p:sp>
      <p:sp>
        <p:nvSpPr>
          <p:cNvPr id="44040" name="TextBox 11">
            <a:extLst>
              <a:ext uri="{FF2B5EF4-FFF2-40B4-BE49-F238E27FC236}">
                <a16:creationId xmlns:a16="http://schemas.microsoft.com/office/drawing/2014/main" id="{BE7FBAB7-F695-BAA7-8DE6-6AA73F0215CF}"/>
              </a:ext>
            </a:extLst>
          </p:cNvPr>
          <p:cNvSpPr txBox="1">
            <a:spLocks noChangeArrowheads="1"/>
          </p:cNvSpPr>
          <p:nvPr/>
        </p:nvSpPr>
        <p:spPr bwMode="auto">
          <a:xfrm>
            <a:off x="914400" y="914400"/>
            <a:ext cx="7162800" cy="24622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a:t>Wie stark ist die Vergrößerung bei der direkten Ophthalmoskopie?</a:t>
            </a:r>
          </a:p>
          <a:p>
            <a:r>
              <a:rPr lang="en-US" altLang="en-US" sz="1200"/>
              <a:t>Zu Testzwecken beträgt die Gesamtstärke des menschlichen Auges 60 D (denken Sie daran, dass dieser Wert aus dem </a:t>
            </a:r>
            <a:r>
              <a:rPr lang="en-US" altLang="en-US" sz="1200" i="1"/>
              <a:t>von Güllstrand reduzierten schematischen Auge </a:t>
            </a:r>
            <a:r>
              <a:rPr lang="en-US" altLang="en-US" sz="1200"/>
              <a:t>abgeleitet ist) und wird als von einer einzigen Linse stammend betrachtet.* </a:t>
            </a:r>
            <a:r>
              <a:rPr lang="en-US" altLang="en-US" sz="1200">
                <a:solidFill>
                  <a:srgbClr val="FFFF00"/>
                </a:solidFill>
              </a:rPr>
              <a:t>Da die Netzhaut bei der direkten Ophthalmoskopie durch eine einzige Linse untersucht wird, ist die Untersuchung vergleichbar mit dem Betrachten eines Objekts durch eine </a:t>
            </a:r>
            <a:r>
              <a:rPr lang="en-US" altLang="en-US" sz="1200" i="1">
                <a:solidFill>
                  <a:srgbClr val="FFFF00"/>
                </a:solidFill>
              </a:rPr>
              <a:t>einfache Lupe</a:t>
            </a:r>
            <a:r>
              <a:rPr lang="en-US" altLang="en-US" sz="1200">
                <a:solidFill>
                  <a:srgbClr val="FFFF00"/>
                </a:solidFill>
              </a:rPr>
              <a:t>. Wie Sie wissen (aus einem kürzlich behandelten Kapitel), beträgt die Brechkraft einer einfachen Lupe </a:t>
            </a:r>
          </a:p>
          <a:p>
            <a:endParaRPr lang="en-US" altLang="en-US" sz="1400">
              <a:solidFill>
                <a:srgbClr val="FFFF00"/>
              </a:solidFill>
            </a:endParaRPr>
          </a:p>
          <a:p>
            <a:endParaRPr lang="en-US" altLang="en-US" sz="1400">
              <a:solidFill>
                <a:srgbClr val="FFFF00"/>
              </a:solidFill>
            </a:endParaRPr>
          </a:p>
          <a:p>
            <a:endParaRPr lang="en-US" altLang="en-US" sz="1400">
              <a:solidFill>
                <a:srgbClr val="FFFF00"/>
              </a:solidFill>
            </a:endParaRPr>
          </a:p>
          <a:p>
            <a:r>
              <a:rPr lang="en-US" altLang="en-US" sz="1200">
                <a:solidFill>
                  <a:srgbClr val="FFFF00"/>
                </a:solidFill>
              </a:rPr>
              <a:t>wobei die Linse in diesem Fall das Auge des Patienten ist. Somit beträgt die Vergrößerung der Netzhaut, wie sie vom Untersucher gesehen wird, 60/4 = 15x.</a:t>
            </a:r>
          </a:p>
        </p:txBody>
      </p:sp>
      <p:grpSp>
        <p:nvGrpSpPr>
          <p:cNvPr id="44041" name="Group 18">
            <a:extLst>
              <a:ext uri="{FF2B5EF4-FFF2-40B4-BE49-F238E27FC236}">
                <a16:creationId xmlns:a16="http://schemas.microsoft.com/office/drawing/2014/main" id="{AB1479DD-4BFD-6FFE-B946-3FBE5371FFE2}"/>
              </a:ext>
            </a:extLst>
          </p:cNvPr>
          <p:cNvGrpSpPr>
            <a:grpSpLocks/>
          </p:cNvGrpSpPr>
          <p:nvPr/>
        </p:nvGrpSpPr>
        <p:grpSpPr bwMode="auto">
          <a:xfrm>
            <a:off x="2133600" y="1752600"/>
            <a:ext cx="1752600" cy="1524000"/>
            <a:chOff x="5486400" y="828261"/>
            <a:chExt cx="1752600" cy="1524000"/>
          </a:xfrm>
        </p:grpSpPr>
        <p:sp>
          <p:nvSpPr>
            <p:cNvPr id="44044" name="Oval 4">
              <a:extLst>
                <a:ext uri="{FF2B5EF4-FFF2-40B4-BE49-F238E27FC236}">
                  <a16:creationId xmlns:a16="http://schemas.microsoft.com/office/drawing/2014/main" id="{0C177EA6-FF37-917E-08C1-14E13FD5BD6C}"/>
                </a:ext>
              </a:extLst>
            </p:cNvPr>
            <p:cNvSpPr>
              <a:spLocks noChangeArrowheads="1"/>
            </p:cNvSpPr>
            <p:nvPr/>
          </p:nvSpPr>
          <p:spPr bwMode="auto">
            <a:xfrm>
              <a:off x="5638800" y="828261"/>
              <a:ext cx="1600200" cy="1524000"/>
            </a:xfrm>
            <a:prstGeom prst="ellipse">
              <a:avLst/>
            </a:prstGeom>
            <a:solidFill>
              <a:schemeClr val="bg1"/>
            </a:solidFill>
            <a:ln w="9525">
              <a:solidFill>
                <a:schemeClr val="tx1"/>
              </a:solidFill>
              <a:round/>
              <a:headEnd/>
              <a:tailEnd/>
            </a:ln>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4045" name="Oval 5">
              <a:extLst>
                <a:ext uri="{FF2B5EF4-FFF2-40B4-BE49-F238E27FC236}">
                  <a16:creationId xmlns:a16="http://schemas.microsoft.com/office/drawing/2014/main" id="{AD83D958-E75D-88B1-B8F0-52DECF35D9C9}"/>
                </a:ext>
              </a:extLst>
            </p:cNvPr>
            <p:cNvSpPr>
              <a:spLocks noChangeArrowheads="1"/>
            </p:cNvSpPr>
            <p:nvPr/>
          </p:nvSpPr>
          <p:spPr bwMode="auto">
            <a:xfrm>
              <a:off x="5486400" y="1056861"/>
              <a:ext cx="990600" cy="990600"/>
            </a:xfrm>
            <a:prstGeom prst="ellipse">
              <a:avLst/>
            </a:prstGeom>
            <a:solidFill>
              <a:schemeClr val="bg1"/>
            </a:solidFill>
            <a:ln w="9525">
              <a:solidFill>
                <a:schemeClr val="tx1"/>
              </a:solidFill>
              <a:round/>
              <a:headEnd/>
              <a:tailEnd/>
            </a:ln>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4046" name="AutoShape 6">
              <a:extLst>
                <a:ext uri="{FF2B5EF4-FFF2-40B4-BE49-F238E27FC236}">
                  <a16:creationId xmlns:a16="http://schemas.microsoft.com/office/drawing/2014/main" id="{FACE0F30-0831-4830-890E-B152F35134A8}"/>
                </a:ext>
              </a:extLst>
            </p:cNvPr>
            <p:cNvSpPr>
              <a:spLocks noChangeArrowheads="1"/>
            </p:cNvSpPr>
            <p:nvPr/>
          </p:nvSpPr>
          <p:spPr bwMode="auto">
            <a:xfrm rot="19872917" flipH="1">
              <a:off x="5943600" y="904461"/>
              <a:ext cx="609600" cy="914400"/>
            </a:xfrm>
            <a:prstGeom prst="moon">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4047" name="AutoShape 7">
              <a:extLst>
                <a:ext uri="{FF2B5EF4-FFF2-40B4-BE49-F238E27FC236}">
                  <a16:creationId xmlns:a16="http://schemas.microsoft.com/office/drawing/2014/main" id="{5648E55D-5930-DAC2-DFAE-82E5202179B2}"/>
                </a:ext>
              </a:extLst>
            </p:cNvPr>
            <p:cNvSpPr>
              <a:spLocks noChangeArrowheads="1"/>
            </p:cNvSpPr>
            <p:nvPr/>
          </p:nvSpPr>
          <p:spPr bwMode="auto">
            <a:xfrm rot="2124722" flipH="1">
              <a:off x="5943600" y="1361661"/>
              <a:ext cx="609600" cy="914400"/>
            </a:xfrm>
            <a:prstGeom prst="moon">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4048" name="Oval 48">
              <a:extLst>
                <a:ext uri="{FF2B5EF4-FFF2-40B4-BE49-F238E27FC236}">
                  <a16:creationId xmlns:a16="http://schemas.microsoft.com/office/drawing/2014/main" id="{D18913AD-01C1-C18D-FB1A-5074C69C44CA}"/>
                </a:ext>
              </a:extLst>
            </p:cNvPr>
            <p:cNvSpPr>
              <a:spLocks noChangeArrowheads="1"/>
            </p:cNvSpPr>
            <p:nvPr/>
          </p:nvSpPr>
          <p:spPr bwMode="auto">
            <a:xfrm>
              <a:off x="5486400" y="1031461"/>
              <a:ext cx="409575" cy="990600"/>
            </a:xfrm>
            <a:prstGeom prst="ellipse">
              <a:avLst/>
            </a:prstGeom>
            <a:gradFill rotWithShape="1">
              <a:gsLst>
                <a:gs pos="0">
                  <a:srgbClr val="EAEAEA"/>
                </a:gs>
                <a:gs pos="100000">
                  <a:srgbClr val="6C6C6C"/>
                </a:gs>
              </a:gsLst>
              <a:lin ang="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ctr"/>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200" b="1" i="1">
                  <a:solidFill>
                    <a:srgbClr val="0000FF"/>
                  </a:solidFill>
                </a:rPr>
                <a:t>60 D</a:t>
              </a:r>
            </a:p>
          </p:txBody>
        </p:sp>
      </p:grpSp>
      <p:sp>
        <p:nvSpPr>
          <p:cNvPr id="44042" name="TextBox 24">
            <a:extLst>
              <a:ext uri="{FF2B5EF4-FFF2-40B4-BE49-F238E27FC236}">
                <a16:creationId xmlns:a16="http://schemas.microsoft.com/office/drawing/2014/main" id="{36759295-6B9E-7F0A-BA75-7143ABD20EAE}"/>
              </a:ext>
            </a:extLst>
          </p:cNvPr>
          <p:cNvSpPr txBox="1">
            <a:spLocks noChangeArrowheads="1"/>
          </p:cNvSpPr>
          <p:nvPr/>
        </p:nvSpPr>
        <p:spPr bwMode="auto">
          <a:xfrm>
            <a:off x="2390775" y="2116138"/>
            <a:ext cx="157162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i="1"/>
              <a:t>Güllstrands reduziertes schematisches Auge</a:t>
            </a:r>
          </a:p>
        </p:txBody>
      </p:sp>
      <p:sp>
        <p:nvSpPr>
          <p:cNvPr id="44043" name="TextBox 25">
            <a:extLst>
              <a:ext uri="{FF2B5EF4-FFF2-40B4-BE49-F238E27FC236}">
                <a16:creationId xmlns:a16="http://schemas.microsoft.com/office/drawing/2014/main" id="{EA98A5F9-5ADC-9D84-0548-4040D4655724}"/>
              </a:ext>
            </a:extLst>
          </p:cNvPr>
          <p:cNvSpPr txBox="1">
            <a:spLocks noChangeArrowheads="1"/>
          </p:cNvSpPr>
          <p:nvPr/>
        </p:nvSpPr>
        <p:spPr bwMode="auto">
          <a:xfrm>
            <a:off x="4764088" y="2895600"/>
            <a:ext cx="3922712" cy="525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ts val="1300"/>
              </a:lnSpc>
            </a:pPr>
            <a:r>
              <a:rPr lang="en-US" altLang="en-US" sz="1200" dirty="0"/>
              <a:t>*Das </a:t>
            </a:r>
            <a:r>
              <a:rPr lang="en-US" altLang="en-US" sz="1200" dirty="0" err="1"/>
              <a:t>ist</a:t>
            </a:r>
            <a:r>
              <a:rPr lang="en-US" altLang="en-US" sz="1200" dirty="0"/>
              <a:t> die </a:t>
            </a:r>
            <a:r>
              <a:rPr lang="en-US" altLang="en-US" sz="1200" dirty="0" err="1"/>
              <a:t>wesentliche</a:t>
            </a:r>
            <a:r>
              <a:rPr lang="en-US" altLang="en-US" sz="1200" dirty="0"/>
              <a:t> „</a:t>
            </a:r>
            <a:r>
              <a:rPr lang="en-US" altLang="en-US" sz="1200" dirty="0" err="1"/>
              <a:t>Reduktion</a:t>
            </a:r>
            <a:r>
              <a:rPr lang="en-US" altLang="en-US" sz="1200" dirty="0"/>
              <a:t>“ in </a:t>
            </a:r>
            <a:r>
              <a:rPr lang="en-US" altLang="en-US" sz="1200" dirty="0" err="1"/>
              <a:t>diesem</a:t>
            </a:r>
            <a:r>
              <a:rPr lang="en-US" altLang="en-US" sz="1200" dirty="0"/>
              <a:t> Modell –</a:t>
            </a:r>
          </a:p>
          <a:p>
            <a:pPr>
              <a:lnSpc>
                <a:spcPts val="1300"/>
              </a:lnSpc>
            </a:pPr>
            <a:r>
              <a:rPr lang="en-US" altLang="en-US" sz="1200" dirty="0"/>
              <a:t>die </a:t>
            </a:r>
            <a:r>
              <a:rPr lang="en-US" altLang="en-US" sz="1200" dirty="0" err="1"/>
              <a:t>beiden</a:t>
            </a:r>
            <a:r>
              <a:rPr lang="en-US" altLang="en-US" sz="1200" dirty="0"/>
              <a:t> </a:t>
            </a:r>
            <a:r>
              <a:rPr lang="en-US" altLang="en-US" sz="1200" dirty="0" err="1"/>
              <a:t>Pluslinsen</a:t>
            </a:r>
            <a:r>
              <a:rPr lang="en-US" altLang="en-US" sz="1200" dirty="0"/>
              <a:t> des </a:t>
            </a:r>
            <a:r>
              <a:rPr lang="en-US" altLang="en-US" sz="1200" dirty="0" err="1"/>
              <a:t>Auges</a:t>
            </a:r>
            <a:r>
              <a:rPr lang="en-US" altLang="en-US" sz="1200" dirty="0"/>
              <a:t> </a:t>
            </a:r>
            <a:r>
              <a:rPr lang="en-US" altLang="en-US" sz="1200" dirty="0" err="1"/>
              <a:t>werden</a:t>
            </a:r>
            <a:r>
              <a:rPr lang="en-US" altLang="en-US" sz="1200" dirty="0"/>
              <a:t> auf </a:t>
            </a:r>
            <a:r>
              <a:rPr lang="en-US" altLang="en-US" sz="1200" dirty="0" err="1"/>
              <a:t>eine</a:t>
            </a:r>
            <a:r>
              <a:rPr lang="en-US" altLang="en-US" sz="1200" dirty="0"/>
              <a:t> „</a:t>
            </a:r>
            <a:r>
              <a:rPr lang="en-US" altLang="en-US" sz="1200" dirty="0" err="1"/>
              <a:t>reduziert</a:t>
            </a:r>
            <a:r>
              <a:rPr lang="en-US" altLang="en-US" sz="1200" dirty="0"/>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15DBE38-A16A-AA5D-FEE7-555C667EBA36}"/>
              </a:ext>
            </a:extLst>
          </p:cNvPr>
          <p:cNvSpPr/>
          <p:nvPr/>
        </p:nvSpPr>
        <p:spPr>
          <a:xfrm>
            <a:off x="79248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E2BEB504-88D1-0827-0601-317ABB2ABBCC}"/>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dirty="0">
                <a:solidFill>
                  <a:schemeClr val="bg1">
                    <a:lumMod val="75000"/>
                  </a:schemeClr>
                </a:solidFill>
              </a:rPr>
              <a:t>Das Gerät dient in erster Linie als Lichtquelle</a:t>
            </a:r>
          </a:p>
          <a:p>
            <a:pPr lvl="1" eaLnBrk="1" hangingPunct="1">
              <a:defRPr/>
            </a:pPr>
            <a:r>
              <a:rPr lang="en-US" altLang="en-US" sz="1200" b="1" dirty="0"/>
              <a:t>Das Bild ist </a:t>
            </a:r>
            <a:r>
              <a:rPr lang="en-US" altLang="en-US" sz="1200" dirty="0">
                <a:solidFill>
                  <a:schemeClr val="bg1">
                    <a:lumMod val="75000"/>
                  </a:schemeClr>
                </a:solidFill>
              </a:rPr>
              <a:t>aufrecht, virtuell und </a:t>
            </a:r>
            <a:r>
              <a:rPr lang="en-US" altLang="en-US" sz="1200" b="1" dirty="0"/>
              <a:t>vergrößert</a:t>
            </a:r>
          </a:p>
          <a:p>
            <a:pPr lvl="1" eaLnBrk="1" hangingPunct="1">
              <a:defRPr/>
            </a:pPr>
            <a:r>
              <a:rPr lang="en-US" altLang="en-US" sz="1200" dirty="0"/>
              <a:t>Das Bild </a:t>
            </a:r>
            <a:endParaRPr lang="en-US" altLang="en-US" sz="2400" b="1" dirty="0"/>
          </a:p>
          <a:p>
            <a:pPr lvl="1" eaLnBrk="1" hangingPunct="1">
              <a:defRPr/>
            </a:pPr>
            <a:endParaRPr lang="en-US" altLang="en-US" sz="2400" b="1" dirty="0"/>
          </a:p>
        </p:txBody>
      </p:sp>
      <p:sp>
        <p:nvSpPr>
          <p:cNvPr id="45060" name="Rectangle 3">
            <a:extLst>
              <a:ext uri="{FF2B5EF4-FFF2-40B4-BE49-F238E27FC236}">
                <a16:creationId xmlns:a16="http://schemas.microsoft.com/office/drawing/2014/main" id="{21FD80E8-0FBB-A14A-E450-2DF71ABAFB58}"/>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45061" name="Slide Number Placeholder 1">
            <a:extLst>
              <a:ext uri="{FF2B5EF4-FFF2-40B4-BE49-F238E27FC236}">
                <a16:creationId xmlns:a16="http://schemas.microsoft.com/office/drawing/2014/main" id="{8FF0289B-2E57-7457-193B-8DF2DE53BBF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0182A67E-B769-B74B-89FB-479BE304E886}" type="slidenum">
              <a:rPr lang="en-US" altLang="en-US" sz="1000" smtClean="0"/>
              <a:t>41</a:t>
            </a:fld>
            <a:endParaRPr lang="en-US" altLang="en-US" sz="1000"/>
          </a:p>
        </p:txBody>
      </p:sp>
      <p:pic>
        <p:nvPicPr>
          <p:cNvPr id="45062" name="Picture 2" descr="Direct ophthalmoscope - American Academy of Ophthalmology">
            <a:extLst>
              <a:ext uri="{FF2B5EF4-FFF2-40B4-BE49-F238E27FC236}">
                <a16:creationId xmlns:a16="http://schemas.microsoft.com/office/drawing/2014/main" id="{22403945-729E-0288-1300-92393B766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28C9EDFE-E48F-8198-E847-45E74EA9A7CE}"/>
              </a:ext>
            </a:extLst>
          </p:cNvPr>
          <p:cNvSpPr txBox="1"/>
          <p:nvPr/>
        </p:nvSpPr>
        <p:spPr>
          <a:xfrm>
            <a:off x="1219200" y="3987800"/>
            <a:ext cx="6264275" cy="830263"/>
          </a:xfrm>
          <a:prstGeom prst="rect">
            <a:avLst/>
          </a:prstGeom>
          <a:solidFill>
            <a:schemeClr val="accent5"/>
          </a:solidFill>
        </p:spPr>
        <p:txBody>
          <a:bodyPr wrap="square" lIns="25400" tIns="12700" rIns="25400" bIns="12700">
            <a:spAutoFit/>
          </a:bodyPr>
          <a:lstStyle/>
          <a:p>
            <a:pPr>
              <a:defRPr/>
            </a:pPr>
            <a:r>
              <a:rPr lang="en-US" sz="1200" i="1" dirty="0">
                <a:solidFill>
                  <a:schemeClr val="bg1">
                    <a:lumMod val="75000"/>
                  </a:schemeClr>
                </a:solidFill>
              </a:rPr>
              <a:t>Wenn das Ophthalmoskop lediglich als Lichtquelle und (falls erforderlich) als Fokussiervorrichtung dient, woher stammt dann die Vergrößerung?</a:t>
            </a:r>
          </a:p>
          <a:p>
            <a:pPr>
              <a:defRPr/>
            </a:pPr>
            <a:r>
              <a:rPr lang="en-US" sz="1200" dirty="0">
                <a:solidFill>
                  <a:schemeClr val="bg1">
                    <a:lumMod val="75000"/>
                  </a:schemeClr>
                </a:solidFill>
              </a:rPr>
              <a:t>Das Auge des Patienten (</a:t>
            </a:r>
            <a:r>
              <a:rPr lang="en-US" sz="1200" dirty="0" err="1">
                <a:solidFill>
                  <a:schemeClr val="bg1">
                    <a:lumMod val="75000"/>
                  </a:schemeClr>
                </a:solidFill>
              </a:rPr>
              <a:t>d. h. </a:t>
            </a:r>
            <a:r>
              <a:rPr lang="en-US" sz="1200" dirty="0">
                <a:solidFill>
                  <a:schemeClr val="bg1">
                    <a:lumMod val="75000"/>
                  </a:schemeClr>
                </a:solidFill>
              </a:rPr>
              <a:t>dessen Hornhaut und Linse)</a:t>
            </a:r>
          </a:p>
        </p:txBody>
      </p:sp>
      <p:sp>
        <p:nvSpPr>
          <p:cNvPr id="45064" name="TextBox 11">
            <a:extLst>
              <a:ext uri="{FF2B5EF4-FFF2-40B4-BE49-F238E27FC236}">
                <a16:creationId xmlns:a16="http://schemas.microsoft.com/office/drawing/2014/main" id="{77C1272D-B948-4F4B-47A1-5FD6FE8D20FB}"/>
              </a:ext>
            </a:extLst>
          </p:cNvPr>
          <p:cNvSpPr txBox="1">
            <a:spLocks noChangeArrowheads="1"/>
          </p:cNvSpPr>
          <p:nvPr/>
        </p:nvSpPr>
        <p:spPr bwMode="auto">
          <a:xfrm>
            <a:off x="914400" y="914400"/>
            <a:ext cx="7162800" cy="24622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i="1"/>
              <a:t>Wie stark ist die Vergrößerung bei der direkten Ophthalmoskopie?</a:t>
            </a:r>
          </a:p>
          <a:p>
            <a:r>
              <a:rPr lang="en-US" altLang="en-US" sz="1200"/>
              <a:t>Zu Testzwecken beträgt die Gesamtstärke des menschlichen Auges 60 D (denken Sie daran, dass dieser Wert aus dem </a:t>
            </a:r>
            <a:r>
              <a:rPr lang="en-US" altLang="en-US" sz="1200" i="1"/>
              <a:t>von Güllstrand reduzierten schematischen Auge </a:t>
            </a:r>
            <a:r>
              <a:rPr lang="en-US" altLang="en-US" sz="1200"/>
              <a:t>abgeleitet ist) und wird als von einer einzigen Linse stammend betrachtet.* </a:t>
            </a:r>
            <a:r>
              <a:rPr lang="en-US" altLang="en-US" sz="1200">
                <a:solidFill>
                  <a:srgbClr val="0000FF"/>
                </a:solidFill>
              </a:rPr>
              <a:t>Da die Netzhaut bei der direkten Ophthalmoskopie durch eine einzige Linse untersucht wird, ist die Untersuchung vergleichbar mit dem Betrachten eines Objekts durch eine </a:t>
            </a:r>
            <a:r>
              <a:rPr lang="en-US" altLang="en-US" sz="1200" i="1">
                <a:solidFill>
                  <a:srgbClr val="0000FF"/>
                </a:solidFill>
              </a:rPr>
              <a:t>einfache Lupe</a:t>
            </a:r>
            <a:r>
              <a:rPr lang="en-US" altLang="en-US" sz="1200"/>
              <a:t>. </a:t>
            </a:r>
            <a:r>
              <a:rPr lang="en-US" altLang="en-US" sz="1200">
                <a:solidFill>
                  <a:srgbClr val="FFFF00"/>
                </a:solidFill>
              </a:rPr>
              <a:t>Wie Sie wissen (aus einem kürzlich behandelten Kapitel), beträgt die Brechkraft einer einfachen Lupe </a:t>
            </a:r>
          </a:p>
          <a:p>
            <a:endParaRPr lang="en-US" altLang="en-US" sz="1400">
              <a:solidFill>
                <a:srgbClr val="FFFF00"/>
              </a:solidFill>
            </a:endParaRPr>
          </a:p>
          <a:p>
            <a:endParaRPr lang="en-US" altLang="en-US" sz="1400">
              <a:solidFill>
                <a:srgbClr val="FFFF00"/>
              </a:solidFill>
            </a:endParaRPr>
          </a:p>
          <a:p>
            <a:endParaRPr lang="en-US" altLang="en-US" sz="1400">
              <a:solidFill>
                <a:srgbClr val="FFFF00"/>
              </a:solidFill>
            </a:endParaRPr>
          </a:p>
          <a:p>
            <a:r>
              <a:rPr lang="en-US" altLang="en-US" sz="1200">
                <a:solidFill>
                  <a:srgbClr val="FFFF00"/>
                </a:solidFill>
              </a:rPr>
              <a:t>wobei die Linse in diesem Fall das Auge des Patienten ist. Somit beträgt die Vergrößerung der Netzhaut, wie sie vom Untersucher gesehen wird, 60/4 = 15x.*</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52226F-3DF3-58B6-6745-58E4B89BCA44}"/>
              </a:ext>
            </a:extLst>
          </p:cNvPr>
          <p:cNvSpPr/>
          <p:nvPr/>
        </p:nvSpPr>
        <p:spPr>
          <a:xfrm>
            <a:off x="79248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D02BB5FE-A8B2-196E-E5DB-145B4CB4DC61}"/>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dirty="0">
                <a:solidFill>
                  <a:schemeClr val="bg1">
                    <a:lumMod val="75000"/>
                  </a:schemeClr>
                </a:solidFill>
              </a:rPr>
              <a:t>Das Gerät dient in erster Linie als Lichtquelle</a:t>
            </a:r>
          </a:p>
          <a:p>
            <a:pPr lvl="1" eaLnBrk="1" hangingPunct="1">
              <a:defRPr/>
            </a:pPr>
            <a:r>
              <a:rPr lang="en-US" altLang="en-US" sz="1200" b="1" dirty="0"/>
              <a:t>Das Bild ist </a:t>
            </a:r>
            <a:r>
              <a:rPr lang="en-US" altLang="en-US" sz="1200" dirty="0">
                <a:solidFill>
                  <a:schemeClr val="bg1">
                    <a:lumMod val="75000"/>
                  </a:schemeClr>
                </a:solidFill>
              </a:rPr>
              <a:t>aufrecht, virtuell und </a:t>
            </a:r>
            <a:r>
              <a:rPr lang="en-US" altLang="en-US" sz="1200" b="1" dirty="0"/>
              <a:t>vergrößert</a:t>
            </a:r>
          </a:p>
          <a:p>
            <a:pPr lvl="1" eaLnBrk="1" hangingPunct="1">
              <a:defRPr/>
            </a:pPr>
            <a:r>
              <a:rPr lang="en-US" altLang="en-US" sz="1200" dirty="0"/>
              <a:t>Das Bild </a:t>
            </a:r>
            <a:endParaRPr lang="en-US" altLang="en-US" sz="2400" b="1" dirty="0"/>
          </a:p>
          <a:p>
            <a:pPr lvl="1" eaLnBrk="1" hangingPunct="1">
              <a:defRPr/>
            </a:pPr>
            <a:endParaRPr lang="en-US" altLang="en-US" sz="2400" b="1" dirty="0"/>
          </a:p>
        </p:txBody>
      </p:sp>
      <p:sp>
        <p:nvSpPr>
          <p:cNvPr id="46084" name="Rectangle 3">
            <a:extLst>
              <a:ext uri="{FF2B5EF4-FFF2-40B4-BE49-F238E27FC236}">
                <a16:creationId xmlns:a16="http://schemas.microsoft.com/office/drawing/2014/main" id="{91436F10-875C-7305-8B63-C3D0FFCD419B}"/>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46085" name="Slide Number Placeholder 1">
            <a:extLst>
              <a:ext uri="{FF2B5EF4-FFF2-40B4-BE49-F238E27FC236}">
                <a16:creationId xmlns:a16="http://schemas.microsoft.com/office/drawing/2014/main" id="{A5FA67EC-AFDA-A553-BCE3-BEE8292EA33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33879F78-D856-5246-B282-C000E5BD7C96}" type="slidenum">
              <a:rPr lang="en-US" altLang="en-US" sz="1000" smtClean="0"/>
              <a:t>42</a:t>
            </a:fld>
            <a:endParaRPr lang="en-US" altLang="en-US" sz="1000"/>
          </a:p>
        </p:txBody>
      </p:sp>
      <p:pic>
        <p:nvPicPr>
          <p:cNvPr id="46086" name="Picture 2" descr="Direct ophthalmoscope - American Academy of Ophthalmology">
            <a:extLst>
              <a:ext uri="{FF2B5EF4-FFF2-40B4-BE49-F238E27FC236}">
                <a16:creationId xmlns:a16="http://schemas.microsoft.com/office/drawing/2014/main" id="{0C8409D7-E3C4-928F-2E03-87B442B178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BDBA56EB-7D12-0390-A285-654B820E16BE}"/>
              </a:ext>
            </a:extLst>
          </p:cNvPr>
          <p:cNvSpPr txBox="1"/>
          <p:nvPr/>
        </p:nvSpPr>
        <p:spPr>
          <a:xfrm>
            <a:off x="1219200" y="3987800"/>
            <a:ext cx="6264275" cy="830263"/>
          </a:xfrm>
          <a:prstGeom prst="rect">
            <a:avLst/>
          </a:prstGeom>
          <a:solidFill>
            <a:schemeClr val="accent5"/>
          </a:solidFill>
        </p:spPr>
        <p:txBody>
          <a:bodyPr wrap="square" lIns="25400" tIns="12700" rIns="25400" bIns="12700">
            <a:spAutoFit/>
          </a:bodyPr>
          <a:lstStyle/>
          <a:p>
            <a:pPr>
              <a:defRPr/>
            </a:pPr>
            <a:r>
              <a:rPr lang="en-US" sz="1200" i="1" dirty="0">
                <a:solidFill>
                  <a:schemeClr val="bg1">
                    <a:lumMod val="75000"/>
                  </a:schemeClr>
                </a:solidFill>
              </a:rPr>
              <a:t>Wenn das Ophthalmoskop lediglich als Lichtquelle und (falls erforderlich) als Fokussiervorrichtung dient, woher stammt dann die Vergrößerung?</a:t>
            </a:r>
          </a:p>
          <a:p>
            <a:pPr>
              <a:defRPr/>
            </a:pPr>
            <a:r>
              <a:rPr lang="en-US" sz="1200" dirty="0">
                <a:solidFill>
                  <a:schemeClr val="bg1">
                    <a:lumMod val="75000"/>
                  </a:schemeClr>
                </a:solidFill>
              </a:rPr>
              <a:t>Das Auge des Patienten (</a:t>
            </a:r>
            <a:r>
              <a:rPr lang="en-US" sz="1200" dirty="0" err="1">
                <a:solidFill>
                  <a:schemeClr val="bg1">
                    <a:lumMod val="75000"/>
                  </a:schemeClr>
                </a:solidFill>
              </a:rPr>
              <a:t>d. h. </a:t>
            </a:r>
            <a:r>
              <a:rPr lang="en-US" sz="1200" dirty="0">
                <a:solidFill>
                  <a:schemeClr val="bg1">
                    <a:lumMod val="75000"/>
                  </a:schemeClr>
                </a:solidFill>
              </a:rPr>
              <a:t>dessen Hornhaut und Linse)</a:t>
            </a:r>
          </a:p>
        </p:txBody>
      </p:sp>
      <p:sp>
        <p:nvSpPr>
          <p:cNvPr id="30729" name="TextBox 11">
            <a:extLst>
              <a:ext uri="{FF2B5EF4-FFF2-40B4-BE49-F238E27FC236}">
                <a16:creationId xmlns:a16="http://schemas.microsoft.com/office/drawing/2014/main" id="{142D6E43-1287-2506-755E-C54D8B5EC071}"/>
              </a:ext>
            </a:extLst>
          </p:cNvPr>
          <p:cNvSpPr txBox="1">
            <a:spLocks noChangeArrowheads="1"/>
          </p:cNvSpPr>
          <p:nvPr/>
        </p:nvSpPr>
        <p:spPr bwMode="auto">
          <a:xfrm>
            <a:off x="914400" y="914400"/>
            <a:ext cx="7162800" cy="2462213"/>
          </a:xfrm>
          <a:prstGeom prst="rect">
            <a:avLst/>
          </a:prstGeom>
          <a:solidFill>
            <a:srgbClr val="FFFF00"/>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Wie stark ist die Vergrößerung bei der direkten Ophthalmoskopie?</a:t>
            </a:r>
          </a:p>
          <a:p>
            <a:pPr>
              <a:defRPr/>
            </a:pPr>
            <a:r>
              <a:rPr lang="en-US" altLang="en-US" sz="1200" dirty="0">
                <a:solidFill>
                  <a:schemeClr val="bg1">
                    <a:lumMod val="75000"/>
                  </a:schemeClr>
                </a:solidFill>
              </a:rPr>
              <a:t>Zu Testzwecken beträgt die Gesamtbrechkraft des menschlichen Auges 60 D (denken Sie daran, dass dieser Wert aus dem </a:t>
            </a:r>
            <a:r>
              <a:rPr lang="en-US" altLang="en-US" sz="1200" i="1" dirty="0">
                <a:solidFill>
                  <a:schemeClr val="bg1">
                    <a:lumMod val="75000"/>
                  </a:schemeClr>
                </a:solidFill>
              </a:rPr>
              <a:t>reduzierten schematischen Auge nach Güllstrand</a:t>
            </a:r>
            <a:r>
              <a:rPr lang="en-US" altLang="en-US" sz="1200" dirty="0">
                <a:solidFill>
                  <a:schemeClr val="bg1">
                    <a:lumMod val="75000"/>
                  </a:schemeClr>
                </a:solidFill>
              </a:rPr>
              <a:t> stammt) und wird als von einer einzigen Linse herrührend betrachtet.* Da die Netzhaut bei der direkten Ophthalmoskopie durch eine einzige Linse untersucht wird, ist die Untersuchung vergleichbar mit dem Betrachten eines Objekts durch eine </a:t>
            </a:r>
            <a:r>
              <a:rPr lang="en-US" altLang="en-US" sz="1200" i="1" dirty="0">
                <a:solidFill>
                  <a:schemeClr val="bg1">
                    <a:lumMod val="75000"/>
                  </a:schemeClr>
                </a:solidFill>
              </a:rPr>
              <a:t>einfache Lupe</a:t>
            </a:r>
            <a:r>
              <a:rPr lang="en-US" altLang="en-US" sz="1200" dirty="0">
                <a:solidFill>
                  <a:schemeClr val="bg1">
                    <a:lumMod val="75000"/>
                  </a:schemeClr>
                </a:solidFill>
              </a:rPr>
              <a:t>. </a:t>
            </a:r>
            <a:r>
              <a:rPr lang="en-US" altLang="en-US" sz="1200" dirty="0"/>
              <a:t>Wie Sie wissen (aus einem kürzlich behandelten Kapitel), beträgt die Brechkraft einer einfachen Lupe </a:t>
            </a:r>
          </a:p>
          <a:p>
            <a:pPr>
              <a:defRPr/>
            </a:pPr>
            <a:endParaRPr lang="en-US" altLang="en-US" sz="1400" dirty="0"/>
          </a:p>
          <a:p>
            <a:pPr>
              <a:defRPr/>
            </a:pPr>
            <a:endParaRPr lang="en-US" altLang="en-US" sz="1400" dirty="0"/>
          </a:p>
          <a:p>
            <a:pPr>
              <a:defRPr/>
            </a:pPr>
            <a:endParaRPr lang="en-US" altLang="en-US" sz="1400" dirty="0"/>
          </a:p>
          <a:p>
            <a:pPr>
              <a:defRPr/>
            </a:pPr>
            <a:r>
              <a:rPr lang="en-US" altLang="en-US" sz="1200" dirty="0"/>
              <a:t>wobei die Linse in diesem Fall das Auge des Patienten ist. Somit beträgt die Vergrößerung der Netzhaut, wie sie vom Untersucher gesehen wird, 60/4 = 15x.*</a:t>
            </a:r>
          </a:p>
        </p:txBody>
      </p:sp>
      <p:grpSp>
        <p:nvGrpSpPr>
          <p:cNvPr id="46089" name="Group 12">
            <a:extLst>
              <a:ext uri="{FF2B5EF4-FFF2-40B4-BE49-F238E27FC236}">
                <a16:creationId xmlns:a16="http://schemas.microsoft.com/office/drawing/2014/main" id="{81322A8B-9EAD-03A5-CDF2-02E45162C3A3}"/>
              </a:ext>
            </a:extLst>
          </p:cNvPr>
          <p:cNvGrpSpPr>
            <a:grpSpLocks/>
          </p:cNvGrpSpPr>
          <p:nvPr/>
        </p:nvGrpSpPr>
        <p:grpSpPr bwMode="auto">
          <a:xfrm>
            <a:off x="3662363" y="2241550"/>
            <a:ext cx="1666875" cy="609600"/>
            <a:chOff x="3292572" y="3810000"/>
            <a:chExt cx="1667443" cy="609600"/>
          </a:xfrm>
        </p:grpSpPr>
        <p:sp>
          <p:nvSpPr>
            <p:cNvPr id="46090" name="TextBox 13">
              <a:extLst>
                <a:ext uri="{FF2B5EF4-FFF2-40B4-BE49-F238E27FC236}">
                  <a16:creationId xmlns:a16="http://schemas.microsoft.com/office/drawing/2014/main" id="{D9E2F04B-1DC7-DDFB-81A5-1D2268520998}"/>
                </a:ext>
              </a:extLst>
            </p:cNvPr>
            <p:cNvSpPr txBox="1">
              <a:spLocks noChangeArrowheads="1"/>
            </p:cNvSpPr>
            <p:nvPr/>
          </p:nvSpPr>
          <p:spPr bwMode="auto">
            <a:xfrm>
              <a:off x="3292572" y="3810000"/>
              <a:ext cx="1667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Linsenstärke (D)</a:t>
              </a:r>
            </a:p>
          </p:txBody>
        </p:sp>
        <p:sp>
          <p:nvSpPr>
            <p:cNvPr id="46091" name="TextBox 14">
              <a:extLst>
                <a:ext uri="{FF2B5EF4-FFF2-40B4-BE49-F238E27FC236}">
                  <a16:creationId xmlns:a16="http://schemas.microsoft.com/office/drawing/2014/main" id="{D5323BED-9D27-F78C-15AD-779335B52464}"/>
                </a:ext>
              </a:extLst>
            </p:cNvPr>
            <p:cNvSpPr txBox="1">
              <a:spLocks noChangeArrowheads="1"/>
            </p:cNvSpPr>
            <p:nvPr/>
          </p:nvSpPr>
          <p:spPr bwMode="auto">
            <a:xfrm>
              <a:off x="3977053" y="4081046"/>
              <a:ext cx="298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4</a:t>
              </a:r>
            </a:p>
          </p:txBody>
        </p:sp>
        <p:cxnSp>
          <p:nvCxnSpPr>
            <p:cNvPr id="16" name="Straight Connector 15">
              <a:extLst>
                <a:ext uri="{FF2B5EF4-FFF2-40B4-BE49-F238E27FC236}">
                  <a16:creationId xmlns:a16="http://schemas.microsoft.com/office/drawing/2014/main" id="{D0335A7E-EC32-FDBC-F984-5B892EE26A69}"/>
                </a:ext>
              </a:extLst>
            </p:cNvPr>
            <p:cNvCxnSpPr>
              <a:cxnSpLocks/>
            </p:cNvCxnSpPr>
            <p:nvPr/>
          </p:nvCxnSpPr>
          <p:spPr>
            <a:xfrm>
              <a:off x="3352918" y="4114800"/>
              <a:ext cx="1540400" cy="0"/>
            </a:xfrm>
            <a:prstGeom prst="line">
              <a:avLst/>
            </a:prstGeom>
          </p:spPr>
          <p:style>
            <a:lnRef idx="1">
              <a:schemeClr val="dk1"/>
            </a:lnRef>
            <a:fillRef idx="0">
              <a:schemeClr val="dk1"/>
            </a:fillRef>
            <a:effectRef idx="0">
              <a:schemeClr val="dk1"/>
            </a:effectRef>
            <a:fontRef idx="minor">
              <a:schemeClr val="tx1"/>
            </a:fontRef>
          </p:style>
        </p:cxn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12DF72-9E86-2FEF-DE59-C02FDD275113}"/>
              </a:ext>
            </a:extLst>
          </p:cNvPr>
          <p:cNvSpPr/>
          <p:nvPr/>
        </p:nvSpPr>
        <p:spPr>
          <a:xfrm>
            <a:off x="79248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3ECFF51A-DBB3-C668-8796-32BDFE3AFBC3}"/>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dirty="0">
                <a:solidFill>
                  <a:schemeClr val="bg1">
                    <a:lumMod val="75000"/>
                  </a:schemeClr>
                </a:solidFill>
              </a:rPr>
              <a:t>Das Gerät dient in erster Linie als Lichtquelle</a:t>
            </a:r>
          </a:p>
          <a:p>
            <a:pPr lvl="1" eaLnBrk="1" hangingPunct="1">
              <a:defRPr/>
            </a:pPr>
            <a:r>
              <a:rPr lang="en-US" altLang="en-US" sz="1200" b="1" dirty="0"/>
              <a:t>Das Bild ist </a:t>
            </a:r>
            <a:r>
              <a:rPr lang="en-US" altLang="en-US" sz="1200" dirty="0">
                <a:solidFill>
                  <a:schemeClr val="bg1">
                    <a:lumMod val="75000"/>
                  </a:schemeClr>
                </a:solidFill>
              </a:rPr>
              <a:t>aufrecht, virtuell und </a:t>
            </a:r>
            <a:r>
              <a:rPr lang="en-US" altLang="en-US" sz="1200" b="1" dirty="0"/>
              <a:t>vergrößert</a:t>
            </a:r>
          </a:p>
          <a:p>
            <a:pPr lvl="1" eaLnBrk="1" hangingPunct="1">
              <a:defRPr/>
            </a:pPr>
            <a:r>
              <a:rPr lang="en-US" altLang="en-US" sz="1200" dirty="0"/>
              <a:t>Das Bild </a:t>
            </a:r>
            <a:endParaRPr lang="en-US" altLang="en-US" sz="2400" b="1" dirty="0"/>
          </a:p>
          <a:p>
            <a:pPr lvl="1" eaLnBrk="1" hangingPunct="1">
              <a:defRPr/>
            </a:pPr>
            <a:endParaRPr lang="en-US" altLang="en-US" sz="2400" b="1" dirty="0"/>
          </a:p>
        </p:txBody>
      </p:sp>
      <p:sp>
        <p:nvSpPr>
          <p:cNvPr id="47108" name="Rectangle 3">
            <a:extLst>
              <a:ext uri="{FF2B5EF4-FFF2-40B4-BE49-F238E27FC236}">
                <a16:creationId xmlns:a16="http://schemas.microsoft.com/office/drawing/2014/main" id="{03552814-C910-4F74-ADED-424FA760422A}"/>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47109" name="Slide Number Placeholder 1">
            <a:extLst>
              <a:ext uri="{FF2B5EF4-FFF2-40B4-BE49-F238E27FC236}">
                <a16:creationId xmlns:a16="http://schemas.microsoft.com/office/drawing/2014/main" id="{46179405-8213-8E19-F450-7B7600C7820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E29B1C11-E9FF-8F48-B9D1-D49CF4B75B4C}" type="slidenum">
              <a:rPr lang="en-US" altLang="en-US" sz="1000" smtClean="0"/>
              <a:t>43</a:t>
            </a:fld>
            <a:endParaRPr lang="en-US" altLang="en-US" sz="1000"/>
          </a:p>
        </p:txBody>
      </p:sp>
      <p:pic>
        <p:nvPicPr>
          <p:cNvPr id="47110" name="Picture 2" descr="Direct ophthalmoscope - American Academy of Ophthalmology">
            <a:extLst>
              <a:ext uri="{FF2B5EF4-FFF2-40B4-BE49-F238E27FC236}">
                <a16:creationId xmlns:a16="http://schemas.microsoft.com/office/drawing/2014/main" id="{2A5DA613-A7C0-FCE8-FD28-0D4076CB19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278F7214-2D1C-18F0-5958-5FC8B6A836BA}"/>
              </a:ext>
            </a:extLst>
          </p:cNvPr>
          <p:cNvSpPr txBox="1"/>
          <p:nvPr/>
        </p:nvSpPr>
        <p:spPr>
          <a:xfrm>
            <a:off x="1219200" y="3987800"/>
            <a:ext cx="6264275" cy="830263"/>
          </a:xfrm>
          <a:prstGeom prst="rect">
            <a:avLst/>
          </a:prstGeom>
          <a:solidFill>
            <a:schemeClr val="accent5"/>
          </a:solidFill>
        </p:spPr>
        <p:txBody>
          <a:bodyPr wrap="square" lIns="25400" tIns="12700" rIns="25400" bIns="12700">
            <a:spAutoFit/>
          </a:bodyPr>
          <a:lstStyle/>
          <a:p>
            <a:pPr>
              <a:defRPr/>
            </a:pPr>
            <a:r>
              <a:rPr lang="en-US" sz="1200" i="1" dirty="0">
                <a:solidFill>
                  <a:schemeClr val="bg1">
                    <a:lumMod val="75000"/>
                  </a:schemeClr>
                </a:solidFill>
              </a:rPr>
              <a:t>Wenn das Ophthalmoskop lediglich als Lichtquelle und (falls erforderlich) als Fokussiervorrichtung dient, woher stammt dann die Vergrößerung?</a:t>
            </a:r>
          </a:p>
          <a:p>
            <a:pPr>
              <a:defRPr/>
            </a:pPr>
            <a:r>
              <a:rPr lang="en-US" sz="1200" dirty="0">
                <a:solidFill>
                  <a:schemeClr val="bg1">
                    <a:lumMod val="75000"/>
                  </a:schemeClr>
                </a:solidFill>
              </a:rPr>
              <a:t>Das Auge des Patienten (</a:t>
            </a:r>
            <a:r>
              <a:rPr lang="en-US" sz="1200" dirty="0" err="1">
                <a:solidFill>
                  <a:schemeClr val="bg1">
                    <a:lumMod val="75000"/>
                  </a:schemeClr>
                </a:solidFill>
              </a:rPr>
              <a:t>d. h. </a:t>
            </a:r>
            <a:r>
              <a:rPr lang="en-US" sz="1200" dirty="0">
                <a:solidFill>
                  <a:schemeClr val="bg1">
                    <a:lumMod val="75000"/>
                  </a:schemeClr>
                </a:solidFill>
              </a:rPr>
              <a:t>dessen Hornhaut und Linse)</a:t>
            </a:r>
          </a:p>
        </p:txBody>
      </p:sp>
      <p:sp>
        <p:nvSpPr>
          <p:cNvPr id="30729" name="TextBox 11">
            <a:extLst>
              <a:ext uri="{FF2B5EF4-FFF2-40B4-BE49-F238E27FC236}">
                <a16:creationId xmlns:a16="http://schemas.microsoft.com/office/drawing/2014/main" id="{6FC1D6EA-996F-0112-2530-2DB46619F12E}"/>
              </a:ext>
            </a:extLst>
          </p:cNvPr>
          <p:cNvSpPr txBox="1">
            <a:spLocks noChangeArrowheads="1"/>
          </p:cNvSpPr>
          <p:nvPr/>
        </p:nvSpPr>
        <p:spPr bwMode="auto">
          <a:xfrm>
            <a:off x="914400" y="914400"/>
            <a:ext cx="7162800" cy="2333972"/>
          </a:xfrm>
          <a:prstGeom prst="rect">
            <a:avLst/>
          </a:prstGeom>
          <a:solidFill>
            <a:srgbClr val="FFFF00"/>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Wie stark </a:t>
            </a:r>
            <a:r>
              <a:rPr lang="en-US" altLang="en-US" sz="1200" i="1" dirty="0" err="1">
                <a:solidFill>
                  <a:schemeClr val="bg1">
                    <a:lumMod val="75000"/>
                  </a:schemeClr>
                </a:solidFill>
              </a:rPr>
              <a:t>ist</a:t>
            </a:r>
            <a:r>
              <a:rPr lang="en-US" altLang="en-US" sz="1200" i="1" dirty="0">
                <a:solidFill>
                  <a:schemeClr val="bg1">
                    <a:lumMod val="75000"/>
                  </a:schemeClr>
                </a:solidFill>
              </a:rPr>
              <a:t> die </a:t>
            </a:r>
            <a:r>
              <a:rPr lang="en-US" altLang="en-US" sz="1200" i="1" dirty="0" err="1">
                <a:solidFill>
                  <a:schemeClr val="bg1">
                    <a:lumMod val="75000"/>
                  </a:schemeClr>
                </a:solidFill>
              </a:rPr>
              <a:t>Vergrößerung</a:t>
            </a:r>
            <a:r>
              <a:rPr lang="en-US" altLang="en-US" sz="1200" i="1" dirty="0">
                <a:solidFill>
                  <a:schemeClr val="bg1">
                    <a:lumMod val="75000"/>
                  </a:schemeClr>
                </a:solidFill>
              </a:rPr>
              <a:t> </a:t>
            </a:r>
            <a:r>
              <a:rPr lang="en-US" altLang="en-US" sz="1200" i="1" dirty="0" err="1">
                <a:solidFill>
                  <a:schemeClr val="bg1">
                    <a:lumMod val="75000"/>
                  </a:schemeClr>
                </a:solidFill>
              </a:rPr>
              <a:t>bei</a:t>
            </a:r>
            <a:r>
              <a:rPr lang="en-US" altLang="en-US" sz="1200" i="1" dirty="0">
                <a:solidFill>
                  <a:schemeClr val="bg1">
                    <a:lumMod val="75000"/>
                  </a:schemeClr>
                </a:solidFill>
              </a:rPr>
              <a:t> der </a:t>
            </a:r>
            <a:r>
              <a:rPr lang="en-US" altLang="en-US" sz="1200" i="1" dirty="0" err="1">
                <a:solidFill>
                  <a:schemeClr val="bg1">
                    <a:lumMod val="75000"/>
                  </a:schemeClr>
                </a:solidFill>
              </a:rPr>
              <a:t>direkten</a:t>
            </a:r>
            <a:r>
              <a:rPr lang="en-US" altLang="en-US" sz="1200" i="1" dirty="0">
                <a:solidFill>
                  <a:schemeClr val="bg1">
                    <a:lumMod val="75000"/>
                  </a:schemeClr>
                </a:solidFill>
              </a:rPr>
              <a:t> </a:t>
            </a:r>
            <a:r>
              <a:rPr lang="en-US" altLang="en-US" sz="1200" i="1" dirty="0" err="1">
                <a:solidFill>
                  <a:schemeClr val="bg1">
                    <a:lumMod val="75000"/>
                  </a:schemeClr>
                </a:solidFill>
              </a:rPr>
              <a:t>Ophthalmoskopie</a:t>
            </a:r>
            <a:r>
              <a:rPr lang="en-US" altLang="en-US" sz="1200" i="1" dirty="0">
                <a:solidFill>
                  <a:schemeClr val="bg1">
                    <a:lumMod val="75000"/>
                  </a:schemeClr>
                </a:solidFill>
              </a:rPr>
              <a:t>?</a:t>
            </a:r>
          </a:p>
          <a:p>
            <a:pPr>
              <a:defRPr/>
            </a:pPr>
            <a:r>
              <a:rPr lang="en-US" altLang="en-US" sz="1200" dirty="0">
                <a:solidFill>
                  <a:schemeClr val="bg1">
                    <a:lumMod val="75000"/>
                  </a:schemeClr>
                </a:solidFill>
              </a:rPr>
              <a:t>Zu </a:t>
            </a:r>
            <a:r>
              <a:rPr lang="en-US" altLang="en-US" sz="1200" dirty="0" err="1">
                <a:solidFill>
                  <a:schemeClr val="bg1">
                    <a:lumMod val="75000"/>
                  </a:schemeClr>
                </a:solidFill>
              </a:rPr>
              <a:t>Testzwecken</a:t>
            </a:r>
            <a:r>
              <a:rPr lang="en-US" altLang="en-US" sz="1200" dirty="0">
                <a:solidFill>
                  <a:schemeClr val="bg1">
                    <a:lumMod val="75000"/>
                  </a:schemeClr>
                </a:solidFill>
              </a:rPr>
              <a:t> </a:t>
            </a:r>
            <a:r>
              <a:rPr lang="en-US" altLang="en-US" sz="1200" dirty="0" err="1">
                <a:solidFill>
                  <a:schemeClr val="bg1">
                    <a:lumMod val="75000"/>
                  </a:schemeClr>
                </a:solidFill>
              </a:rPr>
              <a:t>beträgt</a:t>
            </a:r>
            <a:r>
              <a:rPr lang="en-US" altLang="en-US" sz="1200" dirty="0">
                <a:solidFill>
                  <a:schemeClr val="bg1">
                    <a:lumMod val="75000"/>
                  </a:schemeClr>
                </a:solidFill>
              </a:rPr>
              <a:t> die </a:t>
            </a:r>
            <a:r>
              <a:rPr lang="en-US" altLang="en-US" sz="1200" dirty="0" err="1">
                <a:solidFill>
                  <a:schemeClr val="bg1">
                    <a:lumMod val="75000"/>
                  </a:schemeClr>
                </a:solidFill>
              </a:rPr>
              <a:t>Gesamtbrechkraft</a:t>
            </a:r>
            <a:r>
              <a:rPr lang="en-US" altLang="en-US" sz="1200" dirty="0">
                <a:solidFill>
                  <a:schemeClr val="bg1">
                    <a:lumMod val="75000"/>
                  </a:schemeClr>
                </a:solidFill>
              </a:rPr>
              <a:t> des </a:t>
            </a:r>
            <a:r>
              <a:rPr lang="en-US" altLang="en-US" sz="1200" dirty="0" err="1">
                <a:solidFill>
                  <a:schemeClr val="bg1">
                    <a:lumMod val="75000"/>
                  </a:schemeClr>
                </a:solidFill>
              </a:rPr>
              <a:t>menschlichen</a:t>
            </a:r>
            <a:r>
              <a:rPr lang="en-US" altLang="en-US" sz="1200" dirty="0">
                <a:solidFill>
                  <a:schemeClr val="bg1">
                    <a:lumMod val="75000"/>
                  </a:schemeClr>
                </a:solidFill>
              </a:rPr>
              <a:t> Auges 60 D (</a:t>
            </a:r>
            <a:r>
              <a:rPr lang="en-US" altLang="en-US" sz="1200" dirty="0" err="1">
                <a:solidFill>
                  <a:schemeClr val="bg1">
                    <a:lumMod val="75000"/>
                  </a:schemeClr>
                </a:solidFill>
              </a:rPr>
              <a:t>denken</a:t>
            </a:r>
            <a:r>
              <a:rPr lang="en-US" altLang="en-US" sz="1200" dirty="0">
                <a:solidFill>
                  <a:schemeClr val="bg1">
                    <a:lumMod val="75000"/>
                  </a:schemeClr>
                </a:solidFill>
              </a:rPr>
              <a:t> Sie </a:t>
            </a:r>
            <a:r>
              <a:rPr lang="en-US" altLang="en-US" sz="1200" dirty="0" err="1">
                <a:solidFill>
                  <a:schemeClr val="bg1">
                    <a:lumMod val="75000"/>
                  </a:schemeClr>
                </a:solidFill>
              </a:rPr>
              <a:t>daran</a:t>
            </a:r>
            <a:r>
              <a:rPr lang="en-US" altLang="en-US" sz="1200" dirty="0">
                <a:solidFill>
                  <a:schemeClr val="bg1">
                    <a:lumMod val="75000"/>
                  </a:schemeClr>
                </a:solidFill>
              </a:rPr>
              <a:t>, </a:t>
            </a:r>
            <a:r>
              <a:rPr lang="en-US" altLang="en-US" sz="1200" dirty="0" err="1">
                <a:solidFill>
                  <a:schemeClr val="bg1">
                    <a:lumMod val="75000"/>
                  </a:schemeClr>
                </a:solidFill>
              </a:rPr>
              <a:t>dass</a:t>
            </a:r>
            <a:r>
              <a:rPr lang="en-US" altLang="en-US" sz="1200" dirty="0">
                <a:solidFill>
                  <a:schemeClr val="bg1">
                    <a:lumMod val="75000"/>
                  </a:schemeClr>
                </a:solidFill>
              </a:rPr>
              <a:t> </a:t>
            </a:r>
            <a:r>
              <a:rPr lang="en-US" altLang="en-US" sz="1200" dirty="0" err="1">
                <a:solidFill>
                  <a:schemeClr val="bg1">
                    <a:lumMod val="75000"/>
                  </a:schemeClr>
                </a:solidFill>
              </a:rPr>
              <a:t>dieser</a:t>
            </a:r>
            <a:r>
              <a:rPr lang="en-US" altLang="en-US" sz="1200" dirty="0">
                <a:solidFill>
                  <a:schemeClr val="bg1">
                    <a:lumMod val="75000"/>
                  </a:schemeClr>
                </a:solidFill>
              </a:rPr>
              <a:t> Wert </a:t>
            </a:r>
            <a:r>
              <a:rPr lang="en-US" altLang="en-US" sz="1200" dirty="0" err="1">
                <a:solidFill>
                  <a:schemeClr val="bg1">
                    <a:lumMod val="75000"/>
                  </a:schemeClr>
                </a:solidFill>
              </a:rPr>
              <a:t>aus</a:t>
            </a:r>
            <a:r>
              <a:rPr lang="en-US" altLang="en-US" sz="1200" dirty="0">
                <a:solidFill>
                  <a:schemeClr val="bg1">
                    <a:lumMod val="75000"/>
                  </a:schemeClr>
                </a:solidFill>
              </a:rPr>
              <a:t> dem </a:t>
            </a:r>
            <a:r>
              <a:rPr lang="en-US" altLang="en-US" sz="1200" i="1" dirty="0" err="1">
                <a:solidFill>
                  <a:schemeClr val="bg1">
                    <a:lumMod val="75000"/>
                  </a:schemeClr>
                </a:solidFill>
              </a:rPr>
              <a:t>reduzierten</a:t>
            </a:r>
            <a:r>
              <a:rPr lang="en-US" altLang="en-US" sz="1200" i="1" dirty="0">
                <a:solidFill>
                  <a:schemeClr val="bg1">
                    <a:lumMod val="75000"/>
                  </a:schemeClr>
                </a:solidFill>
              </a:rPr>
              <a:t> </a:t>
            </a:r>
            <a:r>
              <a:rPr lang="en-US" altLang="en-US" sz="1200" i="1" dirty="0" err="1">
                <a:solidFill>
                  <a:schemeClr val="bg1">
                    <a:lumMod val="75000"/>
                  </a:schemeClr>
                </a:solidFill>
              </a:rPr>
              <a:t>schematischen</a:t>
            </a:r>
            <a:r>
              <a:rPr lang="en-US" altLang="en-US" sz="1200" i="1" dirty="0">
                <a:solidFill>
                  <a:schemeClr val="bg1">
                    <a:lumMod val="75000"/>
                  </a:schemeClr>
                </a:solidFill>
              </a:rPr>
              <a:t> Auge </a:t>
            </a:r>
            <a:r>
              <a:rPr lang="en-US" altLang="en-US" sz="1200" i="1" dirty="0" err="1">
                <a:solidFill>
                  <a:schemeClr val="bg1">
                    <a:lumMod val="75000"/>
                  </a:schemeClr>
                </a:solidFill>
              </a:rPr>
              <a:t>nach</a:t>
            </a:r>
            <a:r>
              <a:rPr lang="en-US" altLang="en-US" sz="1200" i="1" dirty="0">
                <a:solidFill>
                  <a:schemeClr val="bg1">
                    <a:lumMod val="75000"/>
                  </a:schemeClr>
                </a:solidFill>
              </a:rPr>
              <a:t> </a:t>
            </a:r>
            <a:r>
              <a:rPr lang="en-US" altLang="en-US" sz="1200" i="1" dirty="0" err="1">
                <a:solidFill>
                  <a:schemeClr val="bg1">
                    <a:lumMod val="75000"/>
                  </a:schemeClr>
                </a:solidFill>
              </a:rPr>
              <a:t>Güllstrand</a:t>
            </a:r>
            <a:r>
              <a:rPr lang="en-US" altLang="en-US" sz="1200" dirty="0">
                <a:solidFill>
                  <a:schemeClr val="bg1">
                    <a:lumMod val="75000"/>
                  </a:schemeClr>
                </a:solidFill>
              </a:rPr>
              <a:t> </a:t>
            </a:r>
            <a:r>
              <a:rPr lang="en-US" altLang="en-US" sz="1200" dirty="0" err="1">
                <a:solidFill>
                  <a:schemeClr val="bg1">
                    <a:lumMod val="75000"/>
                  </a:schemeClr>
                </a:solidFill>
              </a:rPr>
              <a:t>stammt</a:t>
            </a:r>
            <a:r>
              <a:rPr lang="en-US" altLang="en-US" sz="1200" dirty="0">
                <a:solidFill>
                  <a:schemeClr val="bg1">
                    <a:lumMod val="75000"/>
                  </a:schemeClr>
                </a:solidFill>
              </a:rPr>
              <a:t>) und </a:t>
            </a:r>
            <a:r>
              <a:rPr lang="en-US" altLang="en-US" sz="1200" dirty="0" err="1">
                <a:solidFill>
                  <a:schemeClr val="bg1">
                    <a:lumMod val="75000"/>
                  </a:schemeClr>
                </a:solidFill>
              </a:rPr>
              <a:t>wird</a:t>
            </a:r>
            <a:r>
              <a:rPr lang="en-US" altLang="en-US" sz="1200" dirty="0">
                <a:solidFill>
                  <a:schemeClr val="bg1">
                    <a:lumMod val="75000"/>
                  </a:schemeClr>
                </a:solidFill>
              </a:rPr>
              <a:t> </a:t>
            </a:r>
            <a:r>
              <a:rPr lang="en-US" altLang="en-US" sz="1200" dirty="0" err="1">
                <a:solidFill>
                  <a:schemeClr val="bg1">
                    <a:lumMod val="75000"/>
                  </a:schemeClr>
                </a:solidFill>
              </a:rPr>
              <a:t>als</a:t>
            </a:r>
            <a:r>
              <a:rPr lang="en-US" altLang="en-US" sz="1200" dirty="0">
                <a:solidFill>
                  <a:schemeClr val="bg1">
                    <a:lumMod val="75000"/>
                  </a:schemeClr>
                </a:solidFill>
              </a:rPr>
              <a:t> von </a:t>
            </a:r>
            <a:r>
              <a:rPr lang="en-US" altLang="en-US" sz="1200" dirty="0" err="1">
                <a:solidFill>
                  <a:schemeClr val="bg1">
                    <a:lumMod val="75000"/>
                  </a:schemeClr>
                </a:solidFill>
              </a:rPr>
              <a:t>einer</a:t>
            </a:r>
            <a:r>
              <a:rPr lang="en-US" altLang="en-US" sz="1200" dirty="0">
                <a:solidFill>
                  <a:schemeClr val="bg1">
                    <a:lumMod val="75000"/>
                  </a:schemeClr>
                </a:solidFill>
              </a:rPr>
              <a:t> </a:t>
            </a:r>
            <a:r>
              <a:rPr lang="en-US" altLang="en-US" sz="1200" dirty="0" err="1">
                <a:solidFill>
                  <a:schemeClr val="bg1">
                    <a:lumMod val="75000"/>
                  </a:schemeClr>
                </a:solidFill>
              </a:rPr>
              <a:t>einzigen</a:t>
            </a:r>
            <a:r>
              <a:rPr lang="en-US" altLang="en-US" sz="1200" dirty="0">
                <a:solidFill>
                  <a:schemeClr val="bg1">
                    <a:lumMod val="75000"/>
                  </a:schemeClr>
                </a:solidFill>
              </a:rPr>
              <a:t> Linse </a:t>
            </a:r>
            <a:r>
              <a:rPr lang="en-US" altLang="en-US" sz="1200" dirty="0" err="1">
                <a:solidFill>
                  <a:schemeClr val="bg1">
                    <a:lumMod val="75000"/>
                  </a:schemeClr>
                </a:solidFill>
              </a:rPr>
              <a:t>herrührend</a:t>
            </a:r>
            <a:r>
              <a:rPr lang="en-US" altLang="en-US" sz="1200" dirty="0">
                <a:solidFill>
                  <a:schemeClr val="bg1">
                    <a:lumMod val="75000"/>
                  </a:schemeClr>
                </a:solidFill>
              </a:rPr>
              <a:t> betrachtet.* Da die </a:t>
            </a:r>
            <a:r>
              <a:rPr lang="en-US" altLang="en-US" sz="1200" dirty="0" err="1">
                <a:solidFill>
                  <a:schemeClr val="bg1">
                    <a:lumMod val="75000"/>
                  </a:schemeClr>
                </a:solidFill>
              </a:rPr>
              <a:t>Netzhaut</a:t>
            </a:r>
            <a:r>
              <a:rPr lang="en-US" altLang="en-US" sz="1200" dirty="0">
                <a:solidFill>
                  <a:schemeClr val="bg1">
                    <a:lumMod val="75000"/>
                  </a:schemeClr>
                </a:solidFill>
              </a:rPr>
              <a:t> </a:t>
            </a:r>
            <a:r>
              <a:rPr lang="en-US" altLang="en-US" sz="1200" dirty="0" err="1">
                <a:solidFill>
                  <a:schemeClr val="bg1">
                    <a:lumMod val="75000"/>
                  </a:schemeClr>
                </a:solidFill>
              </a:rPr>
              <a:t>bei</a:t>
            </a:r>
            <a:r>
              <a:rPr lang="en-US" altLang="en-US" sz="1200" dirty="0">
                <a:solidFill>
                  <a:schemeClr val="bg1">
                    <a:lumMod val="75000"/>
                  </a:schemeClr>
                </a:solidFill>
              </a:rPr>
              <a:t> der </a:t>
            </a:r>
            <a:r>
              <a:rPr lang="en-US" altLang="en-US" sz="1200" dirty="0" err="1">
                <a:solidFill>
                  <a:schemeClr val="bg1">
                    <a:lumMod val="75000"/>
                  </a:schemeClr>
                </a:solidFill>
              </a:rPr>
              <a:t>direkten</a:t>
            </a:r>
            <a:r>
              <a:rPr lang="en-US" altLang="en-US" sz="1200" dirty="0">
                <a:solidFill>
                  <a:schemeClr val="bg1">
                    <a:lumMod val="75000"/>
                  </a:schemeClr>
                </a:solidFill>
              </a:rPr>
              <a:t> </a:t>
            </a:r>
            <a:r>
              <a:rPr lang="en-US" altLang="en-US" sz="1200" dirty="0" err="1">
                <a:solidFill>
                  <a:schemeClr val="bg1">
                    <a:lumMod val="75000"/>
                  </a:schemeClr>
                </a:solidFill>
              </a:rPr>
              <a:t>Ophthalmoskopie</a:t>
            </a:r>
            <a:r>
              <a:rPr lang="en-US" altLang="en-US" sz="1200" dirty="0">
                <a:solidFill>
                  <a:schemeClr val="bg1">
                    <a:lumMod val="75000"/>
                  </a:schemeClr>
                </a:solidFill>
              </a:rPr>
              <a:t> </a:t>
            </a:r>
            <a:r>
              <a:rPr lang="en-US" altLang="en-US" sz="1200" dirty="0" err="1">
                <a:solidFill>
                  <a:schemeClr val="bg1">
                    <a:lumMod val="75000"/>
                  </a:schemeClr>
                </a:solidFill>
              </a:rPr>
              <a:t>durch</a:t>
            </a:r>
            <a:r>
              <a:rPr lang="en-US" altLang="en-US" sz="1200" dirty="0">
                <a:solidFill>
                  <a:schemeClr val="bg1">
                    <a:lumMod val="75000"/>
                  </a:schemeClr>
                </a:solidFill>
              </a:rPr>
              <a:t> </a:t>
            </a:r>
            <a:r>
              <a:rPr lang="en-US" altLang="en-US" sz="1200" dirty="0" err="1">
                <a:solidFill>
                  <a:schemeClr val="bg1">
                    <a:lumMod val="75000"/>
                  </a:schemeClr>
                </a:solidFill>
              </a:rPr>
              <a:t>eine</a:t>
            </a:r>
            <a:r>
              <a:rPr lang="en-US" altLang="en-US" sz="1200" dirty="0">
                <a:solidFill>
                  <a:schemeClr val="bg1">
                    <a:lumMod val="75000"/>
                  </a:schemeClr>
                </a:solidFill>
              </a:rPr>
              <a:t> </a:t>
            </a:r>
            <a:r>
              <a:rPr lang="en-US" altLang="en-US" sz="1200" dirty="0" err="1">
                <a:solidFill>
                  <a:schemeClr val="bg1">
                    <a:lumMod val="75000"/>
                  </a:schemeClr>
                </a:solidFill>
              </a:rPr>
              <a:t>einzige</a:t>
            </a:r>
            <a:r>
              <a:rPr lang="en-US" altLang="en-US" sz="1200" dirty="0">
                <a:solidFill>
                  <a:schemeClr val="bg1">
                    <a:lumMod val="75000"/>
                  </a:schemeClr>
                </a:solidFill>
              </a:rPr>
              <a:t> Linse </a:t>
            </a:r>
            <a:r>
              <a:rPr lang="en-US" altLang="en-US" sz="1200" dirty="0" err="1">
                <a:solidFill>
                  <a:schemeClr val="bg1">
                    <a:lumMod val="75000"/>
                  </a:schemeClr>
                </a:solidFill>
              </a:rPr>
              <a:t>untersucht</a:t>
            </a:r>
            <a:r>
              <a:rPr lang="en-US" altLang="en-US" sz="1200" dirty="0">
                <a:solidFill>
                  <a:schemeClr val="bg1">
                    <a:lumMod val="75000"/>
                  </a:schemeClr>
                </a:solidFill>
              </a:rPr>
              <a:t> </a:t>
            </a:r>
            <a:r>
              <a:rPr lang="en-US" altLang="en-US" sz="1200" dirty="0" err="1">
                <a:solidFill>
                  <a:schemeClr val="bg1">
                    <a:lumMod val="75000"/>
                  </a:schemeClr>
                </a:solidFill>
              </a:rPr>
              <a:t>wird</a:t>
            </a:r>
            <a:r>
              <a:rPr lang="en-US" altLang="en-US" sz="1200" dirty="0">
                <a:solidFill>
                  <a:schemeClr val="bg1">
                    <a:lumMod val="75000"/>
                  </a:schemeClr>
                </a:solidFill>
              </a:rPr>
              <a:t>, </a:t>
            </a:r>
            <a:r>
              <a:rPr lang="en-US" altLang="en-US" sz="1200" dirty="0" err="1">
                <a:solidFill>
                  <a:schemeClr val="bg1">
                    <a:lumMod val="75000"/>
                  </a:schemeClr>
                </a:solidFill>
              </a:rPr>
              <a:t>ist</a:t>
            </a:r>
            <a:r>
              <a:rPr lang="en-US" altLang="en-US" sz="1200" dirty="0">
                <a:solidFill>
                  <a:schemeClr val="bg1">
                    <a:lumMod val="75000"/>
                  </a:schemeClr>
                </a:solidFill>
              </a:rPr>
              <a:t> die </a:t>
            </a:r>
            <a:r>
              <a:rPr lang="en-US" altLang="en-US" sz="1200" dirty="0" err="1">
                <a:solidFill>
                  <a:schemeClr val="bg1">
                    <a:lumMod val="75000"/>
                  </a:schemeClr>
                </a:solidFill>
              </a:rPr>
              <a:t>Untersuchung</a:t>
            </a:r>
            <a:r>
              <a:rPr lang="en-US" altLang="en-US" sz="1200" dirty="0">
                <a:solidFill>
                  <a:schemeClr val="bg1">
                    <a:lumMod val="75000"/>
                  </a:schemeClr>
                </a:solidFill>
              </a:rPr>
              <a:t> </a:t>
            </a:r>
            <a:r>
              <a:rPr lang="en-US" altLang="en-US" sz="1200" dirty="0" err="1">
                <a:solidFill>
                  <a:schemeClr val="bg1">
                    <a:lumMod val="75000"/>
                  </a:schemeClr>
                </a:solidFill>
              </a:rPr>
              <a:t>vergleichbar</a:t>
            </a:r>
            <a:r>
              <a:rPr lang="en-US" altLang="en-US" sz="1200" dirty="0">
                <a:solidFill>
                  <a:schemeClr val="bg1">
                    <a:lumMod val="75000"/>
                  </a:schemeClr>
                </a:solidFill>
              </a:rPr>
              <a:t> </a:t>
            </a:r>
            <a:r>
              <a:rPr lang="en-US" altLang="en-US" sz="1200" dirty="0" err="1">
                <a:solidFill>
                  <a:schemeClr val="bg1">
                    <a:lumMod val="75000"/>
                  </a:schemeClr>
                </a:solidFill>
              </a:rPr>
              <a:t>mit</a:t>
            </a:r>
            <a:r>
              <a:rPr lang="en-US" altLang="en-US" sz="1200" dirty="0">
                <a:solidFill>
                  <a:schemeClr val="bg1">
                    <a:lumMod val="75000"/>
                  </a:schemeClr>
                </a:solidFill>
              </a:rPr>
              <a:t> dem </a:t>
            </a:r>
            <a:r>
              <a:rPr lang="en-US" altLang="en-US" sz="1200" dirty="0" err="1">
                <a:solidFill>
                  <a:schemeClr val="bg1">
                    <a:lumMod val="75000"/>
                  </a:schemeClr>
                </a:solidFill>
              </a:rPr>
              <a:t>Betrachten</a:t>
            </a:r>
            <a:r>
              <a:rPr lang="en-US" altLang="en-US" sz="1200" dirty="0">
                <a:solidFill>
                  <a:schemeClr val="bg1">
                    <a:lumMod val="75000"/>
                  </a:schemeClr>
                </a:solidFill>
              </a:rPr>
              <a:t> </a:t>
            </a:r>
            <a:r>
              <a:rPr lang="en-US" altLang="en-US" sz="1200" dirty="0" err="1">
                <a:solidFill>
                  <a:schemeClr val="bg1">
                    <a:lumMod val="75000"/>
                  </a:schemeClr>
                </a:solidFill>
              </a:rPr>
              <a:t>eines</a:t>
            </a:r>
            <a:r>
              <a:rPr lang="en-US" altLang="en-US" sz="1200" dirty="0">
                <a:solidFill>
                  <a:schemeClr val="bg1">
                    <a:lumMod val="75000"/>
                  </a:schemeClr>
                </a:solidFill>
              </a:rPr>
              <a:t> </a:t>
            </a:r>
            <a:r>
              <a:rPr lang="en-US" altLang="en-US" sz="1200" dirty="0" err="1">
                <a:solidFill>
                  <a:schemeClr val="bg1">
                    <a:lumMod val="75000"/>
                  </a:schemeClr>
                </a:solidFill>
              </a:rPr>
              <a:t>Objekts</a:t>
            </a:r>
            <a:r>
              <a:rPr lang="en-US" altLang="en-US" sz="1200" dirty="0">
                <a:solidFill>
                  <a:schemeClr val="bg1">
                    <a:lumMod val="75000"/>
                  </a:schemeClr>
                </a:solidFill>
              </a:rPr>
              <a:t> </a:t>
            </a:r>
            <a:r>
              <a:rPr lang="en-US" altLang="en-US" sz="1200" dirty="0" err="1">
                <a:solidFill>
                  <a:schemeClr val="bg1">
                    <a:lumMod val="75000"/>
                  </a:schemeClr>
                </a:solidFill>
              </a:rPr>
              <a:t>durch</a:t>
            </a:r>
            <a:r>
              <a:rPr lang="en-US" altLang="en-US" sz="1200" dirty="0">
                <a:solidFill>
                  <a:schemeClr val="bg1">
                    <a:lumMod val="75000"/>
                  </a:schemeClr>
                </a:solidFill>
              </a:rPr>
              <a:t> </a:t>
            </a:r>
            <a:r>
              <a:rPr lang="en-US" altLang="en-US" sz="1200" dirty="0" err="1">
                <a:solidFill>
                  <a:schemeClr val="bg1">
                    <a:lumMod val="75000"/>
                  </a:schemeClr>
                </a:solidFill>
              </a:rPr>
              <a:t>eine</a:t>
            </a:r>
            <a:r>
              <a:rPr lang="en-US" altLang="en-US" sz="1200" dirty="0">
                <a:solidFill>
                  <a:schemeClr val="bg1">
                    <a:lumMod val="75000"/>
                  </a:schemeClr>
                </a:solidFill>
              </a:rPr>
              <a:t> </a:t>
            </a:r>
            <a:r>
              <a:rPr lang="en-US" altLang="en-US" sz="1200" i="1" dirty="0" err="1">
                <a:solidFill>
                  <a:schemeClr val="bg1">
                    <a:lumMod val="75000"/>
                  </a:schemeClr>
                </a:solidFill>
              </a:rPr>
              <a:t>einfache</a:t>
            </a:r>
            <a:r>
              <a:rPr lang="en-US" altLang="en-US" sz="1200" i="1" dirty="0">
                <a:solidFill>
                  <a:schemeClr val="bg1">
                    <a:lumMod val="75000"/>
                  </a:schemeClr>
                </a:solidFill>
              </a:rPr>
              <a:t> Lupe</a:t>
            </a:r>
            <a:r>
              <a:rPr lang="en-US" altLang="en-US" sz="1200" dirty="0">
                <a:solidFill>
                  <a:schemeClr val="bg1">
                    <a:lumMod val="75000"/>
                  </a:schemeClr>
                </a:solidFill>
              </a:rPr>
              <a:t>. </a:t>
            </a:r>
            <a:r>
              <a:rPr lang="en-US" altLang="en-US" sz="1200" dirty="0"/>
              <a:t>Wie Sie wissen (aus einem kürzlich behandelten Kapitel), beträgt die Brechkraft einer einfachen Lupe </a:t>
            </a:r>
          </a:p>
          <a:p>
            <a:pPr>
              <a:defRPr/>
            </a:pPr>
            <a:endParaRPr lang="en-US" altLang="en-US" sz="1400" dirty="0"/>
          </a:p>
          <a:p>
            <a:pPr>
              <a:defRPr/>
            </a:pPr>
            <a:endParaRPr lang="en-US" altLang="en-US" sz="1400" dirty="0"/>
          </a:p>
          <a:p>
            <a:pPr>
              <a:defRPr/>
            </a:pPr>
            <a:endParaRPr lang="en-US" altLang="en-US" sz="1400" dirty="0"/>
          </a:p>
          <a:p>
            <a:pPr>
              <a:defRPr/>
            </a:pPr>
            <a:r>
              <a:rPr lang="en-US" altLang="en-US" sz="1200" dirty="0"/>
              <a:t>wobei die Linse in diesem Fall das Auge des Patienten ist. Somit beträgt die Vergrößerung der Netzhaut, wie sie vom Untersucher gesehen wird, 60/4 = 15x.*</a:t>
            </a:r>
          </a:p>
        </p:txBody>
      </p:sp>
      <p:grpSp>
        <p:nvGrpSpPr>
          <p:cNvPr id="47113" name="Group 12">
            <a:extLst>
              <a:ext uri="{FF2B5EF4-FFF2-40B4-BE49-F238E27FC236}">
                <a16:creationId xmlns:a16="http://schemas.microsoft.com/office/drawing/2014/main" id="{4494D468-4D7D-31F2-D686-18E0BD6BE2AF}"/>
              </a:ext>
            </a:extLst>
          </p:cNvPr>
          <p:cNvGrpSpPr>
            <a:grpSpLocks/>
          </p:cNvGrpSpPr>
          <p:nvPr/>
        </p:nvGrpSpPr>
        <p:grpSpPr bwMode="auto">
          <a:xfrm>
            <a:off x="3662363" y="2241550"/>
            <a:ext cx="1666875" cy="609600"/>
            <a:chOff x="3292572" y="3810000"/>
            <a:chExt cx="1667443" cy="609600"/>
          </a:xfrm>
        </p:grpSpPr>
        <p:sp>
          <p:nvSpPr>
            <p:cNvPr id="47117" name="TextBox 13">
              <a:extLst>
                <a:ext uri="{FF2B5EF4-FFF2-40B4-BE49-F238E27FC236}">
                  <a16:creationId xmlns:a16="http://schemas.microsoft.com/office/drawing/2014/main" id="{17883AE1-14CC-2A74-AB95-B91676FB8BF4}"/>
                </a:ext>
              </a:extLst>
            </p:cNvPr>
            <p:cNvSpPr txBox="1">
              <a:spLocks noChangeArrowheads="1"/>
            </p:cNvSpPr>
            <p:nvPr/>
          </p:nvSpPr>
          <p:spPr bwMode="auto">
            <a:xfrm>
              <a:off x="3292572" y="3810000"/>
              <a:ext cx="1667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Linsenstärke (D)</a:t>
              </a:r>
            </a:p>
          </p:txBody>
        </p:sp>
        <p:sp>
          <p:nvSpPr>
            <p:cNvPr id="47118" name="TextBox 14">
              <a:extLst>
                <a:ext uri="{FF2B5EF4-FFF2-40B4-BE49-F238E27FC236}">
                  <a16:creationId xmlns:a16="http://schemas.microsoft.com/office/drawing/2014/main" id="{C74A7593-3DD6-B30C-C8BA-4C2B18CCF33C}"/>
                </a:ext>
              </a:extLst>
            </p:cNvPr>
            <p:cNvSpPr txBox="1">
              <a:spLocks noChangeArrowheads="1"/>
            </p:cNvSpPr>
            <p:nvPr/>
          </p:nvSpPr>
          <p:spPr bwMode="auto">
            <a:xfrm>
              <a:off x="3977053" y="4081046"/>
              <a:ext cx="298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4</a:t>
              </a:r>
            </a:p>
          </p:txBody>
        </p:sp>
        <p:cxnSp>
          <p:nvCxnSpPr>
            <p:cNvPr id="16" name="Straight Connector 15">
              <a:extLst>
                <a:ext uri="{FF2B5EF4-FFF2-40B4-BE49-F238E27FC236}">
                  <a16:creationId xmlns:a16="http://schemas.microsoft.com/office/drawing/2014/main" id="{48C156CB-A91B-12DB-DA71-294946670CEE}"/>
                </a:ext>
              </a:extLst>
            </p:cNvPr>
            <p:cNvCxnSpPr>
              <a:cxnSpLocks/>
            </p:cNvCxnSpPr>
            <p:nvPr/>
          </p:nvCxnSpPr>
          <p:spPr>
            <a:xfrm>
              <a:off x="3352918" y="4114800"/>
              <a:ext cx="1540400" cy="0"/>
            </a:xfrm>
            <a:prstGeom prst="line">
              <a:avLst/>
            </a:prstGeom>
          </p:spPr>
          <p:style>
            <a:lnRef idx="1">
              <a:schemeClr val="dk1"/>
            </a:lnRef>
            <a:fillRef idx="0">
              <a:schemeClr val="dk1"/>
            </a:fillRef>
            <a:effectRef idx="0">
              <a:schemeClr val="dk1"/>
            </a:effectRef>
            <a:fontRef idx="minor">
              <a:schemeClr val="tx1"/>
            </a:fontRef>
          </p:style>
        </p:cxnSp>
      </p:grpSp>
      <p:sp>
        <p:nvSpPr>
          <p:cNvPr id="2" name="TextBox 1">
            <a:extLst>
              <a:ext uri="{FF2B5EF4-FFF2-40B4-BE49-F238E27FC236}">
                <a16:creationId xmlns:a16="http://schemas.microsoft.com/office/drawing/2014/main" id="{4D9A2EFE-B79F-49A2-0174-E556E2665EBA}"/>
              </a:ext>
            </a:extLst>
          </p:cNvPr>
          <p:cNvSpPr txBox="1"/>
          <p:nvPr/>
        </p:nvSpPr>
        <p:spPr>
          <a:xfrm>
            <a:off x="5295900" y="4038600"/>
            <a:ext cx="3657600" cy="646113"/>
          </a:xfrm>
          <a:prstGeom prst="rect">
            <a:avLst/>
          </a:prstGeom>
          <a:solidFill>
            <a:schemeClr val="accent6">
              <a:lumMod val="40000"/>
              <a:lumOff val="60000"/>
            </a:schemeClr>
          </a:solidFill>
        </p:spPr>
        <p:txBody>
          <a:bodyPr wrap="square" lIns="25400" tIns="12700" rIns="25400" bIns="12700">
            <a:spAutoFit/>
          </a:bodyPr>
          <a:lstStyle/>
          <a:p>
            <a:pPr>
              <a:defRPr/>
            </a:pPr>
            <a:r>
              <a:rPr lang="en-US" sz="1200" dirty="0"/>
              <a:t>*Bei einem Emmetropen; gemäß der jüngsten Erörterung ist die Vergrößerung größer als 15, wenn der Patient  kurzsichtig ist, und kleiner als 15, wenn der Patient  weitsichtig ist</a:t>
            </a:r>
          </a:p>
        </p:txBody>
      </p:sp>
      <p:sp>
        <p:nvSpPr>
          <p:cNvPr id="3" name="Rectangle 2">
            <a:extLst>
              <a:ext uri="{FF2B5EF4-FFF2-40B4-BE49-F238E27FC236}">
                <a16:creationId xmlns:a16="http://schemas.microsoft.com/office/drawing/2014/main" id="{BCDCEB0E-01B9-59A9-1ACA-6C30C84852F7}"/>
              </a:ext>
            </a:extLst>
          </p:cNvPr>
          <p:cNvSpPr/>
          <p:nvPr/>
        </p:nvSpPr>
        <p:spPr>
          <a:xfrm>
            <a:off x="6172200" y="4613276"/>
            <a:ext cx="685800" cy="180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60D4DE2E-6F67-C480-60CE-BA3DB57AB865}"/>
              </a:ext>
            </a:extLst>
          </p:cNvPr>
          <p:cNvSpPr/>
          <p:nvPr/>
        </p:nvSpPr>
        <p:spPr>
          <a:xfrm>
            <a:off x="6168085" y="4414838"/>
            <a:ext cx="685800" cy="182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F8F717A-0D24-73AC-8882-E7AE702D43F8}"/>
              </a:ext>
            </a:extLst>
          </p:cNvPr>
          <p:cNvSpPr/>
          <p:nvPr/>
        </p:nvSpPr>
        <p:spPr>
          <a:xfrm>
            <a:off x="7924800" y="1295400"/>
            <a:ext cx="304800" cy="457200"/>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
        <p:nvSpPr>
          <p:cNvPr id="22531" name="Rectangle 2">
            <a:extLst>
              <a:ext uri="{FF2B5EF4-FFF2-40B4-BE49-F238E27FC236}">
                <a16:creationId xmlns:a16="http://schemas.microsoft.com/office/drawing/2014/main" id="{2082366A-A286-4B80-1A1E-922D1AEBC182}"/>
              </a:ext>
            </a:extLst>
          </p:cNvPr>
          <p:cNvSpPr>
            <a:spLocks noGrp="1" noChangeArrowheads="1"/>
          </p:cNvSpPr>
          <p:nvPr>
            <p:ph type="body" idx="1"/>
          </p:nvPr>
        </p:nvSpPr>
        <p:spPr>
          <a:xfrm>
            <a:off x="457200" y="1295400"/>
            <a:ext cx="8077200" cy="4572000"/>
          </a:xfrm>
        </p:spPr>
        <p:txBody>
          <a:bodyPr wrap="square" lIns="25400" tIns="12700" rIns="25400" bIns="12700"/>
          <a:lstStyle/>
          <a:p>
            <a:pPr eaLnBrk="1" hangingPunct="1">
              <a:defRPr/>
            </a:pPr>
            <a:r>
              <a:rPr lang="en-US" altLang="en-US" sz="1200" dirty="0">
                <a:solidFill>
                  <a:schemeClr val="bg1">
                    <a:lumMod val="75000"/>
                  </a:schemeClr>
                </a:solidFill>
              </a:rPr>
              <a:t>Bei der direkten Ophthalmoskopie betrachtet der Untersucher die Netzhaut direkt </a:t>
            </a:r>
          </a:p>
          <a:p>
            <a:pPr lvl="1" eaLnBrk="1" hangingPunct="1">
              <a:defRPr/>
            </a:pPr>
            <a:r>
              <a:rPr lang="en-US" altLang="en-US" sz="1200" dirty="0">
                <a:solidFill>
                  <a:schemeClr val="bg1">
                    <a:lumMod val="75000"/>
                  </a:schemeClr>
                </a:solidFill>
              </a:rPr>
              <a:t>So, als hielte er sie in seiner Handfläche und betrachtete sie mit einer Lupe</a:t>
            </a:r>
          </a:p>
          <a:p>
            <a:pPr lvl="1" eaLnBrk="1" hangingPunct="1">
              <a:defRPr/>
            </a:pPr>
            <a:r>
              <a:rPr lang="en-US" altLang="en-US" sz="1200" dirty="0">
                <a:solidFill>
                  <a:schemeClr val="bg1">
                    <a:lumMod val="75000"/>
                  </a:schemeClr>
                </a:solidFill>
              </a:rPr>
              <a:t>Das Gerät dient in erster Linie als Lichtquelle</a:t>
            </a:r>
          </a:p>
          <a:p>
            <a:pPr lvl="1" eaLnBrk="1" hangingPunct="1">
              <a:defRPr/>
            </a:pPr>
            <a:r>
              <a:rPr lang="en-US" altLang="en-US" sz="1200" b="1" dirty="0"/>
              <a:t>Das Bild ist </a:t>
            </a:r>
            <a:r>
              <a:rPr lang="en-US" altLang="en-US" sz="1200" dirty="0">
                <a:solidFill>
                  <a:schemeClr val="bg1">
                    <a:lumMod val="75000"/>
                  </a:schemeClr>
                </a:solidFill>
              </a:rPr>
              <a:t>aufrecht, virtuell und </a:t>
            </a:r>
            <a:r>
              <a:rPr lang="en-US" altLang="en-US" sz="1200" b="1" dirty="0"/>
              <a:t>vergrößert</a:t>
            </a:r>
          </a:p>
          <a:p>
            <a:pPr lvl="1" eaLnBrk="1" hangingPunct="1">
              <a:defRPr/>
            </a:pPr>
            <a:r>
              <a:rPr lang="en-US" altLang="en-US" sz="1200" dirty="0"/>
              <a:t>Das Bild </a:t>
            </a:r>
            <a:endParaRPr lang="en-US" altLang="en-US" sz="2400" b="1" dirty="0"/>
          </a:p>
          <a:p>
            <a:pPr lvl="1" eaLnBrk="1" hangingPunct="1">
              <a:defRPr/>
            </a:pPr>
            <a:endParaRPr lang="en-US" altLang="en-US" sz="2400" b="1" dirty="0"/>
          </a:p>
        </p:txBody>
      </p:sp>
      <p:sp>
        <p:nvSpPr>
          <p:cNvPr id="48132" name="Rectangle 3">
            <a:extLst>
              <a:ext uri="{FF2B5EF4-FFF2-40B4-BE49-F238E27FC236}">
                <a16:creationId xmlns:a16="http://schemas.microsoft.com/office/drawing/2014/main" id="{9A2584A7-A17C-1012-B286-C73B1A60EC2C}"/>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48133" name="Slide Number Placeholder 1">
            <a:extLst>
              <a:ext uri="{FF2B5EF4-FFF2-40B4-BE49-F238E27FC236}">
                <a16:creationId xmlns:a16="http://schemas.microsoft.com/office/drawing/2014/main" id="{AF9A088F-142D-4521-CF60-1D64B966434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a:spcBef>
                <a:spcPct val="0"/>
              </a:spcBef>
              <a:buClrTx/>
              <a:buSzTx/>
              <a:buFontTx/>
              <a:buNone/>
            </a:pPr>
            <a:fld id="{1FCAAE68-E1B9-E240-8AE9-6592E41EB8FE}" type="slidenum">
              <a:rPr lang="en-US" altLang="en-US" sz="1000" smtClean="0"/>
              <a:t>44</a:t>
            </a:fld>
            <a:endParaRPr lang="en-US" altLang="en-US" sz="1000"/>
          </a:p>
        </p:txBody>
      </p:sp>
      <p:pic>
        <p:nvPicPr>
          <p:cNvPr id="48134" name="Picture 2" descr="Direct ophthalmoscope - American Academy of Ophthalmology">
            <a:extLst>
              <a:ext uri="{FF2B5EF4-FFF2-40B4-BE49-F238E27FC236}">
                <a16:creationId xmlns:a16="http://schemas.microsoft.com/office/drawing/2014/main" id="{E56A2EA5-577A-540F-D221-3DEED3A0C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1863" y="4414838"/>
            <a:ext cx="220027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140BBFFF-7BD1-BC8F-F617-6AA1E6385E65}"/>
              </a:ext>
            </a:extLst>
          </p:cNvPr>
          <p:cNvSpPr txBox="1"/>
          <p:nvPr/>
        </p:nvSpPr>
        <p:spPr>
          <a:xfrm>
            <a:off x="1219200" y="3987800"/>
            <a:ext cx="6264275" cy="830263"/>
          </a:xfrm>
          <a:prstGeom prst="rect">
            <a:avLst/>
          </a:prstGeom>
          <a:solidFill>
            <a:schemeClr val="accent5"/>
          </a:solidFill>
        </p:spPr>
        <p:txBody>
          <a:bodyPr wrap="square" lIns="25400" tIns="12700" rIns="25400" bIns="12700">
            <a:spAutoFit/>
          </a:bodyPr>
          <a:lstStyle/>
          <a:p>
            <a:pPr>
              <a:defRPr/>
            </a:pPr>
            <a:r>
              <a:rPr lang="en-US" sz="1200" i="1" dirty="0">
                <a:solidFill>
                  <a:schemeClr val="bg1">
                    <a:lumMod val="75000"/>
                  </a:schemeClr>
                </a:solidFill>
              </a:rPr>
              <a:t>Wenn das Ophthalmoskop lediglich als Lichtquelle und (falls erforderlich) als Fokussiervorrichtung dient, woher stammt dann die Vergrößerung?</a:t>
            </a:r>
          </a:p>
          <a:p>
            <a:pPr>
              <a:defRPr/>
            </a:pPr>
            <a:r>
              <a:rPr lang="en-US" sz="1200" dirty="0">
                <a:solidFill>
                  <a:schemeClr val="bg1">
                    <a:lumMod val="75000"/>
                  </a:schemeClr>
                </a:solidFill>
              </a:rPr>
              <a:t>Das Auge des Patienten (</a:t>
            </a:r>
            <a:r>
              <a:rPr lang="en-US" sz="1200" dirty="0" err="1">
                <a:solidFill>
                  <a:schemeClr val="bg1">
                    <a:lumMod val="75000"/>
                  </a:schemeClr>
                </a:solidFill>
              </a:rPr>
              <a:t>d. h. </a:t>
            </a:r>
            <a:r>
              <a:rPr lang="en-US" sz="1200" dirty="0">
                <a:solidFill>
                  <a:schemeClr val="bg1">
                    <a:lumMod val="75000"/>
                  </a:schemeClr>
                </a:solidFill>
              </a:rPr>
              <a:t>dessen Hornhaut und Linse)</a:t>
            </a:r>
          </a:p>
        </p:txBody>
      </p:sp>
      <p:sp>
        <p:nvSpPr>
          <p:cNvPr id="30729" name="TextBox 11">
            <a:extLst>
              <a:ext uri="{FF2B5EF4-FFF2-40B4-BE49-F238E27FC236}">
                <a16:creationId xmlns:a16="http://schemas.microsoft.com/office/drawing/2014/main" id="{B277C97F-E663-F02F-E081-AA2112912AD0}"/>
              </a:ext>
            </a:extLst>
          </p:cNvPr>
          <p:cNvSpPr txBox="1">
            <a:spLocks noChangeArrowheads="1"/>
          </p:cNvSpPr>
          <p:nvPr/>
        </p:nvSpPr>
        <p:spPr bwMode="auto">
          <a:xfrm>
            <a:off x="914400" y="914400"/>
            <a:ext cx="7162800" cy="2333972"/>
          </a:xfrm>
          <a:prstGeom prst="rect">
            <a:avLst/>
          </a:prstGeom>
          <a:solidFill>
            <a:srgbClr val="FFFF00"/>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i="1" dirty="0">
                <a:solidFill>
                  <a:schemeClr val="bg1">
                    <a:lumMod val="75000"/>
                  </a:schemeClr>
                </a:solidFill>
              </a:rPr>
              <a:t>Wie stark </a:t>
            </a:r>
            <a:r>
              <a:rPr lang="en-US" altLang="en-US" sz="1200" i="1" dirty="0" err="1">
                <a:solidFill>
                  <a:schemeClr val="bg1">
                    <a:lumMod val="75000"/>
                  </a:schemeClr>
                </a:solidFill>
              </a:rPr>
              <a:t>ist</a:t>
            </a:r>
            <a:r>
              <a:rPr lang="en-US" altLang="en-US" sz="1200" i="1" dirty="0">
                <a:solidFill>
                  <a:schemeClr val="bg1">
                    <a:lumMod val="75000"/>
                  </a:schemeClr>
                </a:solidFill>
              </a:rPr>
              <a:t> die </a:t>
            </a:r>
            <a:r>
              <a:rPr lang="en-US" altLang="en-US" sz="1200" i="1" dirty="0" err="1">
                <a:solidFill>
                  <a:schemeClr val="bg1">
                    <a:lumMod val="75000"/>
                  </a:schemeClr>
                </a:solidFill>
              </a:rPr>
              <a:t>Vergrößerung</a:t>
            </a:r>
            <a:r>
              <a:rPr lang="en-US" altLang="en-US" sz="1200" i="1" dirty="0">
                <a:solidFill>
                  <a:schemeClr val="bg1">
                    <a:lumMod val="75000"/>
                  </a:schemeClr>
                </a:solidFill>
              </a:rPr>
              <a:t> </a:t>
            </a:r>
            <a:r>
              <a:rPr lang="en-US" altLang="en-US" sz="1200" i="1" dirty="0" err="1">
                <a:solidFill>
                  <a:schemeClr val="bg1">
                    <a:lumMod val="75000"/>
                  </a:schemeClr>
                </a:solidFill>
              </a:rPr>
              <a:t>bei</a:t>
            </a:r>
            <a:r>
              <a:rPr lang="en-US" altLang="en-US" sz="1200" i="1" dirty="0">
                <a:solidFill>
                  <a:schemeClr val="bg1">
                    <a:lumMod val="75000"/>
                  </a:schemeClr>
                </a:solidFill>
              </a:rPr>
              <a:t> der </a:t>
            </a:r>
            <a:r>
              <a:rPr lang="en-US" altLang="en-US" sz="1200" i="1" dirty="0" err="1">
                <a:solidFill>
                  <a:schemeClr val="bg1">
                    <a:lumMod val="75000"/>
                  </a:schemeClr>
                </a:solidFill>
              </a:rPr>
              <a:t>direkten</a:t>
            </a:r>
            <a:r>
              <a:rPr lang="en-US" altLang="en-US" sz="1200" i="1" dirty="0">
                <a:solidFill>
                  <a:schemeClr val="bg1">
                    <a:lumMod val="75000"/>
                  </a:schemeClr>
                </a:solidFill>
              </a:rPr>
              <a:t> </a:t>
            </a:r>
            <a:r>
              <a:rPr lang="en-US" altLang="en-US" sz="1200" i="1" dirty="0" err="1">
                <a:solidFill>
                  <a:schemeClr val="bg1">
                    <a:lumMod val="75000"/>
                  </a:schemeClr>
                </a:solidFill>
              </a:rPr>
              <a:t>Ophthalmoskopie</a:t>
            </a:r>
            <a:r>
              <a:rPr lang="en-US" altLang="en-US" sz="1200" i="1" dirty="0">
                <a:solidFill>
                  <a:schemeClr val="bg1">
                    <a:lumMod val="75000"/>
                  </a:schemeClr>
                </a:solidFill>
              </a:rPr>
              <a:t>?</a:t>
            </a:r>
          </a:p>
          <a:p>
            <a:pPr>
              <a:defRPr/>
            </a:pPr>
            <a:r>
              <a:rPr lang="en-US" altLang="en-US" sz="1200" dirty="0">
                <a:solidFill>
                  <a:schemeClr val="bg1">
                    <a:lumMod val="75000"/>
                  </a:schemeClr>
                </a:solidFill>
              </a:rPr>
              <a:t>Zu </a:t>
            </a:r>
            <a:r>
              <a:rPr lang="en-US" altLang="en-US" sz="1200" dirty="0" err="1">
                <a:solidFill>
                  <a:schemeClr val="bg1">
                    <a:lumMod val="75000"/>
                  </a:schemeClr>
                </a:solidFill>
              </a:rPr>
              <a:t>Testzwecken</a:t>
            </a:r>
            <a:r>
              <a:rPr lang="en-US" altLang="en-US" sz="1200" dirty="0">
                <a:solidFill>
                  <a:schemeClr val="bg1">
                    <a:lumMod val="75000"/>
                  </a:schemeClr>
                </a:solidFill>
              </a:rPr>
              <a:t> </a:t>
            </a:r>
            <a:r>
              <a:rPr lang="en-US" altLang="en-US" sz="1200" dirty="0" err="1">
                <a:solidFill>
                  <a:schemeClr val="bg1">
                    <a:lumMod val="75000"/>
                  </a:schemeClr>
                </a:solidFill>
              </a:rPr>
              <a:t>beträgt</a:t>
            </a:r>
            <a:r>
              <a:rPr lang="en-US" altLang="en-US" sz="1200" dirty="0">
                <a:solidFill>
                  <a:schemeClr val="bg1">
                    <a:lumMod val="75000"/>
                  </a:schemeClr>
                </a:solidFill>
              </a:rPr>
              <a:t> die </a:t>
            </a:r>
            <a:r>
              <a:rPr lang="en-US" altLang="en-US" sz="1200" dirty="0" err="1">
                <a:solidFill>
                  <a:schemeClr val="bg1">
                    <a:lumMod val="75000"/>
                  </a:schemeClr>
                </a:solidFill>
              </a:rPr>
              <a:t>Gesamtbrechkraft</a:t>
            </a:r>
            <a:r>
              <a:rPr lang="en-US" altLang="en-US" sz="1200" dirty="0">
                <a:solidFill>
                  <a:schemeClr val="bg1">
                    <a:lumMod val="75000"/>
                  </a:schemeClr>
                </a:solidFill>
              </a:rPr>
              <a:t> des </a:t>
            </a:r>
            <a:r>
              <a:rPr lang="en-US" altLang="en-US" sz="1200" dirty="0" err="1">
                <a:solidFill>
                  <a:schemeClr val="bg1">
                    <a:lumMod val="75000"/>
                  </a:schemeClr>
                </a:solidFill>
              </a:rPr>
              <a:t>menschlichen</a:t>
            </a:r>
            <a:r>
              <a:rPr lang="en-US" altLang="en-US" sz="1200" dirty="0">
                <a:solidFill>
                  <a:schemeClr val="bg1">
                    <a:lumMod val="75000"/>
                  </a:schemeClr>
                </a:solidFill>
              </a:rPr>
              <a:t> Auges 60 D (</a:t>
            </a:r>
            <a:r>
              <a:rPr lang="en-US" altLang="en-US" sz="1200" dirty="0" err="1">
                <a:solidFill>
                  <a:schemeClr val="bg1">
                    <a:lumMod val="75000"/>
                  </a:schemeClr>
                </a:solidFill>
              </a:rPr>
              <a:t>denken</a:t>
            </a:r>
            <a:r>
              <a:rPr lang="en-US" altLang="en-US" sz="1200" dirty="0">
                <a:solidFill>
                  <a:schemeClr val="bg1">
                    <a:lumMod val="75000"/>
                  </a:schemeClr>
                </a:solidFill>
              </a:rPr>
              <a:t> Sie </a:t>
            </a:r>
            <a:r>
              <a:rPr lang="en-US" altLang="en-US" sz="1200" dirty="0" err="1">
                <a:solidFill>
                  <a:schemeClr val="bg1">
                    <a:lumMod val="75000"/>
                  </a:schemeClr>
                </a:solidFill>
              </a:rPr>
              <a:t>daran</a:t>
            </a:r>
            <a:r>
              <a:rPr lang="en-US" altLang="en-US" sz="1200" dirty="0">
                <a:solidFill>
                  <a:schemeClr val="bg1">
                    <a:lumMod val="75000"/>
                  </a:schemeClr>
                </a:solidFill>
              </a:rPr>
              <a:t>, </a:t>
            </a:r>
            <a:r>
              <a:rPr lang="en-US" altLang="en-US" sz="1200" dirty="0" err="1">
                <a:solidFill>
                  <a:schemeClr val="bg1">
                    <a:lumMod val="75000"/>
                  </a:schemeClr>
                </a:solidFill>
              </a:rPr>
              <a:t>dass</a:t>
            </a:r>
            <a:r>
              <a:rPr lang="en-US" altLang="en-US" sz="1200" dirty="0">
                <a:solidFill>
                  <a:schemeClr val="bg1">
                    <a:lumMod val="75000"/>
                  </a:schemeClr>
                </a:solidFill>
              </a:rPr>
              <a:t> </a:t>
            </a:r>
            <a:r>
              <a:rPr lang="en-US" altLang="en-US" sz="1200" dirty="0" err="1">
                <a:solidFill>
                  <a:schemeClr val="bg1">
                    <a:lumMod val="75000"/>
                  </a:schemeClr>
                </a:solidFill>
              </a:rPr>
              <a:t>dieser</a:t>
            </a:r>
            <a:r>
              <a:rPr lang="en-US" altLang="en-US" sz="1200" dirty="0">
                <a:solidFill>
                  <a:schemeClr val="bg1">
                    <a:lumMod val="75000"/>
                  </a:schemeClr>
                </a:solidFill>
              </a:rPr>
              <a:t> Wert </a:t>
            </a:r>
            <a:r>
              <a:rPr lang="en-US" altLang="en-US" sz="1200" dirty="0" err="1">
                <a:solidFill>
                  <a:schemeClr val="bg1">
                    <a:lumMod val="75000"/>
                  </a:schemeClr>
                </a:solidFill>
              </a:rPr>
              <a:t>aus</a:t>
            </a:r>
            <a:r>
              <a:rPr lang="en-US" altLang="en-US" sz="1200" dirty="0">
                <a:solidFill>
                  <a:schemeClr val="bg1">
                    <a:lumMod val="75000"/>
                  </a:schemeClr>
                </a:solidFill>
              </a:rPr>
              <a:t> dem </a:t>
            </a:r>
            <a:r>
              <a:rPr lang="en-US" altLang="en-US" sz="1200" i="1" dirty="0" err="1">
                <a:solidFill>
                  <a:schemeClr val="bg1">
                    <a:lumMod val="75000"/>
                  </a:schemeClr>
                </a:solidFill>
              </a:rPr>
              <a:t>reduzierten</a:t>
            </a:r>
            <a:r>
              <a:rPr lang="en-US" altLang="en-US" sz="1200" i="1" dirty="0">
                <a:solidFill>
                  <a:schemeClr val="bg1">
                    <a:lumMod val="75000"/>
                  </a:schemeClr>
                </a:solidFill>
              </a:rPr>
              <a:t> </a:t>
            </a:r>
            <a:r>
              <a:rPr lang="en-US" altLang="en-US" sz="1200" i="1" dirty="0" err="1">
                <a:solidFill>
                  <a:schemeClr val="bg1">
                    <a:lumMod val="75000"/>
                  </a:schemeClr>
                </a:solidFill>
              </a:rPr>
              <a:t>schematischen</a:t>
            </a:r>
            <a:r>
              <a:rPr lang="en-US" altLang="en-US" sz="1200" i="1" dirty="0">
                <a:solidFill>
                  <a:schemeClr val="bg1">
                    <a:lumMod val="75000"/>
                  </a:schemeClr>
                </a:solidFill>
              </a:rPr>
              <a:t> Auge </a:t>
            </a:r>
            <a:r>
              <a:rPr lang="en-US" altLang="en-US" sz="1200" i="1" dirty="0" err="1">
                <a:solidFill>
                  <a:schemeClr val="bg1">
                    <a:lumMod val="75000"/>
                  </a:schemeClr>
                </a:solidFill>
              </a:rPr>
              <a:t>nach</a:t>
            </a:r>
            <a:r>
              <a:rPr lang="en-US" altLang="en-US" sz="1200" i="1" dirty="0">
                <a:solidFill>
                  <a:schemeClr val="bg1">
                    <a:lumMod val="75000"/>
                  </a:schemeClr>
                </a:solidFill>
              </a:rPr>
              <a:t> </a:t>
            </a:r>
            <a:r>
              <a:rPr lang="en-US" altLang="en-US" sz="1200" i="1" dirty="0" err="1">
                <a:solidFill>
                  <a:schemeClr val="bg1">
                    <a:lumMod val="75000"/>
                  </a:schemeClr>
                </a:solidFill>
              </a:rPr>
              <a:t>Güllstrand</a:t>
            </a:r>
            <a:r>
              <a:rPr lang="en-US" altLang="en-US" sz="1200" dirty="0">
                <a:solidFill>
                  <a:schemeClr val="bg1">
                    <a:lumMod val="75000"/>
                  </a:schemeClr>
                </a:solidFill>
              </a:rPr>
              <a:t> </a:t>
            </a:r>
            <a:r>
              <a:rPr lang="en-US" altLang="en-US" sz="1200" dirty="0" err="1">
                <a:solidFill>
                  <a:schemeClr val="bg1">
                    <a:lumMod val="75000"/>
                  </a:schemeClr>
                </a:solidFill>
              </a:rPr>
              <a:t>stammt</a:t>
            </a:r>
            <a:r>
              <a:rPr lang="en-US" altLang="en-US" sz="1200" dirty="0">
                <a:solidFill>
                  <a:schemeClr val="bg1">
                    <a:lumMod val="75000"/>
                  </a:schemeClr>
                </a:solidFill>
              </a:rPr>
              <a:t>) und </a:t>
            </a:r>
            <a:r>
              <a:rPr lang="en-US" altLang="en-US" sz="1200" dirty="0" err="1">
                <a:solidFill>
                  <a:schemeClr val="bg1">
                    <a:lumMod val="75000"/>
                  </a:schemeClr>
                </a:solidFill>
              </a:rPr>
              <a:t>wird</a:t>
            </a:r>
            <a:r>
              <a:rPr lang="en-US" altLang="en-US" sz="1200" dirty="0">
                <a:solidFill>
                  <a:schemeClr val="bg1">
                    <a:lumMod val="75000"/>
                  </a:schemeClr>
                </a:solidFill>
              </a:rPr>
              <a:t> </a:t>
            </a:r>
            <a:r>
              <a:rPr lang="en-US" altLang="en-US" sz="1200" dirty="0" err="1">
                <a:solidFill>
                  <a:schemeClr val="bg1">
                    <a:lumMod val="75000"/>
                  </a:schemeClr>
                </a:solidFill>
              </a:rPr>
              <a:t>als</a:t>
            </a:r>
            <a:r>
              <a:rPr lang="en-US" altLang="en-US" sz="1200" dirty="0">
                <a:solidFill>
                  <a:schemeClr val="bg1">
                    <a:lumMod val="75000"/>
                  </a:schemeClr>
                </a:solidFill>
              </a:rPr>
              <a:t> von </a:t>
            </a:r>
            <a:r>
              <a:rPr lang="en-US" altLang="en-US" sz="1200" dirty="0" err="1">
                <a:solidFill>
                  <a:schemeClr val="bg1">
                    <a:lumMod val="75000"/>
                  </a:schemeClr>
                </a:solidFill>
              </a:rPr>
              <a:t>einer</a:t>
            </a:r>
            <a:r>
              <a:rPr lang="en-US" altLang="en-US" sz="1200" dirty="0">
                <a:solidFill>
                  <a:schemeClr val="bg1">
                    <a:lumMod val="75000"/>
                  </a:schemeClr>
                </a:solidFill>
              </a:rPr>
              <a:t> </a:t>
            </a:r>
            <a:r>
              <a:rPr lang="en-US" altLang="en-US" sz="1200" dirty="0" err="1">
                <a:solidFill>
                  <a:schemeClr val="bg1">
                    <a:lumMod val="75000"/>
                  </a:schemeClr>
                </a:solidFill>
              </a:rPr>
              <a:t>einzigen</a:t>
            </a:r>
            <a:r>
              <a:rPr lang="en-US" altLang="en-US" sz="1200" dirty="0">
                <a:solidFill>
                  <a:schemeClr val="bg1">
                    <a:lumMod val="75000"/>
                  </a:schemeClr>
                </a:solidFill>
              </a:rPr>
              <a:t> Linse </a:t>
            </a:r>
            <a:r>
              <a:rPr lang="en-US" altLang="en-US" sz="1200" dirty="0" err="1">
                <a:solidFill>
                  <a:schemeClr val="bg1">
                    <a:lumMod val="75000"/>
                  </a:schemeClr>
                </a:solidFill>
              </a:rPr>
              <a:t>herrührend</a:t>
            </a:r>
            <a:r>
              <a:rPr lang="en-US" altLang="en-US" sz="1200" dirty="0">
                <a:solidFill>
                  <a:schemeClr val="bg1">
                    <a:lumMod val="75000"/>
                  </a:schemeClr>
                </a:solidFill>
              </a:rPr>
              <a:t> betrachtet.* Da die </a:t>
            </a:r>
            <a:r>
              <a:rPr lang="en-US" altLang="en-US" sz="1200" dirty="0" err="1">
                <a:solidFill>
                  <a:schemeClr val="bg1">
                    <a:lumMod val="75000"/>
                  </a:schemeClr>
                </a:solidFill>
              </a:rPr>
              <a:t>Netzhaut</a:t>
            </a:r>
            <a:r>
              <a:rPr lang="en-US" altLang="en-US" sz="1200" dirty="0">
                <a:solidFill>
                  <a:schemeClr val="bg1">
                    <a:lumMod val="75000"/>
                  </a:schemeClr>
                </a:solidFill>
              </a:rPr>
              <a:t> </a:t>
            </a:r>
            <a:r>
              <a:rPr lang="en-US" altLang="en-US" sz="1200" dirty="0" err="1">
                <a:solidFill>
                  <a:schemeClr val="bg1">
                    <a:lumMod val="75000"/>
                  </a:schemeClr>
                </a:solidFill>
              </a:rPr>
              <a:t>bei</a:t>
            </a:r>
            <a:r>
              <a:rPr lang="en-US" altLang="en-US" sz="1200" dirty="0">
                <a:solidFill>
                  <a:schemeClr val="bg1">
                    <a:lumMod val="75000"/>
                  </a:schemeClr>
                </a:solidFill>
              </a:rPr>
              <a:t> der </a:t>
            </a:r>
            <a:r>
              <a:rPr lang="en-US" altLang="en-US" sz="1200" dirty="0" err="1">
                <a:solidFill>
                  <a:schemeClr val="bg1">
                    <a:lumMod val="75000"/>
                  </a:schemeClr>
                </a:solidFill>
              </a:rPr>
              <a:t>direkten</a:t>
            </a:r>
            <a:r>
              <a:rPr lang="en-US" altLang="en-US" sz="1200" dirty="0">
                <a:solidFill>
                  <a:schemeClr val="bg1">
                    <a:lumMod val="75000"/>
                  </a:schemeClr>
                </a:solidFill>
              </a:rPr>
              <a:t> </a:t>
            </a:r>
            <a:r>
              <a:rPr lang="en-US" altLang="en-US" sz="1200" dirty="0" err="1">
                <a:solidFill>
                  <a:schemeClr val="bg1">
                    <a:lumMod val="75000"/>
                  </a:schemeClr>
                </a:solidFill>
              </a:rPr>
              <a:t>Ophthalmoskopie</a:t>
            </a:r>
            <a:r>
              <a:rPr lang="en-US" altLang="en-US" sz="1200" dirty="0">
                <a:solidFill>
                  <a:schemeClr val="bg1">
                    <a:lumMod val="75000"/>
                  </a:schemeClr>
                </a:solidFill>
              </a:rPr>
              <a:t> </a:t>
            </a:r>
            <a:r>
              <a:rPr lang="en-US" altLang="en-US" sz="1200" dirty="0" err="1">
                <a:solidFill>
                  <a:schemeClr val="bg1">
                    <a:lumMod val="75000"/>
                  </a:schemeClr>
                </a:solidFill>
              </a:rPr>
              <a:t>durch</a:t>
            </a:r>
            <a:r>
              <a:rPr lang="en-US" altLang="en-US" sz="1200" dirty="0">
                <a:solidFill>
                  <a:schemeClr val="bg1">
                    <a:lumMod val="75000"/>
                  </a:schemeClr>
                </a:solidFill>
              </a:rPr>
              <a:t> </a:t>
            </a:r>
            <a:r>
              <a:rPr lang="en-US" altLang="en-US" sz="1200" dirty="0" err="1">
                <a:solidFill>
                  <a:schemeClr val="bg1">
                    <a:lumMod val="75000"/>
                  </a:schemeClr>
                </a:solidFill>
              </a:rPr>
              <a:t>eine</a:t>
            </a:r>
            <a:r>
              <a:rPr lang="en-US" altLang="en-US" sz="1200" dirty="0">
                <a:solidFill>
                  <a:schemeClr val="bg1">
                    <a:lumMod val="75000"/>
                  </a:schemeClr>
                </a:solidFill>
              </a:rPr>
              <a:t> </a:t>
            </a:r>
            <a:r>
              <a:rPr lang="en-US" altLang="en-US" sz="1200" dirty="0" err="1">
                <a:solidFill>
                  <a:schemeClr val="bg1">
                    <a:lumMod val="75000"/>
                  </a:schemeClr>
                </a:solidFill>
              </a:rPr>
              <a:t>einzige</a:t>
            </a:r>
            <a:r>
              <a:rPr lang="en-US" altLang="en-US" sz="1200" dirty="0">
                <a:solidFill>
                  <a:schemeClr val="bg1">
                    <a:lumMod val="75000"/>
                  </a:schemeClr>
                </a:solidFill>
              </a:rPr>
              <a:t> Linse </a:t>
            </a:r>
            <a:r>
              <a:rPr lang="en-US" altLang="en-US" sz="1200" dirty="0" err="1">
                <a:solidFill>
                  <a:schemeClr val="bg1">
                    <a:lumMod val="75000"/>
                  </a:schemeClr>
                </a:solidFill>
              </a:rPr>
              <a:t>untersucht</a:t>
            </a:r>
            <a:r>
              <a:rPr lang="en-US" altLang="en-US" sz="1200" dirty="0">
                <a:solidFill>
                  <a:schemeClr val="bg1">
                    <a:lumMod val="75000"/>
                  </a:schemeClr>
                </a:solidFill>
              </a:rPr>
              <a:t> </a:t>
            </a:r>
            <a:r>
              <a:rPr lang="en-US" altLang="en-US" sz="1200" dirty="0" err="1">
                <a:solidFill>
                  <a:schemeClr val="bg1">
                    <a:lumMod val="75000"/>
                  </a:schemeClr>
                </a:solidFill>
              </a:rPr>
              <a:t>wird</a:t>
            </a:r>
            <a:r>
              <a:rPr lang="en-US" altLang="en-US" sz="1200" dirty="0">
                <a:solidFill>
                  <a:schemeClr val="bg1">
                    <a:lumMod val="75000"/>
                  </a:schemeClr>
                </a:solidFill>
              </a:rPr>
              <a:t>, </a:t>
            </a:r>
            <a:r>
              <a:rPr lang="en-US" altLang="en-US" sz="1200" dirty="0" err="1">
                <a:solidFill>
                  <a:schemeClr val="bg1">
                    <a:lumMod val="75000"/>
                  </a:schemeClr>
                </a:solidFill>
              </a:rPr>
              <a:t>ist</a:t>
            </a:r>
            <a:r>
              <a:rPr lang="en-US" altLang="en-US" sz="1200" dirty="0">
                <a:solidFill>
                  <a:schemeClr val="bg1">
                    <a:lumMod val="75000"/>
                  </a:schemeClr>
                </a:solidFill>
              </a:rPr>
              <a:t> die </a:t>
            </a:r>
            <a:r>
              <a:rPr lang="en-US" altLang="en-US" sz="1200" dirty="0" err="1">
                <a:solidFill>
                  <a:schemeClr val="bg1">
                    <a:lumMod val="75000"/>
                  </a:schemeClr>
                </a:solidFill>
              </a:rPr>
              <a:t>Untersuchung</a:t>
            </a:r>
            <a:r>
              <a:rPr lang="en-US" altLang="en-US" sz="1200" dirty="0">
                <a:solidFill>
                  <a:schemeClr val="bg1">
                    <a:lumMod val="75000"/>
                  </a:schemeClr>
                </a:solidFill>
              </a:rPr>
              <a:t> </a:t>
            </a:r>
            <a:r>
              <a:rPr lang="en-US" altLang="en-US" sz="1200" dirty="0" err="1">
                <a:solidFill>
                  <a:schemeClr val="bg1">
                    <a:lumMod val="75000"/>
                  </a:schemeClr>
                </a:solidFill>
              </a:rPr>
              <a:t>vergleichbar</a:t>
            </a:r>
            <a:r>
              <a:rPr lang="en-US" altLang="en-US" sz="1200" dirty="0">
                <a:solidFill>
                  <a:schemeClr val="bg1">
                    <a:lumMod val="75000"/>
                  </a:schemeClr>
                </a:solidFill>
              </a:rPr>
              <a:t> </a:t>
            </a:r>
            <a:r>
              <a:rPr lang="en-US" altLang="en-US" sz="1200" dirty="0" err="1">
                <a:solidFill>
                  <a:schemeClr val="bg1">
                    <a:lumMod val="75000"/>
                  </a:schemeClr>
                </a:solidFill>
              </a:rPr>
              <a:t>mit</a:t>
            </a:r>
            <a:r>
              <a:rPr lang="en-US" altLang="en-US" sz="1200" dirty="0">
                <a:solidFill>
                  <a:schemeClr val="bg1">
                    <a:lumMod val="75000"/>
                  </a:schemeClr>
                </a:solidFill>
              </a:rPr>
              <a:t> dem </a:t>
            </a:r>
            <a:r>
              <a:rPr lang="en-US" altLang="en-US" sz="1200" dirty="0" err="1">
                <a:solidFill>
                  <a:schemeClr val="bg1">
                    <a:lumMod val="75000"/>
                  </a:schemeClr>
                </a:solidFill>
              </a:rPr>
              <a:t>Betrachten</a:t>
            </a:r>
            <a:r>
              <a:rPr lang="en-US" altLang="en-US" sz="1200" dirty="0">
                <a:solidFill>
                  <a:schemeClr val="bg1">
                    <a:lumMod val="75000"/>
                  </a:schemeClr>
                </a:solidFill>
              </a:rPr>
              <a:t> </a:t>
            </a:r>
            <a:r>
              <a:rPr lang="en-US" altLang="en-US" sz="1200" dirty="0" err="1">
                <a:solidFill>
                  <a:schemeClr val="bg1">
                    <a:lumMod val="75000"/>
                  </a:schemeClr>
                </a:solidFill>
              </a:rPr>
              <a:t>eines</a:t>
            </a:r>
            <a:r>
              <a:rPr lang="en-US" altLang="en-US" sz="1200" dirty="0">
                <a:solidFill>
                  <a:schemeClr val="bg1">
                    <a:lumMod val="75000"/>
                  </a:schemeClr>
                </a:solidFill>
              </a:rPr>
              <a:t> </a:t>
            </a:r>
            <a:r>
              <a:rPr lang="en-US" altLang="en-US" sz="1200" dirty="0" err="1">
                <a:solidFill>
                  <a:schemeClr val="bg1">
                    <a:lumMod val="75000"/>
                  </a:schemeClr>
                </a:solidFill>
              </a:rPr>
              <a:t>Objekts</a:t>
            </a:r>
            <a:r>
              <a:rPr lang="en-US" altLang="en-US" sz="1200" dirty="0">
                <a:solidFill>
                  <a:schemeClr val="bg1">
                    <a:lumMod val="75000"/>
                  </a:schemeClr>
                </a:solidFill>
              </a:rPr>
              <a:t> </a:t>
            </a:r>
            <a:r>
              <a:rPr lang="en-US" altLang="en-US" sz="1200" dirty="0" err="1">
                <a:solidFill>
                  <a:schemeClr val="bg1">
                    <a:lumMod val="75000"/>
                  </a:schemeClr>
                </a:solidFill>
              </a:rPr>
              <a:t>durch</a:t>
            </a:r>
            <a:r>
              <a:rPr lang="en-US" altLang="en-US" sz="1200" dirty="0">
                <a:solidFill>
                  <a:schemeClr val="bg1">
                    <a:lumMod val="75000"/>
                  </a:schemeClr>
                </a:solidFill>
              </a:rPr>
              <a:t> </a:t>
            </a:r>
            <a:r>
              <a:rPr lang="en-US" altLang="en-US" sz="1200" dirty="0" err="1">
                <a:solidFill>
                  <a:schemeClr val="bg1">
                    <a:lumMod val="75000"/>
                  </a:schemeClr>
                </a:solidFill>
              </a:rPr>
              <a:t>eine</a:t>
            </a:r>
            <a:r>
              <a:rPr lang="en-US" altLang="en-US" sz="1200" dirty="0">
                <a:solidFill>
                  <a:schemeClr val="bg1">
                    <a:lumMod val="75000"/>
                  </a:schemeClr>
                </a:solidFill>
              </a:rPr>
              <a:t> </a:t>
            </a:r>
            <a:r>
              <a:rPr lang="en-US" altLang="en-US" sz="1200" i="1" dirty="0" err="1">
                <a:solidFill>
                  <a:schemeClr val="bg1">
                    <a:lumMod val="75000"/>
                  </a:schemeClr>
                </a:solidFill>
              </a:rPr>
              <a:t>einfache</a:t>
            </a:r>
            <a:r>
              <a:rPr lang="en-US" altLang="en-US" sz="1200" i="1" dirty="0">
                <a:solidFill>
                  <a:schemeClr val="bg1">
                    <a:lumMod val="75000"/>
                  </a:schemeClr>
                </a:solidFill>
              </a:rPr>
              <a:t> Lupe</a:t>
            </a:r>
            <a:r>
              <a:rPr lang="en-US" altLang="en-US" sz="1200" dirty="0">
                <a:solidFill>
                  <a:schemeClr val="bg1">
                    <a:lumMod val="75000"/>
                  </a:schemeClr>
                </a:solidFill>
              </a:rPr>
              <a:t>. </a:t>
            </a:r>
            <a:r>
              <a:rPr lang="en-US" altLang="en-US" sz="1200" dirty="0"/>
              <a:t>Wie Sie wissen (aus einem kürzlich behandelten Kapitel), beträgt die Brechkraft einer einfachen Lupe </a:t>
            </a:r>
          </a:p>
          <a:p>
            <a:pPr>
              <a:defRPr/>
            </a:pPr>
            <a:endParaRPr lang="en-US" altLang="en-US" sz="1400" dirty="0"/>
          </a:p>
          <a:p>
            <a:pPr>
              <a:defRPr/>
            </a:pPr>
            <a:endParaRPr lang="en-US" altLang="en-US" sz="1400" dirty="0"/>
          </a:p>
          <a:p>
            <a:pPr>
              <a:defRPr/>
            </a:pPr>
            <a:endParaRPr lang="en-US" altLang="en-US" sz="1400" dirty="0"/>
          </a:p>
          <a:p>
            <a:pPr>
              <a:defRPr/>
            </a:pPr>
            <a:r>
              <a:rPr lang="en-US" altLang="en-US" sz="1200" dirty="0"/>
              <a:t>wobei die Linse in diesem Fall das Auge des Patienten ist. Somit beträgt die Vergrößerung der Netzhaut, wie sie vom Untersucher gesehen wird, 60/4 = 15x.*</a:t>
            </a:r>
          </a:p>
        </p:txBody>
      </p:sp>
      <p:grpSp>
        <p:nvGrpSpPr>
          <p:cNvPr id="48137" name="Group 12">
            <a:extLst>
              <a:ext uri="{FF2B5EF4-FFF2-40B4-BE49-F238E27FC236}">
                <a16:creationId xmlns:a16="http://schemas.microsoft.com/office/drawing/2014/main" id="{05F9C991-9AC6-FD0A-D736-2BFD9034D7C0}"/>
              </a:ext>
            </a:extLst>
          </p:cNvPr>
          <p:cNvGrpSpPr>
            <a:grpSpLocks/>
          </p:cNvGrpSpPr>
          <p:nvPr/>
        </p:nvGrpSpPr>
        <p:grpSpPr bwMode="auto">
          <a:xfrm>
            <a:off x="3662363" y="2241550"/>
            <a:ext cx="1666875" cy="609600"/>
            <a:chOff x="3292572" y="3810000"/>
            <a:chExt cx="1667443" cy="609600"/>
          </a:xfrm>
        </p:grpSpPr>
        <p:sp>
          <p:nvSpPr>
            <p:cNvPr id="48139" name="TextBox 13">
              <a:extLst>
                <a:ext uri="{FF2B5EF4-FFF2-40B4-BE49-F238E27FC236}">
                  <a16:creationId xmlns:a16="http://schemas.microsoft.com/office/drawing/2014/main" id="{113C9703-3423-3A11-8AC6-9287E44AC78B}"/>
                </a:ext>
              </a:extLst>
            </p:cNvPr>
            <p:cNvSpPr txBox="1">
              <a:spLocks noChangeArrowheads="1"/>
            </p:cNvSpPr>
            <p:nvPr/>
          </p:nvSpPr>
          <p:spPr bwMode="auto">
            <a:xfrm>
              <a:off x="3292572" y="3810000"/>
              <a:ext cx="16674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Linsenstärke (D)</a:t>
              </a:r>
            </a:p>
          </p:txBody>
        </p:sp>
        <p:sp>
          <p:nvSpPr>
            <p:cNvPr id="48140" name="TextBox 14">
              <a:extLst>
                <a:ext uri="{FF2B5EF4-FFF2-40B4-BE49-F238E27FC236}">
                  <a16:creationId xmlns:a16="http://schemas.microsoft.com/office/drawing/2014/main" id="{FFB3DF9A-00CC-F6DB-638B-32FCF80BE4B0}"/>
                </a:ext>
              </a:extLst>
            </p:cNvPr>
            <p:cNvSpPr txBox="1">
              <a:spLocks noChangeArrowheads="1"/>
            </p:cNvSpPr>
            <p:nvPr/>
          </p:nvSpPr>
          <p:spPr bwMode="auto">
            <a:xfrm>
              <a:off x="3977053" y="4081046"/>
              <a:ext cx="298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b="1"/>
                <a:t>4</a:t>
              </a:r>
            </a:p>
          </p:txBody>
        </p:sp>
        <p:cxnSp>
          <p:nvCxnSpPr>
            <p:cNvPr id="16" name="Straight Connector 15">
              <a:extLst>
                <a:ext uri="{FF2B5EF4-FFF2-40B4-BE49-F238E27FC236}">
                  <a16:creationId xmlns:a16="http://schemas.microsoft.com/office/drawing/2014/main" id="{00109E22-0033-683D-6691-219120525EF1}"/>
                </a:ext>
              </a:extLst>
            </p:cNvPr>
            <p:cNvCxnSpPr>
              <a:cxnSpLocks/>
            </p:cNvCxnSpPr>
            <p:nvPr/>
          </p:nvCxnSpPr>
          <p:spPr>
            <a:xfrm>
              <a:off x="3352918" y="4114800"/>
              <a:ext cx="1540400" cy="0"/>
            </a:xfrm>
            <a:prstGeom prst="line">
              <a:avLst/>
            </a:prstGeom>
          </p:spPr>
          <p:style>
            <a:lnRef idx="1">
              <a:schemeClr val="dk1"/>
            </a:lnRef>
            <a:fillRef idx="0">
              <a:schemeClr val="dk1"/>
            </a:fillRef>
            <a:effectRef idx="0">
              <a:schemeClr val="dk1"/>
            </a:effectRef>
            <a:fontRef idx="minor">
              <a:schemeClr val="tx1"/>
            </a:fontRef>
          </p:style>
        </p:cxnSp>
      </p:grpSp>
      <p:sp>
        <p:nvSpPr>
          <p:cNvPr id="2" name="TextBox 1">
            <a:extLst>
              <a:ext uri="{FF2B5EF4-FFF2-40B4-BE49-F238E27FC236}">
                <a16:creationId xmlns:a16="http://schemas.microsoft.com/office/drawing/2014/main" id="{F29BCD7D-ED10-DB8F-52DE-A7C34C37D48D}"/>
              </a:ext>
            </a:extLst>
          </p:cNvPr>
          <p:cNvSpPr txBox="1"/>
          <p:nvPr/>
        </p:nvSpPr>
        <p:spPr>
          <a:xfrm>
            <a:off x="5295900" y="4038600"/>
            <a:ext cx="3657600" cy="646113"/>
          </a:xfrm>
          <a:prstGeom prst="rect">
            <a:avLst/>
          </a:prstGeom>
          <a:solidFill>
            <a:schemeClr val="accent6">
              <a:lumMod val="40000"/>
              <a:lumOff val="60000"/>
            </a:schemeClr>
          </a:solidFill>
        </p:spPr>
        <p:txBody>
          <a:bodyPr wrap="square" lIns="25400" tIns="12700" rIns="25400" bIns="12700">
            <a:spAutoFit/>
          </a:bodyPr>
          <a:lstStyle/>
          <a:p>
            <a:pPr>
              <a:defRPr/>
            </a:pPr>
            <a:r>
              <a:rPr lang="en-US" sz="1200" dirty="0"/>
              <a:t>*Bei einem Emmetropen; gemäß der jüngsten Erörterung ist die Vergrößerung größer als 15, wenn der Patient  kurzsichtig ist, und kleiner als 15, wenn der Patient  weitsichtig ist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3">
            <a:extLst>
              <a:ext uri="{FF2B5EF4-FFF2-40B4-BE49-F238E27FC236}">
                <a16:creationId xmlns:a16="http://schemas.microsoft.com/office/drawing/2014/main" id="{B6C495B4-4064-1F39-23E8-AF35F626DF7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1DD7E1C-C3FD-5947-A379-50D5EEADBC7D}" type="slidenum">
              <a:rPr lang="en-US" altLang="en-US" smtClean="0"/>
              <a:t>45</a:t>
            </a:fld>
            <a:endParaRPr lang="en-US" altLang="en-US"/>
          </a:p>
        </p:txBody>
      </p:sp>
      <p:pic>
        <p:nvPicPr>
          <p:cNvPr id="49155" name="Picture 6" descr="Indirect ophthalmoscopy - Mayo Clinic">
            <a:extLst>
              <a:ext uri="{FF2B5EF4-FFF2-40B4-BE49-F238E27FC236}">
                <a16:creationId xmlns:a16="http://schemas.microsoft.com/office/drawing/2014/main" id="{B1C7C2BE-8D2E-FC02-1666-46A7240A8D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038725"/>
            <a:ext cx="1438275"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CDA88574-FAD1-B95F-84EF-289707E6B8FA}"/>
              </a:ext>
            </a:extLst>
          </p:cNvPr>
          <p:cNvSpPr txBox="1">
            <a:spLocks noChangeArrowheads="1"/>
          </p:cNvSpPr>
          <p:nvPr/>
        </p:nvSpPr>
        <p:spPr bwMode="auto">
          <a:xfrm>
            <a:off x="454025" y="1143000"/>
            <a:ext cx="8077200" cy="4572000"/>
          </a:xfrm>
          <a:prstGeom prst="rect">
            <a:avLst/>
          </a:prstGeom>
          <a:noFill/>
          <a:ln>
            <a:noFill/>
          </a:ln>
          <a:effectLst/>
        </p:spPr>
        <p:txBody>
          <a:bodyPr wrap="square" lIns="25400" tIns="12700" rIns="25400" bIns="12700"/>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eaLnBrk="1" hangingPunct="1">
              <a:defRPr/>
            </a:pPr>
            <a:r>
              <a:rPr lang="en-US" altLang="en-US" sz="1200" kern="0" dirty="0"/>
              <a:t>Die indirekte Ophthalmoskopie (BIO) unterscheidet sich </a:t>
            </a:r>
            <a:r>
              <a:rPr lang="en-US" altLang="en-US" sz="1200" b="1" kern="0" dirty="0"/>
              <a:t>erheblich</a:t>
            </a:r>
            <a:r>
              <a:rPr lang="en-US" altLang="en-US" sz="1200" kern="0" dirty="0"/>
              <a:t> </a:t>
            </a:r>
          </a:p>
        </p:txBody>
      </p:sp>
      <p:sp>
        <p:nvSpPr>
          <p:cNvPr id="49157" name="Rectangle 3">
            <a:extLst>
              <a:ext uri="{FF2B5EF4-FFF2-40B4-BE49-F238E27FC236}">
                <a16:creationId xmlns:a16="http://schemas.microsoft.com/office/drawing/2014/main" id="{EB8EDE0A-70FE-5ACF-E56B-E8DCD17FBC79}"/>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a:extLst>
              <a:ext uri="{FF2B5EF4-FFF2-40B4-BE49-F238E27FC236}">
                <a16:creationId xmlns:a16="http://schemas.microsoft.com/office/drawing/2014/main" id="{C79BF45C-BDA4-F7A8-79C9-32D1070CDC2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DA2EBF-985E-1F49-B973-221DE20004C9}" type="slidenum">
              <a:rPr lang="en-US" altLang="en-US" smtClean="0"/>
              <a:t>46</a:t>
            </a:fld>
            <a:endParaRPr lang="en-US" altLang="en-US"/>
          </a:p>
        </p:txBody>
      </p:sp>
      <p:pic>
        <p:nvPicPr>
          <p:cNvPr id="50179" name="Picture 6" descr="Indirect ophthalmoscopy - Mayo Clinic">
            <a:extLst>
              <a:ext uri="{FF2B5EF4-FFF2-40B4-BE49-F238E27FC236}">
                <a16:creationId xmlns:a16="http://schemas.microsoft.com/office/drawing/2014/main" id="{DF33287F-F96B-94B7-7D59-600A352563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038725"/>
            <a:ext cx="1438275"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AA4EE870-70E9-FA28-6145-651663A85A54}"/>
              </a:ext>
            </a:extLst>
          </p:cNvPr>
          <p:cNvSpPr txBox="1">
            <a:spLocks noChangeArrowheads="1"/>
          </p:cNvSpPr>
          <p:nvPr/>
        </p:nvSpPr>
        <p:spPr bwMode="auto">
          <a:xfrm>
            <a:off x="454025" y="1143000"/>
            <a:ext cx="8077200" cy="4572000"/>
          </a:xfrm>
          <a:prstGeom prst="rect">
            <a:avLst/>
          </a:prstGeom>
          <a:noFill/>
          <a:ln>
            <a:noFill/>
          </a:ln>
          <a:effectLst/>
        </p:spPr>
        <p:txBody>
          <a:bodyPr wrap="square" lIns="25400" tIns="12700" rIns="25400" bIns="12700"/>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eaLnBrk="1" hangingPunct="1">
              <a:defRPr/>
            </a:pPr>
            <a:r>
              <a:rPr lang="en-US" altLang="en-US" sz="1200" kern="0" dirty="0"/>
              <a:t>Die indirekte Ophthalmoskopie (BIO) unterscheidet sich </a:t>
            </a:r>
            <a:r>
              <a:rPr lang="en-US" altLang="en-US" sz="1200" b="1" kern="0" dirty="0"/>
              <a:t>erheblich</a:t>
            </a:r>
            <a:r>
              <a:rPr lang="en-US" altLang="en-US" sz="1200" kern="0" dirty="0"/>
              <a:t> </a:t>
            </a:r>
          </a:p>
          <a:p>
            <a:pPr eaLnBrk="1" hangingPunct="1">
              <a:defRPr/>
            </a:pPr>
            <a:r>
              <a:rPr lang="en-US" altLang="en-US" sz="1200" kern="0" dirty="0"/>
              <a:t>Das Kopfstück dient nicht nur </a:t>
            </a:r>
            <a:r>
              <a:rPr lang="en-US" altLang="en-US" sz="1200" kern="0" dirty="0" err="1"/>
              <a:t>als</a:t>
            </a:r>
            <a:r>
              <a:rPr lang="en-US" altLang="en-US" sz="1200" kern="0" dirty="0"/>
              <a:t> </a:t>
            </a:r>
            <a:r>
              <a:rPr lang="en-US" altLang="en-US" sz="1200" kern="0" dirty="0" err="1"/>
              <a:t>Lichtquelle</a:t>
            </a:r>
            <a:r>
              <a:rPr lang="en-US" altLang="en-US" sz="1200" kern="0" dirty="0"/>
              <a:t>, </a:t>
            </a:r>
            <a:r>
              <a:rPr lang="en-US" altLang="en-US" sz="1200" kern="0" dirty="0" err="1"/>
              <a:t>sondern</a:t>
            </a:r>
            <a:r>
              <a:rPr lang="en-US" altLang="en-US" sz="1200" kern="0" dirty="0"/>
              <a:t> </a:t>
            </a:r>
            <a:r>
              <a:rPr lang="en-US" altLang="en-US" sz="1200" kern="0" dirty="0" err="1"/>
              <a:t>nutzt</a:t>
            </a:r>
            <a:r>
              <a:rPr lang="en-US" altLang="en-US" sz="1200" kern="0" dirty="0"/>
              <a:t> </a:t>
            </a:r>
            <a:r>
              <a:rPr lang="en-US" altLang="en-US" sz="1200" kern="0" dirty="0" err="1"/>
              <a:t>auch</a:t>
            </a:r>
            <a:r>
              <a:rPr lang="en-US" altLang="en-US" sz="1200" kern="0" dirty="0"/>
              <a:t> </a:t>
            </a:r>
            <a:r>
              <a:rPr lang="en-US" altLang="en-US" sz="1200" kern="0" dirty="0" err="1"/>
              <a:t>Prismen</a:t>
            </a:r>
            <a:r>
              <a:rPr lang="en-US" altLang="en-US" sz="1200" kern="0" dirty="0"/>
              <a:t> und Spiegel, um die PD des Untersuchers auf ~15 mm </a:t>
            </a:r>
            <a:r>
              <a:rPr lang="en-US" altLang="en-US" sz="1200" kern="0" dirty="0" err="1"/>
              <a:t>zu</a:t>
            </a:r>
            <a:r>
              <a:rPr lang="en-US" altLang="en-US" sz="1200" kern="0" dirty="0"/>
              <a:t> </a:t>
            </a:r>
            <a:r>
              <a:rPr lang="en-US" altLang="en-US" sz="1200" kern="0" dirty="0" err="1"/>
              <a:t>verringern</a:t>
            </a:r>
            <a:endParaRPr lang="en-US" altLang="en-US" sz="1200" kern="0" dirty="0"/>
          </a:p>
          <a:p>
            <a:pPr lvl="1" eaLnBrk="1" hangingPunct="1">
              <a:defRPr/>
            </a:pPr>
            <a:r>
              <a:rPr lang="en-US" altLang="en-US" sz="1200" kern="0" dirty="0"/>
              <a:t>Dadurch kann der Untersucher beide Pupillen in die Pupille des Patienten „einpassen“, was Binokularität und Stereosehen ermöglicht</a:t>
            </a:r>
          </a:p>
        </p:txBody>
      </p:sp>
      <p:sp>
        <p:nvSpPr>
          <p:cNvPr id="50181" name="Rectangle 3">
            <a:extLst>
              <a:ext uri="{FF2B5EF4-FFF2-40B4-BE49-F238E27FC236}">
                <a16:creationId xmlns:a16="http://schemas.microsoft.com/office/drawing/2014/main" id="{2840BCBE-1C5E-72AD-7C33-F299FE84C2A2}"/>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3">
            <a:extLst>
              <a:ext uri="{FF2B5EF4-FFF2-40B4-BE49-F238E27FC236}">
                <a16:creationId xmlns:a16="http://schemas.microsoft.com/office/drawing/2014/main" id="{40FC19DA-8727-F580-E1BD-844ED45E918E}"/>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0C49F79-B8CF-5945-A613-37F3EFB90DB2}" type="slidenum">
              <a:rPr lang="en-US" altLang="en-US" smtClean="0"/>
              <a:t>47</a:t>
            </a:fld>
            <a:endParaRPr lang="en-US" altLang="en-US"/>
          </a:p>
        </p:txBody>
      </p:sp>
      <p:pic>
        <p:nvPicPr>
          <p:cNvPr id="51203" name="Picture 6" descr="Indirect ophthalmoscopy - Mayo Clinic">
            <a:extLst>
              <a:ext uri="{FF2B5EF4-FFF2-40B4-BE49-F238E27FC236}">
                <a16:creationId xmlns:a16="http://schemas.microsoft.com/office/drawing/2014/main" id="{3CB15EE2-7A95-4D4D-F74F-B20F57F0A4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038725"/>
            <a:ext cx="1438275"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062D6C98-991A-DAB2-621E-98132E811D40}"/>
              </a:ext>
            </a:extLst>
          </p:cNvPr>
          <p:cNvSpPr txBox="1">
            <a:spLocks noChangeArrowheads="1"/>
          </p:cNvSpPr>
          <p:nvPr/>
        </p:nvSpPr>
        <p:spPr bwMode="auto">
          <a:xfrm>
            <a:off x="454025" y="1143000"/>
            <a:ext cx="8077200" cy="4572000"/>
          </a:xfrm>
          <a:prstGeom prst="rect">
            <a:avLst/>
          </a:prstGeom>
          <a:noFill/>
          <a:ln>
            <a:noFill/>
          </a:ln>
          <a:effectLst/>
        </p:spPr>
        <p:txBody>
          <a:bodyPr wrap="square" lIns="25400" tIns="12700" rIns="25400" bIns="12700"/>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eaLnBrk="1" hangingPunct="1">
              <a:defRPr/>
            </a:pPr>
            <a:r>
              <a:rPr lang="en-US" altLang="en-US" sz="1200" kern="0" dirty="0"/>
              <a:t>Die indirekte Ophthalmoskopie (BIO) unterscheidet sich </a:t>
            </a:r>
            <a:r>
              <a:rPr lang="en-US" altLang="en-US" sz="1200" b="1" kern="0" dirty="0"/>
              <a:t>erheblich</a:t>
            </a:r>
            <a:r>
              <a:rPr lang="en-US" altLang="en-US" sz="1200" kern="0" dirty="0"/>
              <a:t> </a:t>
            </a:r>
          </a:p>
          <a:p>
            <a:pPr eaLnBrk="1" hangingPunct="1">
              <a:defRPr/>
            </a:pPr>
            <a:r>
              <a:rPr lang="en-US" altLang="en-US" sz="1200" kern="0" dirty="0"/>
              <a:t>Das Kopfstück dient nicht nur als Lichtquelle, </a:t>
            </a:r>
            <a:r>
              <a:rPr lang="de-DE" altLang="en-US" sz="1200" kern="0" dirty="0"/>
              <a:t>sondern nutzt auch Prismen und Spiegel</a:t>
            </a:r>
            <a:r>
              <a:rPr lang="en-US" altLang="en-US" sz="1200" kern="0" dirty="0"/>
              <a:t>, um die PD des Untersuchers auf ~15 mm zu verringern</a:t>
            </a:r>
          </a:p>
          <a:p>
            <a:pPr lvl="1" eaLnBrk="1" hangingPunct="1">
              <a:defRPr/>
            </a:pPr>
            <a:r>
              <a:rPr lang="en-US" altLang="en-US" sz="1200" kern="0" dirty="0" err="1"/>
              <a:t>Dadurch</a:t>
            </a:r>
            <a:r>
              <a:rPr lang="en-US" altLang="en-US" sz="1200" kern="0" dirty="0"/>
              <a:t> </a:t>
            </a:r>
            <a:r>
              <a:rPr lang="en-US" altLang="en-US" sz="1200" kern="0" dirty="0" err="1"/>
              <a:t>kann</a:t>
            </a:r>
            <a:r>
              <a:rPr lang="en-US" altLang="en-US" sz="1200" kern="0" dirty="0"/>
              <a:t> der </a:t>
            </a:r>
            <a:r>
              <a:rPr lang="en-US" altLang="en-US" sz="1200" kern="0" dirty="0" err="1"/>
              <a:t>Untersucher</a:t>
            </a:r>
            <a:r>
              <a:rPr lang="en-US" altLang="en-US" sz="1200" kern="0" dirty="0"/>
              <a:t> </a:t>
            </a:r>
            <a:r>
              <a:rPr lang="en-US" altLang="en-US" sz="1200" kern="0" dirty="0" err="1"/>
              <a:t>beide</a:t>
            </a:r>
            <a:r>
              <a:rPr lang="en-US" altLang="en-US" sz="1200" kern="0" dirty="0"/>
              <a:t> </a:t>
            </a:r>
            <a:r>
              <a:rPr lang="en-US" altLang="en-US" sz="1200" kern="0" dirty="0" err="1"/>
              <a:t>Pupillen</a:t>
            </a:r>
            <a:r>
              <a:rPr lang="en-US" altLang="en-US" sz="1200" kern="0" dirty="0"/>
              <a:t> in die </a:t>
            </a:r>
            <a:r>
              <a:rPr lang="en-US" altLang="en-US" sz="1200" kern="0" dirty="0" err="1"/>
              <a:t>Pupille</a:t>
            </a:r>
            <a:r>
              <a:rPr lang="en-US" altLang="en-US" sz="1200" kern="0" dirty="0"/>
              <a:t> des </a:t>
            </a:r>
            <a:r>
              <a:rPr lang="en-US" altLang="en-US" sz="1200" kern="0" dirty="0" err="1"/>
              <a:t>Patienten</a:t>
            </a:r>
            <a:r>
              <a:rPr lang="en-US" altLang="en-US" sz="1200" kern="0" dirty="0"/>
              <a:t> „</a:t>
            </a:r>
            <a:r>
              <a:rPr lang="en-US" altLang="en-US" sz="1200" kern="0" dirty="0" err="1"/>
              <a:t>einpassen</a:t>
            </a:r>
            <a:r>
              <a:rPr lang="en-US" altLang="en-US" sz="1200" kern="0" dirty="0"/>
              <a:t>“, was </a:t>
            </a:r>
            <a:r>
              <a:rPr lang="en-US" altLang="en-US" sz="1200" kern="0" dirty="0" err="1"/>
              <a:t>Binokularität</a:t>
            </a:r>
            <a:r>
              <a:rPr lang="en-US" altLang="en-US" sz="1200" kern="0" dirty="0"/>
              <a:t> und </a:t>
            </a:r>
            <a:r>
              <a:rPr lang="en-US" altLang="en-US" sz="1200" kern="0" dirty="0" err="1"/>
              <a:t>Stereosehen</a:t>
            </a:r>
            <a:r>
              <a:rPr lang="en-US" altLang="en-US" sz="1200" kern="0" dirty="0"/>
              <a:t> </a:t>
            </a:r>
            <a:r>
              <a:rPr lang="en-US" altLang="en-US" sz="1200" kern="0" dirty="0" err="1"/>
              <a:t>ermöglicht</a:t>
            </a:r>
            <a:endParaRPr lang="en-US" altLang="en-US" sz="1200" kern="0" dirty="0"/>
          </a:p>
          <a:p>
            <a:pPr eaLnBrk="1" hangingPunct="1">
              <a:defRPr/>
            </a:pPr>
            <a:r>
              <a:rPr lang="en-US" altLang="en-US" sz="1200" kern="0" dirty="0"/>
              <a:t>Das Licht der Netzhaut wird durch die Linse, die der Untersucher hält, zu einem realen Bild gebündelt, das zwischen der Linse und den Augen des Untersuchers schwebt, und genau dieses Bild betrachtet der Untersucher</a:t>
            </a:r>
          </a:p>
          <a:p>
            <a:pPr lvl="1" eaLnBrk="1" hangingPunct="1">
              <a:defRPr/>
            </a:pPr>
            <a:r>
              <a:rPr lang="en-US" altLang="en-US" sz="1200" kern="0" dirty="0"/>
              <a:t>Anders ausgedrückt: Sie blicken nicht direkt auf die Netzhaut, sondern tun dies </a:t>
            </a:r>
            <a:r>
              <a:rPr lang="en-US" altLang="en-US" sz="1200" i="1" kern="0" dirty="0"/>
              <a:t>indirekt, </a:t>
            </a:r>
            <a:r>
              <a:rPr lang="en-US" altLang="en-US" sz="1200" kern="0" dirty="0"/>
              <a:t>indem Sie ein </a:t>
            </a:r>
            <a:r>
              <a:rPr lang="en-US" altLang="en-US" sz="1200" i="1" kern="0" dirty="0"/>
              <a:t>Bild </a:t>
            </a:r>
            <a:r>
              <a:rPr lang="en-US" altLang="en-US" sz="1200" kern="0" dirty="0"/>
              <a:t>davon betrachten</a:t>
            </a:r>
          </a:p>
        </p:txBody>
      </p:sp>
      <p:sp>
        <p:nvSpPr>
          <p:cNvPr id="51205" name="Rectangle 3">
            <a:extLst>
              <a:ext uri="{FF2B5EF4-FFF2-40B4-BE49-F238E27FC236}">
                <a16:creationId xmlns:a16="http://schemas.microsoft.com/office/drawing/2014/main" id="{0C34654B-4908-FEA1-AD5A-FCACDCD95F2A}"/>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1">
            <a:extLst>
              <a:ext uri="{FF2B5EF4-FFF2-40B4-BE49-F238E27FC236}">
                <a16:creationId xmlns:a16="http://schemas.microsoft.com/office/drawing/2014/main" id="{AF5B3BE1-0C37-40F7-A456-F9806F61EB4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F5A33A-151C-244A-AFC6-858B19E298EC}" type="slidenum">
              <a:rPr lang="en-US" altLang="en-US" smtClean="0"/>
              <a:t>48</a:t>
            </a:fld>
            <a:endParaRPr lang="en-US" altLang="en-US"/>
          </a:p>
        </p:txBody>
      </p:sp>
      <p:sp>
        <p:nvSpPr>
          <p:cNvPr id="52227" name="Rectangle 3">
            <a:extLst>
              <a:ext uri="{FF2B5EF4-FFF2-40B4-BE49-F238E27FC236}">
                <a16:creationId xmlns:a16="http://schemas.microsoft.com/office/drawing/2014/main" id="{C82BF8DA-3B5A-F597-5A0E-E8102C8D7813}"/>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52228" name="TextBox 1">
            <a:extLst>
              <a:ext uri="{FF2B5EF4-FFF2-40B4-BE49-F238E27FC236}">
                <a16:creationId xmlns:a16="http://schemas.microsoft.com/office/drawing/2014/main" id="{7F702D4A-558F-314E-DDD2-47FB49768B0D}"/>
              </a:ext>
            </a:extLst>
          </p:cNvPr>
          <p:cNvSpPr txBox="1">
            <a:spLocks noChangeArrowheads="1"/>
          </p:cNvSpPr>
          <p:nvPr/>
        </p:nvSpPr>
        <p:spPr bwMode="auto">
          <a:xfrm>
            <a:off x="384175" y="6032500"/>
            <a:ext cx="8375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a:t>Während der BIO betrachtet der Untersucher ein </a:t>
            </a:r>
            <a:r>
              <a:rPr lang="en-US" altLang="en-US" sz="1200" i="1"/>
              <a:t>Bild </a:t>
            </a:r>
            <a:r>
              <a:rPr lang="en-US" altLang="en-US" sz="1200"/>
              <a:t>der Netzhaut des Patienten, nicht die Netzhaut selbst</a:t>
            </a:r>
          </a:p>
        </p:txBody>
      </p:sp>
      <p:pic>
        <p:nvPicPr>
          <p:cNvPr id="52229" name="Picture 2">
            <a:extLst>
              <a:ext uri="{FF2B5EF4-FFF2-40B4-BE49-F238E27FC236}">
                <a16:creationId xmlns:a16="http://schemas.microsoft.com/office/drawing/2014/main" id="{DA30B8ED-A561-863F-FA7A-2BCEB410AA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76513"/>
            <a:ext cx="914400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3">
            <a:extLst>
              <a:ext uri="{FF2B5EF4-FFF2-40B4-BE49-F238E27FC236}">
                <a16:creationId xmlns:a16="http://schemas.microsoft.com/office/drawing/2014/main" id="{664F2587-8BD9-A66F-56DD-2C639D50798A}"/>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843D12B-57D9-1541-A000-9BE3CE92FD43}" type="slidenum">
              <a:rPr lang="en-US" altLang="en-US" smtClean="0"/>
              <a:t>49</a:t>
            </a:fld>
            <a:endParaRPr lang="en-US" altLang="en-US"/>
          </a:p>
        </p:txBody>
      </p:sp>
      <p:pic>
        <p:nvPicPr>
          <p:cNvPr id="53251" name="Picture 6" descr="Indirect ophthalmoscopy - Mayo Clinic">
            <a:extLst>
              <a:ext uri="{FF2B5EF4-FFF2-40B4-BE49-F238E27FC236}">
                <a16:creationId xmlns:a16="http://schemas.microsoft.com/office/drawing/2014/main" id="{B8A4E48F-4FA3-B50D-F4AB-01F0BB4495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038725"/>
            <a:ext cx="1438275"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48C16222-C085-F952-FA2B-42F197F2B1FF}"/>
              </a:ext>
            </a:extLst>
          </p:cNvPr>
          <p:cNvSpPr txBox="1">
            <a:spLocks noChangeArrowheads="1"/>
          </p:cNvSpPr>
          <p:nvPr/>
        </p:nvSpPr>
        <p:spPr bwMode="auto">
          <a:xfrm>
            <a:off x="454025" y="1143000"/>
            <a:ext cx="8077200" cy="4572000"/>
          </a:xfrm>
          <a:prstGeom prst="rect">
            <a:avLst/>
          </a:prstGeom>
          <a:noFill/>
          <a:ln>
            <a:noFill/>
          </a:ln>
          <a:effectLst/>
        </p:spPr>
        <p:txBody>
          <a:bodyPr wrap="square" lIns="25400" tIns="12700" rIns="25400" bIns="12700"/>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eaLnBrk="1" hangingPunct="1">
              <a:defRPr/>
            </a:pPr>
            <a:r>
              <a:rPr lang="en-US" altLang="en-US" sz="1200" kern="0" dirty="0"/>
              <a:t>Die indirekte Ophthalmoskopie (BIO) unterscheidet sich </a:t>
            </a:r>
            <a:r>
              <a:rPr lang="en-US" altLang="en-US" sz="1200" b="1" kern="0" dirty="0"/>
              <a:t>erheblich</a:t>
            </a:r>
            <a:r>
              <a:rPr lang="en-US" altLang="en-US" sz="1200" kern="0" dirty="0"/>
              <a:t> </a:t>
            </a:r>
          </a:p>
          <a:p>
            <a:pPr eaLnBrk="1" hangingPunct="1">
              <a:defRPr/>
            </a:pPr>
            <a:r>
              <a:rPr lang="en-US" altLang="en-US" sz="1200" kern="0" dirty="0"/>
              <a:t>Das Kopfstück dient nicht nur als Lichtquelle, sondern nutzt auch Prismen und Spiegel, um die PD des Untersuchers auf ~15 mm zu verringern</a:t>
            </a:r>
          </a:p>
          <a:p>
            <a:pPr lvl="1" eaLnBrk="1" hangingPunct="1">
              <a:defRPr/>
            </a:pPr>
            <a:r>
              <a:rPr lang="en-US" altLang="en-US" sz="1200" kern="0" dirty="0"/>
              <a:t>Dadurch kann der Untersucher beide Pupillen in die Pupille des Patienten „einpassen“, was Binokularität und Stereosehen ermöglicht</a:t>
            </a:r>
          </a:p>
          <a:p>
            <a:pPr eaLnBrk="1" hangingPunct="1">
              <a:defRPr/>
            </a:pPr>
            <a:r>
              <a:rPr lang="en-US" altLang="en-US" sz="1200" kern="0" dirty="0"/>
              <a:t>Das Licht der Netzhaut wird durch die Linse, die der Untersucher hält, zu einem realen Bild gebündelt, das zwischen der Linse und den Augen des Untersuchers schwebt, und genau dieses Bild betrachtet der Untersucher</a:t>
            </a:r>
          </a:p>
          <a:p>
            <a:pPr lvl="1" eaLnBrk="1" hangingPunct="1">
              <a:defRPr/>
            </a:pPr>
            <a:r>
              <a:rPr lang="en-US" altLang="en-US" sz="1200" kern="0" dirty="0"/>
              <a:t>Anders ausgedrückt: Sie blicken nicht direkt auf die Netzhaut, sondern tun dies </a:t>
            </a:r>
            <a:r>
              <a:rPr lang="en-US" altLang="en-US" sz="1200" i="1" kern="0" dirty="0"/>
              <a:t>indirekt, </a:t>
            </a:r>
            <a:r>
              <a:rPr lang="en-US" altLang="en-US" sz="1200" kern="0" dirty="0"/>
              <a:t>indem Sie ein </a:t>
            </a:r>
            <a:r>
              <a:rPr lang="en-US" altLang="en-US" sz="1200" i="1" kern="0" dirty="0"/>
              <a:t>Bild </a:t>
            </a:r>
            <a:r>
              <a:rPr lang="en-US" altLang="en-US" sz="1200" kern="0" dirty="0"/>
              <a:t>davon betrachten</a:t>
            </a:r>
          </a:p>
          <a:p>
            <a:pPr eaLnBrk="1" hangingPunct="1">
              <a:defRPr/>
            </a:pPr>
            <a:r>
              <a:rPr lang="en-US" altLang="en-US" sz="1200" kern="0" dirty="0"/>
              <a:t>Das Bild ist seitenverkehrt/umgekehrt</a:t>
            </a:r>
          </a:p>
        </p:txBody>
      </p:sp>
      <p:sp>
        <p:nvSpPr>
          <p:cNvPr id="53253" name="Rectangle 3">
            <a:extLst>
              <a:ext uri="{FF2B5EF4-FFF2-40B4-BE49-F238E27FC236}">
                <a16:creationId xmlns:a16="http://schemas.microsoft.com/office/drawing/2014/main" id="{E4B8412B-50D2-2F96-EC50-D57044E9ABBB}"/>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6" descr="Indirect ophthalmoscopy - Mayo Clinic">
            <a:extLst>
              <a:ext uri="{FF2B5EF4-FFF2-40B4-BE49-F238E27FC236}">
                <a16:creationId xmlns:a16="http://schemas.microsoft.com/office/drawing/2014/main" id="{7873C66B-AA36-8293-8E6B-7A854E4411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038725"/>
            <a:ext cx="1438275"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43C10273-D56A-3B5B-9517-4D19E2C5494B}"/>
              </a:ext>
            </a:extLst>
          </p:cNvPr>
          <p:cNvSpPr/>
          <p:nvPr/>
        </p:nvSpPr>
        <p:spPr>
          <a:xfrm>
            <a:off x="1066800" y="4572000"/>
            <a:ext cx="7010400" cy="762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276" name="Slide Number Placeholder 3">
            <a:extLst>
              <a:ext uri="{FF2B5EF4-FFF2-40B4-BE49-F238E27FC236}">
                <a16:creationId xmlns:a16="http://schemas.microsoft.com/office/drawing/2014/main" id="{D6F68251-1E44-5A44-76D0-D80DBF79257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290C7B2-EA68-D247-8193-50E792EE50B8}" type="slidenum">
              <a:rPr lang="en-US" altLang="en-US" smtClean="0"/>
              <a:t>50</a:t>
            </a:fld>
            <a:endParaRPr lang="en-US" altLang="en-US"/>
          </a:p>
        </p:txBody>
      </p:sp>
      <p:sp>
        <p:nvSpPr>
          <p:cNvPr id="6" name="Rectangle 2">
            <a:extLst>
              <a:ext uri="{FF2B5EF4-FFF2-40B4-BE49-F238E27FC236}">
                <a16:creationId xmlns:a16="http://schemas.microsoft.com/office/drawing/2014/main" id="{4E6B674E-E891-C8BD-168B-840F69D0510F}"/>
              </a:ext>
            </a:extLst>
          </p:cNvPr>
          <p:cNvSpPr txBox="1">
            <a:spLocks noChangeArrowheads="1"/>
          </p:cNvSpPr>
          <p:nvPr/>
        </p:nvSpPr>
        <p:spPr bwMode="auto">
          <a:xfrm>
            <a:off x="454025" y="1143000"/>
            <a:ext cx="8077200" cy="4572000"/>
          </a:xfrm>
          <a:prstGeom prst="rect">
            <a:avLst/>
          </a:prstGeom>
          <a:noFill/>
          <a:ln>
            <a:noFill/>
          </a:ln>
          <a:effectLst/>
        </p:spPr>
        <p:txBody>
          <a:bodyPr wrap="square" lIns="25400" tIns="12700" rIns="25400" bIns="12700"/>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anose="05000000000000000000" pitchFamily="2" charset="2"/>
              <a:buChar char="l"/>
              <a:defRPr sz="2600">
                <a:solidFill>
                  <a:schemeClr val="tx1"/>
                </a:solidFill>
                <a:latin typeface="+mn-lt"/>
              </a:defRPr>
            </a:lvl2pPr>
            <a:lvl3pPr marL="987425" indent="-293688" algn="l" rtl="0" eaLnBrk="0" fontAlgn="base" hangingPunct="0">
              <a:spcBef>
                <a:spcPct val="20000"/>
              </a:spcBef>
              <a:spcAft>
                <a:spcPct val="0"/>
              </a:spcAft>
              <a:buClr>
                <a:schemeClr val="accent1"/>
              </a:buClr>
              <a:buSzPct val="70000"/>
              <a:buFont typeface="Wingdings" panose="05000000000000000000" pitchFamily="2" charset="2"/>
              <a:buChar char="l"/>
              <a:defRPr sz="2300">
                <a:solidFill>
                  <a:schemeClr val="tx1"/>
                </a:solidFill>
                <a:latin typeface="+mn-lt"/>
              </a:defRPr>
            </a:lvl3pPr>
            <a:lvl4pPr marL="1281113" indent="-292100" algn="l" rtl="0" eaLnBrk="0" fontAlgn="base" hangingPunct="0">
              <a:spcBef>
                <a:spcPct val="20000"/>
              </a:spcBef>
              <a:spcAft>
                <a:spcPct val="0"/>
              </a:spcAft>
              <a:buClr>
                <a:schemeClr val="tx2"/>
              </a:buClr>
              <a:buSzPct val="75000"/>
              <a:buFont typeface="Wingdings" panose="05000000000000000000" pitchFamily="2" charset="2"/>
              <a:buChar char="§"/>
              <a:defRPr sz="2000">
                <a:solidFill>
                  <a:schemeClr val="tx1"/>
                </a:solidFill>
                <a:latin typeface="+mn-lt"/>
              </a:defRPr>
            </a:lvl4pPr>
            <a:lvl5pPr marL="1598613" indent="-315913" algn="l" rtl="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mn-lt"/>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eaLnBrk="1" hangingPunct="1">
              <a:defRPr/>
            </a:pPr>
            <a:r>
              <a:rPr lang="en-US" altLang="en-US" sz="1200" kern="0" dirty="0">
                <a:solidFill>
                  <a:schemeClr val="bg1">
                    <a:lumMod val="75000"/>
                  </a:schemeClr>
                </a:solidFill>
              </a:rPr>
              <a:t>Die indirekte Ophthalmoskopie (BIO) unterscheidet sich </a:t>
            </a:r>
            <a:r>
              <a:rPr lang="en-US" altLang="en-US" sz="1200" b="1" kern="0" dirty="0">
                <a:solidFill>
                  <a:schemeClr val="bg1">
                    <a:lumMod val="75000"/>
                  </a:schemeClr>
                </a:solidFill>
              </a:rPr>
              <a:t>erheblich</a:t>
            </a:r>
            <a:r>
              <a:rPr lang="en-US" altLang="en-US" sz="1200" kern="0" dirty="0">
                <a:solidFill>
                  <a:schemeClr val="bg1">
                    <a:lumMod val="75000"/>
                  </a:schemeClr>
                </a:solidFill>
              </a:rPr>
              <a:t> </a:t>
            </a:r>
          </a:p>
          <a:p>
            <a:pPr eaLnBrk="1" hangingPunct="1">
              <a:defRPr/>
            </a:pPr>
            <a:r>
              <a:rPr lang="en-US" altLang="en-US" sz="1200" kern="0" dirty="0">
                <a:solidFill>
                  <a:schemeClr val="bg1">
                    <a:lumMod val="75000"/>
                  </a:schemeClr>
                </a:solidFill>
              </a:rPr>
              <a:t>Das Kopfstück dient nicht nur als Lichtquelle, sondern nutzt auch Prismen und Spiegel, um die PD des Untersuchers auf ~15 mm zu verringern</a:t>
            </a:r>
          </a:p>
          <a:p>
            <a:pPr lvl="1" eaLnBrk="1" hangingPunct="1">
              <a:defRPr/>
            </a:pPr>
            <a:r>
              <a:rPr lang="en-US" altLang="en-US" sz="1200" kern="0" dirty="0">
                <a:solidFill>
                  <a:schemeClr val="bg1">
                    <a:lumMod val="75000"/>
                  </a:schemeClr>
                </a:solidFill>
              </a:rPr>
              <a:t>Dadurch kann der Untersucher beide Pupillen in die Pupille des Patienten „einpassen“, was Binokularität und Stereosehen ermöglicht</a:t>
            </a:r>
          </a:p>
          <a:p>
            <a:pPr eaLnBrk="1" hangingPunct="1">
              <a:defRPr/>
            </a:pPr>
            <a:r>
              <a:rPr lang="en-US" altLang="en-US" sz="1200" kern="0" dirty="0">
                <a:solidFill>
                  <a:schemeClr val="bg1">
                    <a:lumMod val="75000"/>
                  </a:schemeClr>
                </a:solidFill>
              </a:rPr>
              <a:t>Das Licht der Netzhaut wird durch die Linse, die der Untersucher hält, zu einem realen Bild gebündelt, das zwischen der Linse und den Augen des Untersuchers schwebt, und genau dieses Bild betrachtet der Untersucher</a:t>
            </a:r>
          </a:p>
          <a:p>
            <a:pPr lvl="1" eaLnBrk="1" hangingPunct="1">
              <a:defRPr/>
            </a:pPr>
            <a:r>
              <a:rPr lang="en-US" altLang="en-US" sz="1200" kern="0" dirty="0"/>
              <a:t>Anders ausgedrückt: Sie blicken nicht direkt auf die Netzhaut, sondern tun dies </a:t>
            </a:r>
            <a:r>
              <a:rPr lang="en-US" altLang="en-US" sz="1200" i="1" kern="0" dirty="0"/>
              <a:t>indirekt, </a:t>
            </a:r>
            <a:r>
              <a:rPr lang="en-US" altLang="en-US" sz="1200" kern="0" dirty="0"/>
              <a:t>indem Sie ein </a:t>
            </a:r>
            <a:r>
              <a:rPr lang="en-US" altLang="en-US" sz="1200" i="1" kern="0" dirty="0"/>
              <a:t>Bild </a:t>
            </a:r>
            <a:r>
              <a:rPr lang="en-US" altLang="en-US" sz="1200" kern="0" dirty="0"/>
              <a:t>davon betrachten</a:t>
            </a:r>
          </a:p>
          <a:p>
            <a:pPr eaLnBrk="1" hangingPunct="1">
              <a:defRPr/>
            </a:pPr>
            <a:r>
              <a:rPr lang="en-US" altLang="en-US" sz="1200" kern="0" dirty="0">
                <a:solidFill>
                  <a:schemeClr val="bg1">
                    <a:lumMod val="75000"/>
                  </a:schemeClr>
                </a:solidFill>
              </a:rPr>
              <a:t>Das Bild ist seitenverkehrt/umgekehrt</a:t>
            </a:r>
          </a:p>
        </p:txBody>
      </p:sp>
      <p:sp>
        <p:nvSpPr>
          <p:cNvPr id="54278" name="Rectangle 3">
            <a:extLst>
              <a:ext uri="{FF2B5EF4-FFF2-40B4-BE49-F238E27FC236}">
                <a16:creationId xmlns:a16="http://schemas.microsoft.com/office/drawing/2014/main" id="{A80137E8-A24A-913A-BEFC-805A8D93372F}"/>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Frame 1">
            <a:extLst>
              <a:ext uri="{FF2B5EF4-FFF2-40B4-BE49-F238E27FC236}">
                <a16:creationId xmlns:a16="http://schemas.microsoft.com/office/drawing/2014/main" id="{605308F9-B08D-FDDE-0D14-7157850249B3}"/>
              </a:ext>
            </a:extLst>
          </p:cNvPr>
          <p:cNvSpPr/>
          <p:nvPr/>
        </p:nvSpPr>
        <p:spPr>
          <a:xfrm>
            <a:off x="990600" y="4495800"/>
            <a:ext cx="7162800" cy="914400"/>
          </a:xfrm>
          <a:prstGeom prst="fram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solidFill>
                <a:schemeClr val="tx1"/>
              </a:solidFill>
            </a:endParaRPr>
          </a:p>
        </p:txBody>
      </p:sp>
      <p:sp>
        <p:nvSpPr>
          <p:cNvPr id="4" name="TextBox 3">
            <a:extLst>
              <a:ext uri="{FF2B5EF4-FFF2-40B4-BE49-F238E27FC236}">
                <a16:creationId xmlns:a16="http://schemas.microsoft.com/office/drawing/2014/main" id="{88C80562-A865-95E3-452E-72B52D5BDF99}"/>
              </a:ext>
            </a:extLst>
          </p:cNvPr>
          <p:cNvSpPr txBox="1"/>
          <p:nvPr/>
        </p:nvSpPr>
        <p:spPr>
          <a:xfrm>
            <a:off x="762000" y="3194050"/>
            <a:ext cx="7620000" cy="922338"/>
          </a:xfrm>
          <a:prstGeom prst="rect">
            <a:avLst/>
          </a:prstGeom>
          <a:solidFill>
            <a:schemeClr val="accent6">
              <a:lumMod val="20000"/>
              <a:lumOff val="80000"/>
            </a:schemeClr>
          </a:solidFill>
          <a:ln>
            <a:solidFill>
              <a:schemeClr val="tx1"/>
            </a:solidFill>
          </a:ln>
        </p:spPr>
        <p:txBody>
          <a:bodyPr wrap="square" lIns="25400" tIns="12700" rIns="25400" bIns="12700">
            <a:spAutoFit/>
          </a:bodyPr>
          <a:lstStyle/>
          <a:p>
            <a:pPr>
              <a:defRPr/>
            </a:pPr>
            <a:r>
              <a:rPr lang="en-US" sz="1200" dirty="0">
                <a:effectLst>
                  <a:outerShdw blurRad="38100" dist="38100" dir="2700000" algn="tl">
                    <a:srgbClr val="000000">
                      <a:alpha val="43137"/>
                    </a:srgbClr>
                  </a:outerShdw>
                </a:effectLst>
              </a:rPr>
              <a:t>Beachten Sie, was dies (korrekt) über die Konjugation während der BIO aussagt – nämlich, dass die </a:t>
            </a:r>
            <a:r>
              <a:rPr lang="en-US" sz="1200" i="1" dirty="0">
                <a:solidFill>
                  <a:srgbClr val="0000FF"/>
                </a:solidFill>
                <a:effectLst>
                  <a:outerShdw blurRad="38100" dist="38100" dir="2700000" algn="tl">
                    <a:srgbClr val="000000">
                      <a:alpha val="43137"/>
                    </a:srgbClr>
                  </a:outerShdw>
                </a:effectLst>
              </a:rPr>
              <a:t>Netzhaut des Patienten</a:t>
            </a:r>
            <a:r>
              <a:rPr lang="en-US" sz="1200" dirty="0">
                <a:effectLst>
                  <a:outerShdw blurRad="38100" dist="38100" dir="2700000" algn="tl">
                    <a:srgbClr val="000000">
                      <a:alpha val="43137"/>
                    </a:srgbClr>
                  </a:outerShdw>
                </a:effectLst>
              </a:rPr>
              <a:t>, das </a:t>
            </a:r>
            <a:r>
              <a:rPr lang="en-US" sz="1200" i="1" dirty="0">
                <a:solidFill>
                  <a:srgbClr val="0000FF"/>
                </a:solidFill>
                <a:effectLst>
                  <a:outerShdw blurRad="38100" dist="38100" dir="2700000" algn="tl">
                    <a:srgbClr val="000000">
                      <a:alpha val="43137"/>
                    </a:srgbClr>
                  </a:outerShdw>
                </a:effectLst>
              </a:rPr>
              <a:t>Bild </a:t>
            </a:r>
            <a:r>
              <a:rPr lang="en-US" sz="1200" dirty="0">
                <a:effectLst>
                  <a:outerShdw blurRad="38100" dist="38100" dir="2700000" algn="tl">
                    <a:srgbClr val="000000">
                      <a:alpha val="43137"/>
                    </a:srgbClr>
                  </a:outerShdw>
                </a:effectLst>
              </a:rPr>
              <a:t>der Netzhaut des Patienten und die </a:t>
            </a:r>
            <a:r>
              <a:rPr lang="en-US" sz="1200" i="1" dirty="0">
                <a:solidFill>
                  <a:srgbClr val="0000FF"/>
                </a:solidFill>
                <a:effectLst>
                  <a:outerShdw blurRad="38100" dist="38100" dir="2700000" algn="tl">
                    <a:srgbClr val="000000">
                      <a:alpha val="43137"/>
                    </a:srgbClr>
                  </a:outerShdw>
                </a:effectLst>
              </a:rPr>
              <a:t>Netzhaut des Beobachters </a:t>
            </a:r>
            <a:r>
              <a:rPr lang="en-US" sz="1200" dirty="0">
                <a:solidFill>
                  <a:srgbClr val="0000FF"/>
                </a:solidFill>
                <a:effectLst>
                  <a:outerShdw blurRad="38100" dist="38100" dir="2700000" algn="tl">
                    <a:srgbClr val="000000">
                      <a:alpha val="43137"/>
                    </a:srgbClr>
                  </a:outerShdw>
                </a:effectLst>
              </a:rPr>
              <a:t>alle miteinander konjugiert </a:t>
            </a:r>
            <a:r>
              <a:rPr lang="en-US" sz="1200" dirty="0">
                <a:effectLst>
                  <a:outerShdw blurRad="38100" dist="38100" dir="2700000" algn="tl">
                    <a:srgbClr val="000000">
                      <a:alpha val="43137"/>
                    </a:srgbClr>
                  </a:outerShdw>
                </a:effectLst>
              </a:rPr>
              <a:t>sind</a:t>
            </a:r>
          </a:p>
        </p:txBody>
      </p:sp>
      <p:sp>
        <p:nvSpPr>
          <p:cNvPr id="5" name="Arrow: Curved Right 4">
            <a:extLst>
              <a:ext uri="{FF2B5EF4-FFF2-40B4-BE49-F238E27FC236}">
                <a16:creationId xmlns:a16="http://schemas.microsoft.com/office/drawing/2014/main" id="{B8BCC045-8BC8-D10F-CD56-D66F24CFBA31}"/>
              </a:ext>
            </a:extLst>
          </p:cNvPr>
          <p:cNvSpPr/>
          <p:nvPr/>
        </p:nvSpPr>
        <p:spPr>
          <a:xfrm rot="21095707">
            <a:off x="271463" y="3613150"/>
            <a:ext cx="460375" cy="1433513"/>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1">
            <a:extLst>
              <a:ext uri="{FF2B5EF4-FFF2-40B4-BE49-F238E27FC236}">
                <a16:creationId xmlns:a16="http://schemas.microsoft.com/office/drawing/2014/main" id="{2020246C-0CDA-4C5E-F74F-625A06299E1E}"/>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C9C60B2-7BF7-1545-A585-AD7C1D2F167D}" type="slidenum">
              <a:rPr lang="en-US" altLang="en-US" smtClean="0"/>
              <a:t>51</a:t>
            </a:fld>
            <a:endParaRPr lang="en-US" altLang="en-US"/>
          </a:p>
        </p:txBody>
      </p:sp>
      <p:sp>
        <p:nvSpPr>
          <p:cNvPr id="55299" name="Rectangle 3">
            <a:extLst>
              <a:ext uri="{FF2B5EF4-FFF2-40B4-BE49-F238E27FC236}">
                <a16:creationId xmlns:a16="http://schemas.microsoft.com/office/drawing/2014/main" id="{3A142982-565D-46A3-B704-62F92EEC4360}"/>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pic>
        <p:nvPicPr>
          <p:cNvPr id="55300" name="Picture 4">
            <a:extLst>
              <a:ext uri="{FF2B5EF4-FFF2-40B4-BE49-F238E27FC236}">
                <a16:creationId xmlns:a16="http://schemas.microsoft.com/office/drawing/2014/main" id="{5B25D088-9166-30DF-5C26-BC00FF0E83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38" y="2427288"/>
            <a:ext cx="8974137"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Box 1">
            <a:extLst>
              <a:ext uri="{FF2B5EF4-FFF2-40B4-BE49-F238E27FC236}">
                <a16:creationId xmlns:a16="http://schemas.microsoft.com/office/drawing/2014/main" id="{8F28B608-F543-6200-905F-F79767D745D8}"/>
              </a:ext>
            </a:extLst>
          </p:cNvPr>
          <p:cNvSpPr txBox="1">
            <a:spLocks noChangeArrowheads="1"/>
          </p:cNvSpPr>
          <p:nvPr/>
        </p:nvSpPr>
        <p:spPr bwMode="auto">
          <a:xfrm>
            <a:off x="2049463" y="6019800"/>
            <a:ext cx="5045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a:t>Drei konjugierte Ebenen während der BIO der Netzhaut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3">
            <a:extLst>
              <a:ext uri="{FF2B5EF4-FFF2-40B4-BE49-F238E27FC236}">
                <a16:creationId xmlns:a16="http://schemas.microsoft.com/office/drawing/2014/main" id="{B58BE9B3-B260-451D-4125-5466ED96796F}"/>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0D74CE6-D933-D54D-B99A-E07B4408F284}" type="slidenum">
              <a:rPr lang="en-US" altLang="en-US" smtClean="0"/>
              <a:t>52</a:t>
            </a:fld>
            <a:endParaRPr lang="en-US" altLang="en-US"/>
          </a:p>
        </p:txBody>
      </p:sp>
      <p:sp>
        <p:nvSpPr>
          <p:cNvPr id="56323" name="Rectangle 3">
            <a:extLst>
              <a:ext uri="{FF2B5EF4-FFF2-40B4-BE49-F238E27FC236}">
                <a16:creationId xmlns:a16="http://schemas.microsoft.com/office/drawing/2014/main" id="{0081D334-E99B-7D16-AF51-B964A5D3BCE6}"/>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211D5F0E-2FA2-62F2-3384-E56B4C0A2E97}"/>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t>Was die </a:t>
            </a:r>
            <a:r>
              <a:rPr lang="en-US" sz="1200" dirty="0" err="1"/>
              <a:t>Axiale</a:t>
            </a:r>
            <a:r>
              <a:rPr lang="en-US" sz="1200" dirty="0"/>
              <a:t> Vergrößerung während der BIO betrifft… Wir haben gesagt, dass </a:t>
            </a:r>
            <a:r>
              <a:rPr lang="en-US" sz="1200" u="sng" dirty="0"/>
              <a:t>die </a:t>
            </a:r>
            <a:r>
              <a:rPr lang="en-US" sz="1200" u="sng" dirty="0" err="1"/>
              <a:t>Axiale</a:t>
            </a:r>
            <a:r>
              <a:rPr lang="en-US" sz="1200" u="sng" dirty="0"/>
              <a:t> Vergrößerung gut durch das Quadrat der </a:t>
            </a:r>
            <a:r>
              <a:rPr lang="en-US" sz="1200" i="1" u="sng" dirty="0"/>
              <a:t>transversalen </a:t>
            </a:r>
            <a:r>
              <a:rPr lang="en-US" sz="1200" u="sng" dirty="0"/>
              <a:t>Vergrößerung approximiert wird</a:t>
            </a:r>
            <a:r>
              <a:rPr lang="en-US" sz="1200" dirty="0"/>
              <a:t>. Das führt zu der Frage: </a:t>
            </a:r>
            <a:r>
              <a:rPr lang="en-US" sz="1200" i="1" dirty="0"/>
              <a:t>Wie groß ist die transversale Vergrößerung während der BIO?</a:t>
            </a:r>
            <a:endParaRPr lang="en-US" i="1" dirty="0">
              <a:solidFill>
                <a:schemeClr val="accent5">
                  <a:lumMod val="40000"/>
                  <a:lumOff val="60000"/>
                </a:schemeClr>
              </a:solidFill>
            </a:endParaRPr>
          </a:p>
          <a:p>
            <a:pPr>
              <a:defRPr/>
            </a:pPr>
            <a:endParaRPr lang="en-US" i="1" dirty="0">
              <a:solidFill>
                <a:schemeClr val="accent5">
                  <a:lumMod val="40000"/>
                  <a:lumOff val="60000"/>
                </a:schemeClr>
              </a:solidFill>
            </a:endParaRPr>
          </a:p>
          <a:p>
            <a:pPr>
              <a:defRPr/>
            </a:pPr>
            <a:r>
              <a:rPr lang="en-US" sz="1200" dirty="0">
                <a:solidFill>
                  <a:schemeClr val="accent5">
                    <a:lumMod val="40000"/>
                    <a:lumOff val="60000"/>
                  </a:schemeClr>
                </a:solidFill>
              </a:rPr>
              <a:t>Erinnern Sie sich daran, dass die transversale Vergrößerung auf ein Problem</a:t>
            </a:r>
            <a:r>
              <a:rPr lang="en-US" sz="1200" i="1" dirty="0">
                <a:solidFill>
                  <a:schemeClr val="accent5">
                    <a:lumMod val="40000"/>
                    <a:lumOff val="60000"/>
                  </a:schemeClr>
                </a:solidFill>
              </a:rPr>
              <a:t> mit gleichseitigen Dreiecken </a:t>
            </a:r>
            <a:r>
              <a:rPr lang="en-US" sz="1200" dirty="0">
                <a:solidFill>
                  <a:schemeClr val="accent5">
                    <a:lumMod val="40000"/>
                    <a:lumOff val="60000"/>
                  </a:schemeClr>
                </a:solidFill>
              </a:rPr>
              <a:t>zurückzuführen ist, das sich auf das Verhältnis U/V reduzieren lässt. Dies führt zu einer </a:t>
            </a:r>
            <a:r>
              <a:rPr lang="en-US" sz="1200" i="1" dirty="0">
                <a:solidFill>
                  <a:schemeClr val="accent5">
                    <a:lumMod val="40000"/>
                    <a:lumOff val="60000"/>
                  </a:schemeClr>
                </a:solidFill>
              </a:rPr>
              <a:t>weiteren </a:t>
            </a:r>
            <a:r>
              <a:rPr lang="en-US" sz="1200" dirty="0">
                <a:solidFill>
                  <a:schemeClr val="accent5">
                    <a:lumMod val="40000"/>
                    <a:lumOff val="60000"/>
                  </a:schemeClr>
                </a:solidFill>
              </a:rPr>
              <a:t>Frage: </a:t>
            </a:r>
            <a:r>
              <a:rPr lang="en-US" sz="1200" i="1" dirty="0">
                <a:solidFill>
                  <a:schemeClr val="accent5">
                    <a:lumMod val="40000"/>
                    <a:lumOff val="60000"/>
                  </a:schemeClr>
                </a:solidFill>
              </a:rPr>
              <a:t>Wie sieht die Konfiguration der gleichseitigen Dreiecke während der BIO aus? </a:t>
            </a:r>
            <a:r>
              <a:rPr lang="en-US" sz="1200" b="1" dirty="0">
                <a:solidFill>
                  <a:schemeClr val="accent5">
                    <a:lumMod val="40000"/>
                    <a:lumOff val="60000"/>
                  </a:schemeClr>
                </a:solidFill>
              </a:rPr>
              <a:t>Dies </a:t>
            </a:r>
            <a:r>
              <a:rPr lang="en-US" sz="1200" dirty="0">
                <a:solidFill>
                  <a:schemeClr val="accent5">
                    <a:lumMod val="40000"/>
                    <a:lumOff val="60000"/>
                  </a:schemeClr>
                </a:solidFill>
              </a:rPr>
              <a:t>ist die Konfiguration. Beachten Sie, dass während der BIO </a:t>
            </a:r>
            <a:r>
              <a:rPr lang="en-US" sz="1200" i="1" dirty="0">
                <a:solidFill>
                  <a:schemeClr val="accent5">
                    <a:lumMod val="40000"/>
                    <a:lumOff val="60000"/>
                  </a:schemeClr>
                </a:solidFill>
              </a:rPr>
              <a:t>U </a:t>
            </a:r>
            <a:r>
              <a:rPr lang="en-US" sz="1200" dirty="0">
                <a:solidFill>
                  <a:schemeClr val="accent5">
                    <a:lumMod val="40000"/>
                    <a:lumOff val="60000"/>
                  </a:schemeClr>
                </a:solidFill>
              </a:rPr>
              <a:t>die Gesamtstärke des Auges des Patienten und </a:t>
            </a:r>
            <a:r>
              <a:rPr lang="en-US" sz="1200" i="1" dirty="0">
                <a:solidFill>
                  <a:schemeClr val="accent5">
                    <a:lumMod val="40000"/>
                    <a:lumOff val="60000"/>
                  </a:schemeClr>
                </a:solidFill>
              </a:rPr>
              <a:t>V </a:t>
            </a:r>
            <a:r>
              <a:rPr lang="en-US" sz="1200" dirty="0">
                <a:solidFill>
                  <a:schemeClr val="accent5">
                    <a:lumMod val="40000"/>
                    <a:lumOff val="60000"/>
                  </a:schemeClr>
                </a:solidFill>
              </a:rPr>
              <a:t>die Stärke der Kondensorlinse ist. Wir verwenden stets 60 D als Brechkraft des Auges.* Somit beträgt die transversale Vergrößerung während der BIO 60/Linse. Wenn also </a:t>
            </a:r>
            <a:r>
              <a:rPr lang="en-US" sz="1200" dirty="0" err="1">
                <a:solidFill>
                  <a:schemeClr val="accent5">
                    <a:lumMod val="40000"/>
                    <a:lumOff val="60000"/>
                  </a:schemeClr>
                </a:solidFill>
              </a:rPr>
              <a:t>beispielsweise </a:t>
            </a:r>
            <a:r>
              <a:rPr lang="en-US" sz="1200" dirty="0">
                <a:solidFill>
                  <a:schemeClr val="accent5">
                    <a:lumMod val="40000"/>
                    <a:lumOff val="60000"/>
                  </a:schemeClr>
                </a:solidFill>
              </a:rPr>
              <a:t>eine 20-D-Linse verwendet wird, ist das Bild einer Netzhautläsion 60/20 = 3-mal breiter als die Läsion selbst.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3">
            <a:extLst>
              <a:ext uri="{FF2B5EF4-FFF2-40B4-BE49-F238E27FC236}">
                <a16:creationId xmlns:a16="http://schemas.microsoft.com/office/drawing/2014/main" id="{D367FE76-2BB1-7438-D3FE-290C5CFC322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4F366E-3A5F-B546-AF7E-6902CA062BA8}" type="slidenum">
              <a:rPr lang="en-US" altLang="en-US" smtClean="0"/>
              <a:t>53</a:t>
            </a:fld>
            <a:endParaRPr lang="en-US" altLang="en-US"/>
          </a:p>
        </p:txBody>
      </p:sp>
      <p:sp>
        <p:nvSpPr>
          <p:cNvPr id="57347" name="Rectangle 3">
            <a:extLst>
              <a:ext uri="{FF2B5EF4-FFF2-40B4-BE49-F238E27FC236}">
                <a16:creationId xmlns:a16="http://schemas.microsoft.com/office/drawing/2014/main" id="{3C5697D0-2C8D-E7CC-287B-33692C116777}"/>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0B18FCB2-879B-C63C-F643-72AACD55B33E}"/>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solidFill>
                  <a:schemeClr val="bg1">
                    <a:lumMod val="75000"/>
                  </a:schemeClr>
                </a:solidFill>
              </a:rPr>
              <a:t>die </a:t>
            </a:r>
            <a:r>
              <a:rPr lang="en-US" sz="1200" u="sng" dirty="0" err="1">
                <a:solidFill>
                  <a:schemeClr val="bg1">
                    <a:lumMod val="75000"/>
                  </a:schemeClr>
                </a:solidFill>
              </a:rPr>
              <a:t>Axiale</a:t>
            </a:r>
            <a:r>
              <a:rPr lang="en-US" sz="1200" u="sng" dirty="0">
                <a:solidFill>
                  <a:schemeClr val="bg1">
                    <a:lumMod val="75000"/>
                  </a:schemeClr>
                </a:solidFill>
              </a:rPr>
              <a:t> Vergrößerung gut durch das Quadrat der </a:t>
            </a:r>
            <a:r>
              <a:rPr lang="en-US" sz="1200" i="1" u="sng" dirty="0">
                <a:solidFill>
                  <a:schemeClr val="bg1">
                    <a:lumMod val="75000"/>
                  </a:schemeClr>
                </a:solidFill>
              </a:rPr>
              <a:t>transversalen </a:t>
            </a:r>
            <a:r>
              <a:rPr lang="en-US" sz="1200" u="sng" dirty="0">
                <a:solidFill>
                  <a:schemeClr val="bg1">
                    <a:lumMod val="75000"/>
                  </a:schemeClr>
                </a:solidFill>
              </a:rPr>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p>
          <a:p>
            <a:pPr>
              <a:defRPr/>
            </a:pPr>
            <a:r>
              <a:rPr lang="en-US" sz="1200" dirty="0">
                <a:solidFill>
                  <a:srgbClr val="0000FF"/>
                </a:solidFill>
              </a:rPr>
              <a:t>Erinnern Sie sich daran, dass die transversale Vergrößerung auf ein Problem</a:t>
            </a:r>
            <a:r>
              <a:rPr lang="en-US" sz="1200" i="1" dirty="0">
                <a:solidFill>
                  <a:srgbClr val="0000FF"/>
                </a:solidFill>
              </a:rPr>
              <a:t> mit gleichseitigen Dreiecken </a:t>
            </a:r>
            <a:r>
              <a:rPr lang="en-US" sz="1200" dirty="0">
                <a:solidFill>
                  <a:srgbClr val="0000FF"/>
                </a:solidFill>
              </a:rPr>
              <a:t>zurückzuführen ist, das sich auf das Verhältnis </a:t>
            </a:r>
            <a:r>
              <a:rPr lang="en-US" sz="1200" i="1" dirty="0">
                <a:solidFill>
                  <a:srgbClr val="0000FF"/>
                </a:solidFill>
              </a:rPr>
              <a:t>U/V</a:t>
            </a:r>
            <a:r>
              <a:rPr lang="en-US" sz="1200" dirty="0">
                <a:solidFill>
                  <a:srgbClr val="0000FF"/>
                </a:solidFill>
              </a:rPr>
              <a:t> reduzieren lässt. Dies führt zu einer </a:t>
            </a:r>
            <a:r>
              <a:rPr lang="en-US" sz="1200" u="sng" dirty="0">
                <a:solidFill>
                  <a:srgbClr val="0000FF"/>
                </a:solidFill>
              </a:rPr>
              <a:t>weiteren </a:t>
            </a:r>
            <a:r>
              <a:rPr lang="en-US" sz="1200" dirty="0">
                <a:solidFill>
                  <a:srgbClr val="0000FF"/>
                </a:solidFill>
              </a:rPr>
              <a:t>Frage: </a:t>
            </a:r>
            <a:r>
              <a:rPr lang="en-US" sz="1200" i="1" dirty="0">
                <a:solidFill>
                  <a:srgbClr val="0000FF"/>
                </a:solidFill>
              </a:rPr>
              <a:t>Wie sieht die Konfiguration</a:t>
            </a:r>
            <a:r>
              <a:rPr lang="en-US" sz="1200" dirty="0">
                <a:solidFill>
                  <a:srgbClr val="0000FF"/>
                </a:solidFill>
              </a:rPr>
              <a:t> der gleichseitigen Dreiecke </a:t>
            </a:r>
            <a:r>
              <a:rPr lang="en-US" sz="1200" i="1" dirty="0">
                <a:solidFill>
                  <a:srgbClr val="0000FF"/>
                </a:solidFill>
              </a:rPr>
              <a:t>während der BIO aus? </a:t>
            </a:r>
            <a:r>
              <a:rPr lang="en-US" sz="1200" b="1" dirty="0">
                <a:solidFill>
                  <a:schemeClr val="accent5">
                    <a:lumMod val="40000"/>
                    <a:lumOff val="60000"/>
                  </a:schemeClr>
                </a:solidFill>
              </a:rPr>
              <a:t>Dies </a:t>
            </a:r>
            <a:r>
              <a:rPr lang="en-US" sz="1200" dirty="0">
                <a:solidFill>
                  <a:schemeClr val="accent5">
                    <a:lumMod val="40000"/>
                    <a:lumOff val="60000"/>
                  </a:schemeClr>
                </a:solidFill>
              </a:rPr>
              <a:t>ist die Konfiguration. Beachten Sie, dass während der BIO </a:t>
            </a:r>
            <a:r>
              <a:rPr lang="en-US" sz="1200" i="1" dirty="0">
                <a:solidFill>
                  <a:schemeClr val="accent5">
                    <a:lumMod val="40000"/>
                    <a:lumOff val="60000"/>
                  </a:schemeClr>
                </a:solidFill>
              </a:rPr>
              <a:t>U </a:t>
            </a:r>
            <a:r>
              <a:rPr lang="en-US" sz="1200" dirty="0">
                <a:solidFill>
                  <a:schemeClr val="accent5">
                    <a:lumMod val="40000"/>
                    <a:lumOff val="60000"/>
                  </a:schemeClr>
                </a:solidFill>
              </a:rPr>
              <a:t>die Gesamtstärke des Auges des Patienten und </a:t>
            </a:r>
            <a:r>
              <a:rPr lang="en-US" sz="1200" i="1" dirty="0">
                <a:solidFill>
                  <a:schemeClr val="accent5">
                    <a:lumMod val="40000"/>
                    <a:lumOff val="60000"/>
                  </a:schemeClr>
                </a:solidFill>
              </a:rPr>
              <a:t>V </a:t>
            </a:r>
            <a:r>
              <a:rPr lang="en-US" sz="1200" dirty="0">
                <a:solidFill>
                  <a:schemeClr val="accent5">
                    <a:lumMod val="40000"/>
                    <a:lumOff val="60000"/>
                  </a:schemeClr>
                </a:solidFill>
              </a:rPr>
              <a:t>die Stärke der Kondensorlinse ist. Wir verwenden stets 60 D als Brechkraft des Auges.* Somit beträgt die transversale Vergrößerung während der BIO 60/Linse. Wenn also </a:t>
            </a:r>
            <a:r>
              <a:rPr lang="en-US" sz="1200" dirty="0" err="1">
                <a:solidFill>
                  <a:schemeClr val="accent5">
                    <a:lumMod val="40000"/>
                    <a:lumOff val="60000"/>
                  </a:schemeClr>
                </a:solidFill>
              </a:rPr>
              <a:t>beispielsweise </a:t>
            </a:r>
            <a:r>
              <a:rPr lang="en-US" sz="1200" dirty="0">
                <a:solidFill>
                  <a:schemeClr val="accent5">
                    <a:lumMod val="40000"/>
                    <a:lumOff val="60000"/>
                  </a:schemeClr>
                </a:solidFill>
              </a:rPr>
              <a:t>eine 20-D-Linse verwendet wird, ist das Bild einer Netzhautläsion 60/20 = 3-mal breiter als die Läsion selbst. </a:t>
            </a:r>
          </a:p>
        </p:txBody>
      </p:sp>
      <p:pic>
        <p:nvPicPr>
          <p:cNvPr id="57349" name="Picture 2">
            <a:extLst>
              <a:ext uri="{FF2B5EF4-FFF2-40B4-BE49-F238E27FC236}">
                <a16:creationId xmlns:a16="http://schemas.microsoft.com/office/drawing/2014/main" id="{DDB5CD2A-1889-52BB-41EC-F93C52E0E6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30363" y="3133725"/>
            <a:ext cx="5883275" cy="3257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3F840B20-432A-AC8A-787C-0E1ABE8A5690}"/>
              </a:ext>
            </a:extLst>
          </p:cNvPr>
          <p:cNvCxnSpPr>
            <a:cxnSpLocks/>
          </p:cNvCxnSpPr>
          <p:nvPr/>
        </p:nvCxnSpPr>
        <p:spPr>
          <a:xfrm flipV="1">
            <a:off x="3225800" y="5334000"/>
            <a:ext cx="2870200" cy="10572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5F5ED401-0B94-9188-CFFC-E4892874556A}"/>
              </a:ext>
            </a:extLst>
          </p:cNvPr>
          <p:cNvCxnSpPr>
            <a:cxnSpLocks/>
          </p:cNvCxnSpPr>
          <p:nvPr/>
        </p:nvCxnSpPr>
        <p:spPr>
          <a:xfrm flipH="1" flipV="1">
            <a:off x="2590800" y="5029200"/>
            <a:ext cx="635000" cy="13620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7352" name="TextBox 11">
            <a:extLst>
              <a:ext uri="{FF2B5EF4-FFF2-40B4-BE49-F238E27FC236}">
                <a16:creationId xmlns:a16="http://schemas.microsoft.com/office/drawing/2014/main" id="{4600BF26-A24F-879F-F081-4D93265D9AEC}"/>
              </a:ext>
            </a:extLst>
          </p:cNvPr>
          <p:cNvSpPr txBox="1">
            <a:spLocks noChangeArrowheads="1"/>
          </p:cNvSpPr>
          <p:nvPr/>
        </p:nvSpPr>
        <p:spPr bwMode="auto">
          <a:xfrm>
            <a:off x="2589213" y="6083300"/>
            <a:ext cx="1579562"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a:t>Ähnliche Dreiecke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3">
            <a:extLst>
              <a:ext uri="{FF2B5EF4-FFF2-40B4-BE49-F238E27FC236}">
                <a16:creationId xmlns:a16="http://schemas.microsoft.com/office/drawing/2014/main" id="{25D3BAB5-D301-541B-4DF6-9FF9E7DBA06B}"/>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797E05-A450-DE4F-896A-3130C11EF85F}" type="slidenum">
              <a:rPr lang="en-US" altLang="en-US" smtClean="0"/>
              <a:t>54</a:t>
            </a:fld>
            <a:endParaRPr lang="en-US" altLang="en-US"/>
          </a:p>
        </p:txBody>
      </p:sp>
      <p:sp>
        <p:nvSpPr>
          <p:cNvPr id="58371" name="Rectangle 3">
            <a:extLst>
              <a:ext uri="{FF2B5EF4-FFF2-40B4-BE49-F238E27FC236}">
                <a16:creationId xmlns:a16="http://schemas.microsoft.com/office/drawing/2014/main" id="{1585D4B2-1FA8-6041-A132-548D2B0C14F9}"/>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A9C20698-C108-8C83-7DFE-046299B3BE82}"/>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solidFill>
                  <a:schemeClr val="bg1">
                    <a:lumMod val="75000"/>
                  </a:schemeClr>
                </a:solidFill>
              </a:rPr>
              <a:t>die </a:t>
            </a:r>
            <a:r>
              <a:rPr lang="en-US" sz="1200" u="sng" dirty="0" err="1">
                <a:solidFill>
                  <a:schemeClr val="bg1">
                    <a:lumMod val="75000"/>
                  </a:schemeClr>
                </a:solidFill>
              </a:rPr>
              <a:t>Axiale</a:t>
            </a:r>
            <a:r>
              <a:rPr lang="en-US" sz="1200" u="sng" dirty="0">
                <a:solidFill>
                  <a:schemeClr val="bg1">
                    <a:lumMod val="75000"/>
                  </a:schemeClr>
                </a:solidFill>
              </a:rPr>
              <a:t> Vergrößerung gut durch das Quadrat der </a:t>
            </a:r>
            <a:r>
              <a:rPr lang="en-US" sz="1200" i="1" u="sng" dirty="0">
                <a:solidFill>
                  <a:schemeClr val="bg1">
                    <a:lumMod val="75000"/>
                  </a:schemeClr>
                </a:solidFill>
              </a:rPr>
              <a:t>transversalen </a:t>
            </a:r>
            <a:r>
              <a:rPr lang="en-US" sz="1200" u="sng" dirty="0">
                <a:solidFill>
                  <a:schemeClr val="bg1">
                    <a:lumMod val="75000"/>
                  </a:schemeClr>
                </a:solidFill>
              </a:rPr>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solidFill>
                <a:schemeClr val="bg1">
                  <a:lumMod val="75000"/>
                </a:schemeClr>
              </a:solidFill>
            </a:endParaRPr>
          </a:p>
          <a:p>
            <a:pPr>
              <a:defRPr/>
            </a:pPr>
            <a:r>
              <a:rPr lang="en-US" sz="1200" dirty="0">
                <a:solidFill>
                  <a:schemeClr val="bg1">
                    <a:lumMod val="75000"/>
                  </a:schemeClr>
                </a:solidFill>
              </a:rPr>
              <a:t>Erinnern Sie sich daran, dass die transversale Vergrößerung auf ein Problem</a:t>
            </a:r>
            <a:r>
              <a:rPr lang="en-US" sz="1200" i="1" dirty="0">
                <a:solidFill>
                  <a:schemeClr val="bg1">
                    <a:lumMod val="75000"/>
                  </a:schemeClr>
                </a:solidFill>
              </a:rPr>
              <a:t> mit gleichseitigen Dreiecken </a:t>
            </a:r>
            <a:r>
              <a:rPr lang="en-US" sz="1200" dirty="0">
                <a:solidFill>
                  <a:schemeClr val="bg1">
                    <a:lumMod val="75000"/>
                  </a:schemeClr>
                </a:solidFill>
              </a:rPr>
              <a:t>zurückzuführen ist, das sich auf das Verhältnis </a:t>
            </a:r>
            <a:r>
              <a:rPr lang="en-US" sz="1200" i="1" dirty="0">
                <a:solidFill>
                  <a:schemeClr val="bg1">
                    <a:lumMod val="75000"/>
                  </a:schemeClr>
                </a:solidFill>
              </a:rPr>
              <a:t>U/V</a:t>
            </a:r>
            <a:r>
              <a:rPr lang="en-US" sz="1200" dirty="0">
                <a:solidFill>
                  <a:schemeClr val="bg1">
                    <a:lumMod val="75000"/>
                  </a:schemeClr>
                </a:solidFill>
              </a:rPr>
              <a:t> reduzieren lässt. Dies führt zu einer </a:t>
            </a:r>
            <a:r>
              <a:rPr lang="en-US" sz="1200" u="sng" dirty="0">
                <a:solidFill>
                  <a:schemeClr val="bg1">
                    <a:lumMod val="75000"/>
                  </a:schemeClr>
                </a:solidFill>
              </a:rPr>
              <a:t>weiteren </a:t>
            </a:r>
            <a:r>
              <a:rPr lang="en-US" sz="1200" dirty="0">
                <a:solidFill>
                  <a:schemeClr val="bg1">
                    <a:lumMod val="75000"/>
                  </a:schemeClr>
                </a:solidFill>
              </a:rPr>
              <a:t>Frage: </a:t>
            </a:r>
            <a:r>
              <a:rPr lang="en-US" sz="1200" i="1" dirty="0">
                <a:solidFill>
                  <a:schemeClr val="bg1">
                    <a:lumMod val="75000"/>
                  </a:schemeClr>
                </a:solidFill>
              </a:rPr>
              <a:t>Wie sieht die Konfiguration</a:t>
            </a:r>
            <a:r>
              <a:rPr lang="en-US" sz="1200" dirty="0">
                <a:solidFill>
                  <a:schemeClr val="bg1">
                    <a:lumMod val="75000"/>
                  </a:schemeClr>
                </a:solidFill>
              </a:rPr>
              <a:t> der gleichseitigen Dreiecke </a:t>
            </a:r>
            <a:r>
              <a:rPr lang="en-US" sz="1200" i="1" dirty="0">
                <a:solidFill>
                  <a:schemeClr val="bg1">
                    <a:lumMod val="75000"/>
                  </a:schemeClr>
                </a:solidFill>
              </a:rPr>
              <a:t>während der BIO aus? </a:t>
            </a:r>
            <a:r>
              <a:rPr lang="en-US" sz="1200" b="1" dirty="0"/>
              <a:t>Dies </a:t>
            </a:r>
            <a:r>
              <a:rPr lang="en-US" sz="1200" dirty="0"/>
              <a:t>ist diese Konfiguration. Beachten Sie, dass während der BIO </a:t>
            </a:r>
            <a:r>
              <a:rPr lang="en-US" sz="1200" i="1" dirty="0"/>
              <a:t>U </a:t>
            </a:r>
            <a:r>
              <a:rPr lang="en-US" sz="1200" dirty="0"/>
              <a:t>die Gesamtstärke des Auges des Patienten und </a:t>
            </a:r>
            <a:r>
              <a:rPr lang="en-US" sz="1200" i="1" dirty="0"/>
              <a:t>V </a:t>
            </a:r>
            <a:r>
              <a:rPr lang="en-US" sz="1200" dirty="0"/>
              <a:t>die Stärke der Kondensorlinse ist. Wir verwenden stets 60 D als Brechkraft des Auges.* Somit beträgt die transversale Vergrößerung während der BIO 60/Linse. </a:t>
            </a:r>
            <a:r>
              <a:rPr lang="en-US" sz="1200" dirty="0">
                <a:solidFill>
                  <a:schemeClr val="accent5">
                    <a:lumMod val="40000"/>
                    <a:lumOff val="60000"/>
                  </a:schemeClr>
                </a:solidFill>
              </a:rPr>
              <a:t>Wenn also </a:t>
            </a:r>
            <a:r>
              <a:rPr lang="en-US" sz="1200" dirty="0" err="1">
                <a:solidFill>
                  <a:schemeClr val="accent5">
                    <a:lumMod val="40000"/>
                    <a:lumOff val="60000"/>
                  </a:schemeClr>
                </a:solidFill>
              </a:rPr>
              <a:t>beispielsweise </a:t>
            </a:r>
            <a:r>
              <a:rPr lang="en-US" sz="1200" dirty="0">
                <a:solidFill>
                  <a:schemeClr val="accent5">
                    <a:lumMod val="40000"/>
                    <a:lumOff val="60000"/>
                  </a:schemeClr>
                </a:solidFill>
              </a:rPr>
              <a:t>eine 20-D-Linse verwendet wird, ist das Bild einer Netzhautläsion 60/20 = 3-mal breiter als die Läsion selbst. </a:t>
            </a:r>
          </a:p>
        </p:txBody>
      </p:sp>
      <p:pic>
        <p:nvPicPr>
          <p:cNvPr id="58373" name="Picture 3">
            <a:extLst>
              <a:ext uri="{FF2B5EF4-FFF2-40B4-BE49-F238E27FC236}">
                <a16:creationId xmlns:a16="http://schemas.microsoft.com/office/drawing/2014/main" id="{FB88FD84-0E00-0EC6-F03A-CBABD2FAA1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130675"/>
            <a:ext cx="673100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4EEFF0C9-3505-1461-E2CB-A4B2908F3DF9}"/>
              </a:ext>
            </a:extLst>
          </p:cNvPr>
          <p:cNvCxnSpPr>
            <a:cxnSpLocks/>
          </p:cNvCxnSpPr>
          <p:nvPr/>
        </p:nvCxnSpPr>
        <p:spPr>
          <a:xfrm flipV="1">
            <a:off x="3225800" y="5334000"/>
            <a:ext cx="2870200" cy="10572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8375" name="TextBox 4">
            <a:extLst>
              <a:ext uri="{FF2B5EF4-FFF2-40B4-BE49-F238E27FC236}">
                <a16:creationId xmlns:a16="http://schemas.microsoft.com/office/drawing/2014/main" id="{0F8EAF45-EAB8-60E3-A7DD-18AEC6B659F4}"/>
              </a:ext>
            </a:extLst>
          </p:cNvPr>
          <p:cNvSpPr txBox="1">
            <a:spLocks noChangeArrowheads="1"/>
          </p:cNvSpPr>
          <p:nvPr/>
        </p:nvSpPr>
        <p:spPr bwMode="auto">
          <a:xfrm>
            <a:off x="5791200" y="6545263"/>
            <a:ext cx="3203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t>*Da Güllstrand das schematische Auge reduziert hat</a:t>
            </a:r>
          </a:p>
        </p:txBody>
      </p:sp>
      <p:cxnSp>
        <p:nvCxnSpPr>
          <p:cNvPr id="3" name="Straight Arrow Connector 2">
            <a:extLst>
              <a:ext uri="{FF2B5EF4-FFF2-40B4-BE49-F238E27FC236}">
                <a16:creationId xmlns:a16="http://schemas.microsoft.com/office/drawing/2014/main" id="{A7C952CB-7DFD-93A2-5A77-219D1D0F114C}"/>
              </a:ext>
            </a:extLst>
          </p:cNvPr>
          <p:cNvCxnSpPr>
            <a:cxnSpLocks/>
          </p:cNvCxnSpPr>
          <p:nvPr/>
        </p:nvCxnSpPr>
        <p:spPr>
          <a:xfrm flipH="1" flipV="1">
            <a:off x="1851025" y="5586413"/>
            <a:ext cx="1374775" cy="8048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8377" name="TextBox 11">
            <a:extLst>
              <a:ext uri="{FF2B5EF4-FFF2-40B4-BE49-F238E27FC236}">
                <a16:creationId xmlns:a16="http://schemas.microsoft.com/office/drawing/2014/main" id="{DD685A51-6CF2-B1C9-BA05-ABD98638A6D1}"/>
              </a:ext>
            </a:extLst>
          </p:cNvPr>
          <p:cNvSpPr txBox="1">
            <a:spLocks noChangeArrowheads="1"/>
          </p:cNvSpPr>
          <p:nvPr/>
        </p:nvSpPr>
        <p:spPr bwMode="auto">
          <a:xfrm>
            <a:off x="2589213" y="6083300"/>
            <a:ext cx="1579562"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a:t>Ähnliche Dreiecke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3">
            <a:extLst>
              <a:ext uri="{FF2B5EF4-FFF2-40B4-BE49-F238E27FC236}">
                <a16:creationId xmlns:a16="http://schemas.microsoft.com/office/drawing/2014/main" id="{62786890-D9A0-299C-ADA2-8717B15596BF}"/>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ACDEDB-E17F-0A4D-A5E6-C09004C482D1}" type="slidenum">
              <a:rPr lang="en-US" altLang="en-US" smtClean="0"/>
              <a:t>55</a:t>
            </a:fld>
            <a:endParaRPr lang="en-US" altLang="en-US"/>
          </a:p>
        </p:txBody>
      </p:sp>
      <p:sp>
        <p:nvSpPr>
          <p:cNvPr id="59395" name="Rectangle 3">
            <a:extLst>
              <a:ext uri="{FF2B5EF4-FFF2-40B4-BE49-F238E27FC236}">
                <a16:creationId xmlns:a16="http://schemas.microsoft.com/office/drawing/2014/main" id="{F245E5E2-3602-B0F3-CC0C-ECDA48C47725}"/>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E2ECD2DD-D341-A831-B8BA-E2170D9407A6}"/>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solidFill>
                  <a:schemeClr val="bg1">
                    <a:lumMod val="75000"/>
                  </a:schemeClr>
                </a:solidFill>
              </a:rPr>
              <a:t>die </a:t>
            </a:r>
            <a:r>
              <a:rPr lang="en-US" sz="1200" u="sng" dirty="0" err="1">
                <a:solidFill>
                  <a:schemeClr val="bg1">
                    <a:lumMod val="75000"/>
                  </a:schemeClr>
                </a:solidFill>
              </a:rPr>
              <a:t>Axiale</a:t>
            </a:r>
            <a:r>
              <a:rPr lang="en-US" sz="1200" u="sng" dirty="0">
                <a:solidFill>
                  <a:schemeClr val="bg1">
                    <a:lumMod val="75000"/>
                  </a:schemeClr>
                </a:solidFill>
              </a:rPr>
              <a:t> Vergrößerung gut durch das Quadrat der </a:t>
            </a:r>
            <a:r>
              <a:rPr lang="en-US" sz="1200" i="1" u="sng" dirty="0">
                <a:solidFill>
                  <a:schemeClr val="bg1">
                    <a:lumMod val="75000"/>
                  </a:schemeClr>
                </a:solidFill>
              </a:rPr>
              <a:t>transversalen </a:t>
            </a:r>
            <a:r>
              <a:rPr lang="en-US" sz="1200" u="sng" dirty="0">
                <a:solidFill>
                  <a:schemeClr val="bg1">
                    <a:lumMod val="75000"/>
                  </a:schemeClr>
                </a:solidFill>
              </a:rPr>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solidFill>
                <a:schemeClr val="bg1">
                  <a:lumMod val="75000"/>
                </a:schemeClr>
              </a:solidFill>
            </a:endParaRPr>
          </a:p>
          <a:p>
            <a:pPr>
              <a:defRPr/>
            </a:pPr>
            <a:r>
              <a:rPr lang="en-US" sz="1200" dirty="0">
                <a:solidFill>
                  <a:schemeClr val="bg1">
                    <a:lumMod val="75000"/>
                  </a:schemeClr>
                </a:solidFill>
              </a:rPr>
              <a:t>Erinnern Sie sich daran, dass die transversale Vergrößerung auf ein Problem</a:t>
            </a:r>
            <a:r>
              <a:rPr lang="en-US" sz="1200" i="1" dirty="0">
                <a:solidFill>
                  <a:schemeClr val="bg1">
                    <a:lumMod val="75000"/>
                  </a:schemeClr>
                </a:solidFill>
              </a:rPr>
              <a:t> mit gleichseitigen Dreiecken </a:t>
            </a:r>
            <a:r>
              <a:rPr lang="en-US" sz="1200" dirty="0">
                <a:solidFill>
                  <a:schemeClr val="bg1">
                    <a:lumMod val="75000"/>
                  </a:schemeClr>
                </a:solidFill>
              </a:rPr>
              <a:t>zurückzuführen ist, das sich auf das Verhältnis </a:t>
            </a:r>
            <a:r>
              <a:rPr lang="en-US" sz="1200" i="1" dirty="0">
                <a:solidFill>
                  <a:schemeClr val="bg1">
                    <a:lumMod val="75000"/>
                  </a:schemeClr>
                </a:solidFill>
              </a:rPr>
              <a:t>U/V</a:t>
            </a:r>
            <a:r>
              <a:rPr lang="en-US" sz="1200" dirty="0">
                <a:solidFill>
                  <a:schemeClr val="bg1">
                    <a:lumMod val="75000"/>
                  </a:schemeClr>
                </a:solidFill>
              </a:rPr>
              <a:t> reduzieren lässt. Dies führt zu einer </a:t>
            </a:r>
            <a:r>
              <a:rPr lang="en-US" sz="1200" u="sng" dirty="0">
                <a:solidFill>
                  <a:schemeClr val="bg1">
                    <a:lumMod val="75000"/>
                  </a:schemeClr>
                </a:solidFill>
              </a:rPr>
              <a:t>weiteren </a:t>
            </a:r>
            <a:r>
              <a:rPr lang="en-US" sz="1200" dirty="0">
                <a:solidFill>
                  <a:schemeClr val="bg1">
                    <a:lumMod val="75000"/>
                  </a:schemeClr>
                </a:solidFill>
              </a:rPr>
              <a:t>Frage: </a:t>
            </a:r>
            <a:r>
              <a:rPr lang="en-US" sz="1200" i="1" dirty="0">
                <a:solidFill>
                  <a:schemeClr val="bg1">
                    <a:lumMod val="75000"/>
                  </a:schemeClr>
                </a:solidFill>
              </a:rPr>
              <a:t>Wie sieht die Konfiguration</a:t>
            </a:r>
            <a:r>
              <a:rPr lang="en-US" sz="1200" dirty="0">
                <a:solidFill>
                  <a:schemeClr val="bg1">
                    <a:lumMod val="75000"/>
                  </a:schemeClr>
                </a:solidFill>
              </a:rPr>
              <a:t> der gleichseitigen Dreiecke </a:t>
            </a:r>
            <a:r>
              <a:rPr lang="en-US" sz="1200" i="1" dirty="0">
                <a:solidFill>
                  <a:schemeClr val="bg1">
                    <a:lumMod val="75000"/>
                  </a:schemeClr>
                </a:solidFill>
              </a:rPr>
              <a:t>während der BIO aus? </a:t>
            </a:r>
            <a:r>
              <a:rPr lang="en-US" sz="1200" b="1" dirty="0"/>
              <a:t>Dies </a:t>
            </a:r>
            <a:r>
              <a:rPr lang="en-US" sz="1200" dirty="0"/>
              <a:t>ist diese Konfiguration. Beachten Sie, dass während der BIO </a:t>
            </a:r>
            <a:r>
              <a:rPr lang="en-US" sz="1200" i="1" dirty="0"/>
              <a:t>U </a:t>
            </a:r>
            <a:r>
              <a:rPr lang="en-US" sz="1200" dirty="0"/>
              <a:t>die Gesamtstärke des Auges des Patienten und </a:t>
            </a:r>
            <a:r>
              <a:rPr lang="en-US" sz="1200" i="1" dirty="0"/>
              <a:t>V </a:t>
            </a:r>
            <a:r>
              <a:rPr lang="en-US" sz="1200" dirty="0"/>
              <a:t>die Stärke der Kondensorlinse ist. Wir verwenden stets 60 D als Brechkraft des Auges.* Somit beträgt die transversale Vergrößerung während der BIO 60/Linse. </a:t>
            </a:r>
            <a:r>
              <a:rPr lang="en-US" sz="1200" dirty="0">
                <a:solidFill>
                  <a:srgbClr val="0000FF"/>
                </a:solidFill>
              </a:rPr>
              <a:t>Wenn also </a:t>
            </a:r>
            <a:r>
              <a:rPr lang="en-US" sz="1200" dirty="0" err="1">
                <a:solidFill>
                  <a:srgbClr val="0000FF"/>
                </a:solidFill>
              </a:rPr>
              <a:t>beispielsweise </a:t>
            </a:r>
            <a:r>
              <a:rPr lang="en-US" sz="1200" dirty="0">
                <a:solidFill>
                  <a:srgbClr val="0000FF"/>
                </a:solidFill>
              </a:rPr>
              <a:t>eine 20-D-Linse verwendet wird, ist das Bild einer Netzhautläsion 60/20 = 3-mal breiter als die Läsion selbst. </a:t>
            </a:r>
          </a:p>
        </p:txBody>
      </p:sp>
      <p:pic>
        <p:nvPicPr>
          <p:cNvPr id="59397" name="Picture 3">
            <a:extLst>
              <a:ext uri="{FF2B5EF4-FFF2-40B4-BE49-F238E27FC236}">
                <a16:creationId xmlns:a16="http://schemas.microsoft.com/office/drawing/2014/main" id="{94E7ABC8-61EF-AFB7-FA1D-334D0FC9B4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130675"/>
            <a:ext cx="673100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2EF452AD-9B24-6862-B235-876C65CDDBD9}"/>
              </a:ext>
            </a:extLst>
          </p:cNvPr>
          <p:cNvCxnSpPr>
            <a:cxnSpLocks/>
          </p:cNvCxnSpPr>
          <p:nvPr/>
        </p:nvCxnSpPr>
        <p:spPr>
          <a:xfrm flipV="1">
            <a:off x="3225800" y="5334000"/>
            <a:ext cx="2870200" cy="10572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Arrow Connector 4">
            <a:extLst>
              <a:ext uri="{FF2B5EF4-FFF2-40B4-BE49-F238E27FC236}">
                <a16:creationId xmlns:a16="http://schemas.microsoft.com/office/drawing/2014/main" id="{8C448E49-6C3E-EF01-0645-150CDD71AC25}"/>
              </a:ext>
            </a:extLst>
          </p:cNvPr>
          <p:cNvCxnSpPr>
            <a:cxnSpLocks/>
          </p:cNvCxnSpPr>
          <p:nvPr/>
        </p:nvCxnSpPr>
        <p:spPr>
          <a:xfrm flipH="1" flipV="1">
            <a:off x="1851025" y="5586413"/>
            <a:ext cx="1374775" cy="8048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9400" name="TextBox 11">
            <a:extLst>
              <a:ext uri="{FF2B5EF4-FFF2-40B4-BE49-F238E27FC236}">
                <a16:creationId xmlns:a16="http://schemas.microsoft.com/office/drawing/2014/main" id="{A19CBD40-298E-5F83-7B90-15F63FD9229E}"/>
              </a:ext>
            </a:extLst>
          </p:cNvPr>
          <p:cNvSpPr txBox="1">
            <a:spLocks noChangeArrowheads="1"/>
          </p:cNvSpPr>
          <p:nvPr/>
        </p:nvSpPr>
        <p:spPr bwMode="auto">
          <a:xfrm>
            <a:off x="2589213" y="6083300"/>
            <a:ext cx="1579562"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a:t>Ähnliche Dreiecke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3">
            <a:extLst>
              <a:ext uri="{FF2B5EF4-FFF2-40B4-BE49-F238E27FC236}">
                <a16:creationId xmlns:a16="http://schemas.microsoft.com/office/drawing/2014/main" id="{59B48D82-A119-8E17-9C39-3FB42D47AEFE}"/>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E3B5E38-77F4-4A47-8007-2D35F4D5B9AF}" type="slidenum">
              <a:rPr lang="en-US" altLang="en-US" smtClean="0"/>
              <a:t>56</a:t>
            </a:fld>
            <a:endParaRPr lang="en-US" altLang="en-US"/>
          </a:p>
        </p:txBody>
      </p:sp>
      <p:sp>
        <p:nvSpPr>
          <p:cNvPr id="60419" name="Rectangle 3">
            <a:extLst>
              <a:ext uri="{FF2B5EF4-FFF2-40B4-BE49-F238E27FC236}">
                <a16:creationId xmlns:a16="http://schemas.microsoft.com/office/drawing/2014/main" id="{81BF7A61-7E86-8B7E-1324-8834607DFCF3}"/>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41906949-8D17-1CB2-62E8-441535601B86}"/>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t>die </a:t>
            </a:r>
            <a:r>
              <a:rPr lang="en-US" sz="1200" u="sng" dirty="0" err="1"/>
              <a:t>Axiale</a:t>
            </a:r>
            <a:r>
              <a:rPr lang="en-US" sz="1200" u="sng" dirty="0"/>
              <a:t> Vergrößerung gut durch das Quadrat der </a:t>
            </a:r>
            <a:r>
              <a:rPr lang="en-US" sz="1200" i="1" u="sng" dirty="0"/>
              <a:t>transversalen </a:t>
            </a:r>
            <a:r>
              <a:rPr lang="en-US" sz="1200" u="sng" dirty="0"/>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solidFill>
                <a:schemeClr val="bg1">
                  <a:lumMod val="75000"/>
                </a:schemeClr>
              </a:solidFill>
            </a:endParaRPr>
          </a:p>
          <a:p>
            <a:pPr>
              <a:defRPr/>
            </a:pPr>
            <a:r>
              <a:rPr lang="en-US" sz="1200" dirty="0">
                <a:solidFill>
                  <a:schemeClr val="bg1">
                    <a:lumMod val="75000"/>
                  </a:schemeClr>
                </a:solidFill>
              </a:rPr>
              <a:t>Erinnern Sie sich daran, dass die transversale Vergrößerung auf ein Problem</a:t>
            </a:r>
            <a:r>
              <a:rPr lang="en-US" sz="1200" i="1" dirty="0">
                <a:solidFill>
                  <a:schemeClr val="bg1">
                    <a:lumMod val="75000"/>
                  </a:schemeClr>
                </a:solidFill>
              </a:rPr>
              <a:t> mit gleichseitigen Dreiecken </a:t>
            </a:r>
            <a:r>
              <a:rPr lang="en-US" sz="1200" dirty="0">
                <a:solidFill>
                  <a:schemeClr val="bg1">
                    <a:lumMod val="75000"/>
                  </a:schemeClr>
                </a:solidFill>
              </a:rPr>
              <a:t>zurückzuführen ist, das sich auf das Verhältnis U/V reduzieren lässt. Dies führt zu einer </a:t>
            </a:r>
            <a:r>
              <a:rPr lang="en-US" sz="1200" u="sng" dirty="0">
                <a:solidFill>
                  <a:schemeClr val="bg1">
                    <a:lumMod val="75000"/>
                  </a:schemeClr>
                </a:solidFill>
              </a:rPr>
              <a:t>weiteren </a:t>
            </a:r>
            <a:r>
              <a:rPr lang="en-US" sz="1200" dirty="0">
                <a:solidFill>
                  <a:schemeClr val="bg1">
                    <a:lumMod val="75000"/>
                  </a:schemeClr>
                </a:solidFill>
              </a:rPr>
              <a:t>Frage: </a:t>
            </a:r>
            <a:r>
              <a:rPr lang="en-US" sz="1200" i="1" dirty="0">
                <a:solidFill>
                  <a:schemeClr val="bg1">
                    <a:lumMod val="75000"/>
                  </a:schemeClr>
                </a:solidFill>
              </a:rPr>
              <a:t>Wie sieht die Konfiguration der gleichseitigen Dreiecke während der BIO aus? </a:t>
            </a:r>
            <a:r>
              <a:rPr lang="en-US" sz="1200" b="1" dirty="0">
                <a:solidFill>
                  <a:schemeClr val="bg1">
                    <a:lumMod val="75000"/>
                  </a:schemeClr>
                </a:solidFill>
              </a:rPr>
              <a:t>Dies </a:t>
            </a:r>
            <a:r>
              <a:rPr lang="en-US" sz="1200" dirty="0">
                <a:solidFill>
                  <a:schemeClr val="bg1">
                    <a:lumMod val="75000"/>
                  </a:schemeClr>
                </a:solidFill>
              </a:rPr>
              <a:t>ist diese Konfiguration. Beachten Sie, dass während der BIO </a:t>
            </a:r>
            <a:r>
              <a:rPr lang="en-US" sz="1200" i="1" dirty="0">
                <a:solidFill>
                  <a:schemeClr val="bg1">
                    <a:lumMod val="75000"/>
                  </a:schemeClr>
                </a:solidFill>
              </a:rPr>
              <a:t>U </a:t>
            </a:r>
            <a:r>
              <a:rPr lang="en-US" sz="1200" dirty="0">
                <a:solidFill>
                  <a:schemeClr val="bg1">
                    <a:lumMod val="75000"/>
                  </a:schemeClr>
                </a:solidFill>
              </a:rPr>
              <a:t>die Gesamtstärke des Auges des Patienten und </a:t>
            </a:r>
            <a:r>
              <a:rPr lang="en-US" sz="1200" i="1" dirty="0">
                <a:solidFill>
                  <a:schemeClr val="bg1">
                    <a:lumMod val="75000"/>
                  </a:schemeClr>
                </a:solidFill>
              </a:rPr>
              <a:t>V </a:t>
            </a:r>
            <a:r>
              <a:rPr lang="en-US" sz="1200" dirty="0">
                <a:solidFill>
                  <a:schemeClr val="bg1">
                    <a:lumMod val="75000"/>
                  </a:schemeClr>
                </a:solidFill>
              </a:rPr>
              <a:t>die Stärke der Kondensorlinse ist. Wir verwenden stets 60 D als Brechkraft des Auges.* Somit </a:t>
            </a:r>
            <a:r>
              <a:rPr lang="en-US" sz="1200" u="sng" dirty="0"/>
              <a:t>beträgt die transversale Vergrößerung während der BIO 60/Linse</a:t>
            </a:r>
            <a:r>
              <a:rPr lang="en-US" sz="1200" dirty="0">
                <a:solidFill>
                  <a:schemeClr val="bg1">
                    <a:lumMod val="75000"/>
                  </a:schemeClr>
                </a:solidFill>
              </a:rPr>
              <a:t>. Wenn also </a:t>
            </a:r>
            <a:r>
              <a:rPr lang="en-US" sz="1200" dirty="0" err="1">
                <a:solidFill>
                  <a:schemeClr val="bg1">
                    <a:lumMod val="75000"/>
                  </a:schemeClr>
                </a:solidFill>
              </a:rPr>
              <a:t>beispielsweise </a:t>
            </a:r>
            <a:r>
              <a:rPr lang="en-US" sz="1200" dirty="0">
                <a:solidFill>
                  <a:schemeClr val="bg1">
                    <a:lumMod val="75000"/>
                  </a:schemeClr>
                </a:solidFill>
              </a:rPr>
              <a:t>eine 20-D-Linse verwendet wird, ist das Bild einer Netzhautläsion 60/20 = 3-mal breiter als die Läsion selbst. </a:t>
            </a:r>
          </a:p>
        </p:txBody>
      </p:sp>
      <p:sp>
        <p:nvSpPr>
          <p:cNvPr id="3" name="Arrow: Up-Down 2">
            <a:extLst>
              <a:ext uri="{FF2B5EF4-FFF2-40B4-BE49-F238E27FC236}">
                <a16:creationId xmlns:a16="http://schemas.microsoft.com/office/drawing/2014/main" id="{4D125C73-D940-707A-AB07-9290680D9C01}"/>
              </a:ext>
            </a:extLst>
          </p:cNvPr>
          <p:cNvSpPr/>
          <p:nvPr/>
        </p:nvSpPr>
        <p:spPr>
          <a:xfrm rot="19429446">
            <a:off x="4751388" y="1489075"/>
            <a:ext cx="279400" cy="1871663"/>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 name="TextBox 3">
            <a:extLst>
              <a:ext uri="{FF2B5EF4-FFF2-40B4-BE49-F238E27FC236}">
                <a16:creationId xmlns:a16="http://schemas.microsoft.com/office/drawing/2014/main" id="{7202925E-119A-5C39-D5A3-227780CDBC8E}"/>
              </a:ext>
            </a:extLst>
          </p:cNvPr>
          <p:cNvSpPr txBox="1"/>
          <p:nvPr/>
        </p:nvSpPr>
        <p:spPr>
          <a:xfrm>
            <a:off x="819150" y="2009775"/>
            <a:ext cx="7505700" cy="579646"/>
          </a:xfrm>
          <a:prstGeom prst="rect">
            <a:avLst/>
          </a:prstGeom>
          <a:solidFill>
            <a:schemeClr val="tx2">
              <a:lumMod val="20000"/>
              <a:lumOff val="80000"/>
            </a:schemeClr>
          </a:solidFill>
        </p:spPr>
        <p:txBody>
          <a:bodyPr wrap="square" lIns="25400" tIns="12700" rIns="25400" bIns="12700">
            <a:spAutoFit/>
          </a:bodyPr>
          <a:lstStyle/>
          <a:p>
            <a:pPr>
              <a:defRPr/>
            </a:pPr>
            <a:r>
              <a:rPr lang="en-US" sz="1200" dirty="0" err="1"/>
              <a:t>Aufgrund</a:t>
            </a:r>
            <a:r>
              <a:rPr lang="en-US" sz="1200" dirty="0"/>
              <a:t> </a:t>
            </a:r>
            <a:r>
              <a:rPr lang="en-US" sz="1200" dirty="0" err="1"/>
              <a:t>dieser</a:t>
            </a:r>
            <a:r>
              <a:rPr lang="en-US" sz="1200" dirty="0"/>
              <a:t> </a:t>
            </a:r>
            <a:r>
              <a:rPr lang="en-US" sz="1200" dirty="0" err="1"/>
              <a:t>Aussagen</a:t>
            </a:r>
            <a:r>
              <a:rPr lang="en-US" sz="1200" dirty="0"/>
              <a:t> </a:t>
            </a:r>
            <a:r>
              <a:rPr lang="en-US" sz="1200" dirty="0" err="1"/>
              <a:t>scheint</a:t>
            </a:r>
            <a:r>
              <a:rPr lang="en-US" sz="1200" dirty="0"/>
              <a:t> es, </a:t>
            </a:r>
            <a:r>
              <a:rPr lang="en-US" sz="1200" dirty="0" err="1"/>
              <a:t>als</a:t>
            </a:r>
            <a:r>
              <a:rPr lang="en-US" sz="1200" dirty="0"/>
              <a:t> </a:t>
            </a:r>
            <a:r>
              <a:rPr lang="en-US" sz="1200" dirty="0" err="1"/>
              <a:t>wüssten</a:t>
            </a:r>
            <a:r>
              <a:rPr lang="en-US" sz="1200" dirty="0"/>
              <a:t> </a:t>
            </a:r>
            <a:r>
              <a:rPr lang="en-US" sz="1200" dirty="0" err="1"/>
              <a:t>wir</a:t>
            </a:r>
            <a:r>
              <a:rPr lang="en-US" sz="1200" dirty="0"/>
              <a:t> nun die </a:t>
            </a:r>
            <a:r>
              <a:rPr lang="en-US" sz="1200" dirty="0" err="1"/>
              <a:t>Axiale</a:t>
            </a:r>
            <a:r>
              <a:rPr lang="en-US" sz="1200" dirty="0"/>
              <a:t> </a:t>
            </a:r>
            <a:r>
              <a:rPr lang="en-US" sz="1200" dirty="0" err="1"/>
              <a:t>Vergrößerung</a:t>
            </a:r>
            <a:r>
              <a:rPr lang="en-US" sz="1200" dirty="0"/>
              <a:t> </a:t>
            </a:r>
            <a:r>
              <a:rPr lang="en-US" sz="1200" dirty="0" err="1"/>
              <a:t>bei</a:t>
            </a:r>
            <a:r>
              <a:rPr lang="en-US" sz="1200" dirty="0"/>
              <a:t> BIO – </a:t>
            </a:r>
            <a:r>
              <a:rPr lang="en-US" sz="1200" dirty="0" err="1"/>
              <a:t>sie</a:t>
            </a:r>
            <a:r>
              <a:rPr lang="en-US" sz="1200" dirty="0"/>
              <a:t> </a:t>
            </a:r>
            <a:r>
              <a:rPr lang="en-US" sz="1200" dirty="0" err="1"/>
              <a:t>ist</a:t>
            </a:r>
            <a:r>
              <a:rPr lang="en-US" sz="1200" dirty="0"/>
              <a:t> das Quadrat von (60/Linse). Wenn also </a:t>
            </a:r>
            <a:r>
              <a:rPr lang="en-US" sz="1200" dirty="0" err="1"/>
              <a:t>eine</a:t>
            </a:r>
            <a:r>
              <a:rPr lang="en-US" sz="1200" dirty="0"/>
              <a:t> 20-D-Kondensationslinse </a:t>
            </a:r>
            <a:r>
              <a:rPr lang="en-US" sz="1200" dirty="0" err="1"/>
              <a:t>verwendet</a:t>
            </a:r>
            <a:r>
              <a:rPr lang="en-US" sz="1200" dirty="0"/>
              <a:t> </a:t>
            </a:r>
            <a:r>
              <a:rPr lang="en-US" sz="1200" dirty="0" err="1"/>
              <a:t>wird</a:t>
            </a:r>
            <a:r>
              <a:rPr lang="en-US" sz="1200" dirty="0"/>
              <a:t>, </a:t>
            </a:r>
            <a:r>
              <a:rPr lang="en-US" sz="1200" dirty="0" err="1"/>
              <a:t>beträgt</a:t>
            </a:r>
            <a:r>
              <a:rPr lang="en-US" sz="1200" dirty="0"/>
              <a:t> die </a:t>
            </a:r>
            <a:r>
              <a:rPr lang="en-US" sz="1200" dirty="0" err="1"/>
              <a:t>Axiale</a:t>
            </a:r>
            <a:r>
              <a:rPr lang="en-US" sz="1200" dirty="0"/>
              <a:t> </a:t>
            </a:r>
            <a:r>
              <a:rPr lang="en-US" sz="1200" dirty="0" err="1"/>
              <a:t>Vergrößerung</a:t>
            </a:r>
            <a:r>
              <a:rPr lang="en-US" sz="1200" dirty="0"/>
              <a:t> (60/20)</a:t>
            </a:r>
            <a:r>
              <a:rPr lang="en-US" sz="1200" baseline="30000" dirty="0"/>
              <a:t>2</a:t>
            </a:r>
            <a:r>
              <a:rPr lang="en-US" sz="1200" dirty="0"/>
              <a:t> = 3</a:t>
            </a:r>
            <a:r>
              <a:rPr lang="en-US" sz="1200" baseline="30000" dirty="0"/>
              <a:t>2</a:t>
            </a:r>
            <a:r>
              <a:rPr lang="en-US" sz="1200" dirty="0"/>
              <a:t> = 9x.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a:extLst>
              <a:ext uri="{FF2B5EF4-FFF2-40B4-BE49-F238E27FC236}">
                <a16:creationId xmlns:a16="http://schemas.microsoft.com/office/drawing/2014/main" id="{21B0A952-CE64-031E-B4E4-D67B7DEA1155}"/>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B929358-4E4D-5E4A-AAAC-B44BCF7AF059}" type="slidenum">
              <a:rPr lang="en-US" altLang="en-US" smtClean="0"/>
              <a:t>57</a:t>
            </a:fld>
            <a:endParaRPr lang="en-US" altLang="en-US"/>
          </a:p>
        </p:txBody>
      </p:sp>
      <p:sp>
        <p:nvSpPr>
          <p:cNvPr id="61443" name="Rectangle 3">
            <a:extLst>
              <a:ext uri="{FF2B5EF4-FFF2-40B4-BE49-F238E27FC236}">
                <a16:creationId xmlns:a16="http://schemas.microsoft.com/office/drawing/2014/main" id="{362038BF-FCA8-C89C-86AD-BA1223A6EE30}"/>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820A6CF3-F617-362F-70C3-6BABD1858F0E}"/>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t>die </a:t>
            </a:r>
            <a:r>
              <a:rPr lang="en-US" sz="1200" u="sng" dirty="0" err="1"/>
              <a:t>Axiale</a:t>
            </a:r>
            <a:r>
              <a:rPr lang="en-US" sz="1200" u="sng" dirty="0"/>
              <a:t> Vergrößerung gut durch das Quadrat der </a:t>
            </a:r>
            <a:r>
              <a:rPr lang="en-US" sz="1200" i="1" u="sng" dirty="0"/>
              <a:t>transversalen </a:t>
            </a:r>
            <a:r>
              <a:rPr lang="en-US" sz="1200" u="sng" dirty="0"/>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solidFill>
                <a:schemeClr val="bg1">
                  <a:lumMod val="75000"/>
                </a:schemeClr>
              </a:solidFill>
            </a:endParaRPr>
          </a:p>
          <a:p>
            <a:pPr>
              <a:defRPr/>
            </a:pPr>
            <a:r>
              <a:rPr lang="en-US" sz="1200" dirty="0">
                <a:solidFill>
                  <a:schemeClr val="bg1">
                    <a:lumMod val="75000"/>
                  </a:schemeClr>
                </a:solidFill>
              </a:rPr>
              <a:t>Erinnern Sie sich daran, dass die transversale Vergrößerung auf ein Problem</a:t>
            </a:r>
            <a:r>
              <a:rPr lang="en-US" sz="1200" i="1" dirty="0">
                <a:solidFill>
                  <a:schemeClr val="bg1">
                    <a:lumMod val="75000"/>
                  </a:schemeClr>
                </a:solidFill>
              </a:rPr>
              <a:t> mit gleichseitigen Dreiecken </a:t>
            </a:r>
            <a:r>
              <a:rPr lang="en-US" sz="1200" dirty="0">
                <a:solidFill>
                  <a:schemeClr val="bg1">
                    <a:lumMod val="75000"/>
                  </a:schemeClr>
                </a:solidFill>
              </a:rPr>
              <a:t>zurückzuführen ist, das sich auf das Verhältnis U/V reduzieren lässt. Dies führt zu einer </a:t>
            </a:r>
            <a:r>
              <a:rPr lang="en-US" sz="1200" u="sng" dirty="0">
                <a:solidFill>
                  <a:schemeClr val="bg1">
                    <a:lumMod val="75000"/>
                  </a:schemeClr>
                </a:solidFill>
              </a:rPr>
              <a:t>weiteren </a:t>
            </a:r>
            <a:r>
              <a:rPr lang="en-US" sz="1200" dirty="0">
                <a:solidFill>
                  <a:schemeClr val="bg1">
                    <a:lumMod val="75000"/>
                  </a:schemeClr>
                </a:solidFill>
              </a:rPr>
              <a:t>Frage: </a:t>
            </a:r>
            <a:r>
              <a:rPr lang="en-US" sz="1200" i="1" dirty="0">
                <a:solidFill>
                  <a:schemeClr val="bg1">
                    <a:lumMod val="75000"/>
                  </a:schemeClr>
                </a:solidFill>
              </a:rPr>
              <a:t>Wie sieht die Konfiguration der gleichseitigen Dreiecke während der BIO aus? </a:t>
            </a:r>
            <a:r>
              <a:rPr lang="en-US" sz="1200" b="1" dirty="0">
                <a:solidFill>
                  <a:schemeClr val="bg1">
                    <a:lumMod val="75000"/>
                  </a:schemeClr>
                </a:solidFill>
              </a:rPr>
              <a:t>Dies </a:t>
            </a:r>
            <a:r>
              <a:rPr lang="en-US" sz="1200" dirty="0">
                <a:solidFill>
                  <a:schemeClr val="bg1">
                    <a:lumMod val="75000"/>
                  </a:schemeClr>
                </a:solidFill>
              </a:rPr>
              <a:t>ist diese Konfiguration. Beachten Sie, dass während der BIO </a:t>
            </a:r>
            <a:r>
              <a:rPr lang="en-US" sz="1200" i="1" dirty="0">
                <a:solidFill>
                  <a:schemeClr val="bg1">
                    <a:lumMod val="75000"/>
                  </a:schemeClr>
                </a:solidFill>
              </a:rPr>
              <a:t>U </a:t>
            </a:r>
            <a:r>
              <a:rPr lang="en-US" sz="1200" dirty="0">
                <a:solidFill>
                  <a:schemeClr val="bg1">
                    <a:lumMod val="75000"/>
                  </a:schemeClr>
                </a:solidFill>
              </a:rPr>
              <a:t>die Gesamtstärke des Auges des Patienten und </a:t>
            </a:r>
            <a:r>
              <a:rPr lang="en-US" sz="1200" i="1" dirty="0">
                <a:solidFill>
                  <a:schemeClr val="bg1">
                    <a:lumMod val="75000"/>
                  </a:schemeClr>
                </a:solidFill>
              </a:rPr>
              <a:t>V </a:t>
            </a:r>
            <a:r>
              <a:rPr lang="en-US" sz="1200" dirty="0">
                <a:solidFill>
                  <a:schemeClr val="bg1">
                    <a:lumMod val="75000"/>
                  </a:schemeClr>
                </a:solidFill>
              </a:rPr>
              <a:t>die Stärke der Kondensorlinse ist. Wir verwenden stets 60 D als Brechkraft des Auges.* Somit </a:t>
            </a:r>
            <a:r>
              <a:rPr lang="en-US" sz="1200" u="sng" dirty="0"/>
              <a:t>beträgt die transversale Vergrößerung während der BIO 60/Linse</a:t>
            </a:r>
            <a:r>
              <a:rPr lang="en-US" sz="1200" dirty="0">
                <a:solidFill>
                  <a:schemeClr val="bg1">
                    <a:lumMod val="75000"/>
                  </a:schemeClr>
                </a:solidFill>
              </a:rPr>
              <a:t>. Wenn also </a:t>
            </a:r>
            <a:r>
              <a:rPr lang="en-US" sz="1200" dirty="0" err="1">
                <a:solidFill>
                  <a:schemeClr val="bg1">
                    <a:lumMod val="75000"/>
                  </a:schemeClr>
                </a:solidFill>
              </a:rPr>
              <a:t>beispielsweise </a:t>
            </a:r>
            <a:r>
              <a:rPr lang="en-US" sz="1200" dirty="0">
                <a:solidFill>
                  <a:schemeClr val="bg1">
                    <a:lumMod val="75000"/>
                  </a:schemeClr>
                </a:solidFill>
              </a:rPr>
              <a:t>eine 20-D-Linse verwendet wird, ist das Bild einer Netzhautläsion 60/20 = 3-mal breiter als die Läsion selbst. </a:t>
            </a:r>
          </a:p>
        </p:txBody>
      </p:sp>
      <p:sp>
        <p:nvSpPr>
          <p:cNvPr id="37894" name="TextBox 4">
            <a:extLst>
              <a:ext uri="{FF2B5EF4-FFF2-40B4-BE49-F238E27FC236}">
                <a16:creationId xmlns:a16="http://schemas.microsoft.com/office/drawing/2014/main" id="{74E1C22D-A145-4259-154D-15D8B8864274}"/>
              </a:ext>
            </a:extLst>
          </p:cNvPr>
          <p:cNvSpPr txBox="1">
            <a:spLocks noChangeArrowheads="1"/>
          </p:cNvSpPr>
          <p:nvPr/>
        </p:nvSpPr>
        <p:spPr bwMode="auto">
          <a:xfrm>
            <a:off x="484188" y="4097338"/>
            <a:ext cx="8153400" cy="1133644"/>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dirty="0"/>
              <a:t>Allerdings ist es nicht ganz so einfach, da wir noch einen weiteren Aspekt der BIO berücksichtigen müssen, der die wahrgenommene Tiefe beeinflusst, nämlich </a:t>
            </a:r>
            <a:r>
              <a:rPr lang="en-US" altLang="en-US" sz="1200" b="1" dirty="0"/>
              <a:t>den Pupillenabstand </a:t>
            </a:r>
            <a:r>
              <a:rPr lang="en-US" altLang="en-US" sz="1200" dirty="0"/>
              <a:t>(üblicherweise mit PD abgekürzt). Erinnern Sie sich daran, dass das BIO-Kopfstück den effektiven PD des Untersuchers auf etwa 15 mm reduziert, damit seine Pupillen beide in die Pupille des Patienten passen. </a:t>
            </a:r>
            <a:r>
              <a:rPr lang="en-US" altLang="en-US" sz="1200" dirty="0">
                <a:solidFill>
                  <a:schemeClr val="accent1">
                    <a:lumMod val="40000"/>
                    <a:lumOff val="60000"/>
                  </a:schemeClr>
                </a:solidFill>
              </a:rPr>
              <a:t>Wenn wir annehmen, dass der Basis-PD des Untersuchers 60 mm beträgt, bedeutet dies, dass seine Fähigkeit zur Tiefenwahrnehmung um den Faktor 60/15 = 4 verringert wurde.* Diese Verringerung muss bei der Bestimmung der </a:t>
            </a:r>
            <a:r>
              <a:rPr lang="en-US" altLang="en-US" sz="1200" dirty="0" err="1">
                <a:solidFill>
                  <a:schemeClr val="accent1">
                    <a:lumMod val="40000"/>
                    <a:lumOff val="60000"/>
                  </a:schemeClr>
                </a:solidFill>
              </a:rPr>
              <a:t>Axialen</a:t>
            </a:r>
            <a:r>
              <a:rPr lang="en-US" altLang="en-US" sz="1200" dirty="0">
                <a:solidFill>
                  <a:schemeClr val="accent1">
                    <a:lumMod val="40000"/>
                    <a:lumOff val="60000"/>
                  </a:schemeClr>
                </a:solidFill>
              </a:rPr>
              <a:t> Vergrößerung bei BIO berücksichtigt werden. </a:t>
            </a:r>
          </a:p>
        </p:txBody>
      </p:sp>
      <p:sp>
        <p:nvSpPr>
          <p:cNvPr id="3" name="Arrow: Up-Down 2">
            <a:extLst>
              <a:ext uri="{FF2B5EF4-FFF2-40B4-BE49-F238E27FC236}">
                <a16:creationId xmlns:a16="http://schemas.microsoft.com/office/drawing/2014/main" id="{A224011E-4145-0DFF-1A4F-4529512C395C}"/>
              </a:ext>
            </a:extLst>
          </p:cNvPr>
          <p:cNvSpPr/>
          <p:nvPr/>
        </p:nvSpPr>
        <p:spPr>
          <a:xfrm rot="19429446">
            <a:off x="4751388" y="1489075"/>
            <a:ext cx="279400" cy="1871663"/>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 name="TextBox 3">
            <a:extLst>
              <a:ext uri="{FF2B5EF4-FFF2-40B4-BE49-F238E27FC236}">
                <a16:creationId xmlns:a16="http://schemas.microsoft.com/office/drawing/2014/main" id="{91F50A90-9562-82E5-239C-1BC0FD54452B}"/>
              </a:ext>
            </a:extLst>
          </p:cNvPr>
          <p:cNvSpPr txBox="1"/>
          <p:nvPr/>
        </p:nvSpPr>
        <p:spPr>
          <a:xfrm>
            <a:off x="819150" y="2009775"/>
            <a:ext cx="7505700" cy="579646"/>
          </a:xfrm>
          <a:prstGeom prst="rect">
            <a:avLst/>
          </a:prstGeom>
          <a:solidFill>
            <a:schemeClr val="tx2">
              <a:lumMod val="20000"/>
              <a:lumOff val="80000"/>
            </a:schemeClr>
          </a:solidFill>
        </p:spPr>
        <p:txBody>
          <a:bodyPr wrap="square" lIns="25400" tIns="12700" rIns="25400" bIns="12700">
            <a:spAutoFit/>
          </a:bodyPr>
          <a:lstStyle/>
          <a:p>
            <a:pPr>
              <a:defRPr/>
            </a:pPr>
            <a:r>
              <a:rPr lang="en-US" sz="1200" dirty="0" err="1"/>
              <a:t>Aufgrund</a:t>
            </a:r>
            <a:r>
              <a:rPr lang="en-US" sz="1200" dirty="0"/>
              <a:t> </a:t>
            </a:r>
            <a:r>
              <a:rPr lang="en-US" sz="1200" dirty="0" err="1"/>
              <a:t>dieser</a:t>
            </a:r>
            <a:r>
              <a:rPr lang="en-US" sz="1200" dirty="0"/>
              <a:t> </a:t>
            </a:r>
            <a:r>
              <a:rPr lang="en-US" sz="1200" dirty="0" err="1"/>
              <a:t>Aussagen</a:t>
            </a:r>
            <a:r>
              <a:rPr lang="en-US" sz="1200" dirty="0"/>
              <a:t> </a:t>
            </a:r>
            <a:r>
              <a:rPr lang="en-US" sz="1200" dirty="0" err="1"/>
              <a:t>scheint</a:t>
            </a:r>
            <a:r>
              <a:rPr lang="en-US" sz="1200" dirty="0"/>
              <a:t> es, </a:t>
            </a:r>
            <a:r>
              <a:rPr lang="en-US" sz="1200" dirty="0" err="1"/>
              <a:t>als</a:t>
            </a:r>
            <a:r>
              <a:rPr lang="en-US" sz="1200" dirty="0"/>
              <a:t> </a:t>
            </a:r>
            <a:r>
              <a:rPr lang="en-US" sz="1200" dirty="0" err="1"/>
              <a:t>wüssten</a:t>
            </a:r>
            <a:r>
              <a:rPr lang="en-US" sz="1200" dirty="0"/>
              <a:t> </a:t>
            </a:r>
            <a:r>
              <a:rPr lang="en-US" sz="1200" dirty="0" err="1"/>
              <a:t>wir</a:t>
            </a:r>
            <a:r>
              <a:rPr lang="en-US" sz="1200" dirty="0"/>
              <a:t> nun die </a:t>
            </a:r>
            <a:r>
              <a:rPr lang="en-US" sz="1200" dirty="0" err="1"/>
              <a:t>Axiale</a:t>
            </a:r>
            <a:r>
              <a:rPr lang="en-US" sz="1200" dirty="0"/>
              <a:t> </a:t>
            </a:r>
            <a:r>
              <a:rPr lang="en-US" sz="1200" dirty="0" err="1"/>
              <a:t>Vergrößerung</a:t>
            </a:r>
            <a:r>
              <a:rPr lang="en-US" sz="1200" dirty="0"/>
              <a:t> </a:t>
            </a:r>
            <a:r>
              <a:rPr lang="en-US" sz="1200" dirty="0" err="1"/>
              <a:t>bei</a:t>
            </a:r>
            <a:r>
              <a:rPr lang="en-US" sz="1200" dirty="0"/>
              <a:t> BIO – </a:t>
            </a:r>
            <a:r>
              <a:rPr lang="en-US" sz="1200" dirty="0" err="1"/>
              <a:t>sie</a:t>
            </a:r>
            <a:r>
              <a:rPr lang="en-US" sz="1200" dirty="0"/>
              <a:t> </a:t>
            </a:r>
            <a:r>
              <a:rPr lang="en-US" sz="1200" dirty="0" err="1"/>
              <a:t>ist</a:t>
            </a:r>
            <a:r>
              <a:rPr lang="en-US" sz="1200" dirty="0"/>
              <a:t> das Quadrat von (60/Linse). Wenn also </a:t>
            </a:r>
            <a:r>
              <a:rPr lang="en-US" sz="1200" dirty="0" err="1"/>
              <a:t>eine</a:t>
            </a:r>
            <a:r>
              <a:rPr lang="en-US" sz="1200" dirty="0"/>
              <a:t> 20-D-Kondensationslinse </a:t>
            </a:r>
            <a:r>
              <a:rPr lang="en-US" sz="1200" dirty="0" err="1"/>
              <a:t>verwendet</a:t>
            </a:r>
            <a:r>
              <a:rPr lang="en-US" sz="1200" dirty="0"/>
              <a:t> </a:t>
            </a:r>
            <a:r>
              <a:rPr lang="en-US" sz="1200" dirty="0" err="1"/>
              <a:t>wird</a:t>
            </a:r>
            <a:r>
              <a:rPr lang="en-US" sz="1200" dirty="0"/>
              <a:t>, </a:t>
            </a:r>
            <a:r>
              <a:rPr lang="en-US" sz="1200" dirty="0" err="1"/>
              <a:t>beträgt</a:t>
            </a:r>
            <a:r>
              <a:rPr lang="en-US" sz="1200" dirty="0"/>
              <a:t> die </a:t>
            </a:r>
            <a:r>
              <a:rPr lang="en-US" sz="1200" dirty="0" err="1"/>
              <a:t>Axiale</a:t>
            </a:r>
            <a:r>
              <a:rPr lang="en-US" sz="1200" dirty="0"/>
              <a:t> </a:t>
            </a:r>
            <a:r>
              <a:rPr lang="en-US" sz="1200" dirty="0" err="1"/>
              <a:t>Vergrößerung</a:t>
            </a:r>
            <a:r>
              <a:rPr lang="en-US" sz="1200" dirty="0"/>
              <a:t> (60/20)</a:t>
            </a:r>
            <a:r>
              <a:rPr lang="en-US" sz="1200" baseline="30000" dirty="0"/>
              <a:t>2</a:t>
            </a:r>
            <a:r>
              <a:rPr lang="en-US" sz="1200" dirty="0"/>
              <a:t> = 3</a:t>
            </a:r>
            <a:r>
              <a:rPr lang="en-US" sz="1200" baseline="30000" dirty="0"/>
              <a:t>2</a:t>
            </a:r>
            <a:r>
              <a:rPr lang="en-US" sz="1200" dirty="0"/>
              <a:t> = 9x. </a:t>
            </a:r>
          </a:p>
        </p:txBody>
      </p:sp>
      <p:sp>
        <p:nvSpPr>
          <p:cNvPr id="5" name="Rectangle 4">
            <a:extLst>
              <a:ext uri="{FF2B5EF4-FFF2-40B4-BE49-F238E27FC236}">
                <a16:creationId xmlns:a16="http://schemas.microsoft.com/office/drawing/2014/main" id="{F0B69FFF-9CF9-80E2-D496-D35507F45F3E}"/>
              </a:ext>
            </a:extLst>
          </p:cNvPr>
          <p:cNvSpPr/>
          <p:nvPr/>
        </p:nvSpPr>
        <p:spPr>
          <a:xfrm>
            <a:off x="6248400" y="4425951"/>
            <a:ext cx="609600" cy="222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3">
            <a:extLst>
              <a:ext uri="{FF2B5EF4-FFF2-40B4-BE49-F238E27FC236}">
                <a16:creationId xmlns:a16="http://schemas.microsoft.com/office/drawing/2014/main" id="{225FABD4-0300-5BC8-37B9-0EAB71056FBC}"/>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454FC87-E2F1-494C-BE24-DE060F0D9B36}" type="slidenum">
              <a:rPr lang="en-US" altLang="en-US" smtClean="0"/>
              <a:t>58</a:t>
            </a:fld>
            <a:endParaRPr lang="en-US" altLang="en-US"/>
          </a:p>
        </p:txBody>
      </p:sp>
      <p:sp>
        <p:nvSpPr>
          <p:cNvPr id="62467" name="Rectangle 3">
            <a:extLst>
              <a:ext uri="{FF2B5EF4-FFF2-40B4-BE49-F238E27FC236}">
                <a16:creationId xmlns:a16="http://schemas.microsoft.com/office/drawing/2014/main" id="{9E73F527-471E-7DA6-3EF6-3CCE6B571FD5}"/>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CC2EF76A-3E1F-FD8E-8E70-DBF7549618EF}"/>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t>die </a:t>
            </a:r>
            <a:r>
              <a:rPr lang="en-US" sz="1200" u="sng" dirty="0" err="1"/>
              <a:t>Axiale</a:t>
            </a:r>
            <a:r>
              <a:rPr lang="en-US" sz="1200" u="sng" dirty="0"/>
              <a:t> Vergrößerung gut durch das Quadrat der </a:t>
            </a:r>
            <a:r>
              <a:rPr lang="en-US" sz="1200" i="1" u="sng" dirty="0"/>
              <a:t>transversalen </a:t>
            </a:r>
            <a:r>
              <a:rPr lang="en-US" sz="1200" u="sng" dirty="0"/>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solidFill>
                <a:schemeClr val="bg1">
                  <a:lumMod val="75000"/>
                </a:schemeClr>
              </a:solidFill>
            </a:endParaRPr>
          </a:p>
          <a:p>
            <a:pPr>
              <a:defRPr/>
            </a:pPr>
            <a:r>
              <a:rPr lang="en-US" sz="1200" dirty="0">
                <a:solidFill>
                  <a:schemeClr val="bg1">
                    <a:lumMod val="75000"/>
                  </a:schemeClr>
                </a:solidFill>
              </a:rPr>
              <a:t>Erinnern Sie sich daran, dass die transversale Vergrößerung auf ein Problem</a:t>
            </a:r>
            <a:r>
              <a:rPr lang="en-US" sz="1200" i="1" dirty="0">
                <a:solidFill>
                  <a:schemeClr val="bg1">
                    <a:lumMod val="75000"/>
                  </a:schemeClr>
                </a:solidFill>
              </a:rPr>
              <a:t> mit gleichseitigen Dreiecken </a:t>
            </a:r>
            <a:r>
              <a:rPr lang="en-US" sz="1200" dirty="0">
                <a:solidFill>
                  <a:schemeClr val="bg1">
                    <a:lumMod val="75000"/>
                  </a:schemeClr>
                </a:solidFill>
              </a:rPr>
              <a:t>zurückzuführen ist, das sich auf das Verhältnis U/V reduzieren lässt. Dies führt zu einer </a:t>
            </a:r>
            <a:r>
              <a:rPr lang="en-US" sz="1200" u="sng" dirty="0">
                <a:solidFill>
                  <a:schemeClr val="bg1">
                    <a:lumMod val="75000"/>
                  </a:schemeClr>
                </a:solidFill>
              </a:rPr>
              <a:t>weiteren </a:t>
            </a:r>
            <a:r>
              <a:rPr lang="en-US" sz="1200" dirty="0">
                <a:solidFill>
                  <a:schemeClr val="bg1">
                    <a:lumMod val="75000"/>
                  </a:schemeClr>
                </a:solidFill>
              </a:rPr>
              <a:t>Frage: </a:t>
            </a:r>
            <a:r>
              <a:rPr lang="en-US" sz="1200" i="1" dirty="0">
                <a:solidFill>
                  <a:schemeClr val="bg1">
                    <a:lumMod val="75000"/>
                  </a:schemeClr>
                </a:solidFill>
              </a:rPr>
              <a:t>Wie sieht die Konfiguration der gleichseitigen Dreiecke während der BIO aus? </a:t>
            </a:r>
            <a:r>
              <a:rPr lang="en-US" sz="1200" b="1" dirty="0">
                <a:solidFill>
                  <a:schemeClr val="bg1">
                    <a:lumMod val="75000"/>
                  </a:schemeClr>
                </a:solidFill>
              </a:rPr>
              <a:t>Dies </a:t>
            </a:r>
            <a:r>
              <a:rPr lang="en-US" sz="1200" dirty="0">
                <a:solidFill>
                  <a:schemeClr val="bg1">
                    <a:lumMod val="75000"/>
                  </a:schemeClr>
                </a:solidFill>
              </a:rPr>
              <a:t>ist diese Konfiguration. Beachten Sie, dass während der BIO </a:t>
            </a:r>
            <a:r>
              <a:rPr lang="en-US" sz="1200" i="1" dirty="0">
                <a:solidFill>
                  <a:schemeClr val="bg1">
                    <a:lumMod val="75000"/>
                  </a:schemeClr>
                </a:solidFill>
              </a:rPr>
              <a:t>U </a:t>
            </a:r>
            <a:r>
              <a:rPr lang="en-US" sz="1200" dirty="0">
                <a:solidFill>
                  <a:schemeClr val="bg1">
                    <a:lumMod val="75000"/>
                  </a:schemeClr>
                </a:solidFill>
              </a:rPr>
              <a:t>die Gesamtstärke des Auges des Patienten und </a:t>
            </a:r>
            <a:r>
              <a:rPr lang="en-US" sz="1200" i="1" dirty="0">
                <a:solidFill>
                  <a:schemeClr val="bg1">
                    <a:lumMod val="75000"/>
                  </a:schemeClr>
                </a:solidFill>
              </a:rPr>
              <a:t>V </a:t>
            </a:r>
            <a:r>
              <a:rPr lang="en-US" sz="1200" dirty="0">
                <a:solidFill>
                  <a:schemeClr val="bg1">
                    <a:lumMod val="75000"/>
                  </a:schemeClr>
                </a:solidFill>
              </a:rPr>
              <a:t>die Stärke der Kondensorlinse ist. Wir verwenden stets 60 D als Brechkraft des Auges.* Somit </a:t>
            </a:r>
            <a:r>
              <a:rPr lang="en-US" sz="1200" u="sng" dirty="0"/>
              <a:t>beträgt die transversale Vergrößerung während der BIO 60/Linse</a:t>
            </a:r>
            <a:r>
              <a:rPr lang="en-US" sz="1200" dirty="0">
                <a:solidFill>
                  <a:schemeClr val="bg1">
                    <a:lumMod val="75000"/>
                  </a:schemeClr>
                </a:solidFill>
              </a:rPr>
              <a:t>. Wenn also </a:t>
            </a:r>
            <a:r>
              <a:rPr lang="en-US" sz="1200" dirty="0" err="1">
                <a:solidFill>
                  <a:schemeClr val="bg1">
                    <a:lumMod val="75000"/>
                  </a:schemeClr>
                </a:solidFill>
              </a:rPr>
              <a:t>beispielsweise </a:t>
            </a:r>
            <a:r>
              <a:rPr lang="en-US" sz="1200" dirty="0">
                <a:solidFill>
                  <a:schemeClr val="bg1">
                    <a:lumMod val="75000"/>
                  </a:schemeClr>
                </a:solidFill>
              </a:rPr>
              <a:t>eine 20-D-Linse verwendet wird, ist das Bild einer Netzhautläsion 60/20 = 3-mal breiter als die Läsion selbst. </a:t>
            </a:r>
          </a:p>
        </p:txBody>
      </p:sp>
      <p:sp>
        <p:nvSpPr>
          <p:cNvPr id="37894" name="TextBox 4">
            <a:extLst>
              <a:ext uri="{FF2B5EF4-FFF2-40B4-BE49-F238E27FC236}">
                <a16:creationId xmlns:a16="http://schemas.microsoft.com/office/drawing/2014/main" id="{C86786EA-CD16-75ED-EEC6-AFE4922A5EB6}"/>
              </a:ext>
            </a:extLst>
          </p:cNvPr>
          <p:cNvSpPr txBox="1">
            <a:spLocks noChangeArrowheads="1"/>
          </p:cNvSpPr>
          <p:nvPr/>
        </p:nvSpPr>
        <p:spPr bwMode="auto">
          <a:xfrm>
            <a:off x="484188" y="4097338"/>
            <a:ext cx="8153400" cy="1133644"/>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dirty="0"/>
              <a:t>Allerdings ist es nicht ganz so einfach, da wir noch einen weiteren Aspekt der BIO berücksichtigen müssen, der die wahrgenommene Tiefe beeinflusst, nämlich </a:t>
            </a:r>
            <a:r>
              <a:rPr lang="en-US" altLang="en-US" sz="1200" b="1" dirty="0"/>
              <a:t>den Pupillenabstand </a:t>
            </a:r>
            <a:r>
              <a:rPr lang="en-US" altLang="en-US" sz="1200" dirty="0"/>
              <a:t>(üblicherweise mit PD abgekürzt). Erinnern Sie sich daran, dass das BIO-Kopfstück den effektiven PD des Untersuchers auf etwa 15 mm reduziert, damit seine Pupillen beide in die Pupille des Patienten passen. </a:t>
            </a:r>
            <a:r>
              <a:rPr lang="en-US" altLang="en-US" sz="1200" dirty="0">
                <a:solidFill>
                  <a:schemeClr val="accent1">
                    <a:lumMod val="40000"/>
                    <a:lumOff val="60000"/>
                  </a:schemeClr>
                </a:solidFill>
              </a:rPr>
              <a:t>Wenn wir annehmen, dass der Basis-PD des Untersuchers 60 mm beträgt, bedeutet dies, dass seine Fähigkeit zur Tiefenwahrnehmung um den Faktor 60/15 = 4 verringert wurde.* Diese Verringerung muss bei der Bestimmung der </a:t>
            </a:r>
            <a:r>
              <a:rPr lang="en-US" altLang="en-US" sz="1200" dirty="0" err="1">
                <a:solidFill>
                  <a:schemeClr val="accent1">
                    <a:lumMod val="40000"/>
                    <a:lumOff val="60000"/>
                  </a:schemeClr>
                </a:solidFill>
              </a:rPr>
              <a:t>Axialen</a:t>
            </a:r>
            <a:r>
              <a:rPr lang="en-US" altLang="en-US" sz="1200" dirty="0">
                <a:solidFill>
                  <a:schemeClr val="accent1">
                    <a:lumMod val="40000"/>
                    <a:lumOff val="60000"/>
                  </a:schemeClr>
                </a:solidFill>
              </a:rPr>
              <a:t> Vergrößerung bei BIO berücksichtigt werden. </a:t>
            </a:r>
          </a:p>
        </p:txBody>
      </p:sp>
      <p:sp>
        <p:nvSpPr>
          <p:cNvPr id="3" name="Arrow: Up-Down 2">
            <a:extLst>
              <a:ext uri="{FF2B5EF4-FFF2-40B4-BE49-F238E27FC236}">
                <a16:creationId xmlns:a16="http://schemas.microsoft.com/office/drawing/2014/main" id="{C0638680-9B1D-CEE3-5C05-469F4CB41FAD}"/>
              </a:ext>
            </a:extLst>
          </p:cNvPr>
          <p:cNvSpPr/>
          <p:nvPr/>
        </p:nvSpPr>
        <p:spPr>
          <a:xfrm rot="19429446">
            <a:off x="4751388" y="1489075"/>
            <a:ext cx="279400" cy="1871663"/>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 name="TextBox 3">
            <a:extLst>
              <a:ext uri="{FF2B5EF4-FFF2-40B4-BE49-F238E27FC236}">
                <a16:creationId xmlns:a16="http://schemas.microsoft.com/office/drawing/2014/main" id="{E649087D-E8C1-4E55-A8C6-28A85C3FE751}"/>
              </a:ext>
            </a:extLst>
          </p:cNvPr>
          <p:cNvSpPr txBox="1"/>
          <p:nvPr/>
        </p:nvSpPr>
        <p:spPr>
          <a:xfrm>
            <a:off x="819150" y="2009775"/>
            <a:ext cx="7505700" cy="579646"/>
          </a:xfrm>
          <a:prstGeom prst="rect">
            <a:avLst/>
          </a:prstGeom>
          <a:solidFill>
            <a:schemeClr val="tx2">
              <a:lumMod val="20000"/>
              <a:lumOff val="80000"/>
            </a:schemeClr>
          </a:solidFill>
        </p:spPr>
        <p:txBody>
          <a:bodyPr wrap="square" lIns="25400" tIns="12700" rIns="25400" bIns="12700">
            <a:spAutoFit/>
          </a:bodyPr>
          <a:lstStyle/>
          <a:p>
            <a:pPr>
              <a:defRPr/>
            </a:pPr>
            <a:r>
              <a:rPr lang="en-US" sz="1200" dirty="0" err="1"/>
              <a:t>Aufgrund</a:t>
            </a:r>
            <a:r>
              <a:rPr lang="en-US" sz="1200" dirty="0"/>
              <a:t> </a:t>
            </a:r>
            <a:r>
              <a:rPr lang="en-US" sz="1200" dirty="0" err="1"/>
              <a:t>dieser</a:t>
            </a:r>
            <a:r>
              <a:rPr lang="en-US" sz="1200" dirty="0"/>
              <a:t> </a:t>
            </a:r>
            <a:r>
              <a:rPr lang="en-US" sz="1200" dirty="0" err="1"/>
              <a:t>Aussagen</a:t>
            </a:r>
            <a:r>
              <a:rPr lang="en-US" sz="1200" dirty="0"/>
              <a:t> </a:t>
            </a:r>
            <a:r>
              <a:rPr lang="en-US" sz="1200" dirty="0" err="1"/>
              <a:t>scheint</a:t>
            </a:r>
            <a:r>
              <a:rPr lang="en-US" sz="1200" dirty="0"/>
              <a:t> es, </a:t>
            </a:r>
            <a:r>
              <a:rPr lang="en-US" sz="1200" dirty="0" err="1"/>
              <a:t>als</a:t>
            </a:r>
            <a:r>
              <a:rPr lang="en-US" sz="1200" dirty="0"/>
              <a:t> </a:t>
            </a:r>
            <a:r>
              <a:rPr lang="en-US" sz="1200" dirty="0" err="1"/>
              <a:t>wüssten</a:t>
            </a:r>
            <a:r>
              <a:rPr lang="en-US" sz="1200" dirty="0"/>
              <a:t> </a:t>
            </a:r>
            <a:r>
              <a:rPr lang="en-US" sz="1200" dirty="0" err="1"/>
              <a:t>wir</a:t>
            </a:r>
            <a:r>
              <a:rPr lang="en-US" sz="1200" dirty="0"/>
              <a:t> nun die </a:t>
            </a:r>
            <a:r>
              <a:rPr lang="en-US" sz="1200" dirty="0" err="1"/>
              <a:t>Axiale</a:t>
            </a:r>
            <a:r>
              <a:rPr lang="en-US" sz="1200" dirty="0"/>
              <a:t> </a:t>
            </a:r>
            <a:r>
              <a:rPr lang="en-US" sz="1200" dirty="0" err="1"/>
              <a:t>Vergrößerung</a:t>
            </a:r>
            <a:r>
              <a:rPr lang="en-US" sz="1200" dirty="0"/>
              <a:t> </a:t>
            </a:r>
            <a:r>
              <a:rPr lang="en-US" sz="1200" dirty="0" err="1"/>
              <a:t>bei</a:t>
            </a:r>
            <a:r>
              <a:rPr lang="en-US" sz="1200" dirty="0"/>
              <a:t> BIO – </a:t>
            </a:r>
            <a:r>
              <a:rPr lang="en-US" sz="1200" dirty="0" err="1"/>
              <a:t>sie</a:t>
            </a:r>
            <a:r>
              <a:rPr lang="en-US" sz="1200" dirty="0"/>
              <a:t> </a:t>
            </a:r>
            <a:r>
              <a:rPr lang="en-US" sz="1200" dirty="0" err="1"/>
              <a:t>ist</a:t>
            </a:r>
            <a:r>
              <a:rPr lang="en-US" sz="1200" dirty="0"/>
              <a:t> das Quadrat von (60/Linse). Wenn also </a:t>
            </a:r>
            <a:r>
              <a:rPr lang="en-US" sz="1200" dirty="0" err="1"/>
              <a:t>eine</a:t>
            </a:r>
            <a:r>
              <a:rPr lang="en-US" sz="1200" dirty="0"/>
              <a:t> 20-D-Kondensationslinse </a:t>
            </a:r>
            <a:r>
              <a:rPr lang="en-US" sz="1200" dirty="0" err="1"/>
              <a:t>verwendet</a:t>
            </a:r>
            <a:r>
              <a:rPr lang="en-US" sz="1200" dirty="0"/>
              <a:t> </a:t>
            </a:r>
            <a:r>
              <a:rPr lang="en-US" sz="1200" dirty="0" err="1"/>
              <a:t>wird</a:t>
            </a:r>
            <a:r>
              <a:rPr lang="en-US" sz="1200" dirty="0"/>
              <a:t>, </a:t>
            </a:r>
            <a:r>
              <a:rPr lang="en-US" sz="1200" dirty="0" err="1"/>
              <a:t>beträgt</a:t>
            </a:r>
            <a:r>
              <a:rPr lang="en-US" sz="1200" dirty="0"/>
              <a:t> die </a:t>
            </a:r>
            <a:r>
              <a:rPr lang="en-US" sz="1200" dirty="0" err="1"/>
              <a:t>Axiale</a:t>
            </a:r>
            <a:r>
              <a:rPr lang="en-US" sz="1200" dirty="0"/>
              <a:t> </a:t>
            </a:r>
            <a:r>
              <a:rPr lang="en-US" sz="1200" dirty="0" err="1"/>
              <a:t>Vergrößerung</a:t>
            </a:r>
            <a:r>
              <a:rPr lang="en-US" sz="1200" dirty="0"/>
              <a:t> (60/20)</a:t>
            </a:r>
            <a:r>
              <a:rPr lang="en-US" sz="1200" baseline="30000" dirty="0"/>
              <a:t>2</a:t>
            </a:r>
            <a:r>
              <a:rPr lang="en-US" sz="1200" dirty="0"/>
              <a:t> = 3</a:t>
            </a:r>
            <a:r>
              <a:rPr lang="en-US" sz="1200" baseline="30000" dirty="0"/>
              <a:t>2</a:t>
            </a:r>
            <a:r>
              <a:rPr lang="en-US" sz="1200" dirty="0"/>
              <a:t> = 9x.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3">
            <a:extLst>
              <a:ext uri="{FF2B5EF4-FFF2-40B4-BE49-F238E27FC236}">
                <a16:creationId xmlns:a16="http://schemas.microsoft.com/office/drawing/2014/main" id="{B2CD415B-3994-DA39-3CC3-432F168A1E07}"/>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F0725B-D81E-9D4D-80E2-FC9E22DB0D76}" type="slidenum">
              <a:rPr lang="en-US" altLang="en-US" smtClean="0"/>
              <a:t>59</a:t>
            </a:fld>
            <a:endParaRPr lang="en-US" altLang="en-US"/>
          </a:p>
        </p:txBody>
      </p:sp>
      <p:sp>
        <p:nvSpPr>
          <p:cNvPr id="63491" name="Rectangle 3">
            <a:extLst>
              <a:ext uri="{FF2B5EF4-FFF2-40B4-BE49-F238E27FC236}">
                <a16:creationId xmlns:a16="http://schemas.microsoft.com/office/drawing/2014/main" id="{19B50C7E-2104-46FB-9DB3-5CBD0FD3DBA8}"/>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D20FF07A-F70B-298F-F1EA-564C571C2D47}"/>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t>die </a:t>
            </a:r>
            <a:r>
              <a:rPr lang="en-US" sz="1200" u="sng" dirty="0" err="1"/>
              <a:t>Axiale</a:t>
            </a:r>
            <a:r>
              <a:rPr lang="en-US" sz="1200" u="sng" dirty="0"/>
              <a:t> Vergrößerung gut durch das Quadrat der </a:t>
            </a:r>
            <a:r>
              <a:rPr lang="en-US" sz="1200" i="1" u="sng" dirty="0"/>
              <a:t>transversalen </a:t>
            </a:r>
            <a:r>
              <a:rPr lang="en-US" sz="1200" u="sng" dirty="0"/>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solidFill>
                <a:schemeClr val="bg1">
                  <a:lumMod val="75000"/>
                </a:schemeClr>
              </a:solidFill>
            </a:endParaRPr>
          </a:p>
          <a:p>
            <a:pPr>
              <a:defRPr/>
            </a:pPr>
            <a:r>
              <a:rPr lang="en-US" sz="1200" dirty="0">
                <a:solidFill>
                  <a:schemeClr val="bg1">
                    <a:lumMod val="75000"/>
                  </a:schemeClr>
                </a:solidFill>
              </a:rPr>
              <a:t>Erinnern Sie sich daran, dass die transversale Vergrößerung auf ein Problem</a:t>
            </a:r>
            <a:r>
              <a:rPr lang="en-US" sz="1200" i="1" dirty="0">
                <a:solidFill>
                  <a:schemeClr val="bg1">
                    <a:lumMod val="75000"/>
                  </a:schemeClr>
                </a:solidFill>
              </a:rPr>
              <a:t> mit gleichseitigen Dreiecken </a:t>
            </a:r>
            <a:r>
              <a:rPr lang="en-US" sz="1200" dirty="0">
                <a:solidFill>
                  <a:schemeClr val="bg1">
                    <a:lumMod val="75000"/>
                  </a:schemeClr>
                </a:solidFill>
              </a:rPr>
              <a:t>zurückzuführen ist, das sich auf das Verhältnis U/V reduzieren lässt. Dies führt zu einer </a:t>
            </a:r>
            <a:r>
              <a:rPr lang="en-US" sz="1200" u="sng" dirty="0">
                <a:solidFill>
                  <a:schemeClr val="bg1">
                    <a:lumMod val="75000"/>
                  </a:schemeClr>
                </a:solidFill>
              </a:rPr>
              <a:t>weiteren </a:t>
            </a:r>
            <a:r>
              <a:rPr lang="en-US" sz="1200" dirty="0">
                <a:solidFill>
                  <a:schemeClr val="bg1">
                    <a:lumMod val="75000"/>
                  </a:schemeClr>
                </a:solidFill>
              </a:rPr>
              <a:t>Frage: </a:t>
            </a:r>
            <a:r>
              <a:rPr lang="en-US" sz="1200" i="1" dirty="0">
                <a:solidFill>
                  <a:schemeClr val="bg1">
                    <a:lumMod val="75000"/>
                  </a:schemeClr>
                </a:solidFill>
              </a:rPr>
              <a:t>Wie sieht die Konfiguration der gleichseitigen Dreiecke während der BIO aus? </a:t>
            </a:r>
            <a:r>
              <a:rPr lang="en-US" sz="1200" b="1" dirty="0">
                <a:solidFill>
                  <a:schemeClr val="bg1">
                    <a:lumMod val="75000"/>
                  </a:schemeClr>
                </a:solidFill>
              </a:rPr>
              <a:t>Dies </a:t>
            </a:r>
            <a:r>
              <a:rPr lang="en-US" sz="1200" dirty="0">
                <a:solidFill>
                  <a:schemeClr val="bg1">
                    <a:lumMod val="75000"/>
                  </a:schemeClr>
                </a:solidFill>
              </a:rPr>
              <a:t>ist diese Konfiguration. Beachten Sie, dass während der BIO </a:t>
            </a:r>
            <a:r>
              <a:rPr lang="en-US" sz="1200" i="1" dirty="0">
                <a:solidFill>
                  <a:schemeClr val="bg1">
                    <a:lumMod val="75000"/>
                  </a:schemeClr>
                </a:solidFill>
              </a:rPr>
              <a:t>U </a:t>
            </a:r>
            <a:r>
              <a:rPr lang="en-US" sz="1200" dirty="0">
                <a:solidFill>
                  <a:schemeClr val="bg1">
                    <a:lumMod val="75000"/>
                  </a:schemeClr>
                </a:solidFill>
              </a:rPr>
              <a:t>die Gesamtstärke des Auges des Patienten und </a:t>
            </a:r>
            <a:r>
              <a:rPr lang="en-US" sz="1200" i="1" dirty="0">
                <a:solidFill>
                  <a:schemeClr val="bg1">
                    <a:lumMod val="75000"/>
                  </a:schemeClr>
                </a:solidFill>
              </a:rPr>
              <a:t>V </a:t>
            </a:r>
            <a:r>
              <a:rPr lang="en-US" sz="1200" dirty="0">
                <a:solidFill>
                  <a:schemeClr val="bg1">
                    <a:lumMod val="75000"/>
                  </a:schemeClr>
                </a:solidFill>
              </a:rPr>
              <a:t>die Stärke der Kondensorlinse ist. Wir verwenden stets 60 D als Brechkraft des Auges.* Somit </a:t>
            </a:r>
            <a:r>
              <a:rPr lang="en-US" sz="1200" u="sng" dirty="0"/>
              <a:t>beträgt die transversale Vergrößerung während der BIO 60/Linse</a:t>
            </a:r>
            <a:r>
              <a:rPr lang="en-US" sz="1200" dirty="0">
                <a:solidFill>
                  <a:schemeClr val="bg1">
                    <a:lumMod val="75000"/>
                  </a:schemeClr>
                </a:solidFill>
              </a:rPr>
              <a:t>. Wenn also </a:t>
            </a:r>
            <a:r>
              <a:rPr lang="en-US" sz="1200" dirty="0" err="1">
                <a:solidFill>
                  <a:schemeClr val="bg1">
                    <a:lumMod val="75000"/>
                  </a:schemeClr>
                </a:solidFill>
              </a:rPr>
              <a:t>beispielsweise </a:t>
            </a:r>
            <a:r>
              <a:rPr lang="en-US" sz="1200" dirty="0">
                <a:solidFill>
                  <a:schemeClr val="bg1">
                    <a:lumMod val="75000"/>
                  </a:schemeClr>
                </a:solidFill>
              </a:rPr>
              <a:t>eine 20-D-Linse verwendet wird, ist das Bild einer Netzhautläsion 60/20 = 3-mal breiter als die Läsion selbst. </a:t>
            </a:r>
          </a:p>
        </p:txBody>
      </p:sp>
      <p:sp>
        <p:nvSpPr>
          <p:cNvPr id="37894" name="TextBox 4">
            <a:extLst>
              <a:ext uri="{FF2B5EF4-FFF2-40B4-BE49-F238E27FC236}">
                <a16:creationId xmlns:a16="http://schemas.microsoft.com/office/drawing/2014/main" id="{36934781-4439-80F0-5E3A-A6CFB301DC0F}"/>
              </a:ext>
            </a:extLst>
          </p:cNvPr>
          <p:cNvSpPr txBox="1">
            <a:spLocks noChangeArrowheads="1"/>
          </p:cNvSpPr>
          <p:nvPr/>
        </p:nvSpPr>
        <p:spPr bwMode="auto">
          <a:xfrm>
            <a:off x="484188" y="4097338"/>
            <a:ext cx="8153400" cy="1133644"/>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dirty="0"/>
              <a:t>Allerdings ist es nicht ganz so einfach, da wir noch einen weiteren Aspekt der BIO berücksichtigen müssen, der die wahrgenommene Tiefe beeinflusst, nämlich </a:t>
            </a:r>
            <a:r>
              <a:rPr lang="en-US" altLang="en-US" sz="1200" b="1" dirty="0"/>
              <a:t>den Pupillenabstand </a:t>
            </a:r>
            <a:r>
              <a:rPr lang="en-US" altLang="en-US" sz="1200" dirty="0"/>
              <a:t>(üblicherweise mit PD abgekürzt). Erinnern Sie sich daran, dass das BIO-Kopfstück den effektiven PD des Untersuchers auf etwa 15 mm reduziert, damit seine Pupillen beide in die Pupille des Patienten passen. </a:t>
            </a:r>
            <a:r>
              <a:rPr lang="en-US" altLang="en-US" sz="1200" dirty="0">
                <a:solidFill>
                  <a:srgbClr val="0000FF"/>
                </a:solidFill>
              </a:rPr>
              <a:t>Wenn wir annehmen, dass der Basis-PD des Untersuchers 60 mm* beträgt, bedeutet dies, dass seine Fähigkeit zur Tiefenwahrnehmung um den Faktor 60/15 = 4 verringert wurde. Diese Verringerung muss bei der Bestimmung der </a:t>
            </a:r>
            <a:r>
              <a:rPr lang="en-US" altLang="en-US" sz="1200" dirty="0" err="1">
                <a:solidFill>
                  <a:srgbClr val="0000FF"/>
                </a:solidFill>
              </a:rPr>
              <a:t>Axialen</a:t>
            </a:r>
            <a:r>
              <a:rPr lang="en-US" altLang="en-US" sz="1200" dirty="0">
                <a:solidFill>
                  <a:srgbClr val="0000FF"/>
                </a:solidFill>
              </a:rPr>
              <a:t> Vergrößerung bei BIO berücksichtigt werden. </a:t>
            </a:r>
          </a:p>
        </p:txBody>
      </p:sp>
      <p:sp>
        <p:nvSpPr>
          <p:cNvPr id="3" name="Arrow: Up-Down 2">
            <a:extLst>
              <a:ext uri="{FF2B5EF4-FFF2-40B4-BE49-F238E27FC236}">
                <a16:creationId xmlns:a16="http://schemas.microsoft.com/office/drawing/2014/main" id="{8CE1B376-524F-DC31-4F69-97883DED94FC}"/>
              </a:ext>
            </a:extLst>
          </p:cNvPr>
          <p:cNvSpPr/>
          <p:nvPr/>
        </p:nvSpPr>
        <p:spPr>
          <a:xfrm rot="19429446">
            <a:off x="4751388" y="1489075"/>
            <a:ext cx="279400" cy="1871663"/>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 name="TextBox 3">
            <a:extLst>
              <a:ext uri="{FF2B5EF4-FFF2-40B4-BE49-F238E27FC236}">
                <a16:creationId xmlns:a16="http://schemas.microsoft.com/office/drawing/2014/main" id="{FDDEC79A-81AD-B951-9D94-886051FC2AED}"/>
              </a:ext>
            </a:extLst>
          </p:cNvPr>
          <p:cNvSpPr txBox="1"/>
          <p:nvPr/>
        </p:nvSpPr>
        <p:spPr>
          <a:xfrm>
            <a:off x="819150" y="2009775"/>
            <a:ext cx="7505700" cy="579646"/>
          </a:xfrm>
          <a:prstGeom prst="rect">
            <a:avLst/>
          </a:prstGeom>
          <a:solidFill>
            <a:schemeClr val="tx2">
              <a:lumMod val="20000"/>
              <a:lumOff val="80000"/>
            </a:schemeClr>
          </a:solidFill>
        </p:spPr>
        <p:txBody>
          <a:bodyPr wrap="square" lIns="25400" tIns="12700" rIns="25400" bIns="12700">
            <a:spAutoFit/>
          </a:bodyPr>
          <a:lstStyle/>
          <a:p>
            <a:pPr>
              <a:defRPr/>
            </a:pPr>
            <a:r>
              <a:rPr lang="en-US" sz="1200" dirty="0" err="1"/>
              <a:t>Aufgrund</a:t>
            </a:r>
            <a:r>
              <a:rPr lang="en-US" sz="1200" dirty="0"/>
              <a:t> </a:t>
            </a:r>
            <a:r>
              <a:rPr lang="en-US" sz="1200" dirty="0" err="1"/>
              <a:t>dieser</a:t>
            </a:r>
            <a:r>
              <a:rPr lang="en-US" sz="1200" dirty="0"/>
              <a:t> </a:t>
            </a:r>
            <a:r>
              <a:rPr lang="en-US" sz="1200" dirty="0" err="1"/>
              <a:t>Aussagen</a:t>
            </a:r>
            <a:r>
              <a:rPr lang="en-US" sz="1200" dirty="0"/>
              <a:t> </a:t>
            </a:r>
            <a:r>
              <a:rPr lang="en-US" sz="1200" dirty="0" err="1"/>
              <a:t>scheint</a:t>
            </a:r>
            <a:r>
              <a:rPr lang="en-US" sz="1200" dirty="0"/>
              <a:t> es, </a:t>
            </a:r>
            <a:r>
              <a:rPr lang="en-US" sz="1200" dirty="0" err="1"/>
              <a:t>als</a:t>
            </a:r>
            <a:r>
              <a:rPr lang="en-US" sz="1200" dirty="0"/>
              <a:t> </a:t>
            </a:r>
            <a:r>
              <a:rPr lang="en-US" sz="1200" dirty="0" err="1"/>
              <a:t>wüssten</a:t>
            </a:r>
            <a:r>
              <a:rPr lang="en-US" sz="1200" dirty="0"/>
              <a:t> </a:t>
            </a:r>
            <a:r>
              <a:rPr lang="en-US" sz="1200" dirty="0" err="1"/>
              <a:t>wir</a:t>
            </a:r>
            <a:r>
              <a:rPr lang="en-US" sz="1200" dirty="0"/>
              <a:t> nun die </a:t>
            </a:r>
            <a:r>
              <a:rPr lang="en-US" sz="1200" dirty="0" err="1"/>
              <a:t>Axiale</a:t>
            </a:r>
            <a:r>
              <a:rPr lang="en-US" sz="1200" dirty="0"/>
              <a:t> </a:t>
            </a:r>
            <a:r>
              <a:rPr lang="en-US" sz="1200" dirty="0" err="1"/>
              <a:t>Vergrößerung</a:t>
            </a:r>
            <a:r>
              <a:rPr lang="en-US" sz="1200" dirty="0"/>
              <a:t> </a:t>
            </a:r>
            <a:r>
              <a:rPr lang="en-US" sz="1200" dirty="0" err="1"/>
              <a:t>bei</a:t>
            </a:r>
            <a:r>
              <a:rPr lang="en-US" sz="1200" dirty="0"/>
              <a:t> BIO – </a:t>
            </a:r>
            <a:r>
              <a:rPr lang="en-US" sz="1200" dirty="0" err="1"/>
              <a:t>sie</a:t>
            </a:r>
            <a:r>
              <a:rPr lang="en-US" sz="1200" dirty="0"/>
              <a:t> </a:t>
            </a:r>
            <a:r>
              <a:rPr lang="en-US" sz="1200" dirty="0" err="1"/>
              <a:t>ist</a:t>
            </a:r>
            <a:r>
              <a:rPr lang="en-US" sz="1200" dirty="0"/>
              <a:t> das Quadrat von (60/Linse). Wenn also </a:t>
            </a:r>
            <a:r>
              <a:rPr lang="en-US" sz="1200" dirty="0" err="1"/>
              <a:t>eine</a:t>
            </a:r>
            <a:r>
              <a:rPr lang="en-US" sz="1200" dirty="0"/>
              <a:t> 20-D-Kondensationslinse </a:t>
            </a:r>
            <a:r>
              <a:rPr lang="en-US" sz="1200" dirty="0" err="1"/>
              <a:t>verwendet</a:t>
            </a:r>
            <a:r>
              <a:rPr lang="en-US" sz="1200" dirty="0"/>
              <a:t> </a:t>
            </a:r>
            <a:r>
              <a:rPr lang="en-US" sz="1200" dirty="0" err="1"/>
              <a:t>wird</a:t>
            </a:r>
            <a:r>
              <a:rPr lang="en-US" sz="1200" dirty="0"/>
              <a:t>, </a:t>
            </a:r>
            <a:r>
              <a:rPr lang="en-US" sz="1200" dirty="0" err="1"/>
              <a:t>beträgt</a:t>
            </a:r>
            <a:r>
              <a:rPr lang="en-US" sz="1200" dirty="0"/>
              <a:t> die </a:t>
            </a:r>
            <a:r>
              <a:rPr lang="en-US" sz="1200" dirty="0" err="1"/>
              <a:t>Axiale</a:t>
            </a:r>
            <a:r>
              <a:rPr lang="en-US" sz="1200" dirty="0"/>
              <a:t> </a:t>
            </a:r>
            <a:r>
              <a:rPr lang="en-US" sz="1200" dirty="0" err="1"/>
              <a:t>Vergrößerung</a:t>
            </a:r>
            <a:r>
              <a:rPr lang="en-US" sz="1200" dirty="0"/>
              <a:t> (60/20)</a:t>
            </a:r>
            <a:r>
              <a:rPr lang="en-US" sz="1200" baseline="30000" dirty="0"/>
              <a:t>2</a:t>
            </a:r>
            <a:r>
              <a:rPr lang="en-US" sz="1200" dirty="0"/>
              <a:t> = 3</a:t>
            </a:r>
            <a:r>
              <a:rPr lang="en-US" sz="1200" baseline="30000" dirty="0"/>
              <a:t>2</a:t>
            </a:r>
            <a:r>
              <a:rPr lang="en-US" sz="1200" dirty="0"/>
              <a:t> = 9x. </a:t>
            </a:r>
          </a:p>
        </p:txBody>
      </p:sp>
      <p:sp>
        <p:nvSpPr>
          <p:cNvPr id="63496" name="TextBox 4">
            <a:extLst>
              <a:ext uri="{FF2B5EF4-FFF2-40B4-BE49-F238E27FC236}">
                <a16:creationId xmlns:a16="http://schemas.microsoft.com/office/drawing/2014/main" id="{30289BCC-37C9-2EB0-1991-233EF79B00DA}"/>
              </a:ext>
            </a:extLst>
          </p:cNvPr>
          <p:cNvSpPr txBox="1">
            <a:spLocks noChangeArrowheads="1"/>
          </p:cNvSpPr>
          <p:nvPr/>
        </p:nvSpPr>
        <p:spPr bwMode="auto">
          <a:xfrm>
            <a:off x="4064000" y="6237288"/>
            <a:ext cx="4724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t>*Da ist wieder diese Zahl 60… Warum wird die PD mit 60 mm angenommen? Weil es die Berechnung vereinfacht.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3">
            <a:extLst>
              <a:ext uri="{FF2B5EF4-FFF2-40B4-BE49-F238E27FC236}">
                <a16:creationId xmlns:a16="http://schemas.microsoft.com/office/drawing/2014/main" id="{4B909786-CCDE-5F90-929B-1D8DABE96FD7}"/>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72F8A6F-7CAD-BB45-A728-4C24ADB5906F}" type="slidenum">
              <a:rPr lang="en-US" altLang="en-US" smtClean="0"/>
              <a:t>60</a:t>
            </a:fld>
            <a:endParaRPr lang="en-US" altLang="en-US"/>
          </a:p>
        </p:txBody>
      </p:sp>
      <p:sp>
        <p:nvSpPr>
          <p:cNvPr id="64515" name="Rectangle 3">
            <a:extLst>
              <a:ext uri="{FF2B5EF4-FFF2-40B4-BE49-F238E27FC236}">
                <a16:creationId xmlns:a16="http://schemas.microsoft.com/office/drawing/2014/main" id="{85DCA9FE-6FAB-600C-4DEB-7C5E954AE5A0}"/>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68BFAB08-E254-C4FD-4063-64CB7BFAEA71}"/>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t>die </a:t>
            </a:r>
            <a:r>
              <a:rPr lang="en-US" sz="1200" u="sng" dirty="0" err="1"/>
              <a:t>Axiale</a:t>
            </a:r>
            <a:r>
              <a:rPr lang="en-US" sz="1200" u="sng" dirty="0"/>
              <a:t> Vergrößerung gut durch das Quadrat der </a:t>
            </a:r>
            <a:r>
              <a:rPr lang="en-US" sz="1200" i="1" u="sng" dirty="0"/>
              <a:t>transversalen </a:t>
            </a:r>
            <a:r>
              <a:rPr lang="en-US" sz="1200" u="sng" dirty="0"/>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solidFill>
                <a:schemeClr val="bg1">
                  <a:lumMod val="75000"/>
                </a:schemeClr>
              </a:solidFill>
            </a:endParaRPr>
          </a:p>
          <a:p>
            <a:pPr>
              <a:defRPr/>
            </a:pPr>
            <a:r>
              <a:rPr lang="en-US" sz="1200" dirty="0" err="1">
                <a:solidFill>
                  <a:schemeClr val="bg1">
                    <a:lumMod val="75000"/>
                  </a:schemeClr>
                </a:solidFill>
              </a:rPr>
              <a:t>Erinnern</a:t>
            </a:r>
            <a:r>
              <a:rPr lang="en-US" sz="1200" dirty="0">
                <a:solidFill>
                  <a:schemeClr val="bg1">
                    <a:lumMod val="75000"/>
                  </a:schemeClr>
                </a:solidFill>
              </a:rPr>
              <a:t> Sie </a:t>
            </a:r>
            <a:r>
              <a:rPr lang="en-US" sz="1200" dirty="0" err="1">
                <a:solidFill>
                  <a:schemeClr val="bg1">
                    <a:lumMod val="75000"/>
                  </a:schemeClr>
                </a:solidFill>
              </a:rPr>
              <a:t>sich</a:t>
            </a:r>
            <a:r>
              <a:rPr lang="en-US" sz="1200" dirty="0">
                <a:solidFill>
                  <a:schemeClr val="bg1">
                    <a:lumMod val="75000"/>
                  </a:schemeClr>
                </a:solidFill>
              </a:rPr>
              <a:t> </a:t>
            </a:r>
            <a:r>
              <a:rPr lang="en-US" sz="1200" dirty="0" err="1">
                <a:solidFill>
                  <a:schemeClr val="bg1">
                    <a:lumMod val="75000"/>
                  </a:schemeClr>
                </a:solidFill>
              </a:rPr>
              <a:t>daran</a:t>
            </a:r>
            <a:r>
              <a:rPr lang="en-US" sz="1200" dirty="0">
                <a:solidFill>
                  <a:schemeClr val="bg1">
                    <a:lumMod val="75000"/>
                  </a:schemeClr>
                </a:solidFill>
              </a:rPr>
              <a:t>, </a:t>
            </a:r>
            <a:r>
              <a:rPr lang="en-US" sz="1200" dirty="0" err="1">
                <a:solidFill>
                  <a:schemeClr val="bg1">
                    <a:lumMod val="75000"/>
                  </a:schemeClr>
                </a:solidFill>
              </a:rPr>
              <a:t>dass</a:t>
            </a:r>
            <a:r>
              <a:rPr lang="en-US" sz="1200" dirty="0">
                <a:solidFill>
                  <a:schemeClr val="bg1">
                    <a:lumMod val="75000"/>
                  </a:schemeClr>
                </a:solidFill>
              </a:rPr>
              <a:t> die </a:t>
            </a:r>
            <a:r>
              <a:rPr lang="en-US" sz="1200" dirty="0" err="1">
                <a:solidFill>
                  <a:schemeClr val="bg1">
                    <a:lumMod val="75000"/>
                  </a:schemeClr>
                </a:solidFill>
              </a:rPr>
              <a:t>transversale</a:t>
            </a:r>
            <a:r>
              <a:rPr lang="en-US" sz="1200" dirty="0">
                <a:solidFill>
                  <a:schemeClr val="bg1">
                    <a:lumMod val="75000"/>
                  </a:schemeClr>
                </a:solidFill>
              </a:rPr>
              <a:t> </a:t>
            </a:r>
            <a:r>
              <a:rPr lang="en-US" sz="1200" dirty="0" err="1">
                <a:solidFill>
                  <a:schemeClr val="bg1">
                    <a:lumMod val="75000"/>
                  </a:schemeClr>
                </a:solidFill>
              </a:rPr>
              <a:t>Vergrößerung</a:t>
            </a:r>
            <a:r>
              <a:rPr lang="en-US" sz="1200" dirty="0">
                <a:solidFill>
                  <a:schemeClr val="bg1">
                    <a:lumMod val="75000"/>
                  </a:schemeClr>
                </a:solidFill>
              </a:rPr>
              <a:t> auf </a:t>
            </a:r>
            <a:r>
              <a:rPr lang="en-US" sz="1200" dirty="0" err="1">
                <a:solidFill>
                  <a:schemeClr val="bg1">
                    <a:lumMod val="75000"/>
                  </a:schemeClr>
                </a:solidFill>
              </a:rPr>
              <a:t>ein</a:t>
            </a:r>
            <a:r>
              <a:rPr lang="en-US" sz="1200" dirty="0">
                <a:solidFill>
                  <a:schemeClr val="bg1">
                    <a:lumMod val="75000"/>
                  </a:schemeClr>
                </a:solidFill>
              </a:rPr>
              <a:t> Problem</a:t>
            </a:r>
            <a:r>
              <a:rPr lang="en-US" sz="1200" i="1" dirty="0">
                <a:solidFill>
                  <a:schemeClr val="bg1">
                    <a:lumMod val="75000"/>
                  </a:schemeClr>
                </a:solidFill>
              </a:rPr>
              <a:t> </a:t>
            </a:r>
            <a:r>
              <a:rPr lang="en-US" sz="1200" i="1" dirty="0" err="1">
                <a:solidFill>
                  <a:schemeClr val="bg1">
                    <a:lumMod val="75000"/>
                  </a:schemeClr>
                </a:solidFill>
              </a:rPr>
              <a:t>mit</a:t>
            </a:r>
            <a:r>
              <a:rPr lang="en-US" sz="1200" i="1" dirty="0">
                <a:solidFill>
                  <a:schemeClr val="bg1">
                    <a:lumMod val="75000"/>
                  </a:schemeClr>
                </a:solidFill>
              </a:rPr>
              <a:t> </a:t>
            </a:r>
            <a:r>
              <a:rPr lang="en-US" sz="1200" i="1" dirty="0" err="1">
                <a:solidFill>
                  <a:schemeClr val="bg1">
                    <a:lumMod val="75000"/>
                  </a:schemeClr>
                </a:solidFill>
              </a:rPr>
              <a:t>gleichseitigen</a:t>
            </a:r>
            <a:r>
              <a:rPr lang="en-US" sz="1200" i="1" dirty="0">
                <a:solidFill>
                  <a:schemeClr val="bg1">
                    <a:lumMod val="75000"/>
                  </a:schemeClr>
                </a:solidFill>
              </a:rPr>
              <a:t> </a:t>
            </a:r>
            <a:r>
              <a:rPr lang="en-US" sz="1200" i="1" dirty="0" err="1">
                <a:solidFill>
                  <a:schemeClr val="bg1">
                    <a:lumMod val="75000"/>
                  </a:schemeClr>
                </a:solidFill>
              </a:rPr>
              <a:t>Dreiecken</a:t>
            </a:r>
            <a:r>
              <a:rPr lang="en-US" sz="1200" i="1" dirty="0">
                <a:solidFill>
                  <a:schemeClr val="bg1">
                    <a:lumMod val="75000"/>
                  </a:schemeClr>
                </a:solidFill>
              </a:rPr>
              <a:t> </a:t>
            </a:r>
            <a:r>
              <a:rPr lang="en-US" sz="1200" dirty="0" err="1">
                <a:solidFill>
                  <a:schemeClr val="bg1">
                    <a:lumMod val="75000"/>
                  </a:schemeClr>
                </a:solidFill>
              </a:rPr>
              <a:t>zurückzuführen</a:t>
            </a:r>
            <a:r>
              <a:rPr lang="en-US" sz="1200" dirty="0">
                <a:solidFill>
                  <a:schemeClr val="bg1">
                    <a:lumMod val="75000"/>
                  </a:schemeClr>
                </a:solidFill>
              </a:rPr>
              <a:t> </a:t>
            </a:r>
            <a:r>
              <a:rPr lang="en-US" sz="1200" dirty="0" err="1">
                <a:solidFill>
                  <a:schemeClr val="bg1">
                    <a:lumMod val="75000"/>
                  </a:schemeClr>
                </a:solidFill>
              </a:rPr>
              <a:t>ist</a:t>
            </a:r>
            <a:r>
              <a:rPr lang="en-US" sz="1200" dirty="0">
                <a:solidFill>
                  <a:schemeClr val="bg1">
                    <a:lumMod val="75000"/>
                  </a:schemeClr>
                </a:solidFill>
              </a:rPr>
              <a:t>, das </a:t>
            </a:r>
            <a:r>
              <a:rPr lang="en-US" sz="1200" dirty="0" err="1">
                <a:solidFill>
                  <a:schemeClr val="bg1">
                    <a:lumMod val="75000"/>
                  </a:schemeClr>
                </a:solidFill>
              </a:rPr>
              <a:t>sich</a:t>
            </a:r>
            <a:r>
              <a:rPr lang="en-US" sz="1200" dirty="0">
                <a:solidFill>
                  <a:schemeClr val="bg1">
                    <a:lumMod val="75000"/>
                  </a:schemeClr>
                </a:solidFill>
              </a:rPr>
              <a:t> auf das </a:t>
            </a:r>
            <a:r>
              <a:rPr lang="en-US" sz="1200" dirty="0" err="1">
                <a:solidFill>
                  <a:schemeClr val="bg1">
                    <a:lumMod val="75000"/>
                  </a:schemeClr>
                </a:solidFill>
              </a:rPr>
              <a:t>Verhältnis</a:t>
            </a:r>
            <a:r>
              <a:rPr lang="en-US" sz="1200" dirty="0">
                <a:solidFill>
                  <a:schemeClr val="bg1">
                    <a:lumMod val="75000"/>
                  </a:schemeClr>
                </a:solidFill>
              </a:rPr>
              <a:t> U/V </a:t>
            </a:r>
            <a:r>
              <a:rPr lang="en-US" sz="1200" dirty="0" err="1">
                <a:solidFill>
                  <a:schemeClr val="bg1">
                    <a:lumMod val="75000"/>
                  </a:schemeClr>
                </a:solidFill>
              </a:rPr>
              <a:t>reduzieren</a:t>
            </a:r>
            <a:r>
              <a:rPr lang="en-US" sz="1200" dirty="0">
                <a:solidFill>
                  <a:schemeClr val="bg1">
                    <a:lumMod val="75000"/>
                  </a:schemeClr>
                </a:solidFill>
              </a:rPr>
              <a:t> </a:t>
            </a:r>
            <a:r>
              <a:rPr lang="en-US" sz="1200" dirty="0" err="1">
                <a:solidFill>
                  <a:schemeClr val="bg1">
                    <a:lumMod val="75000"/>
                  </a:schemeClr>
                </a:solidFill>
              </a:rPr>
              <a:t>lässt</a:t>
            </a:r>
            <a:r>
              <a:rPr lang="en-US" sz="1200" dirty="0">
                <a:solidFill>
                  <a:schemeClr val="bg1">
                    <a:lumMod val="75000"/>
                  </a:schemeClr>
                </a:solidFill>
              </a:rPr>
              <a:t>. Dies </a:t>
            </a:r>
            <a:r>
              <a:rPr lang="en-US" sz="1200" dirty="0" err="1">
                <a:solidFill>
                  <a:schemeClr val="bg1">
                    <a:lumMod val="75000"/>
                  </a:schemeClr>
                </a:solidFill>
              </a:rPr>
              <a:t>führt</a:t>
            </a:r>
            <a:r>
              <a:rPr lang="en-US" sz="1200" dirty="0">
                <a:solidFill>
                  <a:schemeClr val="bg1">
                    <a:lumMod val="75000"/>
                  </a:schemeClr>
                </a:solidFill>
              </a:rPr>
              <a:t> </a:t>
            </a:r>
            <a:r>
              <a:rPr lang="en-US" sz="1200" dirty="0" err="1">
                <a:solidFill>
                  <a:schemeClr val="bg1">
                    <a:lumMod val="75000"/>
                  </a:schemeClr>
                </a:solidFill>
              </a:rPr>
              <a:t>zu</a:t>
            </a:r>
            <a:r>
              <a:rPr lang="en-US" sz="1200" dirty="0">
                <a:solidFill>
                  <a:schemeClr val="bg1">
                    <a:lumMod val="75000"/>
                  </a:schemeClr>
                </a:solidFill>
              </a:rPr>
              <a:t> </a:t>
            </a:r>
            <a:r>
              <a:rPr lang="en-US" sz="1200" dirty="0" err="1">
                <a:solidFill>
                  <a:schemeClr val="bg1">
                    <a:lumMod val="75000"/>
                  </a:schemeClr>
                </a:solidFill>
              </a:rPr>
              <a:t>einer</a:t>
            </a:r>
            <a:r>
              <a:rPr lang="en-US" sz="1200" dirty="0">
                <a:solidFill>
                  <a:schemeClr val="bg1">
                    <a:lumMod val="75000"/>
                  </a:schemeClr>
                </a:solidFill>
              </a:rPr>
              <a:t> </a:t>
            </a:r>
            <a:r>
              <a:rPr lang="en-US" sz="1200" u="sng" dirty="0" err="1">
                <a:solidFill>
                  <a:schemeClr val="bg1">
                    <a:lumMod val="75000"/>
                  </a:schemeClr>
                </a:solidFill>
              </a:rPr>
              <a:t>weiteren</a:t>
            </a:r>
            <a:r>
              <a:rPr lang="en-US" sz="1200" u="sng" dirty="0">
                <a:solidFill>
                  <a:schemeClr val="bg1">
                    <a:lumMod val="75000"/>
                  </a:schemeClr>
                </a:solidFill>
              </a:rPr>
              <a:t> </a:t>
            </a:r>
            <a:r>
              <a:rPr lang="en-US" sz="1200" dirty="0">
                <a:solidFill>
                  <a:schemeClr val="bg1">
                    <a:lumMod val="75000"/>
                  </a:schemeClr>
                </a:solidFill>
              </a:rPr>
              <a:t>Frage: </a:t>
            </a:r>
            <a:r>
              <a:rPr lang="en-US" sz="1200" i="1" dirty="0">
                <a:solidFill>
                  <a:schemeClr val="bg1">
                    <a:lumMod val="75000"/>
                  </a:schemeClr>
                </a:solidFill>
              </a:rPr>
              <a:t>Wie </a:t>
            </a:r>
            <a:r>
              <a:rPr lang="en-US" sz="1200" i="1" dirty="0" err="1">
                <a:solidFill>
                  <a:schemeClr val="bg1">
                    <a:lumMod val="75000"/>
                  </a:schemeClr>
                </a:solidFill>
              </a:rPr>
              <a:t>sieht</a:t>
            </a:r>
            <a:r>
              <a:rPr lang="en-US" sz="1200" i="1" dirty="0">
                <a:solidFill>
                  <a:schemeClr val="bg1">
                    <a:lumMod val="75000"/>
                  </a:schemeClr>
                </a:solidFill>
              </a:rPr>
              <a:t> die </a:t>
            </a:r>
            <a:r>
              <a:rPr lang="en-US" sz="1200" i="1" dirty="0" err="1">
                <a:solidFill>
                  <a:schemeClr val="bg1">
                    <a:lumMod val="75000"/>
                  </a:schemeClr>
                </a:solidFill>
              </a:rPr>
              <a:t>Konfiguration</a:t>
            </a:r>
            <a:r>
              <a:rPr lang="en-US" sz="1200" i="1" dirty="0">
                <a:solidFill>
                  <a:schemeClr val="bg1">
                    <a:lumMod val="75000"/>
                  </a:schemeClr>
                </a:solidFill>
              </a:rPr>
              <a:t> der </a:t>
            </a:r>
            <a:r>
              <a:rPr lang="en-US" sz="1200" i="1" dirty="0" err="1">
                <a:solidFill>
                  <a:schemeClr val="bg1">
                    <a:lumMod val="75000"/>
                  </a:schemeClr>
                </a:solidFill>
              </a:rPr>
              <a:t>gleichseitigen</a:t>
            </a:r>
            <a:r>
              <a:rPr lang="en-US" sz="1200" i="1" dirty="0">
                <a:solidFill>
                  <a:schemeClr val="bg1">
                    <a:lumMod val="75000"/>
                  </a:schemeClr>
                </a:solidFill>
              </a:rPr>
              <a:t> </a:t>
            </a:r>
            <a:r>
              <a:rPr lang="en-US" sz="1200" i="1" dirty="0" err="1">
                <a:solidFill>
                  <a:schemeClr val="bg1">
                    <a:lumMod val="75000"/>
                  </a:schemeClr>
                </a:solidFill>
              </a:rPr>
              <a:t>Dreiecke</a:t>
            </a:r>
            <a:r>
              <a:rPr lang="en-US" sz="1200" i="1" dirty="0">
                <a:solidFill>
                  <a:schemeClr val="bg1">
                    <a:lumMod val="75000"/>
                  </a:schemeClr>
                </a:solidFill>
              </a:rPr>
              <a:t> </a:t>
            </a:r>
            <a:r>
              <a:rPr lang="en-US" sz="1200" i="1" dirty="0" err="1">
                <a:solidFill>
                  <a:schemeClr val="bg1">
                    <a:lumMod val="75000"/>
                  </a:schemeClr>
                </a:solidFill>
              </a:rPr>
              <a:t>während</a:t>
            </a:r>
            <a:r>
              <a:rPr lang="en-US" sz="1200" i="1" dirty="0">
                <a:solidFill>
                  <a:schemeClr val="bg1">
                    <a:lumMod val="75000"/>
                  </a:schemeClr>
                </a:solidFill>
              </a:rPr>
              <a:t> der BIO </a:t>
            </a:r>
            <a:r>
              <a:rPr lang="en-US" sz="1200" i="1" dirty="0" err="1">
                <a:solidFill>
                  <a:schemeClr val="bg1">
                    <a:lumMod val="75000"/>
                  </a:schemeClr>
                </a:solidFill>
              </a:rPr>
              <a:t>aus</a:t>
            </a:r>
            <a:r>
              <a:rPr lang="en-US" sz="1200" i="1" dirty="0">
                <a:solidFill>
                  <a:schemeClr val="bg1">
                    <a:lumMod val="75000"/>
                  </a:schemeClr>
                </a:solidFill>
              </a:rPr>
              <a:t>? </a:t>
            </a:r>
            <a:r>
              <a:rPr lang="en-US" sz="1200" b="1" dirty="0">
                <a:solidFill>
                  <a:schemeClr val="bg1">
                    <a:lumMod val="75000"/>
                  </a:schemeClr>
                </a:solidFill>
              </a:rPr>
              <a:t>Dies </a:t>
            </a:r>
            <a:r>
              <a:rPr lang="en-US" sz="1200" dirty="0" err="1">
                <a:solidFill>
                  <a:schemeClr val="bg1">
                    <a:lumMod val="75000"/>
                  </a:schemeClr>
                </a:solidFill>
              </a:rPr>
              <a:t>ist</a:t>
            </a:r>
            <a:r>
              <a:rPr lang="en-US" sz="1200" dirty="0">
                <a:solidFill>
                  <a:schemeClr val="bg1">
                    <a:lumMod val="75000"/>
                  </a:schemeClr>
                </a:solidFill>
              </a:rPr>
              <a:t> </a:t>
            </a:r>
            <a:r>
              <a:rPr lang="en-US" sz="1200" dirty="0" err="1">
                <a:solidFill>
                  <a:schemeClr val="bg1">
                    <a:lumMod val="75000"/>
                  </a:schemeClr>
                </a:solidFill>
              </a:rPr>
              <a:t>diese</a:t>
            </a:r>
            <a:r>
              <a:rPr lang="en-US" sz="1200" dirty="0">
                <a:solidFill>
                  <a:schemeClr val="bg1">
                    <a:lumMod val="75000"/>
                  </a:schemeClr>
                </a:solidFill>
              </a:rPr>
              <a:t> </a:t>
            </a:r>
            <a:r>
              <a:rPr lang="en-US" sz="1200" dirty="0" err="1">
                <a:solidFill>
                  <a:schemeClr val="bg1">
                    <a:lumMod val="75000"/>
                  </a:schemeClr>
                </a:solidFill>
              </a:rPr>
              <a:t>Konfiguration</a:t>
            </a:r>
            <a:r>
              <a:rPr lang="en-US" sz="1200" dirty="0">
                <a:solidFill>
                  <a:schemeClr val="bg1">
                    <a:lumMod val="75000"/>
                  </a:schemeClr>
                </a:solidFill>
              </a:rPr>
              <a:t>. </a:t>
            </a:r>
            <a:r>
              <a:rPr lang="en-US" sz="1200" dirty="0" err="1">
                <a:solidFill>
                  <a:schemeClr val="bg1">
                    <a:lumMod val="75000"/>
                  </a:schemeClr>
                </a:solidFill>
              </a:rPr>
              <a:t>Beachten</a:t>
            </a:r>
            <a:r>
              <a:rPr lang="en-US" sz="1200" dirty="0">
                <a:solidFill>
                  <a:schemeClr val="bg1">
                    <a:lumMod val="75000"/>
                  </a:schemeClr>
                </a:solidFill>
              </a:rPr>
              <a:t> Sie, </a:t>
            </a:r>
            <a:r>
              <a:rPr lang="en-US" sz="1200" dirty="0" err="1">
                <a:solidFill>
                  <a:schemeClr val="bg1">
                    <a:lumMod val="75000"/>
                  </a:schemeClr>
                </a:solidFill>
              </a:rPr>
              <a:t>dass</a:t>
            </a:r>
            <a:r>
              <a:rPr lang="en-US" sz="1200" dirty="0">
                <a:solidFill>
                  <a:schemeClr val="bg1">
                    <a:lumMod val="75000"/>
                  </a:schemeClr>
                </a:solidFill>
              </a:rPr>
              <a:t> </a:t>
            </a:r>
            <a:r>
              <a:rPr lang="en-US" sz="1200" dirty="0" err="1">
                <a:solidFill>
                  <a:schemeClr val="bg1">
                    <a:lumMod val="75000"/>
                  </a:schemeClr>
                </a:solidFill>
              </a:rPr>
              <a:t>während</a:t>
            </a:r>
            <a:r>
              <a:rPr lang="en-US" sz="1200" dirty="0">
                <a:solidFill>
                  <a:schemeClr val="bg1">
                    <a:lumMod val="75000"/>
                  </a:schemeClr>
                </a:solidFill>
              </a:rPr>
              <a:t> der BIO </a:t>
            </a:r>
            <a:r>
              <a:rPr lang="en-US" sz="1200" i="1" dirty="0">
                <a:solidFill>
                  <a:schemeClr val="bg1">
                    <a:lumMod val="75000"/>
                  </a:schemeClr>
                </a:solidFill>
              </a:rPr>
              <a:t>U </a:t>
            </a:r>
            <a:r>
              <a:rPr lang="en-US" sz="1200" dirty="0">
                <a:solidFill>
                  <a:schemeClr val="bg1">
                    <a:lumMod val="75000"/>
                  </a:schemeClr>
                </a:solidFill>
              </a:rPr>
              <a:t>die </a:t>
            </a:r>
            <a:r>
              <a:rPr lang="en-US" sz="1200" dirty="0" err="1">
                <a:solidFill>
                  <a:schemeClr val="bg1">
                    <a:lumMod val="75000"/>
                  </a:schemeClr>
                </a:solidFill>
              </a:rPr>
              <a:t>Gesamtstärke</a:t>
            </a:r>
            <a:r>
              <a:rPr lang="en-US" sz="1200" dirty="0">
                <a:solidFill>
                  <a:schemeClr val="bg1">
                    <a:lumMod val="75000"/>
                  </a:schemeClr>
                </a:solidFill>
              </a:rPr>
              <a:t> des Auges des </a:t>
            </a:r>
            <a:r>
              <a:rPr lang="en-US" sz="1200" dirty="0" err="1">
                <a:solidFill>
                  <a:schemeClr val="bg1">
                    <a:lumMod val="75000"/>
                  </a:schemeClr>
                </a:solidFill>
              </a:rPr>
              <a:t>Patienten</a:t>
            </a:r>
            <a:r>
              <a:rPr lang="en-US" sz="1200" dirty="0">
                <a:solidFill>
                  <a:schemeClr val="bg1">
                    <a:lumMod val="75000"/>
                  </a:schemeClr>
                </a:solidFill>
              </a:rPr>
              <a:t> und </a:t>
            </a:r>
            <a:r>
              <a:rPr lang="en-US" sz="1200" i="1" dirty="0">
                <a:solidFill>
                  <a:schemeClr val="bg1">
                    <a:lumMod val="75000"/>
                  </a:schemeClr>
                </a:solidFill>
              </a:rPr>
              <a:t>V </a:t>
            </a:r>
            <a:r>
              <a:rPr lang="en-US" sz="1200" dirty="0">
                <a:solidFill>
                  <a:schemeClr val="bg1">
                    <a:lumMod val="75000"/>
                  </a:schemeClr>
                </a:solidFill>
              </a:rPr>
              <a:t>die </a:t>
            </a:r>
            <a:r>
              <a:rPr lang="en-US" sz="1200" dirty="0" err="1">
                <a:solidFill>
                  <a:schemeClr val="bg1">
                    <a:lumMod val="75000"/>
                  </a:schemeClr>
                </a:solidFill>
              </a:rPr>
              <a:t>Stärke</a:t>
            </a:r>
            <a:r>
              <a:rPr lang="en-US" sz="1200" dirty="0">
                <a:solidFill>
                  <a:schemeClr val="bg1">
                    <a:lumMod val="75000"/>
                  </a:schemeClr>
                </a:solidFill>
              </a:rPr>
              <a:t> der </a:t>
            </a:r>
            <a:r>
              <a:rPr lang="en-US" sz="1200" dirty="0" err="1">
                <a:solidFill>
                  <a:schemeClr val="bg1">
                    <a:lumMod val="75000"/>
                  </a:schemeClr>
                </a:solidFill>
              </a:rPr>
              <a:t>Kondensorlinse</a:t>
            </a:r>
            <a:r>
              <a:rPr lang="en-US" sz="1200" dirty="0">
                <a:solidFill>
                  <a:schemeClr val="bg1">
                    <a:lumMod val="75000"/>
                  </a:schemeClr>
                </a:solidFill>
              </a:rPr>
              <a:t> </a:t>
            </a:r>
            <a:r>
              <a:rPr lang="en-US" sz="1200" dirty="0" err="1">
                <a:solidFill>
                  <a:schemeClr val="bg1">
                    <a:lumMod val="75000"/>
                  </a:schemeClr>
                </a:solidFill>
              </a:rPr>
              <a:t>ist</a:t>
            </a:r>
            <a:r>
              <a:rPr lang="en-US" sz="1200" dirty="0">
                <a:solidFill>
                  <a:schemeClr val="bg1">
                    <a:lumMod val="75000"/>
                  </a:schemeClr>
                </a:solidFill>
              </a:rPr>
              <a:t>. Wir </a:t>
            </a:r>
            <a:r>
              <a:rPr lang="en-US" sz="1200" dirty="0" err="1">
                <a:solidFill>
                  <a:schemeClr val="bg1">
                    <a:lumMod val="75000"/>
                  </a:schemeClr>
                </a:solidFill>
              </a:rPr>
              <a:t>verwenden</a:t>
            </a:r>
            <a:r>
              <a:rPr lang="en-US" sz="1200" dirty="0">
                <a:solidFill>
                  <a:schemeClr val="bg1">
                    <a:lumMod val="75000"/>
                  </a:schemeClr>
                </a:solidFill>
              </a:rPr>
              <a:t> stets 60 D </a:t>
            </a:r>
            <a:r>
              <a:rPr lang="en-US" sz="1200" dirty="0" err="1">
                <a:solidFill>
                  <a:schemeClr val="bg1">
                    <a:lumMod val="75000"/>
                  </a:schemeClr>
                </a:solidFill>
              </a:rPr>
              <a:t>als</a:t>
            </a:r>
            <a:r>
              <a:rPr lang="en-US" sz="1200" dirty="0">
                <a:solidFill>
                  <a:schemeClr val="bg1">
                    <a:lumMod val="75000"/>
                  </a:schemeClr>
                </a:solidFill>
              </a:rPr>
              <a:t> </a:t>
            </a:r>
            <a:r>
              <a:rPr lang="en-US" sz="1200" dirty="0" err="1">
                <a:solidFill>
                  <a:schemeClr val="bg1">
                    <a:lumMod val="75000"/>
                  </a:schemeClr>
                </a:solidFill>
              </a:rPr>
              <a:t>Brechkraft</a:t>
            </a:r>
            <a:r>
              <a:rPr lang="en-US" sz="1200" dirty="0">
                <a:solidFill>
                  <a:schemeClr val="bg1">
                    <a:lumMod val="75000"/>
                  </a:schemeClr>
                </a:solidFill>
              </a:rPr>
              <a:t> des Auges.* Somit </a:t>
            </a:r>
            <a:r>
              <a:rPr lang="en-US" sz="1200" u="sng" dirty="0" err="1"/>
              <a:t>beträgt</a:t>
            </a:r>
            <a:r>
              <a:rPr lang="en-US" sz="1200" u="sng" dirty="0"/>
              <a:t> die </a:t>
            </a:r>
            <a:r>
              <a:rPr lang="en-US" sz="1200" u="sng" dirty="0" err="1"/>
              <a:t>transversale</a:t>
            </a:r>
            <a:r>
              <a:rPr lang="en-US" sz="1200" u="sng" dirty="0"/>
              <a:t> </a:t>
            </a:r>
            <a:r>
              <a:rPr lang="en-US" sz="1200" u="sng" dirty="0" err="1"/>
              <a:t>Vergrößerung</a:t>
            </a:r>
            <a:r>
              <a:rPr lang="en-US" sz="1200" u="sng" dirty="0"/>
              <a:t> </a:t>
            </a:r>
            <a:r>
              <a:rPr lang="en-US" sz="1200" u="sng" dirty="0" err="1"/>
              <a:t>während</a:t>
            </a:r>
            <a:r>
              <a:rPr lang="en-US" sz="1200" u="sng" dirty="0"/>
              <a:t> der BIO 60/Linse</a:t>
            </a:r>
            <a:r>
              <a:rPr lang="en-US" sz="1200" dirty="0">
                <a:solidFill>
                  <a:schemeClr val="bg1">
                    <a:lumMod val="75000"/>
                  </a:schemeClr>
                </a:solidFill>
              </a:rPr>
              <a:t>. Wenn also </a:t>
            </a:r>
            <a:r>
              <a:rPr lang="en-US" sz="1200" dirty="0" err="1">
                <a:solidFill>
                  <a:schemeClr val="bg1">
                    <a:lumMod val="75000"/>
                  </a:schemeClr>
                </a:solidFill>
              </a:rPr>
              <a:t>beispielsweise</a:t>
            </a:r>
            <a:r>
              <a:rPr lang="en-US" sz="1200" dirty="0">
                <a:solidFill>
                  <a:schemeClr val="bg1">
                    <a:lumMod val="75000"/>
                  </a:schemeClr>
                </a:solidFill>
              </a:rPr>
              <a:t> </a:t>
            </a:r>
            <a:r>
              <a:rPr lang="en-US" sz="1200" dirty="0" err="1">
                <a:solidFill>
                  <a:schemeClr val="bg1">
                    <a:lumMod val="75000"/>
                  </a:schemeClr>
                </a:solidFill>
              </a:rPr>
              <a:t>eine</a:t>
            </a:r>
            <a:r>
              <a:rPr lang="en-US" sz="1200" dirty="0">
                <a:solidFill>
                  <a:schemeClr val="bg1">
                    <a:lumMod val="75000"/>
                  </a:schemeClr>
                </a:solidFill>
              </a:rPr>
              <a:t> 20-D-Linse </a:t>
            </a:r>
            <a:r>
              <a:rPr lang="en-US" sz="1200" dirty="0" err="1">
                <a:solidFill>
                  <a:schemeClr val="bg1">
                    <a:lumMod val="75000"/>
                  </a:schemeClr>
                </a:solidFill>
              </a:rPr>
              <a:t>verwendet</a:t>
            </a:r>
            <a:r>
              <a:rPr lang="en-US" sz="1200" dirty="0">
                <a:solidFill>
                  <a:schemeClr val="bg1">
                    <a:lumMod val="75000"/>
                  </a:schemeClr>
                </a:solidFill>
              </a:rPr>
              <a:t> </a:t>
            </a:r>
            <a:r>
              <a:rPr lang="en-US" sz="1200" dirty="0" err="1">
                <a:solidFill>
                  <a:schemeClr val="bg1">
                    <a:lumMod val="75000"/>
                  </a:schemeClr>
                </a:solidFill>
              </a:rPr>
              <a:t>wird</a:t>
            </a:r>
            <a:r>
              <a:rPr lang="en-US" sz="1200" dirty="0">
                <a:solidFill>
                  <a:schemeClr val="bg1">
                    <a:lumMod val="75000"/>
                  </a:schemeClr>
                </a:solidFill>
              </a:rPr>
              <a:t>, </a:t>
            </a:r>
            <a:r>
              <a:rPr lang="en-US" sz="1200" dirty="0" err="1">
                <a:solidFill>
                  <a:schemeClr val="bg1">
                    <a:lumMod val="75000"/>
                  </a:schemeClr>
                </a:solidFill>
              </a:rPr>
              <a:t>ist</a:t>
            </a:r>
            <a:r>
              <a:rPr lang="en-US" sz="1200" dirty="0">
                <a:solidFill>
                  <a:schemeClr val="bg1">
                    <a:lumMod val="75000"/>
                  </a:schemeClr>
                </a:solidFill>
              </a:rPr>
              <a:t> das Bild </a:t>
            </a:r>
            <a:r>
              <a:rPr lang="en-US" sz="1200" dirty="0" err="1">
                <a:solidFill>
                  <a:schemeClr val="bg1">
                    <a:lumMod val="75000"/>
                  </a:schemeClr>
                </a:solidFill>
              </a:rPr>
              <a:t>einer</a:t>
            </a:r>
            <a:r>
              <a:rPr lang="en-US" sz="1200" dirty="0">
                <a:solidFill>
                  <a:schemeClr val="bg1">
                    <a:lumMod val="75000"/>
                  </a:schemeClr>
                </a:solidFill>
              </a:rPr>
              <a:t> </a:t>
            </a:r>
            <a:r>
              <a:rPr lang="en-US" sz="1200" dirty="0" err="1">
                <a:solidFill>
                  <a:schemeClr val="bg1">
                    <a:lumMod val="75000"/>
                  </a:schemeClr>
                </a:solidFill>
              </a:rPr>
              <a:t>Netzhautläsion</a:t>
            </a:r>
            <a:r>
              <a:rPr lang="en-US" sz="1200" dirty="0">
                <a:solidFill>
                  <a:schemeClr val="bg1">
                    <a:lumMod val="75000"/>
                  </a:schemeClr>
                </a:solidFill>
              </a:rPr>
              <a:t> 60/20 = 3-mal </a:t>
            </a:r>
            <a:r>
              <a:rPr lang="en-US" sz="1200" dirty="0" err="1">
                <a:solidFill>
                  <a:schemeClr val="bg1">
                    <a:lumMod val="75000"/>
                  </a:schemeClr>
                </a:solidFill>
              </a:rPr>
              <a:t>breiter</a:t>
            </a:r>
            <a:r>
              <a:rPr lang="en-US" sz="1200" dirty="0">
                <a:solidFill>
                  <a:schemeClr val="bg1">
                    <a:lumMod val="75000"/>
                  </a:schemeClr>
                </a:solidFill>
              </a:rPr>
              <a:t> </a:t>
            </a:r>
            <a:r>
              <a:rPr lang="en-US" sz="1200" dirty="0" err="1">
                <a:solidFill>
                  <a:schemeClr val="bg1">
                    <a:lumMod val="75000"/>
                  </a:schemeClr>
                </a:solidFill>
              </a:rPr>
              <a:t>als</a:t>
            </a:r>
            <a:r>
              <a:rPr lang="en-US" sz="1200" dirty="0">
                <a:solidFill>
                  <a:schemeClr val="bg1">
                    <a:lumMod val="75000"/>
                  </a:schemeClr>
                </a:solidFill>
              </a:rPr>
              <a:t> die </a:t>
            </a:r>
            <a:r>
              <a:rPr lang="en-US" sz="1200" dirty="0" err="1">
                <a:solidFill>
                  <a:schemeClr val="bg1">
                    <a:lumMod val="75000"/>
                  </a:schemeClr>
                </a:solidFill>
              </a:rPr>
              <a:t>Läsion</a:t>
            </a:r>
            <a:r>
              <a:rPr lang="en-US" sz="1200" dirty="0">
                <a:solidFill>
                  <a:schemeClr val="bg1">
                    <a:lumMod val="75000"/>
                  </a:schemeClr>
                </a:solidFill>
              </a:rPr>
              <a:t> </a:t>
            </a:r>
            <a:r>
              <a:rPr lang="en-US" sz="1200" dirty="0" err="1">
                <a:solidFill>
                  <a:schemeClr val="bg1">
                    <a:lumMod val="75000"/>
                  </a:schemeClr>
                </a:solidFill>
              </a:rPr>
              <a:t>selbst</a:t>
            </a:r>
            <a:r>
              <a:rPr lang="en-US" sz="1200" dirty="0">
                <a:solidFill>
                  <a:schemeClr val="bg1">
                    <a:lumMod val="75000"/>
                  </a:schemeClr>
                </a:solidFill>
              </a:rPr>
              <a:t>. </a:t>
            </a:r>
          </a:p>
        </p:txBody>
      </p:sp>
      <p:sp>
        <p:nvSpPr>
          <p:cNvPr id="37894" name="TextBox 4">
            <a:extLst>
              <a:ext uri="{FF2B5EF4-FFF2-40B4-BE49-F238E27FC236}">
                <a16:creationId xmlns:a16="http://schemas.microsoft.com/office/drawing/2014/main" id="{9498493C-9288-E709-97EC-CF794033BF7F}"/>
              </a:ext>
            </a:extLst>
          </p:cNvPr>
          <p:cNvSpPr txBox="1">
            <a:spLocks noChangeArrowheads="1"/>
          </p:cNvSpPr>
          <p:nvPr/>
        </p:nvSpPr>
        <p:spPr bwMode="auto">
          <a:xfrm>
            <a:off x="484188" y="4097338"/>
            <a:ext cx="8153400" cy="1133644"/>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dirty="0">
                <a:solidFill>
                  <a:schemeClr val="bg1">
                    <a:lumMod val="75000"/>
                  </a:schemeClr>
                </a:solidFill>
              </a:rPr>
              <a:t>Allerdings ist es nicht ganz so einfach, da wir noch einen weiteren Aspekt der BIO berücksichtigen müssen, der die wahrgenommene Tiefe beeinflusst, nämlich </a:t>
            </a:r>
            <a:r>
              <a:rPr lang="en-US" altLang="en-US" sz="1200" b="1" dirty="0">
                <a:solidFill>
                  <a:schemeClr val="bg1">
                    <a:lumMod val="75000"/>
                  </a:schemeClr>
                </a:solidFill>
              </a:rPr>
              <a:t>den Pupillenabstand </a:t>
            </a:r>
            <a:r>
              <a:rPr lang="en-US" altLang="en-US" sz="1200" dirty="0">
                <a:solidFill>
                  <a:schemeClr val="bg1">
                    <a:lumMod val="75000"/>
                  </a:schemeClr>
                </a:solidFill>
              </a:rPr>
              <a:t>(üblicherweise mit PD abgekürzt). Erinnern Sie sich daran, dass das BIO-Kopfstück den effektiven PD des Untersuchers auf etwa 15 mm reduziert, damit seine Pupillen beide in die Pupille des Patienten passen. Wenn wir annehmen, dass der Basis-PD des Untersuchers 60 mm* beträgt, bedeutet dies, dass </a:t>
            </a:r>
            <a:r>
              <a:rPr lang="en-US" altLang="en-US" sz="1200" u="sng" dirty="0"/>
              <a:t>seine Fähigkeit zur Tiefenwahrnehmung um den Faktor 60/15 = 4 verringert wurde</a:t>
            </a:r>
            <a:r>
              <a:rPr lang="en-US" altLang="en-US" sz="1200" dirty="0">
                <a:solidFill>
                  <a:schemeClr val="bg1">
                    <a:lumMod val="75000"/>
                  </a:schemeClr>
                </a:solidFill>
              </a:rPr>
              <a:t>. Diese Verringerung muss bei der Bestimmung der </a:t>
            </a:r>
            <a:r>
              <a:rPr lang="en-US" altLang="en-US" sz="1200" dirty="0" err="1">
                <a:solidFill>
                  <a:schemeClr val="bg1">
                    <a:lumMod val="75000"/>
                  </a:schemeClr>
                </a:solidFill>
              </a:rPr>
              <a:t>Axialen</a:t>
            </a:r>
            <a:r>
              <a:rPr lang="en-US" altLang="en-US" sz="1200" dirty="0">
                <a:solidFill>
                  <a:schemeClr val="bg1">
                    <a:lumMod val="75000"/>
                  </a:schemeClr>
                </a:solidFill>
              </a:rPr>
              <a:t> Vergrößerung bei BIO berücksichtigt werden. </a:t>
            </a:r>
          </a:p>
        </p:txBody>
      </p:sp>
      <p:sp>
        <p:nvSpPr>
          <p:cNvPr id="3" name="Arrow: Up-Down 2">
            <a:extLst>
              <a:ext uri="{FF2B5EF4-FFF2-40B4-BE49-F238E27FC236}">
                <a16:creationId xmlns:a16="http://schemas.microsoft.com/office/drawing/2014/main" id="{38892F00-B53C-6AA1-6204-FA10C1E90836}"/>
              </a:ext>
            </a:extLst>
          </p:cNvPr>
          <p:cNvSpPr/>
          <p:nvPr/>
        </p:nvSpPr>
        <p:spPr>
          <a:xfrm rot="19429446">
            <a:off x="4751388" y="1489075"/>
            <a:ext cx="279400" cy="1871663"/>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 name="Arrow: Up-Down 5">
            <a:extLst>
              <a:ext uri="{FF2B5EF4-FFF2-40B4-BE49-F238E27FC236}">
                <a16:creationId xmlns:a16="http://schemas.microsoft.com/office/drawing/2014/main" id="{A9876956-ED2C-6D45-F034-74DD08EF4A8E}"/>
              </a:ext>
            </a:extLst>
          </p:cNvPr>
          <p:cNvSpPr/>
          <p:nvPr/>
        </p:nvSpPr>
        <p:spPr>
          <a:xfrm rot="21106673">
            <a:off x="4782990" y="1788943"/>
            <a:ext cx="293688" cy="2971800"/>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 name="TextBox 3">
            <a:extLst>
              <a:ext uri="{FF2B5EF4-FFF2-40B4-BE49-F238E27FC236}">
                <a16:creationId xmlns:a16="http://schemas.microsoft.com/office/drawing/2014/main" id="{627F1387-85E5-F0F0-F38B-2D15028E1D47}"/>
              </a:ext>
            </a:extLst>
          </p:cNvPr>
          <p:cNvSpPr txBox="1"/>
          <p:nvPr/>
        </p:nvSpPr>
        <p:spPr>
          <a:xfrm>
            <a:off x="819150" y="2009775"/>
            <a:ext cx="7505700" cy="579646"/>
          </a:xfrm>
          <a:prstGeom prst="rect">
            <a:avLst/>
          </a:prstGeom>
          <a:solidFill>
            <a:schemeClr val="tx2">
              <a:lumMod val="20000"/>
              <a:lumOff val="80000"/>
            </a:schemeClr>
          </a:solidFill>
        </p:spPr>
        <p:txBody>
          <a:bodyPr wrap="square" lIns="25400" tIns="12700" rIns="25400" bIns="12700">
            <a:spAutoFit/>
          </a:bodyPr>
          <a:lstStyle/>
          <a:p>
            <a:pPr>
              <a:defRPr/>
            </a:pPr>
            <a:r>
              <a:rPr lang="en-US" sz="1200" dirty="0">
                <a:solidFill>
                  <a:schemeClr val="bg1">
                    <a:lumMod val="65000"/>
                  </a:schemeClr>
                </a:solidFill>
              </a:rPr>
              <a:t>Aufgrund dieser Aussagen scheint es, als wüssten wir nun die </a:t>
            </a:r>
            <a:r>
              <a:rPr lang="en-US" sz="1200" dirty="0" err="1">
                <a:solidFill>
                  <a:schemeClr val="bg1">
                    <a:lumMod val="65000"/>
                  </a:schemeClr>
                </a:solidFill>
              </a:rPr>
              <a:t>Axiale</a:t>
            </a:r>
            <a:r>
              <a:rPr lang="en-US" sz="1200" dirty="0">
                <a:solidFill>
                  <a:schemeClr val="bg1">
                    <a:lumMod val="65000"/>
                  </a:schemeClr>
                </a:solidFill>
              </a:rPr>
              <a:t> Vergrößerung während der BIO – sie ist das Quadrat von (60/Linse). Wenn also eine 20-D-Kondensationslinse verwendet wird, beträgt die </a:t>
            </a:r>
            <a:r>
              <a:rPr lang="en-US" sz="1200" dirty="0" err="1">
                <a:solidFill>
                  <a:schemeClr val="bg1">
                    <a:lumMod val="65000"/>
                  </a:schemeClr>
                </a:solidFill>
              </a:rPr>
              <a:t>Axiale</a:t>
            </a:r>
            <a:r>
              <a:rPr lang="en-US" sz="1200" dirty="0">
                <a:solidFill>
                  <a:schemeClr val="bg1">
                    <a:lumMod val="65000"/>
                  </a:schemeClr>
                </a:solidFill>
              </a:rPr>
              <a:t> Vergrößerung (60/20)</a:t>
            </a:r>
            <a:r>
              <a:rPr lang="en-US" sz="1200" baseline="30000" dirty="0">
                <a:solidFill>
                  <a:schemeClr val="bg1">
                    <a:lumMod val="65000"/>
                  </a:schemeClr>
                </a:solidFill>
              </a:rPr>
              <a:t>2</a:t>
            </a:r>
            <a:r>
              <a:rPr lang="en-US" sz="1200" dirty="0">
                <a:solidFill>
                  <a:schemeClr val="bg1">
                    <a:lumMod val="65000"/>
                  </a:schemeClr>
                </a:solidFill>
              </a:rPr>
              <a:t> = 3</a:t>
            </a:r>
            <a:r>
              <a:rPr lang="en-US" sz="1200" baseline="30000" dirty="0">
                <a:solidFill>
                  <a:schemeClr val="bg1">
                    <a:lumMod val="65000"/>
                  </a:schemeClr>
                </a:solidFill>
              </a:rPr>
              <a:t>2</a:t>
            </a:r>
            <a:r>
              <a:rPr lang="en-US" sz="1200" dirty="0">
                <a:solidFill>
                  <a:schemeClr val="bg1">
                    <a:lumMod val="65000"/>
                  </a:schemeClr>
                </a:solidFill>
              </a:rPr>
              <a:t> = 9x. </a:t>
            </a:r>
          </a:p>
        </p:txBody>
      </p:sp>
      <p:sp>
        <p:nvSpPr>
          <p:cNvPr id="64521" name="TextBox 6">
            <a:extLst>
              <a:ext uri="{FF2B5EF4-FFF2-40B4-BE49-F238E27FC236}">
                <a16:creationId xmlns:a16="http://schemas.microsoft.com/office/drawing/2014/main" id="{1BA2DE53-67B5-88FA-923A-3ED0AE058DFA}"/>
              </a:ext>
            </a:extLst>
          </p:cNvPr>
          <p:cNvSpPr txBox="1">
            <a:spLocks noChangeArrowheads="1"/>
          </p:cNvSpPr>
          <p:nvPr/>
        </p:nvSpPr>
        <p:spPr bwMode="auto">
          <a:xfrm>
            <a:off x="76200" y="3962400"/>
            <a:ext cx="4772025" cy="1133644"/>
          </a:xfrm>
          <a:prstGeom prst="rect">
            <a:avLst/>
          </a:prstGeom>
          <a:solidFill>
            <a:srgbClr val="99FF99"/>
          </a:solidFill>
          <a:ln w="9525">
            <a:solidFill>
              <a:schemeClr val="tx1"/>
            </a:solidFill>
            <a:miter lim="800000"/>
            <a:headEnd/>
            <a:tailEnd/>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i="1" dirty="0" err="1">
                <a:solidFill>
                  <a:srgbClr val="0000FF"/>
                </a:solidFill>
              </a:rPr>
              <a:t>Zusammenfassend</a:t>
            </a:r>
            <a:r>
              <a:rPr lang="en-US" altLang="en-US" sz="1200" b="1" i="1" dirty="0">
                <a:solidFill>
                  <a:srgbClr val="0000FF"/>
                </a:solidFill>
              </a:rPr>
              <a:t> </a:t>
            </a:r>
            <a:r>
              <a:rPr lang="en-US" altLang="en-US" sz="1200" b="1" i="1" dirty="0" err="1">
                <a:solidFill>
                  <a:srgbClr val="0000FF"/>
                </a:solidFill>
              </a:rPr>
              <a:t>lässt</a:t>
            </a:r>
            <a:r>
              <a:rPr lang="en-US" altLang="en-US" sz="1200" b="1" i="1" dirty="0">
                <a:solidFill>
                  <a:srgbClr val="0000FF"/>
                </a:solidFill>
              </a:rPr>
              <a:t> </a:t>
            </a:r>
            <a:r>
              <a:rPr lang="en-US" altLang="en-US" sz="1200" b="1" i="1" dirty="0" err="1">
                <a:solidFill>
                  <a:srgbClr val="0000FF"/>
                </a:solidFill>
              </a:rPr>
              <a:t>sich</a:t>
            </a:r>
            <a:r>
              <a:rPr lang="en-US" altLang="en-US" sz="1200" b="1" i="1" dirty="0">
                <a:solidFill>
                  <a:srgbClr val="0000FF"/>
                </a:solidFill>
              </a:rPr>
              <a:t> </a:t>
            </a:r>
            <a:r>
              <a:rPr lang="en-US" altLang="en-US" sz="1200" b="1" i="1" dirty="0" err="1">
                <a:solidFill>
                  <a:srgbClr val="0000FF"/>
                </a:solidFill>
              </a:rPr>
              <a:t>sagen</a:t>
            </a:r>
            <a:r>
              <a:rPr lang="en-US" altLang="en-US" sz="1200" b="1" dirty="0">
                <a:solidFill>
                  <a:srgbClr val="0000FF"/>
                </a:solidFill>
              </a:rPr>
              <a:t>: </a:t>
            </a:r>
            <a:r>
              <a:rPr lang="en-US" altLang="en-US" sz="1200" dirty="0">
                <a:solidFill>
                  <a:srgbClr val="99FF99"/>
                </a:solidFill>
              </a:rPr>
              <a:t>Die </a:t>
            </a:r>
            <a:r>
              <a:rPr lang="en-US" altLang="en-US" sz="1200" dirty="0" err="1">
                <a:solidFill>
                  <a:srgbClr val="99FF99"/>
                </a:solidFill>
              </a:rPr>
              <a:t>Axiale</a:t>
            </a:r>
            <a:r>
              <a:rPr lang="en-US" altLang="en-US" sz="1200" dirty="0">
                <a:solidFill>
                  <a:srgbClr val="99FF99"/>
                </a:solidFill>
              </a:rPr>
              <a:t> </a:t>
            </a:r>
            <a:r>
              <a:rPr lang="en-US" altLang="en-US" sz="1200" dirty="0" err="1">
                <a:solidFill>
                  <a:srgbClr val="99FF99"/>
                </a:solidFill>
              </a:rPr>
              <a:t>Vergrößerung</a:t>
            </a:r>
            <a:r>
              <a:rPr lang="en-US" altLang="en-US" sz="1200" dirty="0">
                <a:solidFill>
                  <a:srgbClr val="99FF99"/>
                </a:solidFill>
              </a:rPr>
              <a:t> </a:t>
            </a:r>
            <a:r>
              <a:rPr lang="en-US" altLang="en-US" sz="1200" dirty="0" err="1">
                <a:solidFill>
                  <a:srgbClr val="99FF99"/>
                </a:solidFill>
              </a:rPr>
              <a:t>während</a:t>
            </a:r>
            <a:r>
              <a:rPr lang="en-US" altLang="en-US" sz="1200" dirty="0">
                <a:solidFill>
                  <a:srgbClr val="99FF99"/>
                </a:solidFill>
              </a:rPr>
              <a:t> der BIO </a:t>
            </a:r>
            <a:r>
              <a:rPr lang="en-US" altLang="en-US" sz="1200" dirty="0" err="1">
                <a:solidFill>
                  <a:srgbClr val="99FF99"/>
                </a:solidFill>
              </a:rPr>
              <a:t>beträgt</a:t>
            </a:r>
            <a:r>
              <a:rPr lang="en-US" altLang="en-US" sz="1200" dirty="0">
                <a:solidFill>
                  <a:srgbClr val="99FF99"/>
                </a:solidFill>
              </a:rPr>
              <a:t> </a:t>
            </a:r>
          </a:p>
          <a:p>
            <a:endParaRPr lang="en-US" altLang="en-US" sz="1600" dirty="0">
              <a:solidFill>
                <a:srgbClr val="0000FF"/>
              </a:solidFill>
            </a:endParaRPr>
          </a:p>
          <a:p>
            <a:endParaRPr lang="en-US" altLang="en-US" sz="1600" dirty="0"/>
          </a:p>
          <a:p>
            <a:endParaRPr lang="en-US" altLang="en-US" sz="16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3">
            <a:extLst>
              <a:ext uri="{FF2B5EF4-FFF2-40B4-BE49-F238E27FC236}">
                <a16:creationId xmlns:a16="http://schemas.microsoft.com/office/drawing/2014/main" id="{18FA17F9-813D-BF67-7E77-155A1DE9C3AD}"/>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B9F974B-AB9C-3C4E-A3ED-E1AF6CE7AB06}" type="slidenum">
              <a:rPr lang="en-US" altLang="en-US" smtClean="0"/>
              <a:t>61</a:t>
            </a:fld>
            <a:endParaRPr lang="en-US" altLang="en-US"/>
          </a:p>
        </p:txBody>
      </p:sp>
      <p:sp>
        <p:nvSpPr>
          <p:cNvPr id="65539" name="Rectangle 3">
            <a:extLst>
              <a:ext uri="{FF2B5EF4-FFF2-40B4-BE49-F238E27FC236}">
                <a16:creationId xmlns:a16="http://schemas.microsoft.com/office/drawing/2014/main" id="{6DC398CE-30EB-88AF-DF0B-C43B2E79FD78}"/>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1FD142B8-4867-E457-29B5-94249C452421}"/>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t>die </a:t>
            </a:r>
            <a:r>
              <a:rPr lang="en-US" sz="1200" u="sng" dirty="0" err="1"/>
              <a:t>Axiale</a:t>
            </a:r>
            <a:r>
              <a:rPr lang="en-US" sz="1200" u="sng" dirty="0"/>
              <a:t> Vergrößerung gut durch das Quadrat der </a:t>
            </a:r>
            <a:r>
              <a:rPr lang="en-US" sz="1200" i="1" u="sng" dirty="0"/>
              <a:t>transversalen </a:t>
            </a:r>
            <a:r>
              <a:rPr lang="en-US" sz="1200" u="sng" dirty="0"/>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solidFill>
                <a:schemeClr val="bg1">
                  <a:lumMod val="75000"/>
                </a:schemeClr>
              </a:solidFill>
            </a:endParaRPr>
          </a:p>
          <a:p>
            <a:pPr>
              <a:defRPr/>
            </a:pPr>
            <a:r>
              <a:rPr lang="en-US" sz="1200" dirty="0">
                <a:solidFill>
                  <a:schemeClr val="bg1">
                    <a:lumMod val="75000"/>
                  </a:schemeClr>
                </a:solidFill>
              </a:rPr>
              <a:t>Erinnern Sie sich daran, dass die transversale Vergrößerung auf ein Problem</a:t>
            </a:r>
            <a:r>
              <a:rPr lang="en-US" sz="1200" i="1" dirty="0">
                <a:solidFill>
                  <a:schemeClr val="bg1">
                    <a:lumMod val="75000"/>
                  </a:schemeClr>
                </a:solidFill>
              </a:rPr>
              <a:t> mit gleichseitigen Dreiecken </a:t>
            </a:r>
            <a:r>
              <a:rPr lang="en-US" sz="1200" dirty="0">
                <a:solidFill>
                  <a:schemeClr val="bg1">
                    <a:lumMod val="75000"/>
                  </a:schemeClr>
                </a:solidFill>
              </a:rPr>
              <a:t>zurückzuführen ist, das sich auf das Verhältnis U/V reduzieren lässt. Dies führt zu einer </a:t>
            </a:r>
            <a:r>
              <a:rPr lang="en-US" sz="1200" u="sng" dirty="0">
                <a:solidFill>
                  <a:schemeClr val="bg1">
                    <a:lumMod val="75000"/>
                  </a:schemeClr>
                </a:solidFill>
              </a:rPr>
              <a:t>weiteren </a:t>
            </a:r>
            <a:r>
              <a:rPr lang="en-US" sz="1200" dirty="0">
                <a:solidFill>
                  <a:schemeClr val="bg1">
                    <a:lumMod val="75000"/>
                  </a:schemeClr>
                </a:solidFill>
              </a:rPr>
              <a:t>Frage: </a:t>
            </a:r>
            <a:r>
              <a:rPr lang="en-US" sz="1200" i="1" dirty="0">
                <a:solidFill>
                  <a:schemeClr val="bg1">
                    <a:lumMod val="75000"/>
                  </a:schemeClr>
                </a:solidFill>
              </a:rPr>
              <a:t>Wie sieht die Konfiguration der gleichseitigen Dreiecke während der BIO aus? </a:t>
            </a:r>
            <a:r>
              <a:rPr lang="en-US" sz="1200" b="1" dirty="0">
                <a:solidFill>
                  <a:schemeClr val="bg1">
                    <a:lumMod val="75000"/>
                  </a:schemeClr>
                </a:solidFill>
              </a:rPr>
              <a:t>Dies </a:t>
            </a:r>
            <a:r>
              <a:rPr lang="en-US" sz="1200" dirty="0">
                <a:solidFill>
                  <a:schemeClr val="bg1">
                    <a:lumMod val="75000"/>
                  </a:schemeClr>
                </a:solidFill>
              </a:rPr>
              <a:t>ist diese Konfiguration. Beachten Sie, dass während der BIO </a:t>
            </a:r>
            <a:r>
              <a:rPr lang="en-US" sz="1200" i="1" dirty="0">
                <a:solidFill>
                  <a:schemeClr val="bg1">
                    <a:lumMod val="75000"/>
                  </a:schemeClr>
                </a:solidFill>
              </a:rPr>
              <a:t>U </a:t>
            </a:r>
            <a:r>
              <a:rPr lang="en-US" sz="1200" dirty="0">
                <a:solidFill>
                  <a:schemeClr val="bg1">
                    <a:lumMod val="75000"/>
                  </a:schemeClr>
                </a:solidFill>
              </a:rPr>
              <a:t>die Gesamtstärke des Auges des Patienten und </a:t>
            </a:r>
            <a:r>
              <a:rPr lang="en-US" sz="1200" i="1" dirty="0">
                <a:solidFill>
                  <a:schemeClr val="bg1">
                    <a:lumMod val="75000"/>
                  </a:schemeClr>
                </a:solidFill>
              </a:rPr>
              <a:t>V </a:t>
            </a:r>
            <a:r>
              <a:rPr lang="en-US" sz="1200" dirty="0">
                <a:solidFill>
                  <a:schemeClr val="bg1">
                    <a:lumMod val="75000"/>
                  </a:schemeClr>
                </a:solidFill>
              </a:rPr>
              <a:t>die Stärke der Kondensorlinse ist. Wir verwenden stets 60 D als Brechkraft des Auges.* Somit </a:t>
            </a:r>
            <a:r>
              <a:rPr lang="en-US" sz="1200" u="sng" dirty="0"/>
              <a:t>beträgt die transversale Vergrößerung während der BIO 60/Linse</a:t>
            </a:r>
            <a:r>
              <a:rPr lang="en-US" sz="1200" dirty="0">
                <a:solidFill>
                  <a:schemeClr val="bg1">
                    <a:lumMod val="75000"/>
                  </a:schemeClr>
                </a:solidFill>
              </a:rPr>
              <a:t>. Wenn also </a:t>
            </a:r>
            <a:r>
              <a:rPr lang="en-US" sz="1200" dirty="0" err="1">
                <a:solidFill>
                  <a:schemeClr val="bg1">
                    <a:lumMod val="75000"/>
                  </a:schemeClr>
                </a:solidFill>
              </a:rPr>
              <a:t>beispielsweise </a:t>
            </a:r>
            <a:r>
              <a:rPr lang="en-US" sz="1200" dirty="0">
                <a:solidFill>
                  <a:schemeClr val="bg1">
                    <a:lumMod val="75000"/>
                  </a:schemeClr>
                </a:solidFill>
              </a:rPr>
              <a:t>eine 20-D-Linse verwendet wird, ist das Bild einer Netzhautläsion 60/20 = 3-mal breiter als die Läsion selbst. </a:t>
            </a:r>
          </a:p>
        </p:txBody>
      </p:sp>
      <p:sp>
        <p:nvSpPr>
          <p:cNvPr id="37894" name="TextBox 4">
            <a:extLst>
              <a:ext uri="{FF2B5EF4-FFF2-40B4-BE49-F238E27FC236}">
                <a16:creationId xmlns:a16="http://schemas.microsoft.com/office/drawing/2014/main" id="{5F5E1C5D-80B6-F58E-102D-CB272EACA2B4}"/>
              </a:ext>
            </a:extLst>
          </p:cNvPr>
          <p:cNvSpPr txBox="1">
            <a:spLocks noChangeArrowheads="1"/>
          </p:cNvSpPr>
          <p:nvPr/>
        </p:nvSpPr>
        <p:spPr bwMode="auto">
          <a:xfrm>
            <a:off x="484188" y="4097338"/>
            <a:ext cx="8153400" cy="1133644"/>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dirty="0">
                <a:solidFill>
                  <a:schemeClr val="bg1">
                    <a:lumMod val="75000"/>
                  </a:schemeClr>
                </a:solidFill>
              </a:rPr>
              <a:t>Allerdings ist es nicht ganz so einfach, da wir noch einen weiteren Aspekt der BIO berücksichtigen müssen, der die wahrgenommene Tiefe beeinflusst, nämlich </a:t>
            </a:r>
            <a:r>
              <a:rPr lang="en-US" altLang="en-US" sz="1200" b="1" dirty="0">
                <a:solidFill>
                  <a:schemeClr val="bg1">
                    <a:lumMod val="75000"/>
                  </a:schemeClr>
                </a:solidFill>
              </a:rPr>
              <a:t>den Pupillenabstand </a:t>
            </a:r>
            <a:r>
              <a:rPr lang="en-US" altLang="en-US" sz="1200" dirty="0">
                <a:solidFill>
                  <a:schemeClr val="bg1">
                    <a:lumMod val="75000"/>
                  </a:schemeClr>
                </a:solidFill>
              </a:rPr>
              <a:t>(üblicherweise mit PD abgekürzt). Erinnern Sie sich daran, dass das BIO-Kopfstück den effektiven PD des Untersuchers auf etwa 15 mm reduziert, damit seine Pupillen beide in die Pupille des Patienten passen. Wenn wir annehmen, dass der Basis-PD des Untersuchers 60 mm* beträgt, bedeutet dies, dass </a:t>
            </a:r>
            <a:r>
              <a:rPr lang="en-US" altLang="en-US" sz="1200" u="sng" dirty="0"/>
              <a:t>seine Fähigkeit zur Tiefenwahrnehmung um den Faktor 60/15 = 4 verringert wurde</a:t>
            </a:r>
            <a:r>
              <a:rPr lang="en-US" altLang="en-US" sz="1200" dirty="0">
                <a:solidFill>
                  <a:schemeClr val="bg1">
                    <a:lumMod val="75000"/>
                  </a:schemeClr>
                </a:solidFill>
              </a:rPr>
              <a:t>. Diese Verringerung muss bei der Bestimmung der </a:t>
            </a:r>
            <a:r>
              <a:rPr lang="en-US" altLang="en-US" sz="1200" dirty="0" err="1">
                <a:solidFill>
                  <a:schemeClr val="bg1">
                    <a:lumMod val="75000"/>
                  </a:schemeClr>
                </a:solidFill>
              </a:rPr>
              <a:t>Axialen</a:t>
            </a:r>
            <a:r>
              <a:rPr lang="en-US" altLang="en-US" sz="1200" dirty="0">
                <a:solidFill>
                  <a:schemeClr val="bg1">
                    <a:lumMod val="75000"/>
                  </a:schemeClr>
                </a:solidFill>
              </a:rPr>
              <a:t> Vergrößerung bei BIO berücksichtigt werden. </a:t>
            </a:r>
          </a:p>
        </p:txBody>
      </p:sp>
      <p:sp>
        <p:nvSpPr>
          <p:cNvPr id="3" name="Arrow: Up-Down 2">
            <a:extLst>
              <a:ext uri="{FF2B5EF4-FFF2-40B4-BE49-F238E27FC236}">
                <a16:creationId xmlns:a16="http://schemas.microsoft.com/office/drawing/2014/main" id="{CE10714E-CBB6-CE9C-8797-C4F52913900C}"/>
              </a:ext>
            </a:extLst>
          </p:cNvPr>
          <p:cNvSpPr/>
          <p:nvPr/>
        </p:nvSpPr>
        <p:spPr>
          <a:xfrm rot="19429446">
            <a:off x="4751388" y="1489075"/>
            <a:ext cx="279400" cy="1871663"/>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 name="Arrow: Up-Down 5">
            <a:extLst>
              <a:ext uri="{FF2B5EF4-FFF2-40B4-BE49-F238E27FC236}">
                <a16:creationId xmlns:a16="http://schemas.microsoft.com/office/drawing/2014/main" id="{0A7DCA1E-836A-7530-70C2-55104A54D997}"/>
              </a:ext>
            </a:extLst>
          </p:cNvPr>
          <p:cNvSpPr/>
          <p:nvPr/>
        </p:nvSpPr>
        <p:spPr>
          <a:xfrm rot="21106673">
            <a:off x="4829175" y="2190750"/>
            <a:ext cx="293688" cy="2971800"/>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 name="TextBox 3">
            <a:extLst>
              <a:ext uri="{FF2B5EF4-FFF2-40B4-BE49-F238E27FC236}">
                <a16:creationId xmlns:a16="http://schemas.microsoft.com/office/drawing/2014/main" id="{BA832F3B-DF08-695F-5006-C04E7426BB16}"/>
              </a:ext>
            </a:extLst>
          </p:cNvPr>
          <p:cNvSpPr txBox="1"/>
          <p:nvPr/>
        </p:nvSpPr>
        <p:spPr>
          <a:xfrm>
            <a:off x="819150" y="2009775"/>
            <a:ext cx="7505700" cy="579646"/>
          </a:xfrm>
          <a:prstGeom prst="rect">
            <a:avLst/>
          </a:prstGeom>
          <a:solidFill>
            <a:schemeClr val="tx2">
              <a:lumMod val="20000"/>
              <a:lumOff val="80000"/>
            </a:schemeClr>
          </a:solidFill>
        </p:spPr>
        <p:txBody>
          <a:bodyPr wrap="square" lIns="25400" tIns="12700" rIns="25400" bIns="12700">
            <a:spAutoFit/>
          </a:bodyPr>
          <a:lstStyle/>
          <a:p>
            <a:pPr>
              <a:defRPr/>
            </a:pPr>
            <a:r>
              <a:rPr lang="en-US" sz="1200" dirty="0">
                <a:solidFill>
                  <a:schemeClr val="bg1">
                    <a:lumMod val="65000"/>
                  </a:schemeClr>
                </a:solidFill>
              </a:rPr>
              <a:t>Aufgrund dieser Aussagen scheint es, als wüssten wir nun die </a:t>
            </a:r>
            <a:r>
              <a:rPr lang="en-US" sz="1200" dirty="0" err="1">
                <a:solidFill>
                  <a:schemeClr val="bg1">
                    <a:lumMod val="65000"/>
                  </a:schemeClr>
                </a:solidFill>
              </a:rPr>
              <a:t>Axiale</a:t>
            </a:r>
            <a:r>
              <a:rPr lang="en-US" sz="1200" dirty="0">
                <a:solidFill>
                  <a:schemeClr val="bg1">
                    <a:lumMod val="65000"/>
                  </a:schemeClr>
                </a:solidFill>
              </a:rPr>
              <a:t> Vergrößerung während der BIO – sie ist das Quadrat von (60/Linse). Wenn also eine 20-D-Kondensationslinse verwendet wird, beträgt die </a:t>
            </a:r>
            <a:r>
              <a:rPr lang="en-US" sz="1200" dirty="0" err="1">
                <a:solidFill>
                  <a:schemeClr val="bg1">
                    <a:lumMod val="65000"/>
                  </a:schemeClr>
                </a:solidFill>
              </a:rPr>
              <a:t>Axiale</a:t>
            </a:r>
            <a:r>
              <a:rPr lang="en-US" sz="1200" dirty="0">
                <a:solidFill>
                  <a:schemeClr val="bg1">
                    <a:lumMod val="65000"/>
                  </a:schemeClr>
                </a:solidFill>
              </a:rPr>
              <a:t> Vergrößerung (60/20)</a:t>
            </a:r>
            <a:r>
              <a:rPr lang="en-US" sz="1200" baseline="30000" dirty="0">
                <a:solidFill>
                  <a:schemeClr val="bg1">
                    <a:lumMod val="65000"/>
                  </a:schemeClr>
                </a:solidFill>
              </a:rPr>
              <a:t>2</a:t>
            </a:r>
            <a:r>
              <a:rPr lang="en-US" sz="1200" dirty="0">
                <a:solidFill>
                  <a:schemeClr val="bg1">
                    <a:lumMod val="65000"/>
                  </a:schemeClr>
                </a:solidFill>
              </a:rPr>
              <a:t> = 3</a:t>
            </a:r>
            <a:r>
              <a:rPr lang="en-US" sz="1200" baseline="30000" dirty="0">
                <a:solidFill>
                  <a:schemeClr val="bg1">
                    <a:lumMod val="65000"/>
                  </a:schemeClr>
                </a:solidFill>
              </a:rPr>
              <a:t>2</a:t>
            </a:r>
            <a:r>
              <a:rPr lang="en-US" sz="1200" dirty="0">
                <a:solidFill>
                  <a:schemeClr val="bg1">
                    <a:lumMod val="65000"/>
                  </a:schemeClr>
                </a:solidFill>
              </a:rPr>
              <a:t> = 9x. </a:t>
            </a:r>
          </a:p>
        </p:txBody>
      </p:sp>
      <p:sp>
        <p:nvSpPr>
          <p:cNvPr id="65545" name="TextBox 6">
            <a:extLst>
              <a:ext uri="{FF2B5EF4-FFF2-40B4-BE49-F238E27FC236}">
                <a16:creationId xmlns:a16="http://schemas.microsoft.com/office/drawing/2014/main" id="{90644E5B-CF80-5C7D-4455-2F58FE329384}"/>
              </a:ext>
            </a:extLst>
          </p:cNvPr>
          <p:cNvSpPr txBox="1">
            <a:spLocks noChangeArrowheads="1"/>
          </p:cNvSpPr>
          <p:nvPr/>
        </p:nvSpPr>
        <p:spPr bwMode="auto">
          <a:xfrm>
            <a:off x="251811" y="3957397"/>
            <a:ext cx="5844189" cy="1133644"/>
          </a:xfrm>
          <a:prstGeom prst="rect">
            <a:avLst/>
          </a:prstGeom>
          <a:solidFill>
            <a:srgbClr val="99FF99"/>
          </a:solidFill>
          <a:ln w="9525">
            <a:solidFill>
              <a:schemeClr val="tx1"/>
            </a:solidFill>
            <a:miter lim="800000"/>
            <a:headEnd/>
            <a:tailEnd/>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i="1" dirty="0" err="1">
                <a:solidFill>
                  <a:srgbClr val="0000FF"/>
                </a:solidFill>
              </a:rPr>
              <a:t>Zusammenfassend</a:t>
            </a:r>
            <a:r>
              <a:rPr lang="en-US" altLang="en-US" sz="1200" b="1" i="1" dirty="0">
                <a:solidFill>
                  <a:srgbClr val="0000FF"/>
                </a:solidFill>
              </a:rPr>
              <a:t> </a:t>
            </a:r>
            <a:r>
              <a:rPr lang="en-US" altLang="en-US" sz="1200" b="1" i="1" dirty="0" err="1">
                <a:solidFill>
                  <a:srgbClr val="0000FF"/>
                </a:solidFill>
              </a:rPr>
              <a:t>lässt</a:t>
            </a:r>
            <a:r>
              <a:rPr lang="en-US" altLang="en-US" sz="1200" b="1" i="1" dirty="0">
                <a:solidFill>
                  <a:srgbClr val="0000FF"/>
                </a:solidFill>
              </a:rPr>
              <a:t> </a:t>
            </a:r>
            <a:r>
              <a:rPr lang="en-US" altLang="en-US" sz="1200" b="1" i="1" dirty="0" err="1">
                <a:solidFill>
                  <a:srgbClr val="0000FF"/>
                </a:solidFill>
              </a:rPr>
              <a:t>sich</a:t>
            </a:r>
            <a:r>
              <a:rPr lang="en-US" altLang="en-US" sz="1200" b="1" i="1" dirty="0">
                <a:solidFill>
                  <a:srgbClr val="0000FF"/>
                </a:solidFill>
              </a:rPr>
              <a:t> </a:t>
            </a:r>
            <a:r>
              <a:rPr lang="en-US" altLang="en-US" sz="1200" b="1" i="1" dirty="0" err="1">
                <a:solidFill>
                  <a:srgbClr val="0000FF"/>
                </a:solidFill>
              </a:rPr>
              <a:t>sagen</a:t>
            </a:r>
            <a:r>
              <a:rPr lang="en-US" altLang="en-US" sz="1200" b="1" dirty="0">
                <a:solidFill>
                  <a:srgbClr val="0000FF"/>
                </a:solidFill>
              </a:rPr>
              <a:t>: </a:t>
            </a:r>
            <a:r>
              <a:rPr lang="en-US" altLang="en-US" sz="1200" dirty="0">
                <a:solidFill>
                  <a:srgbClr val="0000FF"/>
                </a:solidFill>
              </a:rPr>
              <a:t>Die </a:t>
            </a:r>
            <a:r>
              <a:rPr lang="en-US" altLang="en-US" sz="1200" dirty="0" err="1">
                <a:solidFill>
                  <a:srgbClr val="0000FF"/>
                </a:solidFill>
              </a:rPr>
              <a:t>Axiale</a:t>
            </a:r>
            <a:r>
              <a:rPr lang="en-US" altLang="en-US" sz="1200" dirty="0">
                <a:solidFill>
                  <a:srgbClr val="0000FF"/>
                </a:solidFill>
              </a:rPr>
              <a:t> </a:t>
            </a:r>
            <a:r>
              <a:rPr lang="en-US" altLang="en-US" sz="1200" dirty="0" err="1">
                <a:solidFill>
                  <a:srgbClr val="0000FF"/>
                </a:solidFill>
              </a:rPr>
              <a:t>Vergrößerung</a:t>
            </a:r>
            <a:r>
              <a:rPr lang="en-US" altLang="en-US" sz="1200" dirty="0">
                <a:solidFill>
                  <a:srgbClr val="0000FF"/>
                </a:solidFill>
              </a:rPr>
              <a:t> </a:t>
            </a:r>
            <a:r>
              <a:rPr lang="en-US" altLang="en-US" sz="1200" dirty="0" err="1">
                <a:solidFill>
                  <a:srgbClr val="0000FF"/>
                </a:solidFill>
              </a:rPr>
              <a:t>während</a:t>
            </a:r>
            <a:r>
              <a:rPr lang="en-US" altLang="en-US" sz="1200" dirty="0">
                <a:solidFill>
                  <a:srgbClr val="0000FF"/>
                </a:solidFill>
              </a:rPr>
              <a:t> der BIO </a:t>
            </a:r>
            <a:r>
              <a:rPr lang="en-US" altLang="en-US" sz="1200" dirty="0" err="1">
                <a:solidFill>
                  <a:srgbClr val="0000FF"/>
                </a:solidFill>
              </a:rPr>
              <a:t>beträgt</a:t>
            </a:r>
            <a:r>
              <a:rPr lang="en-US" altLang="en-US" sz="1200" dirty="0">
                <a:solidFill>
                  <a:srgbClr val="0000FF"/>
                </a:solidFill>
              </a:rPr>
              <a:t> </a:t>
            </a:r>
          </a:p>
          <a:p>
            <a:endParaRPr lang="en-US" altLang="en-US" sz="1600" dirty="0">
              <a:solidFill>
                <a:srgbClr val="0000FF"/>
              </a:solidFill>
            </a:endParaRPr>
          </a:p>
          <a:p>
            <a:endParaRPr lang="en-US" altLang="en-US" sz="1600" dirty="0"/>
          </a:p>
          <a:p>
            <a:endParaRPr lang="en-US" altLang="en-US" sz="1600" dirty="0"/>
          </a:p>
        </p:txBody>
      </p:sp>
      <p:grpSp>
        <p:nvGrpSpPr>
          <p:cNvPr id="65546" name="Group 7">
            <a:extLst>
              <a:ext uri="{FF2B5EF4-FFF2-40B4-BE49-F238E27FC236}">
                <a16:creationId xmlns:a16="http://schemas.microsoft.com/office/drawing/2014/main" id="{183F622E-66F7-5A69-4F03-181DF54863CF}"/>
              </a:ext>
            </a:extLst>
          </p:cNvPr>
          <p:cNvGrpSpPr>
            <a:grpSpLocks/>
          </p:cNvGrpSpPr>
          <p:nvPr/>
        </p:nvGrpSpPr>
        <p:grpSpPr bwMode="auto">
          <a:xfrm>
            <a:off x="2040912" y="4343241"/>
            <a:ext cx="3167678" cy="641837"/>
            <a:chOff x="1361464" y="3416952"/>
            <a:chExt cx="3167631" cy="640925"/>
          </a:xfrm>
        </p:grpSpPr>
        <p:sp>
          <p:nvSpPr>
            <p:cNvPr id="65548" name="TextBox 8">
              <a:extLst>
                <a:ext uri="{FF2B5EF4-FFF2-40B4-BE49-F238E27FC236}">
                  <a16:creationId xmlns:a16="http://schemas.microsoft.com/office/drawing/2014/main" id="{3E716182-B352-79BF-6C67-432866BB93AD}"/>
                </a:ext>
              </a:extLst>
            </p:cNvPr>
            <p:cNvSpPr txBox="1">
              <a:spLocks noChangeArrowheads="1"/>
            </p:cNvSpPr>
            <p:nvPr/>
          </p:nvSpPr>
          <p:spPr bwMode="auto">
            <a:xfrm>
              <a:off x="1361464" y="3416952"/>
              <a:ext cx="2066895" cy="21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a:solidFill>
                    <a:srgbClr val="0000FF"/>
                  </a:solidFill>
                </a:rPr>
                <a:t>(</a:t>
              </a:r>
              <a:r>
                <a:rPr lang="en-US" altLang="en-US" sz="1200" dirty="0" err="1">
                  <a:solidFill>
                    <a:srgbClr val="0000FF"/>
                  </a:solidFill>
                </a:rPr>
                <a:t>Transversale</a:t>
              </a:r>
              <a:r>
                <a:rPr lang="en-US" altLang="en-US" sz="1200" dirty="0">
                  <a:solidFill>
                    <a:srgbClr val="0000FF"/>
                  </a:solidFill>
                </a:rPr>
                <a:t> </a:t>
              </a:r>
              <a:r>
                <a:rPr lang="en-US" altLang="en-US" sz="1200" dirty="0" err="1">
                  <a:solidFill>
                    <a:srgbClr val="0000FF"/>
                  </a:solidFill>
                </a:rPr>
                <a:t>Vergrößerung</a:t>
              </a:r>
              <a:r>
                <a:rPr lang="en-US" altLang="en-US" sz="1200" dirty="0">
                  <a:solidFill>
                    <a:srgbClr val="0000FF"/>
                  </a:solidFill>
                </a:rPr>
                <a:t>)</a:t>
              </a:r>
              <a:r>
                <a:rPr lang="en-US" altLang="en-US" sz="1200" baseline="30000" dirty="0">
                  <a:solidFill>
                    <a:srgbClr val="0000FF"/>
                  </a:solidFill>
                </a:rPr>
                <a:t>2</a:t>
              </a:r>
            </a:p>
          </p:txBody>
        </p:sp>
        <p:cxnSp>
          <p:nvCxnSpPr>
            <p:cNvPr id="10" name="Straight Connector 9">
              <a:extLst>
                <a:ext uri="{FF2B5EF4-FFF2-40B4-BE49-F238E27FC236}">
                  <a16:creationId xmlns:a16="http://schemas.microsoft.com/office/drawing/2014/main" id="{C7793A47-8BE5-F328-6CC2-F6ADC890E3BE}"/>
                </a:ext>
              </a:extLst>
            </p:cNvPr>
            <p:cNvCxnSpPr>
              <a:cxnSpLocks/>
            </p:cNvCxnSpPr>
            <p:nvPr/>
          </p:nvCxnSpPr>
          <p:spPr>
            <a:xfrm>
              <a:off x="1676399" y="3751925"/>
              <a:ext cx="1498578" cy="0"/>
            </a:xfrm>
            <a:prstGeom prst="line">
              <a:avLst/>
            </a:prstGeom>
          </p:spPr>
          <p:style>
            <a:lnRef idx="1">
              <a:schemeClr val="dk1"/>
            </a:lnRef>
            <a:fillRef idx="0">
              <a:schemeClr val="dk1"/>
            </a:fillRef>
            <a:effectRef idx="0">
              <a:schemeClr val="dk1"/>
            </a:effectRef>
            <a:fontRef idx="minor">
              <a:schemeClr val="tx1"/>
            </a:fontRef>
          </p:style>
        </p:cxnSp>
        <p:sp>
          <p:nvSpPr>
            <p:cNvPr id="65550" name="TextBox 10">
              <a:extLst>
                <a:ext uri="{FF2B5EF4-FFF2-40B4-BE49-F238E27FC236}">
                  <a16:creationId xmlns:a16="http://schemas.microsoft.com/office/drawing/2014/main" id="{D6F2A6DE-484E-15C2-1BB4-49A0BB06F99D}"/>
                </a:ext>
              </a:extLst>
            </p:cNvPr>
            <p:cNvSpPr txBox="1">
              <a:spLocks noChangeArrowheads="1"/>
            </p:cNvSpPr>
            <p:nvPr/>
          </p:nvSpPr>
          <p:spPr bwMode="auto">
            <a:xfrm>
              <a:off x="2283399" y="37501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FF"/>
                  </a:solidFill>
                </a:rPr>
                <a:t>4</a:t>
              </a:r>
            </a:p>
          </p:txBody>
        </p:sp>
        <p:sp>
          <p:nvSpPr>
            <p:cNvPr id="65551" name="TextBox 11">
              <a:extLst>
                <a:ext uri="{FF2B5EF4-FFF2-40B4-BE49-F238E27FC236}">
                  <a16:creationId xmlns:a16="http://schemas.microsoft.com/office/drawing/2014/main" id="{B5B5DA41-9D8E-F263-3C07-3AB834C06AAD}"/>
                </a:ext>
              </a:extLst>
            </p:cNvPr>
            <p:cNvSpPr txBox="1">
              <a:spLocks noChangeArrowheads="1"/>
            </p:cNvSpPr>
            <p:nvPr/>
          </p:nvSpPr>
          <p:spPr bwMode="auto">
            <a:xfrm>
              <a:off x="3581400" y="3484745"/>
              <a:ext cx="947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FF"/>
                  </a:solidFill>
                </a:rPr>
                <a:t>(60/Linse)</a:t>
              </a:r>
              <a:r>
                <a:rPr lang="en-US" altLang="en-US" sz="1200" baseline="30000">
                  <a:solidFill>
                    <a:srgbClr val="0000FF"/>
                  </a:solidFill>
                </a:rPr>
                <a:t>2</a:t>
              </a:r>
            </a:p>
          </p:txBody>
        </p:sp>
        <p:cxnSp>
          <p:nvCxnSpPr>
            <p:cNvPr id="13" name="Straight Connector 12">
              <a:extLst>
                <a:ext uri="{FF2B5EF4-FFF2-40B4-BE49-F238E27FC236}">
                  <a16:creationId xmlns:a16="http://schemas.microsoft.com/office/drawing/2014/main" id="{E5A2A908-D126-4449-90BA-40C4A9D2DC16}"/>
                </a:ext>
              </a:extLst>
            </p:cNvPr>
            <p:cNvCxnSpPr>
              <a:cxnSpLocks/>
            </p:cNvCxnSpPr>
            <p:nvPr/>
          </p:nvCxnSpPr>
          <p:spPr>
            <a:xfrm flipV="1">
              <a:off x="3667095" y="3756681"/>
              <a:ext cx="723889" cy="0"/>
            </a:xfrm>
            <a:prstGeom prst="line">
              <a:avLst/>
            </a:prstGeom>
          </p:spPr>
          <p:style>
            <a:lnRef idx="1">
              <a:schemeClr val="dk1"/>
            </a:lnRef>
            <a:fillRef idx="0">
              <a:schemeClr val="dk1"/>
            </a:fillRef>
            <a:effectRef idx="0">
              <a:schemeClr val="dk1"/>
            </a:effectRef>
            <a:fontRef idx="minor">
              <a:schemeClr val="tx1"/>
            </a:fontRef>
          </p:style>
        </p:cxnSp>
        <p:sp>
          <p:nvSpPr>
            <p:cNvPr id="65553" name="TextBox 13">
              <a:extLst>
                <a:ext uri="{FF2B5EF4-FFF2-40B4-BE49-F238E27FC236}">
                  <a16:creationId xmlns:a16="http://schemas.microsoft.com/office/drawing/2014/main" id="{C925101B-E44B-2E8A-2FEC-9AE16946851F}"/>
                </a:ext>
              </a:extLst>
            </p:cNvPr>
            <p:cNvSpPr txBox="1">
              <a:spLocks noChangeArrowheads="1"/>
            </p:cNvSpPr>
            <p:nvPr/>
          </p:nvSpPr>
          <p:spPr bwMode="auto">
            <a:xfrm>
              <a:off x="3913221" y="3730823"/>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FF"/>
                  </a:solidFill>
                </a:rPr>
                <a:t>4</a:t>
              </a:r>
            </a:p>
          </p:txBody>
        </p:sp>
        <p:sp>
          <p:nvSpPr>
            <p:cNvPr id="65554" name="TextBox 14">
              <a:extLst>
                <a:ext uri="{FF2B5EF4-FFF2-40B4-BE49-F238E27FC236}">
                  <a16:creationId xmlns:a16="http://schemas.microsoft.com/office/drawing/2014/main" id="{1758E04A-D075-96B9-16D6-5EB38B5CA85E}"/>
                </a:ext>
              </a:extLst>
            </p:cNvPr>
            <p:cNvSpPr txBox="1">
              <a:spLocks noChangeArrowheads="1"/>
            </p:cNvSpPr>
            <p:nvPr/>
          </p:nvSpPr>
          <p:spPr bwMode="auto">
            <a:xfrm>
              <a:off x="3379362" y="3580730"/>
              <a:ext cx="3048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a:solidFill>
                    <a:srgbClr val="0000FF"/>
                  </a:solidFill>
                </a:rPr>
                <a:t>=</a:t>
              </a:r>
            </a:p>
          </p:txBody>
        </p:sp>
      </p:grpSp>
      <p:sp>
        <p:nvSpPr>
          <p:cNvPr id="65547" name="TextBox 15">
            <a:extLst>
              <a:ext uri="{FF2B5EF4-FFF2-40B4-BE49-F238E27FC236}">
                <a16:creationId xmlns:a16="http://schemas.microsoft.com/office/drawing/2014/main" id="{13BFADEA-BAC5-03D2-FB88-7E92808C4CCA}"/>
              </a:ext>
            </a:extLst>
          </p:cNvPr>
          <p:cNvSpPr txBox="1">
            <a:spLocks noChangeArrowheads="1"/>
          </p:cNvSpPr>
          <p:nvPr/>
        </p:nvSpPr>
        <p:spPr bwMode="auto">
          <a:xfrm>
            <a:off x="236625" y="4524219"/>
            <a:ext cx="1657350" cy="21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r>
              <a:rPr lang="en-US" altLang="en-US" sz="1200" dirty="0" err="1">
                <a:solidFill>
                  <a:srgbClr val="0000FF"/>
                </a:solidFill>
              </a:rPr>
              <a:t>Axiale</a:t>
            </a:r>
            <a:r>
              <a:rPr lang="en-US" altLang="en-US" sz="1200" dirty="0">
                <a:solidFill>
                  <a:srgbClr val="0000FF"/>
                </a:solidFill>
              </a:rPr>
              <a:t> </a:t>
            </a:r>
            <a:r>
              <a:rPr lang="en-US" altLang="en-US" sz="1200" dirty="0" err="1">
                <a:solidFill>
                  <a:srgbClr val="0000FF"/>
                </a:solidFill>
              </a:rPr>
              <a:t>Vergrößerung</a:t>
            </a:r>
            <a:r>
              <a:rPr lang="en-US" altLang="en-US" sz="1200" dirty="0">
                <a:solidFill>
                  <a:srgbClr val="0000FF"/>
                </a:solidFill>
              </a:rPr>
              <a:t>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3">
            <a:extLst>
              <a:ext uri="{FF2B5EF4-FFF2-40B4-BE49-F238E27FC236}">
                <a16:creationId xmlns:a16="http://schemas.microsoft.com/office/drawing/2014/main" id="{C27A9CE9-59EF-5463-E111-AAD2658EF176}"/>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F9DAD0F-3AB3-3E49-BB32-722AEE02BDD7}" type="slidenum">
              <a:rPr lang="en-US" altLang="en-US" smtClean="0"/>
              <a:t>62</a:t>
            </a:fld>
            <a:endParaRPr lang="en-US" altLang="en-US"/>
          </a:p>
        </p:txBody>
      </p:sp>
      <p:sp>
        <p:nvSpPr>
          <p:cNvPr id="66563" name="Rectangle 3">
            <a:extLst>
              <a:ext uri="{FF2B5EF4-FFF2-40B4-BE49-F238E27FC236}">
                <a16:creationId xmlns:a16="http://schemas.microsoft.com/office/drawing/2014/main" id="{43B5A9A8-706E-EF4C-258D-3FC5AFAD6636}"/>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2B323D88-AAF3-F423-EC78-A0945D19606F}"/>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t>die </a:t>
            </a:r>
            <a:r>
              <a:rPr lang="en-US" sz="1200" u="sng" dirty="0" err="1"/>
              <a:t>Axiale</a:t>
            </a:r>
            <a:r>
              <a:rPr lang="en-US" sz="1200" u="sng" dirty="0"/>
              <a:t> Vergrößerung gut durch das Quadrat der </a:t>
            </a:r>
            <a:r>
              <a:rPr lang="en-US" sz="1200" i="1" u="sng" dirty="0"/>
              <a:t>transversalen </a:t>
            </a:r>
            <a:r>
              <a:rPr lang="en-US" sz="1200" u="sng" dirty="0"/>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solidFill>
                <a:schemeClr val="bg1">
                  <a:lumMod val="75000"/>
                </a:schemeClr>
              </a:solidFill>
            </a:endParaRPr>
          </a:p>
          <a:p>
            <a:pPr>
              <a:defRPr/>
            </a:pPr>
            <a:r>
              <a:rPr lang="en-US" sz="1200" dirty="0">
                <a:solidFill>
                  <a:schemeClr val="bg1">
                    <a:lumMod val="75000"/>
                  </a:schemeClr>
                </a:solidFill>
              </a:rPr>
              <a:t>Erinnern Sie sich daran, dass die transversale Vergrößerung auf ein Problem</a:t>
            </a:r>
            <a:r>
              <a:rPr lang="en-US" sz="1200" i="1" dirty="0">
                <a:solidFill>
                  <a:schemeClr val="bg1">
                    <a:lumMod val="75000"/>
                  </a:schemeClr>
                </a:solidFill>
              </a:rPr>
              <a:t> mit gleichseitigen Dreiecken </a:t>
            </a:r>
            <a:r>
              <a:rPr lang="en-US" sz="1200" dirty="0">
                <a:solidFill>
                  <a:schemeClr val="bg1">
                    <a:lumMod val="75000"/>
                  </a:schemeClr>
                </a:solidFill>
              </a:rPr>
              <a:t>zurückzuführen ist, das sich auf das Verhältnis U/V reduzieren lässt. Dies führt zu einer </a:t>
            </a:r>
            <a:r>
              <a:rPr lang="en-US" sz="1200" u="sng" dirty="0">
                <a:solidFill>
                  <a:schemeClr val="bg1">
                    <a:lumMod val="75000"/>
                  </a:schemeClr>
                </a:solidFill>
              </a:rPr>
              <a:t>weiteren </a:t>
            </a:r>
            <a:r>
              <a:rPr lang="en-US" sz="1200" dirty="0">
                <a:solidFill>
                  <a:schemeClr val="bg1">
                    <a:lumMod val="75000"/>
                  </a:schemeClr>
                </a:solidFill>
              </a:rPr>
              <a:t>Frage: </a:t>
            </a:r>
            <a:r>
              <a:rPr lang="en-US" sz="1200" i="1" dirty="0">
                <a:solidFill>
                  <a:schemeClr val="bg1">
                    <a:lumMod val="75000"/>
                  </a:schemeClr>
                </a:solidFill>
              </a:rPr>
              <a:t>Wie sieht die Konfiguration der gleichseitigen Dreiecke während der BIO aus? </a:t>
            </a:r>
            <a:r>
              <a:rPr lang="en-US" sz="1200" b="1" dirty="0">
                <a:solidFill>
                  <a:schemeClr val="bg1">
                    <a:lumMod val="75000"/>
                  </a:schemeClr>
                </a:solidFill>
              </a:rPr>
              <a:t>Dies </a:t>
            </a:r>
            <a:r>
              <a:rPr lang="en-US" sz="1200" dirty="0">
                <a:solidFill>
                  <a:schemeClr val="bg1">
                    <a:lumMod val="75000"/>
                  </a:schemeClr>
                </a:solidFill>
              </a:rPr>
              <a:t>ist diese Konfiguration. Beachten Sie, dass während der BIO </a:t>
            </a:r>
            <a:r>
              <a:rPr lang="en-US" sz="1200" i="1" dirty="0">
                <a:solidFill>
                  <a:schemeClr val="bg1">
                    <a:lumMod val="75000"/>
                  </a:schemeClr>
                </a:solidFill>
              </a:rPr>
              <a:t>U </a:t>
            </a:r>
            <a:r>
              <a:rPr lang="en-US" sz="1200" dirty="0">
                <a:solidFill>
                  <a:schemeClr val="bg1">
                    <a:lumMod val="75000"/>
                  </a:schemeClr>
                </a:solidFill>
              </a:rPr>
              <a:t>die Gesamtstärke des Auges des Patienten und </a:t>
            </a:r>
            <a:r>
              <a:rPr lang="en-US" sz="1200" i="1" dirty="0">
                <a:solidFill>
                  <a:schemeClr val="bg1">
                    <a:lumMod val="75000"/>
                  </a:schemeClr>
                </a:solidFill>
              </a:rPr>
              <a:t>V </a:t>
            </a:r>
            <a:r>
              <a:rPr lang="en-US" sz="1200" dirty="0">
                <a:solidFill>
                  <a:schemeClr val="bg1">
                    <a:lumMod val="75000"/>
                  </a:schemeClr>
                </a:solidFill>
              </a:rPr>
              <a:t>die Stärke der Kondensorlinse ist. Wir verwenden stets 60 D als Brechkraft des Auges.* Somit </a:t>
            </a:r>
            <a:r>
              <a:rPr lang="en-US" sz="1200" u="sng" dirty="0"/>
              <a:t>beträgt die transversale Vergrößerung während der BIO 60/Linse</a:t>
            </a:r>
            <a:r>
              <a:rPr lang="en-US" sz="1200" dirty="0">
                <a:solidFill>
                  <a:schemeClr val="bg1">
                    <a:lumMod val="75000"/>
                  </a:schemeClr>
                </a:solidFill>
              </a:rPr>
              <a:t>. Wenn also </a:t>
            </a:r>
            <a:r>
              <a:rPr lang="en-US" sz="1200" dirty="0" err="1">
                <a:solidFill>
                  <a:schemeClr val="bg1">
                    <a:lumMod val="75000"/>
                  </a:schemeClr>
                </a:solidFill>
              </a:rPr>
              <a:t>beispielsweise </a:t>
            </a:r>
            <a:r>
              <a:rPr lang="en-US" sz="1200" dirty="0">
                <a:solidFill>
                  <a:schemeClr val="bg1">
                    <a:lumMod val="75000"/>
                  </a:schemeClr>
                </a:solidFill>
              </a:rPr>
              <a:t>eine 20-D-Linse verwendet wird, ist das Bild einer Netzhautläsion 60/20 = 3-mal breiter als die Läsion selbst. </a:t>
            </a:r>
          </a:p>
        </p:txBody>
      </p:sp>
      <p:sp>
        <p:nvSpPr>
          <p:cNvPr id="37894" name="TextBox 4">
            <a:extLst>
              <a:ext uri="{FF2B5EF4-FFF2-40B4-BE49-F238E27FC236}">
                <a16:creationId xmlns:a16="http://schemas.microsoft.com/office/drawing/2014/main" id="{56B8128F-2403-C52F-0168-414FC4E707D1}"/>
              </a:ext>
            </a:extLst>
          </p:cNvPr>
          <p:cNvSpPr txBox="1">
            <a:spLocks noChangeArrowheads="1"/>
          </p:cNvSpPr>
          <p:nvPr/>
        </p:nvSpPr>
        <p:spPr bwMode="auto">
          <a:xfrm>
            <a:off x="484188" y="4097338"/>
            <a:ext cx="8153400" cy="1133644"/>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dirty="0">
                <a:solidFill>
                  <a:schemeClr val="bg1">
                    <a:lumMod val="75000"/>
                  </a:schemeClr>
                </a:solidFill>
              </a:rPr>
              <a:t>Allerdings ist es nicht ganz so einfach, da wir noch einen weiteren Aspekt der BIO berücksichtigen müssen, der die wahrgenommene Tiefe beeinflusst, nämlich </a:t>
            </a:r>
            <a:r>
              <a:rPr lang="en-US" altLang="en-US" sz="1200" b="1" dirty="0">
                <a:solidFill>
                  <a:schemeClr val="bg1">
                    <a:lumMod val="75000"/>
                  </a:schemeClr>
                </a:solidFill>
              </a:rPr>
              <a:t>den Pupillenabstand </a:t>
            </a:r>
            <a:r>
              <a:rPr lang="en-US" altLang="en-US" sz="1200" dirty="0">
                <a:solidFill>
                  <a:schemeClr val="bg1">
                    <a:lumMod val="75000"/>
                  </a:schemeClr>
                </a:solidFill>
              </a:rPr>
              <a:t>(üblicherweise mit PD abgekürzt). Erinnern Sie sich daran, dass das BIO-Kopfstück den effektiven PD des Untersuchers auf etwa 15 mm reduziert, damit seine Pupillen beide in die Pupille des Patienten passen. Wenn wir annehmen, dass der Basis-PD des Untersuchers 60 mm* beträgt, bedeutet dies, dass </a:t>
            </a:r>
            <a:r>
              <a:rPr lang="en-US" altLang="en-US" sz="1200" u="sng" dirty="0"/>
              <a:t>seine Fähigkeit zur Tiefenwahrnehmung um den Faktor 60/15 = 4 verringert wurde</a:t>
            </a:r>
            <a:r>
              <a:rPr lang="en-US" altLang="en-US" sz="1200" dirty="0">
                <a:solidFill>
                  <a:schemeClr val="bg1">
                    <a:lumMod val="75000"/>
                  </a:schemeClr>
                </a:solidFill>
              </a:rPr>
              <a:t>. Diese Verringerung muss bei der Bestimmung der </a:t>
            </a:r>
            <a:r>
              <a:rPr lang="en-US" altLang="en-US" sz="1200" dirty="0" err="1">
                <a:solidFill>
                  <a:schemeClr val="bg1">
                    <a:lumMod val="75000"/>
                  </a:schemeClr>
                </a:solidFill>
              </a:rPr>
              <a:t>Axialen</a:t>
            </a:r>
            <a:r>
              <a:rPr lang="en-US" altLang="en-US" sz="1200" dirty="0">
                <a:solidFill>
                  <a:schemeClr val="bg1">
                    <a:lumMod val="75000"/>
                  </a:schemeClr>
                </a:solidFill>
              </a:rPr>
              <a:t> Vergrößerung bei BIO berücksichtigt werden. </a:t>
            </a:r>
          </a:p>
        </p:txBody>
      </p:sp>
      <p:sp>
        <p:nvSpPr>
          <p:cNvPr id="3" name="Arrow: Up-Down 2">
            <a:extLst>
              <a:ext uri="{FF2B5EF4-FFF2-40B4-BE49-F238E27FC236}">
                <a16:creationId xmlns:a16="http://schemas.microsoft.com/office/drawing/2014/main" id="{89FA0EB7-2A33-CE91-CC9F-C5151152C431}"/>
              </a:ext>
            </a:extLst>
          </p:cNvPr>
          <p:cNvSpPr/>
          <p:nvPr/>
        </p:nvSpPr>
        <p:spPr>
          <a:xfrm rot="19429446">
            <a:off x="4751388" y="1489075"/>
            <a:ext cx="279400" cy="1871663"/>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 name="Arrow: Up-Down 5">
            <a:extLst>
              <a:ext uri="{FF2B5EF4-FFF2-40B4-BE49-F238E27FC236}">
                <a16:creationId xmlns:a16="http://schemas.microsoft.com/office/drawing/2014/main" id="{D37546F6-23A9-1AD5-99D4-B96FDC043C3F}"/>
              </a:ext>
            </a:extLst>
          </p:cNvPr>
          <p:cNvSpPr/>
          <p:nvPr/>
        </p:nvSpPr>
        <p:spPr>
          <a:xfrm rot="21106673">
            <a:off x="4829175" y="2190750"/>
            <a:ext cx="293688" cy="2971800"/>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 name="TextBox 3">
            <a:extLst>
              <a:ext uri="{FF2B5EF4-FFF2-40B4-BE49-F238E27FC236}">
                <a16:creationId xmlns:a16="http://schemas.microsoft.com/office/drawing/2014/main" id="{3A84FAF1-4663-5DAF-2960-D7D0258FAB39}"/>
              </a:ext>
            </a:extLst>
          </p:cNvPr>
          <p:cNvSpPr txBox="1"/>
          <p:nvPr/>
        </p:nvSpPr>
        <p:spPr>
          <a:xfrm>
            <a:off x="819150" y="2009775"/>
            <a:ext cx="7505700" cy="579646"/>
          </a:xfrm>
          <a:prstGeom prst="rect">
            <a:avLst/>
          </a:prstGeom>
          <a:solidFill>
            <a:schemeClr val="tx2">
              <a:lumMod val="20000"/>
              <a:lumOff val="80000"/>
            </a:schemeClr>
          </a:solidFill>
        </p:spPr>
        <p:txBody>
          <a:bodyPr wrap="square" lIns="25400" tIns="12700" rIns="25400" bIns="12700">
            <a:spAutoFit/>
          </a:bodyPr>
          <a:lstStyle/>
          <a:p>
            <a:pPr>
              <a:defRPr/>
            </a:pPr>
            <a:r>
              <a:rPr lang="en-US" sz="1200" dirty="0">
                <a:solidFill>
                  <a:schemeClr val="bg1">
                    <a:lumMod val="65000"/>
                  </a:schemeClr>
                </a:solidFill>
              </a:rPr>
              <a:t>Aufgrund dieser Aussagen scheint es, als wüssten wir nun die </a:t>
            </a:r>
            <a:r>
              <a:rPr lang="en-US" sz="1200" dirty="0" err="1">
                <a:solidFill>
                  <a:schemeClr val="bg1">
                    <a:lumMod val="65000"/>
                  </a:schemeClr>
                </a:solidFill>
              </a:rPr>
              <a:t>Axiale</a:t>
            </a:r>
            <a:r>
              <a:rPr lang="en-US" sz="1200" dirty="0">
                <a:solidFill>
                  <a:schemeClr val="bg1">
                    <a:lumMod val="65000"/>
                  </a:schemeClr>
                </a:solidFill>
              </a:rPr>
              <a:t> Vergrößerung während der BIO – sie ist das Quadrat von (60/Linse). Wenn also eine 20-D-Kondensorlinse verwendet wird, beträgt die </a:t>
            </a:r>
            <a:r>
              <a:rPr lang="en-US" sz="1200" dirty="0" err="1">
                <a:solidFill>
                  <a:schemeClr val="bg1">
                    <a:lumMod val="65000"/>
                  </a:schemeClr>
                </a:solidFill>
              </a:rPr>
              <a:t>Axiale</a:t>
            </a:r>
            <a:r>
              <a:rPr lang="en-US" sz="1200" dirty="0">
                <a:solidFill>
                  <a:schemeClr val="bg1">
                    <a:lumMod val="65000"/>
                  </a:schemeClr>
                </a:solidFill>
              </a:rPr>
              <a:t> Vergrößerung (60/20)</a:t>
            </a:r>
            <a:r>
              <a:rPr lang="en-US" sz="1200" baseline="30000" dirty="0">
                <a:solidFill>
                  <a:schemeClr val="bg1">
                    <a:lumMod val="65000"/>
                  </a:schemeClr>
                </a:solidFill>
              </a:rPr>
              <a:t>2</a:t>
            </a:r>
            <a:r>
              <a:rPr lang="en-US" sz="1200" dirty="0">
                <a:solidFill>
                  <a:schemeClr val="bg1">
                    <a:lumMod val="65000"/>
                  </a:schemeClr>
                </a:solidFill>
              </a:rPr>
              <a:t> = 3</a:t>
            </a:r>
            <a:r>
              <a:rPr lang="en-US" sz="1200" baseline="30000" dirty="0">
                <a:solidFill>
                  <a:schemeClr val="bg1">
                    <a:lumMod val="65000"/>
                  </a:schemeClr>
                </a:solidFill>
              </a:rPr>
              <a:t>2</a:t>
            </a:r>
            <a:r>
              <a:rPr lang="en-US" sz="1200" dirty="0">
                <a:solidFill>
                  <a:schemeClr val="bg1">
                    <a:lumMod val="65000"/>
                  </a:schemeClr>
                </a:solidFill>
              </a:rPr>
              <a:t> = 9x. </a:t>
            </a:r>
          </a:p>
        </p:txBody>
      </p:sp>
      <p:grpSp>
        <p:nvGrpSpPr>
          <p:cNvPr id="66572" name="Group 16">
            <a:extLst>
              <a:ext uri="{FF2B5EF4-FFF2-40B4-BE49-F238E27FC236}">
                <a16:creationId xmlns:a16="http://schemas.microsoft.com/office/drawing/2014/main" id="{96B5374A-67A4-89B2-8B65-E5FDD76E7D83}"/>
              </a:ext>
            </a:extLst>
          </p:cNvPr>
          <p:cNvGrpSpPr>
            <a:grpSpLocks/>
          </p:cNvGrpSpPr>
          <p:nvPr/>
        </p:nvGrpSpPr>
        <p:grpSpPr bwMode="auto">
          <a:xfrm>
            <a:off x="5130800" y="5370369"/>
            <a:ext cx="3759200" cy="1076325"/>
            <a:chOff x="2869490" y="1692895"/>
            <a:chExt cx="3759910" cy="1077218"/>
          </a:xfrm>
        </p:grpSpPr>
        <p:sp>
          <p:nvSpPr>
            <p:cNvPr id="66573" name="TextBox 17">
              <a:extLst>
                <a:ext uri="{FF2B5EF4-FFF2-40B4-BE49-F238E27FC236}">
                  <a16:creationId xmlns:a16="http://schemas.microsoft.com/office/drawing/2014/main" id="{2CDD8ADB-C51D-F148-9CF1-D0D8EB0F64B5}"/>
                </a:ext>
              </a:extLst>
            </p:cNvPr>
            <p:cNvSpPr txBox="1">
              <a:spLocks noChangeArrowheads="1"/>
            </p:cNvSpPr>
            <p:nvPr/>
          </p:nvSpPr>
          <p:spPr bwMode="auto">
            <a:xfrm>
              <a:off x="2869490" y="1692895"/>
              <a:ext cx="3759910" cy="1077218"/>
            </a:xfrm>
            <a:prstGeom prst="rect">
              <a:avLst/>
            </a:prstGeom>
            <a:solidFill>
              <a:srgbClr val="FF99FF"/>
            </a:solidFill>
            <a:ln w="9525">
              <a:solidFill>
                <a:schemeClr val="tx1"/>
              </a:solidFill>
              <a:miter lim="800000"/>
              <a:headEnd/>
              <a:tailEnd/>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err="1">
                  <a:solidFill>
                    <a:srgbClr val="0000FF"/>
                  </a:solidFill>
                </a:rPr>
                <a:t>Wenn</a:t>
              </a:r>
              <a:r>
                <a:rPr lang="en-US" altLang="en-US" sz="1200" dirty="0">
                  <a:solidFill>
                    <a:srgbClr val="0000FF"/>
                  </a:solidFill>
                </a:rPr>
                <a:t> also </a:t>
              </a:r>
              <a:r>
                <a:rPr lang="en-US" altLang="en-US" sz="1200" dirty="0" err="1">
                  <a:solidFill>
                    <a:srgbClr val="0000FF"/>
                  </a:solidFill>
                </a:rPr>
                <a:t>eine</a:t>
              </a:r>
              <a:r>
                <a:rPr lang="en-US" altLang="en-US" sz="1200" dirty="0">
                  <a:solidFill>
                    <a:srgbClr val="0000FF"/>
                  </a:solidFill>
                </a:rPr>
                <a:t> </a:t>
              </a:r>
              <a:r>
                <a:rPr lang="en-US" altLang="en-US" sz="1200" dirty="0" err="1">
                  <a:solidFill>
                    <a:srgbClr val="0000FF"/>
                  </a:solidFill>
                </a:rPr>
                <a:t>Kondensorlinse</a:t>
              </a:r>
              <a:r>
                <a:rPr lang="en-US" altLang="en-US" sz="1200" dirty="0">
                  <a:solidFill>
                    <a:srgbClr val="0000FF"/>
                  </a:solidFill>
                </a:rPr>
                <a:t> </a:t>
              </a:r>
              <a:r>
                <a:rPr lang="en-US" altLang="en-US" sz="1200" dirty="0" err="1">
                  <a:solidFill>
                    <a:srgbClr val="0000FF"/>
                  </a:solidFill>
                </a:rPr>
                <a:t>mit</a:t>
              </a:r>
              <a:r>
                <a:rPr lang="en-US" altLang="en-US" sz="1200" dirty="0">
                  <a:solidFill>
                    <a:srgbClr val="0000FF"/>
                  </a:solidFill>
                </a:rPr>
                <a:t> 20 d </a:t>
              </a:r>
              <a:r>
                <a:rPr lang="en-US" altLang="en-US" sz="1200" dirty="0" err="1">
                  <a:solidFill>
                    <a:srgbClr val="0000FF"/>
                  </a:solidFill>
                </a:rPr>
                <a:t>verwendet</a:t>
              </a:r>
              <a:r>
                <a:rPr lang="en-US" altLang="en-US" sz="1200" dirty="0">
                  <a:solidFill>
                    <a:srgbClr val="0000FF"/>
                  </a:solidFill>
                </a:rPr>
                <a:t> </a:t>
              </a:r>
              <a:r>
                <a:rPr lang="en-US" altLang="en-US" sz="1200" dirty="0" err="1">
                  <a:solidFill>
                    <a:srgbClr val="0000FF"/>
                  </a:solidFill>
                </a:rPr>
                <a:t>wird</a:t>
              </a:r>
              <a:r>
                <a:rPr lang="en-US" altLang="en-US" sz="1200" dirty="0">
                  <a:solidFill>
                    <a:srgbClr val="0000FF"/>
                  </a:solidFill>
                </a:rPr>
                <a:t>:</a:t>
              </a:r>
            </a:p>
            <a:p>
              <a:endParaRPr lang="en-US" altLang="en-US" sz="1600" dirty="0">
                <a:solidFill>
                  <a:srgbClr val="0000FF"/>
                </a:solidFill>
              </a:endParaRPr>
            </a:p>
            <a:p>
              <a:endParaRPr lang="en-US" altLang="en-US" sz="1600" dirty="0"/>
            </a:p>
            <a:p>
              <a:endParaRPr lang="en-US" altLang="en-US" sz="1600" dirty="0"/>
            </a:p>
          </p:txBody>
        </p:sp>
        <p:sp>
          <p:nvSpPr>
            <p:cNvPr id="66574" name="TextBox 18">
              <a:extLst>
                <a:ext uri="{FF2B5EF4-FFF2-40B4-BE49-F238E27FC236}">
                  <a16:creationId xmlns:a16="http://schemas.microsoft.com/office/drawing/2014/main" id="{AA98CBBC-E37B-A45C-B77B-300AA51D8D85}"/>
                </a:ext>
              </a:extLst>
            </p:cNvPr>
            <p:cNvSpPr txBox="1">
              <a:spLocks noChangeArrowheads="1"/>
            </p:cNvSpPr>
            <p:nvPr/>
          </p:nvSpPr>
          <p:spPr bwMode="auto">
            <a:xfrm>
              <a:off x="3035994" y="2219439"/>
              <a:ext cx="1261884" cy="395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err="1">
                  <a:solidFill>
                    <a:srgbClr val="0000FF"/>
                  </a:solidFill>
                </a:rPr>
                <a:t>Axiale</a:t>
              </a:r>
              <a:r>
                <a:rPr lang="en-US" altLang="en-US" sz="1200" dirty="0">
                  <a:solidFill>
                    <a:srgbClr val="0000FF"/>
                  </a:solidFill>
                </a:rPr>
                <a:t> </a:t>
              </a:r>
              <a:r>
                <a:rPr lang="en-US" altLang="en-US" sz="1200" dirty="0" err="1">
                  <a:solidFill>
                    <a:srgbClr val="0000FF"/>
                  </a:solidFill>
                </a:rPr>
                <a:t>Vergrößerung</a:t>
              </a:r>
              <a:r>
                <a:rPr lang="en-US" altLang="en-US" sz="1200" dirty="0">
                  <a:solidFill>
                    <a:srgbClr val="0000FF"/>
                  </a:solidFill>
                </a:rPr>
                <a:t> =</a:t>
              </a:r>
            </a:p>
          </p:txBody>
        </p:sp>
        <p:grpSp>
          <p:nvGrpSpPr>
            <p:cNvPr id="66575" name="Group 19">
              <a:extLst>
                <a:ext uri="{FF2B5EF4-FFF2-40B4-BE49-F238E27FC236}">
                  <a16:creationId xmlns:a16="http://schemas.microsoft.com/office/drawing/2014/main" id="{740E1B33-84FD-F282-0593-43ABC5C51D9B}"/>
                </a:ext>
              </a:extLst>
            </p:cNvPr>
            <p:cNvGrpSpPr>
              <a:grpSpLocks/>
            </p:cNvGrpSpPr>
            <p:nvPr/>
          </p:nvGrpSpPr>
          <p:grpSpPr bwMode="auto">
            <a:xfrm>
              <a:off x="4425804" y="2073701"/>
              <a:ext cx="2070759" cy="648684"/>
              <a:chOff x="5101609" y="4888468"/>
              <a:chExt cx="2070759" cy="648684"/>
            </a:xfrm>
          </p:grpSpPr>
          <p:sp>
            <p:nvSpPr>
              <p:cNvPr id="66576" name="TextBox 20">
                <a:extLst>
                  <a:ext uri="{FF2B5EF4-FFF2-40B4-BE49-F238E27FC236}">
                    <a16:creationId xmlns:a16="http://schemas.microsoft.com/office/drawing/2014/main" id="{DD0B462B-9A71-345E-FF4B-6AED49E852FD}"/>
                  </a:ext>
                </a:extLst>
              </p:cNvPr>
              <p:cNvSpPr txBox="1">
                <a:spLocks noChangeArrowheads="1"/>
              </p:cNvSpPr>
              <p:nvPr/>
            </p:nvSpPr>
            <p:spPr bwMode="auto">
              <a:xfrm>
                <a:off x="5237984" y="4888468"/>
                <a:ext cx="3513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FF"/>
                    </a:solidFill>
                  </a:rPr>
                  <a:t>3</a:t>
                </a:r>
                <a:r>
                  <a:rPr lang="en-US" altLang="en-US" sz="1200" baseline="30000">
                    <a:solidFill>
                      <a:srgbClr val="0000FF"/>
                    </a:solidFill>
                  </a:rPr>
                  <a:t>2</a:t>
                </a:r>
              </a:p>
            </p:txBody>
          </p:sp>
          <p:cxnSp>
            <p:nvCxnSpPr>
              <p:cNvPr id="22" name="Straight Connector 21">
                <a:extLst>
                  <a:ext uri="{FF2B5EF4-FFF2-40B4-BE49-F238E27FC236}">
                    <a16:creationId xmlns:a16="http://schemas.microsoft.com/office/drawing/2014/main" id="{08AA6667-3512-DDCC-E516-896DFA5168A9}"/>
                  </a:ext>
                </a:extLst>
              </p:cNvPr>
              <p:cNvCxnSpPr>
                <a:cxnSpLocks/>
              </p:cNvCxnSpPr>
              <p:nvPr/>
            </p:nvCxnSpPr>
            <p:spPr>
              <a:xfrm>
                <a:off x="5101339" y="5197208"/>
                <a:ext cx="592250" cy="0"/>
              </a:xfrm>
              <a:prstGeom prst="line">
                <a:avLst/>
              </a:prstGeom>
            </p:spPr>
            <p:style>
              <a:lnRef idx="1">
                <a:schemeClr val="dk1"/>
              </a:lnRef>
              <a:fillRef idx="0">
                <a:schemeClr val="dk1"/>
              </a:fillRef>
              <a:effectRef idx="0">
                <a:schemeClr val="dk1"/>
              </a:effectRef>
              <a:fontRef idx="minor">
                <a:schemeClr val="tx1"/>
              </a:fontRef>
            </p:style>
          </p:cxnSp>
          <p:sp>
            <p:nvSpPr>
              <p:cNvPr id="66578" name="TextBox 22">
                <a:extLst>
                  <a:ext uri="{FF2B5EF4-FFF2-40B4-BE49-F238E27FC236}">
                    <a16:creationId xmlns:a16="http://schemas.microsoft.com/office/drawing/2014/main" id="{319EE55D-035F-01D2-AE74-2A33E2AEDD0C}"/>
                  </a:ext>
                </a:extLst>
              </p:cNvPr>
              <p:cNvSpPr txBox="1">
                <a:spLocks noChangeArrowheads="1"/>
              </p:cNvSpPr>
              <p:nvPr/>
            </p:nvSpPr>
            <p:spPr bwMode="auto">
              <a:xfrm>
                <a:off x="5255707" y="5229375"/>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FF"/>
                    </a:solidFill>
                  </a:rPr>
                  <a:t>4</a:t>
                </a:r>
              </a:p>
            </p:txBody>
          </p:sp>
          <p:sp>
            <p:nvSpPr>
              <p:cNvPr id="66579" name="TextBox 23">
                <a:extLst>
                  <a:ext uri="{FF2B5EF4-FFF2-40B4-BE49-F238E27FC236}">
                    <a16:creationId xmlns:a16="http://schemas.microsoft.com/office/drawing/2014/main" id="{4D0EAF5C-DB47-C329-A831-03EDA6F7E05E}"/>
                  </a:ext>
                </a:extLst>
              </p:cNvPr>
              <p:cNvSpPr txBox="1">
                <a:spLocks noChangeArrowheads="1"/>
              </p:cNvSpPr>
              <p:nvPr/>
            </p:nvSpPr>
            <p:spPr bwMode="auto">
              <a:xfrm>
                <a:off x="5889645" y="5026968"/>
                <a:ext cx="12827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FF"/>
                    </a:solidFill>
                  </a:rPr>
                  <a:t>= 9/4 = 2,25</a:t>
                </a:r>
              </a:p>
            </p:txBody>
          </p:sp>
        </p:grpSp>
      </p:grpSp>
      <p:sp>
        <p:nvSpPr>
          <p:cNvPr id="27" name="TextBox 6">
            <a:extLst>
              <a:ext uri="{FF2B5EF4-FFF2-40B4-BE49-F238E27FC236}">
                <a16:creationId xmlns:a16="http://schemas.microsoft.com/office/drawing/2014/main" id="{9BB7C50C-89FE-489C-8024-597D64D227D9}"/>
              </a:ext>
            </a:extLst>
          </p:cNvPr>
          <p:cNvSpPr txBox="1">
            <a:spLocks noChangeArrowheads="1"/>
          </p:cNvSpPr>
          <p:nvPr/>
        </p:nvSpPr>
        <p:spPr bwMode="auto">
          <a:xfrm>
            <a:off x="251811" y="3957397"/>
            <a:ext cx="5844189" cy="1133644"/>
          </a:xfrm>
          <a:prstGeom prst="rect">
            <a:avLst/>
          </a:prstGeom>
          <a:solidFill>
            <a:srgbClr val="99FF99"/>
          </a:solidFill>
          <a:ln w="9525">
            <a:solidFill>
              <a:schemeClr val="tx1"/>
            </a:solidFill>
            <a:miter lim="800000"/>
            <a:headEnd/>
            <a:tailEnd/>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i="1" dirty="0" err="1">
                <a:solidFill>
                  <a:srgbClr val="0000FF"/>
                </a:solidFill>
              </a:rPr>
              <a:t>Zusammenfassend</a:t>
            </a:r>
            <a:r>
              <a:rPr lang="en-US" altLang="en-US" sz="1200" b="1" i="1" dirty="0">
                <a:solidFill>
                  <a:srgbClr val="0000FF"/>
                </a:solidFill>
              </a:rPr>
              <a:t> </a:t>
            </a:r>
            <a:r>
              <a:rPr lang="en-US" altLang="en-US" sz="1200" b="1" i="1" dirty="0" err="1">
                <a:solidFill>
                  <a:srgbClr val="0000FF"/>
                </a:solidFill>
              </a:rPr>
              <a:t>lässt</a:t>
            </a:r>
            <a:r>
              <a:rPr lang="en-US" altLang="en-US" sz="1200" b="1" i="1" dirty="0">
                <a:solidFill>
                  <a:srgbClr val="0000FF"/>
                </a:solidFill>
              </a:rPr>
              <a:t> </a:t>
            </a:r>
            <a:r>
              <a:rPr lang="en-US" altLang="en-US" sz="1200" b="1" i="1" dirty="0" err="1">
                <a:solidFill>
                  <a:srgbClr val="0000FF"/>
                </a:solidFill>
              </a:rPr>
              <a:t>sich</a:t>
            </a:r>
            <a:r>
              <a:rPr lang="en-US" altLang="en-US" sz="1200" b="1" i="1" dirty="0">
                <a:solidFill>
                  <a:srgbClr val="0000FF"/>
                </a:solidFill>
              </a:rPr>
              <a:t> </a:t>
            </a:r>
            <a:r>
              <a:rPr lang="en-US" altLang="en-US" sz="1200" b="1" i="1" dirty="0" err="1">
                <a:solidFill>
                  <a:srgbClr val="0000FF"/>
                </a:solidFill>
              </a:rPr>
              <a:t>sagen</a:t>
            </a:r>
            <a:r>
              <a:rPr lang="en-US" altLang="en-US" sz="1200" b="1" dirty="0">
                <a:solidFill>
                  <a:srgbClr val="0000FF"/>
                </a:solidFill>
              </a:rPr>
              <a:t>: </a:t>
            </a:r>
            <a:r>
              <a:rPr lang="en-US" altLang="en-US" sz="1200" dirty="0">
                <a:solidFill>
                  <a:srgbClr val="0000FF"/>
                </a:solidFill>
              </a:rPr>
              <a:t>Die </a:t>
            </a:r>
            <a:r>
              <a:rPr lang="en-US" altLang="en-US" sz="1200" dirty="0" err="1">
                <a:solidFill>
                  <a:srgbClr val="0000FF"/>
                </a:solidFill>
              </a:rPr>
              <a:t>Axiale</a:t>
            </a:r>
            <a:r>
              <a:rPr lang="en-US" altLang="en-US" sz="1200" dirty="0">
                <a:solidFill>
                  <a:srgbClr val="0000FF"/>
                </a:solidFill>
              </a:rPr>
              <a:t> </a:t>
            </a:r>
            <a:r>
              <a:rPr lang="en-US" altLang="en-US" sz="1200" dirty="0" err="1">
                <a:solidFill>
                  <a:srgbClr val="0000FF"/>
                </a:solidFill>
              </a:rPr>
              <a:t>Vergrößerung</a:t>
            </a:r>
            <a:r>
              <a:rPr lang="en-US" altLang="en-US" sz="1200" dirty="0">
                <a:solidFill>
                  <a:srgbClr val="0000FF"/>
                </a:solidFill>
              </a:rPr>
              <a:t> </a:t>
            </a:r>
            <a:r>
              <a:rPr lang="en-US" altLang="en-US" sz="1200" dirty="0" err="1">
                <a:solidFill>
                  <a:srgbClr val="0000FF"/>
                </a:solidFill>
              </a:rPr>
              <a:t>während</a:t>
            </a:r>
            <a:r>
              <a:rPr lang="en-US" altLang="en-US" sz="1200" dirty="0">
                <a:solidFill>
                  <a:srgbClr val="0000FF"/>
                </a:solidFill>
              </a:rPr>
              <a:t> der BIO </a:t>
            </a:r>
            <a:r>
              <a:rPr lang="en-US" altLang="en-US" sz="1200" dirty="0" err="1">
                <a:solidFill>
                  <a:srgbClr val="0000FF"/>
                </a:solidFill>
              </a:rPr>
              <a:t>beträgt</a:t>
            </a:r>
            <a:r>
              <a:rPr lang="en-US" altLang="en-US" sz="1200" dirty="0">
                <a:solidFill>
                  <a:srgbClr val="0000FF"/>
                </a:solidFill>
              </a:rPr>
              <a:t> </a:t>
            </a:r>
          </a:p>
          <a:p>
            <a:endParaRPr lang="en-US" altLang="en-US" sz="1600" dirty="0">
              <a:solidFill>
                <a:srgbClr val="0000FF"/>
              </a:solidFill>
            </a:endParaRPr>
          </a:p>
          <a:p>
            <a:endParaRPr lang="en-US" altLang="en-US" sz="1600" dirty="0"/>
          </a:p>
          <a:p>
            <a:endParaRPr lang="en-US" altLang="en-US" sz="1600" dirty="0"/>
          </a:p>
        </p:txBody>
      </p:sp>
      <p:grpSp>
        <p:nvGrpSpPr>
          <p:cNvPr id="28" name="Group 7">
            <a:extLst>
              <a:ext uri="{FF2B5EF4-FFF2-40B4-BE49-F238E27FC236}">
                <a16:creationId xmlns:a16="http://schemas.microsoft.com/office/drawing/2014/main" id="{D9C66DBF-81AD-429D-B0C8-1E6091866430}"/>
              </a:ext>
            </a:extLst>
          </p:cNvPr>
          <p:cNvGrpSpPr>
            <a:grpSpLocks/>
          </p:cNvGrpSpPr>
          <p:nvPr/>
        </p:nvGrpSpPr>
        <p:grpSpPr bwMode="auto">
          <a:xfrm>
            <a:off x="2040912" y="4343241"/>
            <a:ext cx="3167678" cy="641837"/>
            <a:chOff x="1361464" y="3416952"/>
            <a:chExt cx="3167631" cy="640925"/>
          </a:xfrm>
        </p:grpSpPr>
        <p:sp>
          <p:nvSpPr>
            <p:cNvPr id="29" name="TextBox 8">
              <a:extLst>
                <a:ext uri="{FF2B5EF4-FFF2-40B4-BE49-F238E27FC236}">
                  <a16:creationId xmlns:a16="http://schemas.microsoft.com/office/drawing/2014/main" id="{FEA1087A-A3DC-405F-9D5C-1F81D6FA3DE5}"/>
                </a:ext>
              </a:extLst>
            </p:cNvPr>
            <p:cNvSpPr txBox="1">
              <a:spLocks noChangeArrowheads="1"/>
            </p:cNvSpPr>
            <p:nvPr/>
          </p:nvSpPr>
          <p:spPr bwMode="auto">
            <a:xfrm>
              <a:off x="1361464" y="3416952"/>
              <a:ext cx="2066895" cy="21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a:solidFill>
                    <a:srgbClr val="0000FF"/>
                  </a:solidFill>
                </a:rPr>
                <a:t>(</a:t>
              </a:r>
              <a:r>
                <a:rPr lang="en-US" altLang="en-US" sz="1200" dirty="0" err="1">
                  <a:solidFill>
                    <a:srgbClr val="0000FF"/>
                  </a:solidFill>
                </a:rPr>
                <a:t>Transversale</a:t>
              </a:r>
              <a:r>
                <a:rPr lang="en-US" altLang="en-US" sz="1200" dirty="0">
                  <a:solidFill>
                    <a:srgbClr val="0000FF"/>
                  </a:solidFill>
                </a:rPr>
                <a:t> </a:t>
              </a:r>
              <a:r>
                <a:rPr lang="en-US" altLang="en-US" sz="1200" dirty="0" err="1">
                  <a:solidFill>
                    <a:srgbClr val="0000FF"/>
                  </a:solidFill>
                </a:rPr>
                <a:t>Vergrößerung</a:t>
              </a:r>
              <a:r>
                <a:rPr lang="en-US" altLang="en-US" sz="1200" dirty="0">
                  <a:solidFill>
                    <a:srgbClr val="0000FF"/>
                  </a:solidFill>
                </a:rPr>
                <a:t>)</a:t>
              </a:r>
              <a:r>
                <a:rPr lang="en-US" altLang="en-US" sz="1200" baseline="30000" dirty="0">
                  <a:solidFill>
                    <a:srgbClr val="0000FF"/>
                  </a:solidFill>
                </a:rPr>
                <a:t>2</a:t>
              </a:r>
            </a:p>
          </p:txBody>
        </p:sp>
        <p:cxnSp>
          <p:nvCxnSpPr>
            <p:cNvPr id="30" name="Straight Connector 9">
              <a:extLst>
                <a:ext uri="{FF2B5EF4-FFF2-40B4-BE49-F238E27FC236}">
                  <a16:creationId xmlns:a16="http://schemas.microsoft.com/office/drawing/2014/main" id="{A8F010BE-A47E-40C9-93F6-EBD6B3EC4C67}"/>
                </a:ext>
              </a:extLst>
            </p:cNvPr>
            <p:cNvCxnSpPr>
              <a:cxnSpLocks/>
            </p:cNvCxnSpPr>
            <p:nvPr/>
          </p:nvCxnSpPr>
          <p:spPr>
            <a:xfrm>
              <a:off x="1676399" y="3751925"/>
              <a:ext cx="1498578" cy="0"/>
            </a:xfrm>
            <a:prstGeom prst="line">
              <a:avLst/>
            </a:prstGeom>
          </p:spPr>
          <p:style>
            <a:lnRef idx="1">
              <a:schemeClr val="dk1"/>
            </a:lnRef>
            <a:fillRef idx="0">
              <a:schemeClr val="dk1"/>
            </a:fillRef>
            <a:effectRef idx="0">
              <a:schemeClr val="dk1"/>
            </a:effectRef>
            <a:fontRef idx="minor">
              <a:schemeClr val="tx1"/>
            </a:fontRef>
          </p:style>
        </p:cxnSp>
        <p:sp>
          <p:nvSpPr>
            <p:cNvPr id="31" name="TextBox 10">
              <a:extLst>
                <a:ext uri="{FF2B5EF4-FFF2-40B4-BE49-F238E27FC236}">
                  <a16:creationId xmlns:a16="http://schemas.microsoft.com/office/drawing/2014/main" id="{E9A5A125-E71C-4B26-B81F-0399893BDDCB}"/>
                </a:ext>
              </a:extLst>
            </p:cNvPr>
            <p:cNvSpPr txBox="1">
              <a:spLocks noChangeArrowheads="1"/>
            </p:cNvSpPr>
            <p:nvPr/>
          </p:nvSpPr>
          <p:spPr bwMode="auto">
            <a:xfrm>
              <a:off x="2283399" y="3750100"/>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FF"/>
                  </a:solidFill>
                </a:rPr>
                <a:t>4</a:t>
              </a:r>
            </a:p>
          </p:txBody>
        </p:sp>
        <p:sp>
          <p:nvSpPr>
            <p:cNvPr id="32" name="TextBox 11">
              <a:extLst>
                <a:ext uri="{FF2B5EF4-FFF2-40B4-BE49-F238E27FC236}">
                  <a16:creationId xmlns:a16="http://schemas.microsoft.com/office/drawing/2014/main" id="{5039335E-B4D4-44B6-AAE3-B1103351365C}"/>
                </a:ext>
              </a:extLst>
            </p:cNvPr>
            <p:cNvSpPr txBox="1">
              <a:spLocks noChangeArrowheads="1"/>
            </p:cNvSpPr>
            <p:nvPr/>
          </p:nvSpPr>
          <p:spPr bwMode="auto">
            <a:xfrm>
              <a:off x="3581400" y="3484745"/>
              <a:ext cx="947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FF"/>
                  </a:solidFill>
                </a:rPr>
                <a:t>(60/Linse)</a:t>
              </a:r>
              <a:r>
                <a:rPr lang="en-US" altLang="en-US" sz="1200" baseline="30000">
                  <a:solidFill>
                    <a:srgbClr val="0000FF"/>
                  </a:solidFill>
                </a:rPr>
                <a:t>2</a:t>
              </a:r>
            </a:p>
          </p:txBody>
        </p:sp>
        <p:cxnSp>
          <p:nvCxnSpPr>
            <p:cNvPr id="33" name="Straight Connector 12">
              <a:extLst>
                <a:ext uri="{FF2B5EF4-FFF2-40B4-BE49-F238E27FC236}">
                  <a16:creationId xmlns:a16="http://schemas.microsoft.com/office/drawing/2014/main" id="{17A1CE57-6628-4C2B-8CF5-C78D837A9EC3}"/>
                </a:ext>
              </a:extLst>
            </p:cNvPr>
            <p:cNvCxnSpPr>
              <a:cxnSpLocks/>
            </p:cNvCxnSpPr>
            <p:nvPr/>
          </p:nvCxnSpPr>
          <p:spPr>
            <a:xfrm flipV="1">
              <a:off x="3667095" y="3756681"/>
              <a:ext cx="723889" cy="0"/>
            </a:xfrm>
            <a:prstGeom prst="line">
              <a:avLst/>
            </a:prstGeom>
          </p:spPr>
          <p:style>
            <a:lnRef idx="1">
              <a:schemeClr val="dk1"/>
            </a:lnRef>
            <a:fillRef idx="0">
              <a:schemeClr val="dk1"/>
            </a:fillRef>
            <a:effectRef idx="0">
              <a:schemeClr val="dk1"/>
            </a:effectRef>
            <a:fontRef idx="minor">
              <a:schemeClr val="tx1"/>
            </a:fontRef>
          </p:style>
        </p:cxnSp>
        <p:sp>
          <p:nvSpPr>
            <p:cNvPr id="34" name="TextBox 13">
              <a:extLst>
                <a:ext uri="{FF2B5EF4-FFF2-40B4-BE49-F238E27FC236}">
                  <a16:creationId xmlns:a16="http://schemas.microsoft.com/office/drawing/2014/main" id="{83AC8EB8-91EC-407B-93B4-B73FBB50A05C}"/>
                </a:ext>
              </a:extLst>
            </p:cNvPr>
            <p:cNvSpPr txBox="1">
              <a:spLocks noChangeArrowheads="1"/>
            </p:cNvSpPr>
            <p:nvPr/>
          </p:nvSpPr>
          <p:spPr bwMode="auto">
            <a:xfrm>
              <a:off x="3913221" y="3730823"/>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0000FF"/>
                  </a:solidFill>
                </a:rPr>
                <a:t>4</a:t>
              </a:r>
            </a:p>
          </p:txBody>
        </p:sp>
        <p:sp>
          <p:nvSpPr>
            <p:cNvPr id="35" name="TextBox 14">
              <a:extLst>
                <a:ext uri="{FF2B5EF4-FFF2-40B4-BE49-F238E27FC236}">
                  <a16:creationId xmlns:a16="http://schemas.microsoft.com/office/drawing/2014/main" id="{3EDB3AC6-35FE-4E84-B801-E0FE1E174DEF}"/>
                </a:ext>
              </a:extLst>
            </p:cNvPr>
            <p:cNvSpPr txBox="1">
              <a:spLocks noChangeArrowheads="1"/>
            </p:cNvSpPr>
            <p:nvPr/>
          </p:nvSpPr>
          <p:spPr bwMode="auto">
            <a:xfrm>
              <a:off x="3379362" y="3580730"/>
              <a:ext cx="3048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a:solidFill>
                    <a:srgbClr val="0000FF"/>
                  </a:solidFill>
                </a:rPr>
                <a:t>=</a:t>
              </a:r>
            </a:p>
          </p:txBody>
        </p:sp>
      </p:grpSp>
      <p:sp>
        <p:nvSpPr>
          <p:cNvPr id="36" name="TextBox 15">
            <a:extLst>
              <a:ext uri="{FF2B5EF4-FFF2-40B4-BE49-F238E27FC236}">
                <a16:creationId xmlns:a16="http://schemas.microsoft.com/office/drawing/2014/main" id="{FB42C625-8239-4096-94AE-A634EA6F2651}"/>
              </a:ext>
            </a:extLst>
          </p:cNvPr>
          <p:cNvSpPr txBox="1">
            <a:spLocks noChangeArrowheads="1"/>
          </p:cNvSpPr>
          <p:nvPr/>
        </p:nvSpPr>
        <p:spPr bwMode="auto">
          <a:xfrm>
            <a:off x="236625" y="4524219"/>
            <a:ext cx="1657350" cy="21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r>
              <a:rPr lang="en-US" altLang="en-US" sz="1200" dirty="0" err="1">
                <a:solidFill>
                  <a:srgbClr val="0000FF"/>
                </a:solidFill>
              </a:rPr>
              <a:t>Axiale</a:t>
            </a:r>
            <a:r>
              <a:rPr lang="en-US" altLang="en-US" sz="1200" dirty="0">
                <a:solidFill>
                  <a:srgbClr val="0000FF"/>
                </a:solidFill>
              </a:rPr>
              <a:t> </a:t>
            </a:r>
            <a:r>
              <a:rPr lang="en-US" altLang="en-US" sz="1200" dirty="0" err="1">
                <a:solidFill>
                  <a:srgbClr val="0000FF"/>
                </a:solidFill>
              </a:rPr>
              <a:t>Vergrößerung</a:t>
            </a:r>
            <a:r>
              <a:rPr lang="en-US" altLang="en-US" sz="1200" dirty="0">
                <a:solidFill>
                  <a:srgbClr val="0000FF"/>
                </a:solidFill>
              </a:rPr>
              <a:t>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3">
            <a:extLst>
              <a:ext uri="{FF2B5EF4-FFF2-40B4-BE49-F238E27FC236}">
                <a16:creationId xmlns:a16="http://schemas.microsoft.com/office/drawing/2014/main" id="{0FB15F28-E423-C079-910A-0DE625572D0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F9AF6B-75D8-8F40-A229-6E234BDBF73B}" type="slidenum">
              <a:rPr lang="en-US" altLang="en-US" smtClean="0"/>
              <a:t>63</a:t>
            </a:fld>
            <a:endParaRPr lang="en-US" altLang="en-US"/>
          </a:p>
        </p:txBody>
      </p:sp>
      <p:sp>
        <p:nvSpPr>
          <p:cNvPr id="67587" name="Rectangle 3">
            <a:extLst>
              <a:ext uri="{FF2B5EF4-FFF2-40B4-BE49-F238E27FC236}">
                <a16:creationId xmlns:a16="http://schemas.microsoft.com/office/drawing/2014/main" id="{653927A8-7BD1-B699-0B35-029DF21D416E}"/>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74457F66-A72D-0A3D-F081-220DF0BDC9BA}"/>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solidFill>
                  <a:schemeClr val="bg1">
                    <a:lumMod val="75000"/>
                  </a:schemeClr>
                </a:solidFill>
              </a:rPr>
              <a:t>die </a:t>
            </a:r>
            <a:r>
              <a:rPr lang="en-US" sz="1200" u="sng" dirty="0" err="1">
                <a:solidFill>
                  <a:schemeClr val="bg1">
                    <a:lumMod val="75000"/>
                  </a:schemeClr>
                </a:solidFill>
              </a:rPr>
              <a:t>Axiale</a:t>
            </a:r>
            <a:r>
              <a:rPr lang="en-US" sz="1200" u="sng" dirty="0">
                <a:solidFill>
                  <a:schemeClr val="bg1">
                    <a:lumMod val="75000"/>
                  </a:schemeClr>
                </a:solidFill>
              </a:rPr>
              <a:t> Vergrößerung gut durch das Quadrat der </a:t>
            </a:r>
            <a:r>
              <a:rPr lang="en-US" sz="1200" i="1" u="sng" dirty="0">
                <a:solidFill>
                  <a:schemeClr val="bg1">
                    <a:lumMod val="75000"/>
                  </a:schemeClr>
                </a:solidFill>
              </a:rPr>
              <a:t>transversalen </a:t>
            </a:r>
            <a:r>
              <a:rPr lang="en-US" sz="1200" u="sng" dirty="0">
                <a:solidFill>
                  <a:schemeClr val="bg1">
                    <a:lumMod val="75000"/>
                  </a:schemeClr>
                </a:solidFill>
              </a:rPr>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solidFill>
                <a:schemeClr val="bg1">
                  <a:lumMod val="75000"/>
                </a:schemeClr>
              </a:solidFill>
            </a:endParaRPr>
          </a:p>
          <a:p>
            <a:pPr>
              <a:defRPr/>
            </a:pPr>
            <a:r>
              <a:rPr lang="en-US" sz="1200" dirty="0">
                <a:solidFill>
                  <a:schemeClr val="bg1">
                    <a:lumMod val="75000"/>
                  </a:schemeClr>
                </a:solidFill>
              </a:rPr>
              <a:t>Erinnern Sie sich daran, dass die transversale Vergrößerung auf ein Problem</a:t>
            </a:r>
            <a:r>
              <a:rPr lang="en-US" sz="1200" i="1" dirty="0">
                <a:solidFill>
                  <a:schemeClr val="bg1">
                    <a:lumMod val="75000"/>
                  </a:schemeClr>
                </a:solidFill>
              </a:rPr>
              <a:t> mit gleichseitigen Dreiecken </a:t>
            </a:r>
            <a:r>
              <a:rPr lang="en-US" sz="1200" dirty="0">
                <a:solidFill>
                  <a:schemeClr val="bg1">
                    <a:lumMod val="75000"/>
                  </a:schemeClr>
                </a:solidFill>
              </a:rPr>
              <a:t>zurückzuführen ist, das sich auf das Verhältnis U/V reduzieren lässt. Dies führt zu einer </a:t>
            </a:r>
            <a:r>
              <a:rPr lang="en-US" sz="1200" u="sng" dirty="0">
                <a:solidFill>
                  <a:schemeClr val="bg1">
                    <a:lumMod val="75000"/>
                  </a:schemeClr>
                </a:solidFill>
              </a:rPr>
              <a:t>weiteren </a:t>
            </a:r>
            <a:r>
              <a:rPr lang="en-US" sz="1200" dirty="0">
                <a:solidFill>
                  <a:schemeClr val="bg1">
                    <a:lumMod val="75000"/>
                  </a:schemeClr>
                </a:solidFill>
              </a:rPr>
              <a:t>Frage: </a:t>
            </a:r>
            <a:r>
              <a:rPr lang="en-US" sz="1200" i="1" dirty="0">
                <a:solidFill>
                  <a:schemeClr val="bg1">
                    <a:lumMod val="75000"/>
                  </a:schemeClr>
                </a:solidFill>
              </a:rPr>
              <a:t>Wie sieht die Konfiguration der gleichseitigen Dreiecke während der BIO aus? </a:t>
            </a:r>
            <a:r>
              <a:rPr lang="en-US" sz="1200" b="1" dirty="0">
                <a:solidFill>
                  <a:schemeClr val="bg1">
                    <a:lumMod val="75000"/>
                  </a:schemeClr>
                </a:solidFill>
              </a:rPr>
              <a:t>Dies </a:t>
            </a:r>
            <a:r>
              <a:rPr lang="en-US" sz="1200" dirty="0">
                <a:solidFill>
                  <a:schemeClr val="bg1">
                    <a:lumMod val="75000"/>
                  </a:schemeClr>
                </a:solidFill>
              </a:rPr>
              <a:t>ist diese Konfiguration. Beachten Sie, dass während der BIO </a:t>
            </a:r>
            <a:r>
              <a:rPr lang="en-US" sz="1200" i="1" dirty="0">
                <a:solidFill>
                  <a:schemeClr val="bg1">
                    <a:lumMod val="75000"/>
                  </a:schemeClr>
                </a:solidFill>
              </a:rPr>
              <a:t>U </a:t>
            </a:r>
            <a:r>
              <a:rPr lang="en-US" sz="1200" dirty="0">
                <a:solidFill>
                  <a:schemeClr val="bg1">
                    <a:lumMod val="75000"/>
                  </a:schemeClr>
                </a:solidFill>
              </a:rPr>
              <a:t>die Gesamtstärke des Auges des Patienten und </a:t>
            </a:r>
            <a:r>
              <a:rPr lang="en-US" sz="1200" i="1" dirty="0">
                <a:solidFill>
                  <a:schemeClr val="bg1">
                    <a:lumMod val="75000"/>
                  </a:schemeClr>
                </a:solidFill>
              </a:rPr>
              <a:t>V </a:t>
            </a:r>
            <a:r>
              <a:rPr lang="en-US" sz="1200" dirty="0">
                <a:solidFill>
                  <a:schemeClr val="bg1">
                    <a:lumMod val="75000"/>
                  </a:schemeClr>
                </a:solidFill>
              </a:rPr>
              <a:t>die Stärke der Kondensorlinse ist. Wir verwenden stets 60 D als Brechkraft des Auges.* Somit </a:t>
            </a:r>
            <a:r>
              <a:rPr lang="en-US" sz="1200" u="sng" dirty="0">
                <a:solidFill>
                  <a:schemeClr val="bg1">
                    <a:lumMod val="75000"/>
                  </a:schemeClr>
                </a:solidFill>
              </a:rPr>
              <a:t>beträgt die transversale Vergrößerung während der BIO 60/Linse</a:t>
            </a:r>
            <a:r>
              <a:rPr lang="en-US" sz="1200" dirty="0">
                <a:solidFill>
                  <a:schemeClr val="bg1">
                    <a:lumMod val="75000"/>
                  </a:schemeClr>
                </a:solidFill>
              </a:rPr>
              <a:t>. Wenn also </a:t>
            </a:r>
            <a:r>
              <a:rPr lang="en-US" sz="1200" dirty="0" err="1">
                <a:solidFill>
                  <a:schemeClr val="bg1">
                    <a:lumMod val="75000"/>
                  </a:schemeClr>
                </a:solidFill>
              </a:rPr>
              <a:t>beispielsweise </a:t>
            </a:r>
            <a:r>
              <a:rPr lang="en-US" sz="1200" dirty="0">
                <a:solidFill>
                  <a:schemeClr val="bg1">
                    <a:lumMod val="75000"/>
                  </a:schemeClr>
                </a:solidFill>
              </a:rPr>
              <a:t>eine 20-D-Linse verwendet wird, ist das Bild einer Netzhautläsion 60/20 = 3-mal breiter als die Läsion selbst. </a:t>
            </a:r>
          </a:p>
        </p:txBody>
      </p:sp>
      <p:sp>
        <p:nvSpPr>
          <p:cNvPr id="37894" name="TextBox 4">
            <a:extLst>
              <a:ext uri="{FF2B5EF4-FFF2-40B4-BE49-F238E27FC236}">
                <a16:creationId xmlns:a16="http://schemas.microsoft.com/office/drawing/2014/main" id="{A68F4601-12B8-2F4F-32AC-8D4943DD52A3}"/>
              </a:ext>
            </a:extLst>
          </p:cNvPr>
          <p:cNvSpPr txBox="1">
            <a:spLocks noChangeArrowheads="1"/>
          </p:cNvSpPr>
          <p:nvPr/>
        </p:nvSpPr>
        <p:spPr bwMode="auto">
          <a:xfrm>
            <a:off x="484188" y="4097338"/>
            <a:ext cx="8153400" cy="1133644"/>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dirty="0">
                <a:solidFill>
                  <a:schemeClr val="bg1">
                    <a:lumMod val="75000"/>
                  </a:schemeClr>
                </a:solidFill>
              </a:rPr>
              <a:t>Allerdings ist es nicht ganz so einfach, da wir noch einen weiteren Aspekt der BIO berücksichtigen müssen, der die wahrgenommene Tiefe beeinflusst, nämlich </a:t>
            </a:r>
            <a:r>
              <a:rPr lang="en-US" altLang="en-US" sz="1200" b="1" dirty="0">
                <a:solidFill>
                  <a:schemeClr val="bg1">
                    <a:lumMod val="75000"/>
                  </a:schemeClr>
                </a:solidFill>
              </a:rPr>
              <a:t>den Pupillenabstand </a:t>
            </a:r>
            <a:r>
              <a:rPr lang="en-US" altLang="en-US" sz="1200" dirty="0">
                <a:solidFill>
                  <a:schemeClr val="bg1">
                    <a:lumMod val="75000"/>
                  </a:schemeClr>
                </a:solidFill>
              </a:rPr>
              <a:t>(üblicherweise mit PD abgekürzt). Erinnern Sie sich daran, dass das BIO-Kopfstück den effektiven PD des Untersuchers auf etwa 15 mm reduziert, damit seine Pupillen beide in die Pupille des Patienten passen. Wenn wir annehmen, dass der Basis-PD des Untersuchers 60 mm* beträgt, bedeutet dies, dass </a:t>
            </a:r>
            <a:r>
              <a:rPr lang="en-US" altLang="en-US" sz="1200" u="sng" dirty="0">
                <a:solidFill>
                  <a:schemeClr val="bg1">
                    <a:lumMod val="75000"/>
                  </a:schemeClr>
                </a:solidFill>
              </a:rPr>
              <a:t>seine Fähigkeit zur Tiefenwahrnehmung um den Faktor 60/15 = 4 verringert wurde</a:t>
            </a:r>
            <a:r>
              <a:rPr lang="en-US" altLang="en-US" sz="1200" dirty="0">
                <a:solidFill>
                  <a:schemeClr val="bg1">
                    <a:lumMod val="75000"/>
                  </a:schemeClr>
                </a:solidFill>
              </a:rPr>
              <a:t>. Diese Verringerung muss bei der Bestimmung der </a:t>
            </a:r>
            <a:r>
              <a:rPr lang="en-US" altLang="en-US" sz="1200" dirty="0" err="1">
                <a:solidFill>
                  <a:schemeClr val="bg1">
                    <a:lumMod val="75000"/>
                  </a:schemeClr>
                </a:solidFill>
              </a:rPr>
              <a:t>Axialen</a:t>
            </a:r>
            <a:r>
              <a:rPr lang="en-US" altLang="en-US" sz="1200" dirty="0">
                <a:solidFill>
                  <a:schemeClr val="bg1">
                    <a:lumMod val="75000"/>
                  </a:schemeClr>
                </a:solidFill>
              </a:rPr>
              <a:t> Vergrößerung bei BIO berücksichtigt werden. </a:t>
            </a:r>
          </a:p>
        </p:txBody>
      </p:sp>
      <p:sp>
        <p:nvSpPr>
          <p:cNvPr id="3" name="Arrow: Up-Down 2">
            <a:extLst>
              <a:ext uri="{FF2B5EF4-FFF2-40B4-BE49-F238E27FC236}">
                <a16:creationId xmlns:a16="http://schemas.microsoft.com/office/drawing/2014/main" id="{CB909300-5DC4-C8D2-27D5-F0BAB8866057}"/>
              </a:ext>
            </a:extLst>
          </p:cNvPr>
          <p:cNvSpPr/>
          <p:nvPr/>
        </p:nvSpPr>
        <p:spPr>
          <a:xfrm rot="19429446">
            <a:off x="4751388" y="1489075"/>
            <a:ext cx="279400" cy="1871663"/>
          </a:xfrm>
          <a:prstGeom prst="upDownArrow">
            <a:avLst/>
          </a:prstGeom>
          <a:solidFill>
            <a:schemeClr val="bg1">
              <a:lumMod val="75000"/>
            </a:schemeClr>
          </a:solidFill>
          <a:ln>
            <a:solidFill>
              <a:schemeClr val="bg1">
                <a:lumMod val="65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 name="Arrow: Up-Down 5">
            <a:extLst>
              <a:ext uri="{FF2B5EF4-FFF2-40B4-BE49-F238E27FC236}">
                <a16:creationId xmlns:a16="http://schemas.microsoft.com/office/drawing/2014/main" id="{15CD959F-1D8B-B014-CDA5-57C2DE52DFCE}"/>
              </a:ext>
            </a:extLst>
          </p:cNvPr>
          <p:cNvSpPr/>
          <p:nvPr/>
        </p:nvSpPr>
        <p:spPr>
          <a:xfrm rot="21106673">
            <a:off x="4829175" y="2190750"/>
            <a:ext cx="293688" cy="2971800"/>
          </a:xfrm>
          <a:prstGeom prst="upDownArrow">
            <a:avLst/>
          </a:prstGeom>
          <a:solidFill>
            <a:schemeClr val="bg1">
              <a:lumMod val="75000"/>
            </a:schemeClr>
          </a:solidFill>
          <a:ln>
            <a:solidFill>
              <a:schemeClr val="bg1">
                <a:lumMod val="65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 name="TextBox 3">
            <a:extLst>
              <a:ext uri="{FF2B5EF4-FFF2-40B4-BE49-F238E27FC236}">
                <a16:creationId xmlns:a16="http://schemas.microsoft.com/office/drawing/2014/main" id="{070D2E87-62A1-30C4-701D-BDE2A1C57937}"/>
              </a:ext>
            </a:extLst>
          </p:cNvPr>
          <p:cNvSpPr txBox="1"/>
          <p:nvPr/>
        </p:nvSpPr>
        <p:spPr>
          <a:xfrm>
            <a:off x="819150" y="2009775"/>
            <a:ext cx="7505700" cy="579646"/>
          </a:xfrm>
          <a:prstGeom prst="rect">
            <a:avLst/>
          </a:prstGeom>
          <a:solidFill>
            <a:schemeClr val="tx2">
              <a:lumMod val="20000"/>
              <a:lumOff val="80000"/>
            </a:schemeClr>
          </a:solidFill>
        </p:spPr>
        <p:txBody>
          <a:bodyPr wrap="square" lIns="25400" tIns="12700" rIns="25400" bIns="12700">
            <a:spAutoFit/>
          </a:bodyPr>
          <a:lstStyle/>
          <a:p>
            <a:pPr>
              <a:defRPr/>
            </a:pPr>
            <a:r>
              <a:rPr lang="en-US" sz="1200" dirty="0">
                <a:solidFill>
                  <a:schemeClr val="bg1">
                    <a:lumMod val="65000"/>
                  </a:schemeClr>
                </a:solidFill>
              </a:rPr>
              <a:t>Aufgrund dieser Aussagen scheint es, als wüssten wir nun die </a:t>
            </a:r>
            <a:r>
              <a:rPr lang="en-US" sz="1200" dirty="0" err="1">
                <a:solidFill>
                  <a:schemeClr val="bg1">
                    <a:lumMod val="65000"/>
                  </a:schemeClr>
                </a:solidFill>
              </a:rPr>
              <a:t>Axiale</a:t>
            </a:r>
            <a:r>
              <a:rPr lang="en-US" sz="1200" dirty="0">
                <a:solidFill>
                  <a:schemeClr val="bg1">
                    <a:lumMod val="65000"/>
                  </a:schemeClr>
                </a:solidFill>
              </a:rPr>
              <a:t> Vergrößerung während der BIO – sie ist das Quadrat von (60/Linse). Wenn also eine 20-D-Kondensationslinse verwendet wird, beträgt die </a:t>
            </a:r>
            <a:r>
              <a:rPr lang="en-US" sz="1200" dirty="0" err="1">
                <a:solidFill>
                  <a:schemeClr val="bg1">
                    <a:lumMod val="65000"/>
                  </a:schemeClr>
                </a:solidFill>
              </a:rPr>
              <a:t>Axiale</a:t>
            </a:r>
            <a:r>
              <a:rPr lang="en-US" sz="1200" dirty="0">
                <a:solidFill>
                  <a:schemeClr val="bg1">
                    <a:lumMod val="65000"/>
                  </a:schemeClr>
                </a:solidFill>
              </a:rPr>
              <a:t> Vergrößerung (60/20)</a:t>
            </a:r>
            <a:r>
              <a:rPr lang="en-US" sz="1200" baseline="30000" dirty="0">
                <a:solidFill>
                  <a:schemeClr val="bg1">
                    <a:lumMod val="65000"/>
                  </a:schemeClr>
                </a:solidFill>
              </a:rPr>
              <a:t>2</a:t>
            </a:r>
            <a:r>
              <a:rPr lang="en-US" sz="1200" dirty="0">
                <a:solidFill>
                  <a:schemeClr val="bg1">
                    <a:lumMod val="65000"/>
                  </a:schemeClr>
                </a:solidFill>
              </a:rPr>
              <a:t> = 3</a:t>
            </a:r>
            <a:r>
              <a:rPr lang="en-US" sz="1200" baseline="30000" dirty="0">
                <a:solidFill>
                  <a:schemeClr val="bg1">
                    <a:lumMod val="65000"/>
                  </a:schemeClr>
                </a:solidFill>
              </a:rPr>
              <a:t>2</a:t>
            </a:r>
            <a:r>
              <a:rPr lang="en-US" sz="1200" dirty="0">
                <a:solidFill>
                  <a:schemeClr val="bg1">
                    <a:lumMod val="65000"/>
                  </a:schemeClr>
                </a:solidFill>
              </a:rPr>
              <a:t> = 9x. </a:t>
            </a:r>
          </a:p>
        </p:txBody>
      </p:sp>
      <p:grpSp>
        <p:nvGrpSpPr>
          <p:cNvPr id="67596" name="Group 16">
            <a:extLst>
              <a:ext uri="{FF2B5EF4-FFF2-40B4-BE49-F238E27FC236}">
                <a16:creationId xmlns:a16="http://schemas.microsoft.com/office/drawing/2014/main" id="{A63792C7-73A5-9CD2-3A9F-84F4AB6D1113}"/>
              </a:ext>
            </a:extLst>
          </p:cNvPr>
          <p:cNvGrpSpPr>
            <a:grpSpLocks/>
          </p:cNvGrpSpPr>
          <p:nvPr/>
        </p:nvGrpSpPr>
        <p:grpSpPr bwMode="auto">
          <a:xfrm>
            <a:off x="5241925" y="3636963"/>
            <a:ext cx="3759200" cy="1076325"/>
            <a:chOff x="2869490" y="1692894"/>
            <a:chExt cx="3759910" cy="1077218"/>
          </a:xfrm>
        </p:grpSpPr>
        <p:sp>
          <p:nvSpPr>
            <p:cNvPr id="18" name="TextBox 17">
              <a:extLst>
                <a:ext uri="{FF2B5EF4-FFF2-40B4-BE49-F238E27FC236}">
                  <a16:creationId xmlns:a16="http://schemas.microsoft.com/office/drawing/2014/main" id="{8749606D-B0B7-58B0-BD02-36D56061D3ED}"/>
                </a:ext>
              </a:extLst>
            </p:cNvPr>
            <p:cNvSpPr txBox="1"/>
            <p:nvPr/>
          </p:nvSpPr>
          <p:spPr>
            <a:xfrm>
              <a:off x="2869490" y="1692894"/>
              <a:ext cx="3759910" cy="1077218"/>
            </a:xfrm>
            <a:prstGeom prst="rect">
              <a:avLst/>
            </a:prstGeom>
            <a:solidFill>
              <a:srgbClr val="FF99FF"/>
            </a:solidFill>
            <a:ln>
              <a:solidFill>
                <a:schemeClr val="bg1">
                  <a:lumMod val="65000"/>
                </a:schemeClr>
              </a:solidFill>
            </a:ln>
          </p:spPr>
          <p:txBody>
            <a:bodyPr wrap="square" lIns="25400" tIns="12700" rIns="25400" bIns="12700">
              <a:spAutoFit/>
            </a:bodyPr>
            <a:lstStyle/>
            <a:p>
              <a:pPr>
                <a:defRPr/>
              </a:pPr>
              <a:r>
                <a:rPr lang="en-US" sz="1200" dirty="0">
                  <a:solidFill>
                    <a:schemeClr val="bg1">
                      <a:lumMod val="65000"/>
                    </a:schemeClr>
                  </a:solidFill>
                </a:rPr>
                <a:t>Wenn also eine Kondensorlinse mit 20 d verwendet wird:</a:t>
              </a:r>
            </a:p>
            <a:p>
              <a:pPr>
                <a:defRPr/>
              </a:pPr>
              <a:endParaRPr lang="en-US" sz="1600" dirty="0">
                <a:solidFill>
                  <a:schemeClr val="bg1">
                    <a:lumMod val="65000"/>
                  </a:schemeClr>
                </a:solidFill>
              </a:endParaRPr>
            </a:p>
            <a:p>
              <a:pPr>
                <a:defRPr/>
              </a:pPr>
              <a:endParaRPr lang="en-US" sz="1600" dirty="0"/>
            </a:p>
            <a:p>
              <a:pPr>
                <a:defRPr/>
              </a:pPr>
              <a:endParaRPr lang="en-US" sz="1600" dirty="0"/>
            </a:p>
          </p:txBody>
        </p:sp>
        <p:sp>
          <p:nvSpPr>
            <p:cNvPr id="19" name="TextBox 18">
              <a:extLst>
                <a:ext uri="{FF2B5EF4-FFF2-40B4-BE49-F238E27FC236}">
                  <a16:creationId xmlns:a16="http://schemas.microsoft.com/office/drawing/2014/main" id="{4C6CEC5B-D8B8-8054-44EF-1A6D50A725D1}"/>
                </a:ext>
              </a:extLst>
            </p:cNvPr>
            <p:cNvSpPr txBox="1"/>
            <p:nvPr/>
          </p:nvSpPr>
          <p:spPr>
            <a:xfrm>
              <a:off x="3036209" y="2218792"/>
              <a:ext cx="1262300" cy="395308"/>
            </a:xfrm>
            <a:prstGeom prst="rect">
              <a:avLst/>
            </a:prstGeom>
            <a:noFill/>
          </p:spPr>
          <p:txBody>
            <a:bodyPr wrap="square" lIns="25400" tIns="12700" rIns="25400" bIns="12700">
              <a:spAutoFit/>
            </a:bodyPr>
            <a:lstStyle/>
            <a:p>
              <a:pPr>
                <a:defRPr/>
              </a:pPr>
              <a:r>
                <a:rPr lang="en-US" sz="1200" dirty="0" err="1">
                  <a:solidFill>
                    <a:schemeClr val="bg1">
                      <a:lumMod val="65000"/>
                    </a:schemeClr>
                  </a:solidFill>
                </a:rPr>
                <a:t>Axiale</a:t>
              </a:r>
              <a:r>
                <a:rPr lang="en-US" sz="1200" dirty="0">
                  <a:solidFill>
                    <a:schemeClr val="bg1">
                      <a:lumMod val="65000"/>
                    </a:schemeClr>
                  </a:solidFill>
                </a:rPr>
                <a:t> Vergrößerung =</a:t>
              </a:r>
            </a:p>
          </p:txBody>
        </p:sp>
        <p:grpSp>
          <p:nvGrpSpPr>
            <p:cNvPr id="67601" name="Group 19">
              <a:extLst>
                <a:ext uri="{FF2B5EF4-FFF2-40B4-BE49-F238E27FC236}">
                  <a16:creationId xmlns:a16="http://schemas.microsoft.com/office/drawing/2014/main" id="{F7406229-3D1C-FE64-FD10-C83473F2FB71}"/>
                </a:ext>
              </a:extLst>
            </p:cNvPr>
            <p:cNvGrpSpPr>
              <a:grpSpLocks/>
            </p:cNvGrpSpPr>
            <p:nvPr/>
          </p:nvGrpSpPr>
          <p:grpSpPr bwMode="auto">
            <a:xfrm>
              <a:off x="4425804" y="2073701"/>
              <a:ext cx="2070759" cy="648684"/>
              <a:chOff x="5101609" y="4888468"/>
              <a:chExt cx="2070759" cy="648684"/>
            </a:xfrm>
          </p:grpSpPr>
          <p:sp>
            <p:nvSpPr>
              <p:cNvPr id="21" name="TextBox 20">
                <a:extLst>
                  <a:ext uri="{FF2B5EF4-FFF2-40B4-BE49-F238E27FC236}">
                    <a16:creationId xmlns:a16="http://schemas.microsoft.com/office/drawing/2014/main" id="{E0385DA3-E9C2-FF03-4532-EB26BFAB3696}"/>
                  </a:ext>
                </a:extLst>
              </p:cNvPr>
              <p:cNvSpPr txBox="1"/>
              <p:nvPr/>
            </p:nvSpPr>
            <p:spPr>
              <a:xfrm>
                <a:off x="5237890" y="4888977"/>
                <a:ext cx="350904" cy="308231"/>
              </a:xfrm>
              <a:prstGeom prst="rect">
                <a:avLst/>
              </a:prstGeom>
              <a:noFill/>
            </p:spPr>
            <p:txBody>
              <a:bodyPr wrap="square" lIns="25400" tIns="12700" rIns="25400" bIns="12700">
                <a:spAutoFit/>
              </a:bodyPr>
              <a:lstStyle/>
              <a:p>
                <a:pPr>
                  <a:defRPr/>
                </a:pPr>
                <a:r>
                  <a:rPr lang="en-US" sz="1200" b="1" dirty="0">
                    <a:solidFill>
                      <a:srgbClr val="0000FF"/>
                    </a:solidFill>
                  </a:rPr>
                  <a:t>3</a:t>
                </a:r>
                <a:r>
                  <a:rPr lang="en-US" sz="1200" baseline="30000" dirty="0">
                    <a:solidFill>
                      <a:schemeClr val="bg1">
                        <a:lumMod val="65000"/>
                      </a:schemeClr>
                    </a:solidFill>
                  </a:rPr>
                  <a:t>2</a:t>
                </a:r>
              </a:p>
            </p:txBody>
          </p:sp>
          <p:cxnSp>
            <p:nvCxnSpPr>
              <p:cNvPr id="22" name="Straight Connector 21">
                <a:extLst>
                  <a:ext uri="{FF2B5EF4-FFF2-40B4-BE49-F238E27FC236}">
                    <a16:creationId xmlns:a16="http://schemas.microsoft.com/office/drawing/2014/main" id="{F150BDE0-D472-6B76-753F-FA38400BC36C}"/>
                  </a:ext>
                </a:extLst>
              </p:cNvPr>
              <p:cNvCxnSpPr>
                <a:cxnSpLocks/>
              </p:cNvCxnSpPr>
              <p:nvPr/>
            </p:nvCxnSpPr>
            <p:spPr>
              <a:xfrm>
                <a:off x="5101339" y="5197208"/>
                <a:ext cx="592250"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A8C52A34-10F2-9792-6A13-8002684223A8}"/>
                  </a:ext>
                </a:extLst>
              </p:cNvPr>
              <p:cNvSpPr txBox="1"/>
              <p:nvPr/>
            </p:nvSpPr>
            <p:spPr>
              <a:xfrm>
                <a:off x="5255356" y="5228984"/>
                <a:ext cx="284216" cy="308231"/>
              </a:xfrm>
              <a:prstGeom prst="rect">
                <a:avLst/>
              </a:prstGeom>
              <a:noFill/>
            </p:spPr>
            <p:txBody>
              <a:bodyPr wrap="square" lIns="25400" tIns="12700" rIns="25400" bIns="12700">
                <a:spAutoFit/>
              </a:bodyPr>
              <a:lstStyle/>
              <a:p>
                <a:pPr>
                  <a:defRPr/>
                </a:pPr>
                <a:r>
                  <a:rPr lang="en-US" sz="1200" dirty="0">
                    <a:solidFill>
                      <a:schemeClr val="bg1">
                        <a:lumMod val="65000"/>
                      </a:schemeClr>
                    </a:solidFill>
                  </a:rPr>
                  <a:t>4</a:t>
                </a:r>
              </a:p>
            </p:txBody>
          </p:sp>
          <p:sp>
            <p:nvSpPr>
              <p:cNvPr id="24" name="TextBox 23">
                <a:extLst>
                  <a:ext uri="{FF2B5EF4-FFF2-40B4-BE49-F238E27FC236}">
                    <a16:creationId xmlns:a16="http://schemas.microsoft.com/office/drawing/2014/main" id="{D5578639-AAA5-84A3-1609-FC08ADFBD702}"/>
                  </a:ext>
                </a:extLst>
              </p:cNvPr>
              <p:cNvSpPr txBox="1"/>
              <p:nvPr/>
            </p:nvSpPr>
            <p:spPr>
              <a:xfrm>
                <a:off x="5888888" y="5027204"/>
                <a:ext cx="1282942" cy="338419"/>
              </a:xfrm>
              <a:prstGeom prst="rect">
                <a:avLst/>
              </a:prstGeom>
              <a:noFill/>
            </p:spPr>
            <p:txBody>
              <a:bodyPr wrap="square" lIns="25400" tIns="12700" rIns="25400" bIns="12700">
                <a:spAutoFit/>
              </a:bodyPr>
              <a:lstStyle/>
              <a:p>
                <a:pPr>
                  <a:defRPr/>
                </a:pPr>
                <a:r>
                  <a:rPr lang="en-US" sz="1200" dirty="0">
                    <a:solidFill>
                      <a:schemeClr val="bg1">
                        <a:lumMod val="65000"/>
                      </a:schemeClr>
                    </a:solidFill>
                  </a:rPr>
                  <a:t>= 9/4 = 2,25</a:t>
                </a:r>
              </a:p>
            </p:txBody>
          </p:sp>
        </p:grpSp>
      </p:grpSp>
      <p:sp>
        <p:nvSpPr>
          <p:cNvPr id="67597" name="TextBox 24">
            <a:extLst>
              <a:ext uri="{FF2B5EF4-FFF2-40B4-BE49-F238E27FC236}">
                <a16:creationId xmlns:a16="http://schemas.microsoft.com/office/drawing/2014/main" id="{6A86435A-41DB-AD02-F555-2CA3BCD6C06C}"/>
              </a:ext>
            </a:extLst>
          </p:cNvPr>
          <p:cNvSpPr txBox="1">
            <a:spLocks noChangeArrowheads="1"/>
          </p:cNvSpPr>
          <p:nvPr/>
        </p:nvSpPr>
        <p:spPr bwMode="auto">
          <a:xfrm>
            <a:off x="995363" y="6107113"/>
            <a:ext cx="4787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t>Die </a:t>
            </a:r>
            <a:r>
              <a:rPr lang="en-US" altLang="en-US" sz="1200" b="1">
                <a:solidFill>
                  <a:srgbClr val="0000FF"/>
                </a:solidFill>
              </a:rPr>
              <a:t>transversale </a:t>
            </a:r>
            <a:r>
              <a:rPr lang="en-US" altLang="en-US" sz="1200"/>
              <a:t>Vergrößerung bei 20-dioptrischer BIO beträgt also das 3-fache</a:t>
            </a:r>
            <a:endParaRPr lang="en-US" altLang="en-US">
              <a:solidFill>
                <a:srgbClr val="0000FF"/>
              </a:solidFill>
            </a:endParaRPr>
          </a:p>
        </p:txBody>
      </p:sp>
      <p:cxnSp>
        <p:nvCxnSpPr>
          <p:cNvPr id="26" name="Straight Arrow Connector 25">
            <a:extLst>
              <a:ext uri="{FF2B5EF4-FFF2-40B4-BE49-F238E27FC236}">
                <a16:creationId xmlns:a16="http://schemas.microsoft.com/office/drawing/2014/main" id="{F87B3206-B0AE-60B7-03F5-BBC9E2222FC6}"/>
              </a:ext>
            </a:extLst>
          </p:cNvPr>
          <p:cNvCxnSpPr/>
          <p:nvPr/>
        </p:nvCxnSpPr>
        <p:spPr>
          <a:xfrm flipV="1">
            <a:off x="2767013" y="4187825"/>
            <a:ext cx="4191000" cy="1944688"/>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3">
            <a:extLst>
              <a:ext uri="{FF2B5EF4-FFF2-40B4-BE49-F238E27FC236}">
                <a16:creationId xmlns:a16="http://schemas.microsoft.com/office/drawing/2014/main" id="{535710EC-9F5D-2B61-6C13-85A3F4B13513}"/>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6998DB-A54C-7148-8278-9B8937F7F9A2}" type="slidenum">
              <a:rPr lang="en-US" altLang="en-US" smtClean="0"/>
              <a:t>64</a:t>
            </a:fld>
            <a:endParaRPr lang="en-US" altLang="en-US"/>
          </a:p>
        </p:txBody>
      </p:sp>
      <p:sp>
        <p:nvSpPr>
          <p:cNvPr id="68611" name="Rectangle 3">
            <a:extLst>
              <a:ext uri="{FF2B5EF4-FFF2-40B4-BE49-F238E27FC236}">
                <a16:creationId xmlns:a16="http://schemas.microsoft.com/office/drawing/2014/main" id="{AC4F1E06-B62D-D414-DDE7-1CF909CD0D6B}"/>
              </a:ext>
            </a:extLst>
          </p:cNvPr>
          <p:cNvSpPr>
            <a:spLocks noChangeArrowheads="1"/>
          </p:cNvSpPr>
          <p:nvPr/>
        </p:nvSpPr>
        <p:spPr bwMode="auto">
          <a:xfrm>
            <a:off x="457200" y="122238"/>
            <a:ext cx="75438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12700" rIns="25400" bIns="12700" anchor="b"/>
          <a:lstStyle>
            <a:lvl1pPr>
              <a:spcBef>
                <a:spcPct val="20000"/>
              </a:spcBef>
              <a:buClr>
                <a:schemeClr val="tx2"/>
              </a:buClr>
              <a:buSzPct val="70000"/>
              <a:buFont typeface="Wingdings" pitchFamily="2" charset="2"/>
              <a:buChar char="l"/>
              <a:defRPr sz="3000">
                <a:solidFill>
                  <a:schemeClr val="tx1"/>
                </a:solidFill>
                <a:latin typeface="Arial" panose="020B0604020202020204" pitchFamily="34" charset="0"/>
              </a:defRPr>
            </a:lvl1pPr>
            <a:lvl2pPr marL="742950" indent="-285750">
              <a:spcBef>
                <a:spcPct val="20000"/>
              </a:spcBef>
              <a:buClr>
                <a:schemeClr val="accent2"/>
              </a:buClr>
              <a:buSzPct val="70000"/>
              <a:buFont typeface="Wingdings" pitchFamily="2" charset="2"/>
              <a:buChar char="l"/>
              <a:defRPr sz="2600">
                <a:solidFill>
                  <a:schemeClr val="tx1"/>
                </a:solidFill>
                <a:latin typeface="Arial" panose="020B0604020202020204" pitchFamily="34" charset="0"/>
              </a:defRPr>
            </a:lvl2pPr>
            <a:lvl3pPr marL="1143000" indent="-228600">
              <a:spcBef>
                <a:spcPct val="20000"/>
              </a:spcBef>
              <a:buClr>
                <a:schemeClr val="accent1"/>
              </a:buClr>
              <a:buSzPct val="70000"/>
              <a:buFont typeface="Wingdings" pitchFamily="2" charset="2"/>
              <a:buChar char="l"/>
              <a:defRPr sz="2300">
                <a:solidFill>
                  <a:schemeClr val="tx1"/>
                </a:solidFill>
                <a:latin typeface="Arial" panose="020B0604020202020204" pitchFamily="34" charset="0"/>
              </a:defRPr>
            </a:lvl3pPr>
            <a:lvl4pPr marL="1600200" indent="-228600">
              <a:spcBef>
                <a:spcPct val="20000"/>
              </a:spcBef>
              <a:buClr>
                <a:schemeClr val="tx2"/>
              </a:buClr>
              <a:buSzPct val="75000"/>
              <a:buFont typeface="Wingdings" pitchFamily="2" charset="2"/>
              <a:buChar char="§"/>
              <a:defRPr sz="2000">
                <a:solidFill>
                  <a:schemeClr val="tx1"/>
                </a:solidFill>
                <a:latin typeface="Arial" panose="020B0604020202020204" pitchFamily="34" charset="0"/>
              </a:defRPr>
            </a:lvl4pPr>
            <a:lvl5pPr marL="2057400" indent="-228600">
              <a:spcBef>
                <a:spcPct val="20000"/>
              </a:spcBef>
              <a:buClr>
                <a:schemeClr val="folHlink"/>
              </a:buClr>
              <a:buSzPct val="80000"/>
              <a:buFont typeface="Wingdings"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200" b="1" dirty="0" err="1">
                <a:solidFill>
                  <a:schemeClr val="tx2"/>
                </a:solidFill>
              </a:rPr>
              <a:t>Axiale</a:t>
            </a:r>
            <a:r>
              <a:rPr lang="en-US" altLang="en-US" sz="1200" b="1" dirty="0">
                <a:solidFill>
                  <a:schemeClr val="tx2"/>
                </a:solidFill>
              </a:rPr>
              <a:t> </a:t>
            </a:r>
            <a:r>
              <a:rPr lang="en-US" altLang="en-US" sz="1200" b="1" dirty="0" err="1">
                <a:solidFill>
                  <a:schemeClr val="tx2"/>
                </a:solidFill>
              </a:rPr>
              <a:t>Vergrößerung</a:t>
            </a:r>
            <a:endParaRPr lang="en-US" altLang="en-US" sz="1200" b="1" dirty="0">
              <a:solidFill>
                <a:schemeClr val="tx2"/>
              </a:solidFill>
            </a:endParaRPr>
          </a:p>
        </p:txBody>
      </p:sp>
      <p:sp>
        <p:nvSpPr>
          <p:cNvPr id="2" name="TextBox 1">
            <a:extLst>
              <a:ext uri="{FF2B5EF4-FFF2-40B4-BE49-F238E27FC236}">
                <a16:creationId xmlns:a16="http://schemas.microsoft.com/office/drawing/2014/main" id="{2EC9FC13-3D4F-B412-2CE1-55F256E17011}"/>
              </a:ext>
            </a:extLst>
          </p:cNvPr>
          <p:cNvSpPr txBox="1"/>
          <p:nvPr/>
        </p:nvSpPr>
        <p:spPr>
          <a:xfrm>
            <a:off x="711200" y="990600"/>
            <a:ext cx="7721600" cy="2149306"/>
          </a:xfrm>
          <a:prstGeom prst="rect">
            <a:avLst/>
          </a:prstGeom>
          <a:solidFill>
            <a:schemeClr val="accent5">
              <a:lumMod val="40000"/>
              <a:lumOff val="60000"/>
            </a:schemeClr>
          </a:solidFill>
        </p:spPr>
        <p:txBody>
          <a:bodyPr wrap="square" lIns="25400" tIns="12700" rIns="25400" bIns="12700">
            <a:spAutoFit/>
          </a:bodyPr>
          <a:lstStyle/>
          <a:p>
            <a:pPr>
              <a:defRPr/>
            </a:pPr>
            <a:r>
              <a:rPr lang="en-US" sz="1200" dirty="0">
                <a:solidFill>
                  <a:schemeClr val="bg1">
                    <a:lumMod val="75000"/>
                  </a:schemeClr>
                </a:solidFill>
              </a:rPr>
              <a:t>Was die </a:t>
            </a:r>
            <a:r>
              <a:rPr lang="en-US" sz="1200" dirty="0" err="1">
                <a:solidFill>
                  <a:schemeClr val="bg1">
                    <a:lumMod val="75000"/>
                  </a:schemeClr>
                </a:solidFill>
              </a:rPr>
              <a:t>Axiale</a:t>
            </a:r>
            <a:r>
              <a:rPr lang="en-US" sz="1200" dirty="0">
                <a:solidFill>
                  <a:schemeClr val="bg1">
                    <a:lumMod val="75000"/>
                  </a:schemeClr>
                </a:solidFill>
              </a:rPr>
              <a:t> Vergrößerung während der BIO betrifft… Wir haben gesagt, dass </a:t>
            </a:r>
            <a:r>
              <a:rPr lang="en-US" sz="1200" u="sng" dirty="0">
                <a:solidFill>
                  <a:schemeClr val="bg1">
                    <a:lumMod val="75000"/>
                  </a:schemeClr>
                </a:solidFill>
              </a:rPr>
              <a:t>die </a:t>
            </a:r>
            <a:r>
              <a:rPr lang="en-US" sz="1200" u="sng" dirty="0" err="1">
                <a:solidFill>
                  <a:schemeClr val="bg1">
                    <a:lumMod val="75000"/>
                  </a:schemeClr>
                </a:solidFill>
              </a:rPr>
              <a:t>Axiale</a:t>
            </a:r>
            <a:r>
              <a:rPr lang="en-US" sz="1200" u="sng" dirty="0">
                <a:solidFill>
                  <a:schemeClr val="bg1">
                    <a:lumMod val="75000"/>
                  </a:schemeClr>
                </a:solidFill>
              </a:rPr>
              <a:t> Vergrößerung gut durch das Quadrat der </a:t>
            </a:r>
            <a:r>
              <a:rPr lang="en-US" sz="1200" i="1" u="sng" dirty="0">
                <a:solidFill>
                  <a:schemeClr val="bg1">
                    <a:lumMod val="75000"/>
                  </a:schemeClr>
                </a:solidFill>
              </a:rPr>
              <a:t>transversalen </a:t>
            </a:r>
            <a:r>
              <a:rPr lang="en-US" sz="1200" u="sng" dirty="0">
                <a:solidFill>
                  <a:schemeClr val="bg1">
                    <a:lumMod val="75000"/>
                  </a:schemeClr>
                </a:solidFill>
              </a:rPr>
              <a:t>Vergrößerung approximiert wird</a:t>
            </a:r>
            <a:r>
              <a:rPr lang="en-US" sz="1200" dirty="0">
                <a:solidFill>
                  <a:schemeClr val="bg1">
                    <a:lumMod val="75000"/>
                  </a:schemeClr>
                </a:solidFill>
              </a:rPr>
              <a:t>. Das führt zu der Frage: </a:t>
            </a:r>
            <a:r>
              <a:rPr lang="en-US" sz="1200" i="1" dirty="0">
                <a:solidFill>
                  <a:schemeClr val="bg1">
                    <a:lumMod val="75000"/>
                  </a:schemeClr>
                </a:solidFill>
              </a:rPr>
              <a:t>Wie groß ist die transversale Vergrößerung während der BIO?</a:t>
            </a:r>
          </a:p>
          <a:p>
            <a:pPr>
              <a:defRPr/>
            </a:pPr>
            <a:endParaRPr lang="en-US" i="1" dirty="0">
              <a:solidFill>
                <a:schemeClr val="bg1">
                  <a:lumMod val="75000"/>
                </a:schemeClr>
              </a:solidFill>
            </a:endParaRPr>
          </a:p>
          <a:p>
            <a:pPr>
              <a:defRPr/>
            </a:pPr>
            <a:r>
              <a:rPr lang="en-US" sz="1200" dirty="0">
                <a:solidFill>
                  <a:schemeClr val="bg1">
                    <a:lumMod val="75000"/>
                  </a:schemeClr>
                </a:solidFill>
              </a:rPr>
              <a:t>Erinnern Sie sich daran, dass die transversale Vergrößerung auf ein Problem</a:t>
            </a:r>
            <a:r>
              <a:rPr lang="en-US" sz="1200" i="1" dirty="0">
                <a:solidFill>
                  <a:schemeClr val="bg1">
                    <a:lumMod val="75000"/>
                  </a:schemeClr>
                </a:solidFill>
              </a:rPr>
              <a:t> mit gleichseitigen Dreiecken </a:t>
            </a:r>
            <a:r>
              <a:rPr lang="en-US" sz="1200" dirty="0">
                <a:solidFill>
                  <a:schemeClr val="bg1">
                    <a:lumMod val="75000"/>
                  </a:schemeClr>
                </a:solidFill>
              </a:rPr>
              <a:t>zurückzuführen ist, das sich auf das Verhältnis U/V reduzieren lässt. Dies führt zu einer </a:t>
            </a:r>
            <a:r>
              <a:rPr lang="en-US" sz="1200" u="sng" dirty="0">
                <a:solidFill>
                  <a:schemeClr val="bg1">
                    <a:lumMod val="75000"/>
                  </a:schemeClr>
                </a:solidFill>
              </a:rPr>
              <a:t>weiteren </a:t>
            </a:r>
            <a:r>
              <a:rPr lang="en-US" sz="1200" dirty="0">
                <a:solidFill>
                  <a:schemeClr val="bg1">
                    <a:lumMod val="75000"/>
                  </a:schemeClr>
                </a:solidFill>
              </a:rPr>
              <a:t>Frage: </a:t>
            </a:r>
            <a:r>
              <a:rPr lang="en-US" sz="1200" i="1" dirty="0">
                <a:solidFill>
                  <a:schemeClr val="bg1">
                    <a:lumMod val="75000"/>
                  </a:schemeClr>
                </a:solidFill>
              </a:rPr>
              <a:t>Wie sieht die Konfiguration der gleichseitigen Dreiecke während der BIO aus? </a:t>
            </a:r>
            <a:r>
              <a:rPr lang="en-US" sz="1200" b="1" dirty="0">
                <a:solidFill>
                  <a:schemeClr val="bg1">
                    <a:lumMod val="75000"/>
                  </a:schemeClr>
                </a:solidFill>
              </a:rPr>
              <a:t>Dies </a:t>
            </a:r>
            <a:r>
              <a:rPr lang="en-US" sz="1200" dirty="0">
                <a:solidFill>
                  <a:schemeClr val="bg1">
                    <a:lumMod val="75000"/>
                  </a:schemeClr>
                </a:solidFill>
              </a:rPr>
              <a:t>ist diese Konfiguration. Beachten Sie, dass während der BIO </a:t>
            </a:r>
            <a:r>
              <a:rPr lang="en-US" sz="1200" i="1" dirty="0">
                <a:solidFill>
                  <a:schemeClr val="bg1">
                    <a:lumMod val="75000"/>
                  </a:schemeClr>
                </a:solidFill>
              </a:rPr>
              <a:t>U </a:t>
            </a:r>
            <a:r>
              <a:rPr lang="en-US" sz="1200" dirty="0">
                <a:solidFill>
                  <a:schemeClr val="bg1">
                    <a:lumMod val="75000"/>
                  </a:schemeClr>
                </a:solidFill>
              </a:rPr>
              <a:t>die Gesamtstärke des Auges des Patienten und </a:t>
            </a:r>
            <a:r>
              <a:rPr lang="en-US" sz="1200" i="1" dirty="0">
                <a:solidFill>
                  <a:schemeClr val="bg1">
                    <a:lumMod val="75000"/>
                  </a:schemeClr>
                </a:solidFill>
              </a:rPr>
              <a:t>V </a:t>
            </a:r>
            <a:r>
              <a:rPr lang="en-US" sz="1200" dirty="0">
                <a:solidFill>
                  <a:schemeClr val="bg1">
                    <a:lumMod val="75000"/>
                  </a:schemeClr>
                </a:solidFill>
              </a:rPr>
              <a:t>die Stärke der Kondensorlinse ist. Wir verwenden stets 60 D als Brechkraft des Auges.* Somit </a:t>
            </a:r>
            <a:r>
              <a:rPr lang="en-US" sz="1200" u="sng" dirty="0">
                <a:solidFill>
                  <a:schemeClr val="bg1">
                    <a:lumMod val="75000"/>
                  </a:schemeClr>
                </a:solidFill>
              </a:rPr>
              <a:t>beträgt die transversale Vergrößerung während der BIO 60/Linse</a:t>
            </a:r>
            <a:r>
              <a:rPr lang="en-US" sz="1200" dirty="0">
                <a:solidFill>
                  <a:schemeClr val="bg1">
                    <a:lumMod val="75000"/>
                  </a:schemeClr>
                </a:solidFill>
              </a:rPr>
              <a:t>. Wenn also </a:t>
            </a:r>
            <a:r>
              <a:rPr lang="en-US" sz="1200" dirty="0" err="1">
                <a:solidFill>
                  <a:schemeClr val="bg1">
                    <a:lumMod val="75000"/>
                  </a:schemeClr>
                </a:solidFill>
              </a:rPr>
              <a:t>beispielsweise </a:t>
            </a:r>
            <a:r>
              <a:rPr lang="en-US" sz="1200" dirty="0">
                <a:solidFill>
                  <a:schemeClr val="bg1">
                    <a:lumMod val="75000"/>
                  </a:schemeClr>
                </a:solidFill>
              </a:rPr>
              <a:t>eine 20-D-Linse verwendet wird, ist das Bild einer Netzhautläsion 60/20 = 3-mal breiter als die Läsion selbst. </a:t>
            </a:r>
          </a:p>
        </p:txBody>
      </p:sp>
      <p:sp>
        <p:nvSpPr>
          <p:cNvPr id="37894" name="TextBox 4">
            <a:extLst>
              <a:ext uri="{FF2B5EF4-FFF2-40B4-BE49-F238E27FC236}">
                <a16:creationId xmlns:a16="http://schemas.microsoft.com/office/drawing/2014/main" id="{8784F811-6092-B597-409B-E28B55D7793A}"/>
              </a:ext>
            </a:extLst>
          </p:cNvPr>
          <p:cNvSpPr txBox="1">
            <a:spLocks noChangeArrowheads="1"/>
          </p:cNvSpPr>
          <p:nvPr/>
        </p:nvSpPr>
        <p:spPr bwMode="auto">
          <a:xfrm>
            <a:off x="484188" y="4097338"/>
            <a:ext cx="8153400" cy="1133644"/>
          </a:xfrm>
          <a:prstGeom prst="rect">
            <a:avLst/>
          </a:prstGeom>
          <a:solidFill>
            <a:schemeClr val="accent1">
              <a:lumMod val="40000"/>
              <a:lumOff val="60000"/>
            </a:schemeClr>
          </a:solidFill>
          <a:ln>
            <a:noFill/>
          </a:ln>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dirty="0">
                <a:solidFill>
                  <a:schemeClr val="bg1">
                    <a:lumMod val="75000"/>
                  </a:schemeClr>
                </a:solidFill>
              </a:rPr>
              <a:t>Allerdings ist es nicht ganz so einfach, da wir noch einen weiteren Aspekt der BIO berücksichtigen müssen, der die wahrgenommene Tiefe beeinflusst, nämlich </a:t>
            </a:r>
            <a:r>
              <a:rPr lang="en-US" altLang="en-US" sz="1200" b="1" dirty="0">
                <a:solidFill>
                  <a:schemeClr val="bg1">
                    <a:lumMod val="75000"/>
                  </a:schemeClr>
                </a:solidFill>
              </a:rPr>
              <a:t>den Pupillenabstand </a:t>
            </a:r>
            <a:r>
              <a:rPr lang="en-US" altLang="en-US" sz="1200" dirty="0">
                <a:solidFill>
                  <a:schemeClr val="bg1">
                    <a:lumMod val="75000"/>
                  </a:schemeClr>
                </a:solidFill>
              </a:rPr>
              <a:t>(üblicherweise mit PD abgekürzt). Erinnern Sie sich daran, dass das BIO-Kopfstück den effektiven PD des Untersuchers auf etwa 15 mm reduziert, damit seine Pupillen beide in die Pupille des Patienten passen. Wenn wir annehmen, dass der Basis-PD des Untersuchers 60 mm* beträgt, bedeutet dies, dass </a:t>
            </a:r>
            <a:r>
              <a:rPr lang="en-US" altLang="en-US" sz="1200" u="sng" dirty="0">
                <a:solidFill>
                  <a:schemeClr val="bg1">
                    <a:lumMod val="75000"/>
                  </a:schemeClr>
                </a:solidFill>
              </a:rPr>
              <a:t>seine Fähigkeit zur Tiefenwahrnehmung um den Faktor 60/15 = 4 verringert wurde</a:t>
            </a:r>
            <a:r>
              <a:rPr lang="en-US" altLang="en-US" sz="1200" dirty="0">
                <a:solidFill>
                  <a:schemeClr val="bg1">
                    <a:lumMod val="75000"/>
                  </a:schemeClr>
                </a:solidFill>
              </a:rPr>
              <a:t>. Diese Verringerung muss bei der Bestimmung der </a:t>
            </a:r>
            <a:r>
              <a:rPr lang="en-US" altLang="en-US" sz="1200" dirty="0" err="1">
                <a:solidFill>
                  <a:schemeClr val="bg1">
                    <a:lumMod val="75000"/>
                  </a:schemeClr>
                </a:solidFill>
              </a:rPr>
              <a:t>Axialen</a:t>
            </a:r>
            <a:r>
              <a:rPr lang="en-US" altLang="en-US" sz="1200" dirty="0">
                <a:solidFill>
                  <a:schemeClr val="bg1">
                    <a:lumMod val="75000"/>
                  </a:schemeClr>
                </a:solidFill>
              </a:rPr>
              <a:t> Vergrößerung bei BIO berücksichtigt werden. </a:t>
            </a:r>
          </a:p>
        </p:txBody>
      </p:sp>
      <p:sp>
        <p:nvSpPr>
          <p:cNvPr id="3" name="Arrow: Up-Down 2">
            <a:extLst>
              <a:ext uri="{FF2B5EF4-FFF2-40B4-BE49-F238E27FC236}">
                <a16:creationId xmlns:a16="http://schemas.microsoft.com/office/drawing/2014/main" id="{DFA0E5BB-2981-578C-FD08-7657A6549E05}"/>
              </a:ext>
            </a:extLst>
          </p:cNvPr>
          <p:cNvSpPr/>
          <p:nvPr/>
        </p:nvSpPr>
        <p:spPr>
          <a:xfrm rot="19429446">
            <a:off x="4751388" y="1489075"/>
            <a:ext cx="279400" cy="1871663"/>
          </a:xfrm>
          <a:prstGeom prst="upDownArrow">
            <a:avLst/>
          </a:prstGeom>
          <a:solidFill>
            <a:schemeClr val="bg1">
              <a:lumMod val="75000"/>
            </a:schemeClr>
          </a:solidFill>
          <a:ln>
            <a:solidFill>
              <a:schemeClr val="bg1">
                <a:lumMod val="65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 name="Arrow: Up-Down 5">
            <a:extLst>
              <a:ext uri="{FF2B5EF4-FFF2-40B4-BE49-F238E27FC236}">
                <a16:creationId xmlns:a16="http://schemas.microsoft.com/office/drawing/2014/main" id="{7E081BC6-84FD-6DB7-17AC-DC967EF34C16}"/>
              </a:ext>
            </a:extLst>
          </p:cNvPr>
          <p:cNvSpPr/>
          <p:nvPr/>
        </p:nvSpPr>
        <p:spPr>
          <a:xfrm rot="21106673">
            <a:off x="4829175" y="2190750"/>
            <a:ext cx="293688" cy="2971800"/>
          </a:xfrm>
          <a:prstGeom prst="upDownArrow">
            <a:avLst/>
          </a:prstGeom>
          <a:solidFill>
            <a:schemeClr val="bg1">
              <a:lumMod val="75000"/>
            </a:schemeClr>
          </a:solidFill>
          <a:ln>
            <a:solidFill>
              <a:schemeClr val="bg1">
                <a:lumMod val="65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 name="TextBox 3">
            <a:extLst>
              <a:ext uri="{FF2B5EF4-FFF2-40B4-BE49-F238E27FC236}">
                <a16:creationId xmlns:a16="http://schemas.microsoft.com/office/drawing/2014/main" id="{6496DC31-361A-742D-0A8B-BE8D99D41516}"/>
              </a:ext>
            </a:extLst>
          </p:cNvPr>
          <p:cNvSpPr txBox="1"/>
          <p:nvPr/>
        </p:nvSpPr>
        <p:spPr>
          <a:xfrm>
            <a:off x="819150" y="2009775"/>
            <a:ext cx="7505700" cy="579646"/>
          </a:xfrm>
          <a:prstGeom prst="rect">
            <a:avLst/>
          </a:prstGeom>
          <a:solidFill>
            <a:schemeClr val="tx2">
              <a:lumMod val="20000"/>
              <a:lumOff val="80000"/>
            </a:schemeClr>
          </a:solidFill>
        </p:spPr>
        <p:txBody>
          <a:bodyPr wrap="square" lIns="25400" tIns="12700" rIns="25400" bIns="12700">
            <a:spAutoFit/>
          </a:bodyPr>
          <a:lstStyle/>
          <a:p>
            <a:pPr>
              <a:defRPr/>
            </a:pPr>
            <a:r>
              <a:rPr lang="en-US" sz="1200" dirty="0">
                <a:solidFill>
                  <a:schemeClr val="bg1">
                    <a:lumMod val="65000"/>
                  </a:schemeClr>
                </a:solidFill>
              </a:rPr>
              <a:t>Aufgrund dieser Aussagen scheint es, als wüssten wir nun die </a:t>
            </a:r>
            <a:r>
              <a:rPr lang="en-US" sz="1200" dirty="0" err="1">
                <a:solidFill>
                  <a:schemeClr val="bg1">
                    <a:lumMod val="65000"/>
                  </a:schemeClr>
                </a:solidFill>
              </a:rPr>
              <a:t>Axiale</a:t>
            </a:r>
            <a:r>
              <a:rPr lang="en-US" sz="1200" dirty="0">
                <a:solidFill>
                  <a:schemeClr val="bg1">
                    <a:lumMod val="65000"/>
                  </a:schemeClr>
                </a:solidFill>
              </a:rPr>
              <a:t> Vergrößerung während der BIO – sie ist das Quadrat von (60/Linse). Wenn also eine 20-D-Kondensationslinse verwendet wird, beträgt die </a:t>
            </a:r>
            <a:r>
              <a:rPr lang="en-US" sz="1200" dirty="0" err="1">
                <a:solidFill>
                  <a:schemeClr val="bg1">
                    <a:lumMod val="65000"/>
                  </a:schemeClr>
                </a:solidFill>
              </a:rPr>
              <a:t>Axiale</a:t>
            </a:r>
            <a:r>
              <a:rPr lang="en-US" sz="1200" dirty="0">
                <a:solidFill>
                  <a:schemeClr val="bg1">
                    <a:lumMod val="65000"/>
                  </a:schemeClr>
                </a:solidFill>
              </a:rPr>
              <a:t> Vergrößerung (60/20)</a:t>
            </a:r>
            <a:r>
              <a:rPr lang="en-US" sz="1200" baseline="30000" dirty="0">
                <a:solidFill>
                  <a:schemeClr val="bg1">
                    <a:lumMod val="65000"/>
                  </a:schemeClr>
                </a:solidFill>
              </a:rPr>
              <a:t>2</a:t>
            </a:r>
            <a:r>
              <a:rPr lang="en-US" sz="1200" dirty="0">
                <a:solidFill>
                  <a:schemeClr val="bg1">
                    <a:lumMod val="65000"/>
                  </a:schemeClr>
                </a:solidFill>
              </a:rPr>
              <a:t> = 3</a:t>
            </a:r>
            <a:r>
              <a:rPr lang="en-US" sz="1200" baseline="30000" dirty="0">
                <a:solidFill>
                  <a:schemeClr val="bg1">
                    <a:lumMod val="65000"/>
                  </a:schemeClr>
                </a:solidFill>
              </a:rPr>
              <a:t>2</a:t>
            </a:r>
            <a:r>
              <a:rPr lang="en-US" sz="1200" dirty="0">
                <a:solidFill>
                  <a:schemeClr val="bg1">
                    <a:lumMod val="65000"/>
                  </a:schemeClr>
                </a:solidFill>
              </a:rPr>
              <a:t> = 9x. </a:t>
            </a:r>
          </a:p>
        </p:txBody>
      </p:sp>
      <p:grpSp>
        <p:nvGrpSpPr>
          <p:cNvPr id="68618" name="Group 7">
            <a:extLst>
              <a:ext uri="{FF2B5EF4-FFF2-40B4-BE49-F238E27FC236}">
                <a16:creationId xmlns:a16="http://schemas.microsoft.com/office/drawing/2014/main" id="{8E881183-33CB-7200-FA63-AB167CA8B299}"/>
              </a:ext>
            </a:extLst>
          </p:cNvPr>
          <p:cNvGrpSpPr>
            <a:grpSpLocks/>
          </p:cNvGrpSpPr>
          <p:nvPr/>
        </p:nvGrpSpPr>
        <p:grpSpPr bwMode="auto">
          <a:xfrm>
            <a:off x="1657350" y="4484692"/>
            <a:ext cx="2714625" cy="493712"/>
            <a:chOff x="1676399" y="3564867"/>
            <a:chExt cx="2714585" cy="493010"/>
          </a:xfrm>
        </p:grpSpPr>
        <p:cxnSp>
          <p:nvCxnSpPr>
            <p:cNvPr id="10" name="Straight Connector 9">
              <a:extLst>
                <a:ext uri="{FF2B5EF4-FFF2-40B4-BE49-F238E27FC236}">
                  <a16:creationId xmlns:a16="http://schemas.microsoft.com/office/drawing/2014/main" id="{B36ABC27-F8B7-5C8F-5935-07B39AC6024F}"/>
                </a:ext>
              </a:extLst>
            </p:cNvPr>
            <p:cNvCxnSpPr>
              <a:cxnSpLocks/>
            </p:cNvCxnSpPr>
            <p:nvPr/>
          </p:nvCxnSpPr>
          <p:spPr>
            <a:xfrm>
              <a:off x="1676399" y="3751925"/>
              <a:ext cx="1498578"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1A1A9C73-2D42-661B-03C0-F4E7EB94B50A}"/>
                </a:ext>
              </a:extLst>
            </p:cNvPr>
            <p:cNvSpPr txBox="1"/>
            <p:nvPr/>
          </p:nvSpPr>
          <p:spPr>
            <a:xfrm>
              <a:off x="2282815" y="3750340"/>
              <a:ext cx="284159" cy="307537"/>
            </a:xfrm>
            <a:prstGeom prst="rect">
              <a:avLst/>
            </a:prstGeom>
            <a:noFill/>
          </p:spPr>
          <p:txBody>
            <a:bodyPr wrap="square" lIns="25400" tIns="12700" rIns="25400" bIns="12700">
              <a:spAutoFit/>
            </a:bodyPr>
            <a:lstStyle/>
            <a:p>
              <a:pPr>
                <a:defRPr/>
              </a:pPr>
              <a:r>
                <a:rPr lang="en-US" sz="1200" dirty="0">
                  <a:solidFill>
                    <a:schemeClr val="bg1">
                      <a:lumMod val="75000"/>
                    </a:schemeClr>
                  </a:solidFill>
                </a:rPr>
                <a:t>4</a:t>
              </a:r>
            </a:p>
          </p:txBody>
        </p:sp>
        <p:cxnSp>
          <p:nvCxnSpPr>
            <p:cNvPr id="13" name="Straight Connector 12">
              <a:extLst>
                <a:ext uri="{FF2B5EF4-FFF2-40B4-BE49-F238E27FC236}">
                  <a16:creationId xmlns:a16="http://schemas.microsoft.com/office/drawing/2014/main" id="{F4277893-FF10-B5A5-D848-5B644888C514}"/>
                </a:ext>
              </a:extLst>
            </p:cNvPr>
            <p:cNvCxnSpPr>
              <a:cxnSpLocks/>
            </p:cNvCxnSpPr>
            <p:nvPr/>
          </p:nvCxnSpPr>
          <p:spPr>
            <a:xfrm flipV="1">
              <a:off x="3667095" y="3756681"/>
              <a:ext cx="723889"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9859D082-8A25-EFE1-87AE-6A4894FA700B}"/>
                </a:ext>
              </a:extLst>
            </p:cNvPr>
            <p:cNvSpPr txBox="1"/>
            <p:nvPr/>
          </p:nvSpPr>
          <p:spPr>
            <a:xfrm>
              <a:off x="3913154" y="3731317"/>
              <a:ext cx="284158" cy="307537"/>
            </a:xfrm>
            <a:prstGeom prst="rect">
              <a:avLst/>
            </a:prstGeom>
            <a:noFill/>
          </p:spPr>
          <p:txBody>
            <a:bodyPr wrap="square" lIns="25400" tIns="12700" rIns="25400" bIns="12700">
              <a:spAutoFit/>
            </a:bodyPr>
            <a:lstStyle/>
            <a:p>
              <a:pPr>
                <a:defRPr/>
              </a:pPr>
              <a:r>
                <a:rPr lang="en-US" sz="1200" dirty="0">
                  <a:solidFill>
                    <a:schemeClr val="bg1">
                      <a:lumMod val="75000"/>
                    </a:schemeClr>
                  </a:solidFill>
                </a:rPr>
                <a:t>4</a:t>
              </a:r>
            </a:p>
          </p:txBody>
        </p:sp>
        <p:sp>
          <p:nvSpPr>
            <p:cNvPr id="15" name="TextBox 14">
              <a:extLst>
                <a:ext uri="{FF2B5EF4-FFF2-40B4-BE49-F238E27FC236}">
                  <a16:creationId xmlns:a16="http://schemas.microsoft.com/office/drawing/2014/main" id="{C268D139-2474-9574-6064-6A4C03999568}"/>
                </a:ext>
              </a:extLst>
            </p:cNvPr>
            <p:cNvSpPr txBox="1"/>
            <p:nvPr/>
          </p:nvSpPr>
          <p:spPr>
            <a:xfrm>
              <a:off x="3276575" y="3564867"/>
              <a:ext cx="304796" cy="339242"/>
            </a:xfrm>
            <a:prstGeom prst="rect">
              <a:avLst/>
            </a:prstGeom>
            <a:noFill/>
          </p:spPr>
          <p:txBody>
            <a:bodyPr wrap="square" lIns="25400" tIns="12700" rIns="25400" bIns="12700">
              <a:spAutoFit/>
            </a:bodyPr>
            <a:lstStyle/>
            <a:p>
              <a:pPr>
                <a:defRPr/>
              </a:pPr>
              <a:r>
                <a:rPr lang="en-US" sz="1200" dirty="0">
                  <a:solidFill>
                    <a:schemeClr val="bg1">
                      <a:lumMod val="75000"/>
                    </a:schemeClr>
                  </a:solidFill>
                </a:rPr>
                <a:t>=</a:t>
              </a:r>
            </a:p>
          </p:txBody>
        </p:sp>
      </p:grpSp>
      <p:sp>
        <p:nvSpPr>
          <p:cNvPr id="16" name="TextBox 15">
            <a:extLst>
              <a:ext uri="{FF2B5EF4-FFF2-40B4-BE49-F238E27FC236}">
                <a16:creationId xmlns:a16="http://schemas.microsoft.com/office/drawing/2014/main" id="{170D6531-ED84-98D5-0881-C6A152E9F9FA}"/>
              </a:ext>
            </a:extLst>
          </p:cNvPr>
          <p:cNvSpPr txBox="1"/>
          <p:nvPr/>
        </p:nvSpPr>
        <p:spPr>
          <a:xfrm>
            <a:off x="185738" y="4489450"/>
            <a:ext cx="1319212" cy="394980"/>
          </a:xfrm>
          <a:prstGeom prst="rect">
            <a:avLst/>
          </a:prstGeom>
          <a:noFill/>
        </p:spPr>
        <p:txBody>
          <a:bodyPr wrap="square" lIns="25400" tIns="12700" rIns="25400" bIns="12700">
            <a:spAutoFit/>
          </a:bodyPr>
          <a:lstStyle/>
          <a:p>
            <a:pPr algn="r">
              <a:defRPr/>
            </a:pPr>
            <a:r>
              <a:rPr lang="en-US" sz="1200" dirty="0" err="1">
                <a:solidFill>
                  <a:schemeClr val="bg1">
                    <a:lumMod val="75000"/>
                  </a:schemeClr>
                </a:solidFill>
              </a:rPr>
              <a:t>Axiale</a:t>
            </a:r>
            <a:r>
              <a:rPr lang="en-US" sz="1200" dirty="0">
                <a:solidFill>
                  <a:schemeClr val="bg1">
                    <a:lumMod val="75000"/>
                  </a:schemeClr>
                </a:solidFill>
              </a:rPr>
              <a:t> Vergrößerung  =</a:t>
            </a:r>
          </a:p>
        </p:txBody>
      </p:sp>
      <p:grpSp>
        <p:nvGrpSpPr>
          <p:cNvPr id="68620" name="Group 16">
            <a:extLst>
              <a:ext uri="{FF2B5EF4-FFF2-40B4-BE49-F238E27FC236}">
                <a16:creationId xmlns:a16="http://schemas.microsoft.com/office/drawing/2014/main" id="{F315003A-2B48-E061-9F4B-2356D4E72779}"/>
              </a:ext>
            </a:extLst>
          </p:cNvPr>
          <p:cNvGrpSpPr>
            <a:grpSpLocks/>
          </p:cNvGrpSpPr>
          <p:nvPr/>
        </p:nvGrpSpPr>
        <p:grpSpPr bwMode="auto">
          <a:xfrm>
            <a:off x="5241925" y="3636963"/>
            <a:ext cx="3759200" cy="1076325"/>
            <a:chOff x="2869490" y="1692894"/>
            <a:chExt cx="3759910" cy="1077218"/>
          </a:xfrm>
        </p:grpSpPr>
        <p:sp>
          <p:nvSpPr>
            <p:cNvPr id="18" name="TextBox 17">
              <a:extLst>
                <a:ext uri="{FF2B5EF4-FFF2-40B4-BE49-F238E27FC236}">
                  <a16:creationId xmlns:a16="http://schemas.microsoft.com/office/drawing/2014/main" id="{1B4E9678-B299-66F8-4622-B5658703B7A6}"/>
                </a:ext>
              </a:extLst>
            </p:cNvPr>
            <p:cNvSpPr txBox="1"/>
            <p:nvPr/>
          </p:nvSpPr>
          <p:spPr>
            <a:xfrm>
              <a:off x="2869490" y="1692894"/>
              <a:ext cx="3759910" cy="1077218"/>
            </a:xfrm>
            <a:prstGeom prst="rect">
              <a:avLst/>
            </a:prstGeom>
            <a:solidFill>
              <a:srgbClr val="FF99FF"/>
            </a:solidFill>
            <a:ln>
              <a:solidFill>
                <a:schemeClr val="bg1">
                  <a:lumMod val="65000"/>
                </a:schemeClr>
              </a:solidFill>
            </a:ln>
          </p:spPr>
          <p:txBody>
            <a:bodyPr wrap="square" lIns="25400" tIns="12700" rIns="25400" bIns="12700">
              <a:spAutoFit/>
            </a:bodyPr>
            <a:lstStyle/>
            <a:p>
              <a:pPr>
                <a:defRPr/>
              </a:pPr>
              <a:r>
                <a:rPr lang="en-US" sz="1200" dirty="0">
                  <a:solidFill>
                    <a:schemeClr val="bg1">
                      <a:lumMod val="65000"/>
                    </a:schemeClr>
                  </a:solidFill>
                </a:rPr>
                <a:t>Wenn also eine Kondensorlinse mit 20 d verwendet wird:</a:t>
              </a:r>
            </a:p>
            <a:p>
              <a:pPr>
                <a:defRPr/>
              </a:pPr>
              <a:endParaRPr lang="en-US" sz="1600" dirty="0">
                <a:solidFill>
                  <a:schemeClr val="bg1">
                    <a:lumMod val="65000"/>
                  </a:schemeClr>
                </a:solidFill>
              </a:endParaRPr>
            </a:p>
            <a:p>
              <a:pPr>
                <a:defRPr/>
              </a:pPr>
              <a:endParaRPr lang="en-US" sz="1600" dirty="0"/>
            </a:p>
            <a:p>
              <a:pPr>
                <a:defRPr/>
              </a:pPr>
              <a:endParaRPr lang="en-US" sz="1600" dirty="0"/>
            </a:p>
          </p:txBody>
        </p:sp>
        <p:sp>
          <p:nvSpPr>
            <p:cNvPr id="19" name="TextBox 18">
              <a:extLst>
                <a:ext uri="{FF2B5EF4-FFF2-40B4-BE49-F238E27FC236}">
                  <a16:creationId xmlns:a16="http://schemas.microsoft.com/office/drawing/2014/main" id="{B38BA05F-9511-8A2B-FEA7-4DCE086A5F1E}"/>
                </a:ext>
              </a:extLst>
            </p:cNvPr>
            <p:cNvSpPr txBox="1"/>
            <p:nvPr/>
          </p:nvSpPr>
          <p:spPr>
            <a:xfrm>
              <a:off x="3036209" y="2218792"/>
              <a:ext cx="1262300" cy="395308"/>
            </a:xfrm>
            <a:prstGeom prst="rect">
              <a:avLst/>
            </a:prstGeom>
            <a:noFill/>
          </p:spPr>
          <p:txBody>
            <a:bodyPr wrap="square" lIns="25400" tIns="12700" rIns="25400" bIns="12700">
              <a:spAutoFit/>
            </a:bodyPr>
            <a:lstStyle/>
            <a:p>
              <a:pPr>
                <a:defRPr/>
              </a:pPr>
              <a:r>
                <a:rPr lang="en-US" sz="1200" dirty="0" err="1">
                  <a:solidFill>
                    <a:schemeClr val="bg1">
                      <a:lumMod val="65000"/>
                    </a:schemeClr>
                  </a:solidFill>
                </a:rPr>
                <a:t>Axiale</a:t>
              </a:r>
              <a:r>
                <a:rPr lang="en-US" sz="1200" dirty="0">
                  <a:solidFill>
                    <a:schemeClr val="bg1">
                      <a:lumMod val="65000"/>
                    </a:schemeClr>
                  </a:solidFill>
                </a:rPr>
                <a:t> Vergrößerung =</a:t>
              </a:r>
            </a:p>
          </p:txBody>
        </p:sp>
        <p:grpSp>
          <p:nvGrpSpPr>
            <p:cNvPr id="68626" name="Group 19">
              <a:extLst>
                <a:ext uri="{FF2B5EF4-FFF2-40B4-BE49-F238E27FC236}">
                  <a16:creationId xmlns:a16="http://schemas.microsoft.com/office/drawing/2014/main" id="{F1909E12-4DE8-7D0D-3C7C-BC8827624D65}"/>
                </a:ext>
              </a:extLst>
            </p:cNvPr>
            <p:cNvGrpSpPr>
              <a:grpSpLocks/>
            </p:cNvGrpSpPr>
            <p:nvPr/>
          </p:nvGrpSpPr>
          <p:grpSpPr bwMode="auto">
            <a:xfrm>
              <a:off x="4425804" y="2073701"/>
              <a:ext cx="2070759" cy="648684"/>
              <a:chOff x="5101609" y="4888468"/>
              <a:chExt cx="2070759" cy="648684"/>
            </a:xfrm>
          </p:grpSpPr>
          <p:sp>
            <p:nvSpPr>
              <p:cNvPr id="21" name="TextBox 20">
                <a:extLst>
                  <a:ext uri="{FF2B5EF4-FFF2-40B4-BE49-F238E27FC236}">
                    <a16:creationId xmlns:a16="http://schemas.microsoft.com/office/drawing/2014/main" id="{75E43E3B-8A5E-C61D-1E62-9F46D280B412}"/>
                  </a:ext>
                </a:extLst>
              </p:cNvPr>
              <p:cNvSpPr txBox="1"/>
              <p:nvPr/>
            </p:nvSpPr>
            <p:spPr>
              <a:xfrm>
                <a:off x="5237890" y="4888977"/>
                <a:ext cx="350904" cy="308231"/>
              </a:xfrm>
              <a:prstGeom prst="rect">
                <a:avLst/>
              </a:prstGeom>
              <a:noFill/>
            </p:spPr>
            <p:txBody>
              <a:bodyPr wrap="square" lIns="25400" tIns="12700" rIns="25400" bIns="12700">
                <a:spAutoFit/>
              </a:bodyPr>
              <a:lstStyle/>
              <a:p>
                <a:pPr>
                  <a:defRPr/>
                </a:pPr>
                <a:r>
                  <a:rPr lang="en-US" sz="1200" b="1" dirty="0">
                    <a:solidFill>
                      <a:srgbClr val="0000FF"/>
                    </a:solidFill>
                  </a:rPr>
                  <a:t>3</a:t>
                </a:r>
                <a:r>
                  <a:rPr lang="en-US" sz="1200" baseline="30000" dirty="0">
                    <a:solidFill>
                      <a:schemeClr val="bg1">
                        <a:lumMod val="65000"/>
                      </a:schemeClr>
                    </a:solidFill>
                  </a:rPr>
                  <a:t>2</a:t>
                </a:r>
              </a:p>
            </p:txBody>
          </p:sp>
          <p:cxnSp>
            <p:nvCxnSpPr>
              <p:cNvPr id="22" name="Straight Connector 21">
                <a:extLst>
                  <a:ext uri="{FF2B5EF4-FFF2-40B4-BE49-F238E27FC236}">
                    <a16:creationId xmlns:a16="http://schemas.microsoft.com/office/drawing/2014/main" id="{BD24A983-5179-69C2-91D0-15E6CA8AEEF0}"/>
                  </a:ext>
                </a:extLst>
              </p:cNvPr>
              <p:cNvCxnSpPr>
                <a:cxnSpLocks/>
              </p:cNvCxnSpPr>
              <p:nvPr/>
            </p:nvCxnSpPr>
            <p:spPr>
              <a:xfrm>
                <a:off x="5101339" y="5197208"/>
                <a:ext cx="592250"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CD595CB6-CA92-0387-737C-60CDD542C3D3}"/>
                  </a:ext>
                </a:extLst>
              </p:cNvPr>
              <p:cNvSpPr txBox="1"/>
              <p:nvPr/>
            </p:nvSpPr>
            <p:spPr>
              <a:xfrm>
                <a:off x="5255356" y="5228984"/>
                <a:ext cx="284216" cy="308231"/>
              </a:xfrm>
              <a:prstGeom prst="rect">
                <a:avLst/>
              </a:prstGeom>
              <a:noFill/>
            </p:spPr>
            <p:txBody>
              <a:bodyPr wrap="square" lIns="25400" tIns="12700" rIns="25400" bIns="12700">
                <a:spAutoFit/>
              </a:bodyPr>
              <a:lstStyle/>
              <a:p>
                <a:pPr>
                  <a:defRPr/>
                </a:pPr>
                <a:r>
                  <a:rPr lang="en-US" sz="1200" dirty="0">
                    <a:solidFill>
                      <a:schemeClr val="bg1">
                        <a:lumMod val="65000"/>
                      </a:schemeClr>
                    </a:solidFill>
                  </a:rPr>
                  <a:t>4</a:t>
                </a:r>
              </a:p>
            </p:txBody>
          </p:sp>
          <p:sp>
            <p:nvSpPr>
              <p:cNvPr id="24" name="TextBox 23">
                <a:extLst>
                  <a:ext uri="{FF2B5EF4-FFF2-40B4-BE49-F238E27FC236}">
                    <a16:creationId xmlns:a16="http://schemas.microsoft.com/office/drawing/2014/main" id="{AD6D1DD4-E074-C13C-D153-08F923B005E6}"/>
                  </a:ext>
                </a:extLst>
              </p:cNvPr>
              <p:cNvSpPr txBox="1"/>
              <p:nvPr/>
            </p:nvSpPr>
            <p:spPr>
              <a:xfrm>
                <a:off x="5888888" y="5027204"/>
                <a:ext cx="1282942" cy="338419"/>
              </a:xfrm>
              <a:prstGeom prst="rect">
                <a:avLst/>
              </a:prstGeom>
              <a:noFill/>
            </p:spPr>
            <p:txBody>
              <a:bodyPr wrap="square" lIns="25400" tIns="12700" rIns="25400" bIns="12700">
                <a:spAutoFit/>
              </a:bodyPr>
              <a:lstStyle/>
              <a:p>
                <a:pPr>
                  <a:defRPr/>
                </a:pPr>
                <a:r>
                  <a:rPr lang="en-US" sz="1200" dirty="0">
                    <a:solidFill>
                      <a:schemeClr val="bg1">
                        <a:lumMod val="65000"/>
                      </a:schemeClr>
                    </a:solidFill>
                  </a:rPr>
                  <a:t>= 9/4 =</a:t>
                </a:r>
                <a:r>
                  <a:rPr lang="en-US" sz="1200" b="1" dirty="0">
                    <a:solidFill>
                      <a:srgbClr val="0000FF"/>
                    </a:solidFill>
                  </a:rPr>
                  <a:t> 2,25</a:t>
                </a:r>
              </a:p>
            </p:txBody>
          </p:sp>
        </p:grpSp>
      </p:grpSp>
      <p:sp>
        <p:nvSpPr>
          <p:cNvPr id="68621" name="TextBox 24">
            <a:extLst>
              <a:ext uri="{FF2B5EF4-FFF2-40B4-BE49-F238E27FC236}">
                <a16:creationId xmlns:a16="http://schemas.microsoft.com/office/drawing/2014/main" id="{4E672FA0-F600-E83A-332E-AFD3D36C2F43}"/>
              </a:ext>
            </a:extLst>
          </p:cNvPr>
          <p:cNvSpPr txBox="1">
            <a:spLocks noChangeArrowheads="1"/>
          </p:cNvSpPr>
          <p:nvPr/>
        </p:nvSpPr>
        <p:spPr bwMode="auto">
          <a:xfrm>
            <a:off x="995363" y="6107113"/>
            <a:ext cx="7481887" cy="21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5400" tIns="12700" rIns="25400" bIns="127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a:t>Die </a:t>
            </a:r>
            <a:r>
              <a:rPr lang="en-US" altLang="en-US" sz="1200" b="1" dirty="0" err="1">
                <a:solidFill>
                  <a:srgbClr val="0000FF"/>
                </a:solidFill>
              </a:rPr>
              <a:t>transversale</a:t>
            </a:r>
            <a:r>
              <a:rPr lang="en-US" altLang="en-US" sz="1200" b="1" dirty="0">
                <a:solidFill>
                  <a:srgbClr val="0000FF"/>
                </a:solidFill>
              </a:rPr>
              <a:t> </a:t>
            </a:r>
            <a:r>
              <a:rPr lang="en-US" altLang="en-US" sz="1200" dirty="0" err="1"/>
              <a:t>Vergrößerung</a:t>
            </a:r>
            <a:r>
              <a:rPr lang="en-US" altLang="en-US" sz="1200" dirty="0"/>
              <a:t> </a:t>
            </a:r>
            <a:r>
              <a:rPr lang="en-US" altLang="en-US" sz="1200" dirty="0" err="1"/>
              <a:t>bei</a:t>
            </a:r>
            <a:r>
              <a:rPr lang="en-US" altLang="en-US" sz="1200" dirty="0"/>
              <a:t> 20-dioptrischer BIO </a:t>
            </a:r>
            <a:r>
              <a:rPr lang="en-US" altLang="en-US" sz="1200" dirty="0" err="1"/>
              <a:t>beträgt</a:t>
            </a:r>
            <a:r>
              <a:rPr lang="en-US" altLang="en-US" sz="1200" dirty="0"/>
              <a:t> also 3x, die </a:t>
            </a:r>
            <a:r>
              <a:rPr lang="en-US" altLang="en-US" sz="1200" b="1" dirty="0" err="1">
                <a:solidFill>
                  <a:srgbClr val="0000FF"/>
                </a:solidFill>
              </a:rPr>
              <a:t>Axiale</a:t>
            </a:r>
            <a:r>
              <a:rPr lang="en-US" altLang="en-US" sz="1200" b="1" dirty="0">
                <a:solidFill>
                  <a:srgbClr val="0000FF"/>
                </a:solidFill>
              </a:rPr>
              <a:t> </a:t>
            </a:r>
            <a:r>
              <a:rPr lang="en-US" altLang="en-US" sz="1200" dirty="0" err="1"/>
              <a:t>Vergrößerung</a:t>
            </a:r>
            <a:r>
              <a:rPr lang="en-US" altLang="en-US" sz="1200" dirty="0"/>
              <a:t> </a:t>
            </a:r>
            <a:r>
              <a:rPr lang="en-US" altLang="en-US" sz="1200" dirty="0" err="1"/>
              <a:t>jedoch</a:t>
            </a:r>
            <a:r>
              <a:rPr lang="en-US" altLang="en-US" sz="1200" dirty="0"/>
              <a:t> 2,25</a:t>
            </a:r>
          </a:p>
        </p:txBody>
      </p:sp>
      <p:cxnSp>
        <p:nvCxnSpPr>
          <p:cNvPr id="26" name="Straight Arrow Connector 25">
            <a:extLst>
              <a:ext uri="{FF2B5EF4-FFF2-40B4-BE49-F238E27FC236}">
                <a16:creationId xmlns:a16="http://schemas.microsoft.com/office/drawing/2014/main" id="{6C9FE0FA-F99B-FFAC-6476-D72C23F9026E}"/>
              </a:ext>
            </a:extLst>
          </p:cNvPr>
          <p:cNvCxnSpPr/>
          <p:nvPr/>
        </p:nvCxnSpPr>
        <p:spPr>
          <a:xfrm flipV="1">
            <a:off x="2767013" y="4187825"/>
            <a:ext cx="4191000" cy="1944688"/>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32B2A8E2-2076-4793-0F5B-08DE272D0424}"/>
              </a:ext>
            </a:extLst>
          </p:cNvPr>
          <p:cNvCxnSpPr>
            <a:cxnSpLocks/>
          </p:cNvCxnSpPr>
          <p:nvPr/>
        </p:nvCxnSpPr>
        <p:spPr>
          <a:xfrm flipV="1">
            <a:off x="6978650" y="4448175"/>
            <a:ext cx="1549400" cy="1709738"/>
          </a:xfrm>
          <a:prstGeom prst="straightConnector1">
            <a:avLst/>
          </a:prstGeom>
          <a:ln>
            <a:solidFill>
              <a:srgbClr val="0000FF"/>
            </a:solidFill>
            <a:headEnd type="triangle"/>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11742</Words>
  <Application>Microsoft Office PowerPoint</Application>
  <PresentationFormat>Bildschirmpräsentation (4:3)</PresentationFormat>
  <Paragraphs>904</Paragraphs>
  <Slides>64</Slides>
  <Notes>3</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64</vt:i4>
      </vt:variant>
    </vt:vector>
  </HeadingPairs>
  <TitlesOfParts>
    <vt:vector size="69" baseType="lpstr">
      <vt:lpstr>Arial</vt:lpstr>
      <vt:lpstr>Calibri</vt:lpstr>
      <vt:lpstr>Segoe Script</vt:lpstr>
      <vt:lpstr>Wingdings</vt:lpstr>
      <vt:lpstr>Network</vt:lpstr>
      <vt:lpstr>Axiale Vergrößerung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LSU Health Sciences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Axial Magnification</dc:title>
  <dc:creator>Steven Flynn</dc:creator>
  <cp:keywords>, docId:6B75D99C2C7178CBAC891EC4446720E2</cp:keywords>
  <cp:lastModifiedBy>Assaf Abdelrahman</cp:lastModifiedBy>
  <cp:revision>111</cp:revision>
  <dcterms:created xsi:type="dcterms:W3CDTF">2010-04-30T16:32:58Z</dcterms:created>
  <dcterms:modified xsi:type="dcterms:W3CDTF">2026-09-30T13:06:18Z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a375977-6a8b-49f8-8232-e8eaac98c745_Enabled">
    <vt:lpwstr>true</vt:lpwstr>
  </property>
  <property fmtid="{D5CDD505-2E9C-101B-9397-08002B2CF9AE}" pid="3" name="MSIP_Label_da375977-6a8b-49f8-8232-e8eaac98c745_SetDate">
    <vt:lpwstr>2026-09-10T08:50:34Z</vt:lpwstr>
  </property>
  <property fmtid="{D5CDD505-2E9C-101B-9397-08002B2CF9AE}" pid="4" name="MSIP_Label_da375977-6a8b-49f8-8232-e8eaac98c745_Method">
    <vt:lpwstr>Standard</vt:lpwstr>
  </property>
  <property fmtid="{D5CDD505-2E9C-101B-9397-08002B2CF9AE}" pid="5" name="MSIP_Label_da375977-6a8b-49f8-8232-e8eaac98c745_Name">
    <vt:lpwstr>Intern</vt:lpwstr>
  </property>
  <property fmtid="{D5CDD505-2E9C-101B-9397-08002B2CF9AE}" pid="6" name="MSIP_Label_da375977-6a8b-49f8-8232-e8eaac98c745_SiteId">
    <vt:lpwstr>f3391131-35b6-4b9b-a8e1-f1c8b620c044</vt:lpwstr>
  </property>
  <property fmtid="{D5CDD505-2E9C-101B-9397-08002B2CF9AE}" pid="7" name="MSIP_Label_da375977-6a8b-49f8-8232-e8eaac98c745_ActionId">
    <vt:lpwstr>c400d38b-5da0-4295-aac2-d04034a35450</vt:lpwstr>
  </property>
  <property fmtid="{D5CDD505-2E9C-101B-9397-08002B2CF9AE}" pid="8" name="MSIP_Label_da375977-6a8b-49f8-8232-e8eaac98c745_ContentBits">
    <vt:lpwstr>0</vt:lpwstr>
  </property>
  <property fmtid="{D5CDD505-2E9C-101B-9397-08002B2CF9AE}" pid="9" name="MSIP_Label_da375977-6a8b-49f8-8232-e8eaac98c745_Tag">
    <vt:lpwstr>10, 3, 0, 1</vt:lpwstr>
  </property>
</Properties>
</file>